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0"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83" r:id="rId24"/>
    <p:sldId id="284" r:id="rId25"/>
    <p:sldId id="300" r:id="rId26"/>
    <p:sldId id="302" r:id="rId27"/>
    <p:sldId id="304" r:id="rId28"/>
    <p:sldId id="305" r:id="rId29"/>
    <p:sldId id="306" r:id="rId30"/>
    <p:sldId id="307" r:id="rId31"/>
    <p:sldId id="285" r:id="rId32"/>
    <p:sldId id="286" r:id="rId33"/>
    <p:sldId id="287" r:id="rId34"/>
    <p:sldId id="288" r:id="rId35"/>
    <p:sldId id="289" r:id="rId36"/>
    <p:sldId id="291" r:id="rId37"/>
    <p:sldId id="297" r:id="rId38"/>
    <p:sldId id="292" r:id="rId39"/>
    <p:sldId id="293" r:id="rId40"/>
    <p:sldId id="295" r:id="rId41"/>
    <p:sldId id="308" r:id="rId42"/>
    <p:sldId id="294" r:id="rId43"/>
    <p:sldId id="296" r:id="rId44"/>
    <p:sldId id="309" r:id="rId45"/>
    <p:sldId id="310" r:id="rId46"/>
    <p:sldId id="298" r:id="rId47"/>
    <p:sldId id="299" r:id="rId48"/>
    <p:sldId id="311" r:id="rId49"/>
    <p:sldId id="312" r:id="rId50"/>
    <p:sldId id="313" r:id="rId51"/>
    <p:sldId id="314" r:id="rId5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p:cViewPr varScale="1">
        <p:scale>
          <a:sx n="67" d="100"/>
          <a:sy n="67" d="100"/>
        </p:scale>
        <p:origin x="404" y="56"/>
      </p:cViewPr>
      <p:guideLst>
        <p:guide orient="horz" pos="2160"/>
        <p:guide pos="2880"/>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t>2019/7/3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t>‹#›</a:t>
            </a:fld>
            <a:endParaRPr lang="zh-CN" altLang="en-US"/>
          </a:p>
        </p:txBody>
      </p:sp>
    </p:spTree>
    <p:extLst>
      <p:ext uri="{BB962C8B-B14F-4D97-AF65-F5344CB8AC3E}">
        <p14:creationId xmlns:p14="http://schemas.microsoft.com/office/powerpoint/2010/main" val="147313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E337AA5-012B-44E7-8575-150AE8DC525F}"/>
              </a:ext>
            </a:extLst>
          </p:cNvPr>
          <p:cNvSpPr>
            <a:spLocks noGrp="1"/>
          </p:cNvSpPr>
          <p:nvPr>
            <p:ph type="dt" sz="half" idx="10"/>
          </p:nvPr>
        </p:nvSpPr>
        <p:spPr/>
        <p:txBody>
          <a:bodyPr/>
          <a:lstStyle>
            <a:lvl1pPr>
              <a:defRPr/>
            </a:lvl1pPr>
          </a:lstStyle>
          <a:p>
            <a:pPr>
              <a:defRPr/>
            </a:pPr>
            <a:fld id="{E96EC1F9-23AE-46C2-9F9A-EB678431C4E9}" type="datetimeFigureOut">
              <a:rPr lang="zh-CN" altLang="en-US"/>
              <a:pPr>
                <a:defRPr/>
              </a:pPr>
              <a:t>2019/7/3</a:t>
            </a:fld>
            <a:endParaRPr lang="zh-CN" altLang="en-US"/>
          </a:p>
        </p:txBody>
      </p:sp>
      <p:sp>
        <p:nvSpPr>
          <p:cNvPr id="5" name="页脚占位符 4">
            <a:extLst>
              <a:ext uri="{FF2B5EF4-FFF2-40B4-BE49-F238E27FC236}">
                <a16:creationId xmlns:a16="http://schemas.microsoft.com/office/drawing/2014/main" id="{67188F6A-E77B-4F78-B123-940ABADA47B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F379E67-3A17-438A-A38E-F8B512D1F6A2}"/>
              </a:ext>
            </a:extLst>
          </p:cNvPr>
          <p:cNvSpPr>
            <a:spLocks noGrp="1"/>
          </p:cNvSpPr>
          <p:nvPr>
            <p:ph type="sldNum" sz="quarter" idx="12"/>
          </p:nvPr>
        </p:nvSpPr>
        <p:spPr/>
        <p:txBody>
          <a:bodyPr/>
          <a:lstStyle>
            <a:lvl1pPr>
              <a:defRPr/>
            </a:lvl1pPr>
          </a:lstStyle>
          <a:p>
            <a:pPr>
              <a:defRPr/>
            </a:pPr>
            <a:fld id="{2FB68061-4C23-45A5-8B50-17361C9305FA}" type="slidenum">
              <a:rPr lang="zh-CN" altLang="en-US"/>
              <a:pPr>
                <a:defRPr/>
              </a:pPr>
              <a:t>‹#›</a:t>
            </a:fld>
            <a:endParaRPr lang="zh-CN" altLang="en-US"/>
          </a:p>
        </p:txBody>
      </p:sp>
    </p:spTree>
    <p:extLst>
      <p:ext uri="{BB962C8B-B14F-4D97-AF65-F5344CB8AC3E}">
        <p14:creationId xmlns:p14="http://schemas.microsoft.com/office/powerpoint/2010/main" val="148767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7080A9F-FDCA-40A8-B195-7CF800FD7480}"/>
              </a:ext>
            </a:extLst>
          </p:cNvPr>
          <p:cNvSpPr>
            <a:spLocks noGrp="1"/>
          </p:cNvSpPr>
          <p:nvPr>
            <p:ph type="dt" sz="half" idx="10"/>
          </p:nvPr>
        </p:nvSpPr>
        <p:spPr/>
        <p:txBody>
          <a:bodyPr/>
          <a:lstStyle>
            <a:lvl1pPr>
              <a:defRPr/>
            </a:lvl1pPr>
          </a:lstStyle>
          <a:p>
            <a:pPr>
              <a:defRPr/>
            </a:pPr>
            <a:fld id="{62206DFD-FF14-4E71-B6B1-F326971755E6}" type="datetimeFigureOut">
              <a:rPr lang="zh-CN" altLang="en-US"/>
              <a:pPr>
                <a:defRPr/>
              </a:pPr>
              <a:t>2019/7/3</a:t>
            </a:fld>
            <a:endParaRPr lang="zh-CN" altLang="en-US"/>
          </a:p>
        </p:txBody>
      </p:sp>
      <p:sp>
        <p:nvSpPr>
          <p:cNvPr id="3" name="页脚占位符 4">
            <a:extLst>
              <a:ext uri="{FF2B5EF4-FFF2-40B4-BE49-F238E27FC236}">
                <a16:creationId xmlns:a16="http://schemas.microsoft.com/office/drawing/2014/main" id="{648EF1B9-F6E2-4982-A50B-89BBD4758BA7}"/>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9170386-EEB9-4C8C-B61B-031119471292}"/>
              </a:ext>
            </a:extLst>
          </p:cNvPr>
          <p:cNvSpPr>
            <a:spLocks noGrp="1"/>
          </p:cNvSpPr>
          <p:nvPr>
            <p:ph type="sldNum" sz="quarter" idx="12"/>
          </p:nvPr>
        </p:nvSpPr>
        <p:spPr/>
        <p:txBody>
          <a:bodyPr/>
          <a:lstStyle>
            <a:lvl1pPr>
              <a:defRPr/>
            </a:lvl1pPr>
          </a:lstStyle>
          <a:p>
            <a:pPr>
              <a:defRPr/>
            </a:pPr>
            <a:fld id="{5C5220C9-5398-427F-A013-579C55CC2E91}" type="slidenum">
              <a:rPr lang="zh-CN" altLang="en-US"/>
              <a:pPr>
                <a:defRPr/>
              </a:pPr>
              <a:t>‹#›</a:t>
            </a:fld>
            <a:endParaRPr lang="zh-CN" altLang="en-US"/>
          </a:p>
        </p:txBody>
      </p:sp>
    </p:spTree>
    <p:extLst>
      <p:ext uri="{BB962C8B-B14F-4D97-AF65-F5344CB8AC3E}">
        <p14:creationId xmlns:p14="http://schemas.microsoft.com/office/powerpoint/2010/main" val="327817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34ADD6B-8C02-4ECE-B5CE-22A596E24DFE}"/>
              </a:ext>
            </a:extLst>
          </p:cNvPr>
          <p:cNvSpPr>
            <a:spLocks noGrp="1"/>
          </p:cNvSpPr>
          <p:nvPr>
            <p:ph type="dt" sz="half" idx="10"/>
          </p:nvPr>
        </p:nvSpPr>
        <p:spPr/>
        <p:txBody>
          <a:bodyPr/>
          <a:lstStyle>
            <a:lvl1pPr>
              <a:defRPr/>
            </a:lvl1pPr>
          </a:lstStyle>
          <a:p>
            <a:pPr>
              <a:defRPr/>
            </a:pPr>
            <a:fld id="{0AAE50F9-2A0E-49BA-8A1C-835C098BFE7B}" type="datetimeFigureOut">
              <a:rPr lang="zh-CN" altLang="en-US"/>
              <a:pPr>
                <a:defRPr/>
              </a:pPr>
              <a:t>2019/7/3</a:t>
            </a:fld>
            <a:endParaRPr lang="zh-CN" altLang="en-US"/>
          </a:p>
        </p:txBody>
      </p:sp>
      <p:sp>
        <p:nvSpPr>
          <p:cNvPr id="3" name="页脚占位符 4">
            <a:extLst>
              <a:ext uri="{FF2B5EF4-FFF2-40B4-BE49-F238E27FC236}">
                <a16:creationId xmlns:a16="http://schemas.microsoft.com/office/drawing/2014/main" id="{8847BC2D-F6B4-40C6-ABC7-CC30592CA1C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F1E621-6DD6-4741-898D-FD0EBEE30E31}"/>
              </a:ext>
            </a:extLst>
          </p:cNvPr>
          <p:cNvSpPr>
            <a:spLocks noGrp="1"/>
          </p:cNvSpPr>
          <p:nvPr>
            <p:ph type="sldNum" sz="quarter" idx="12"/>
          </p:nvPr>
        </p:nvSpPr>
        <p:spPr/>
        <p:txBody>
          <a:bodyPr/>
          <a:lstStyle>
            <a:lvl1pPr>
              <a:defRPr/>
            </a:lvl1pPr>
          </a:lstStyle>
          <a:p>
            <a:pPr>
              <a:defRPr/>
            </a:pPr>
            <a:fld id="{6539BC37-D643-4620-903A-0D018C61960A}" type="slidenum">
              <a:rPr lang="zh-CN" altLang="en-US"/>
              <a:pPr>
                <a:defRPr/>
              </a:pPr>
              <a:t>‹#›</a:t>
            </a:fld>
            <a:endParaRPr lang="zh-CN" altLang="en-US"/>
          </a:p>
        </p:txBody>
      </p:sp>
    </p:spTree>
    <p:extLst>
      <p:ext uri="{BB962C8B-B14F-4D97-AF65-F5344CB8AC3E}">
        <p14:creationId xmlns:p14="http://schemas.microsoft.com/office/powerpoint/2010/main" val="157965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1BF856-C8E3-4482-AEF3-518F32BBDBCA}"/>
              </a:ext>
            </a:extLst>
          </p:cNvPr>
          <p:cNvSpPr>
            <a:spLocks noGrp="1"/>
          </p:cNvSpPr>
          <p:nvPr>
            <p:ph type="dt" sz="half" idx="10"/>
          </p:nvPr>
        </p:nvSpPr>
        <p:spPr/>
        <p:txBody>
          <a:bodyPr/>
          <a:lstStyle>
            <a:lvl1pPr>
              <a:defRPr/>
            </a:lvl1pPr>
          </a:lstStyle>
          <a:p>
            <a:pPr>
              <a:defRPr/>
            </a:pPr>
            <a:fld id="{F1A4365A-F0CB-4D46-8A01-6D126008A2D6}" type="datetimeFigureOut">
              <a:rPr lang="zh-CN" altLang="en-US"/>
              <a:pPr>
                <a:defRPr/>
              </a:pPr>
              <a:t>2019/7/3</a:t>
            </a:fld>
            <a:endParaRPr lang="zh-CN" altLang="en-US"/>
          </a:p>
        </p:txBody>
      </p:sp>
      <p:sp>
        <p:nvSpPr>
          <p:cNvPr id="5" name="页脚占位符 4">
            <a:extLst>
              <a:ext uri="{FF2B5EF4-FFF2-40B4-BE49-F238E27FC236}">
                <a16:creationId xmlns:a16="http://schemas.microsoft.com/office/drawing/2014/main" id="{76E9559E-AF9C-4F93-9019-98D834E456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BD02425-476B-4AFC-B60D-03D2F7C0AC54}"/>
              </a:ext>
            </a:extLst>
          </p:cNvPr>
          <p:cNvSpPr>
            <a:spLocks noGrp="1"/>
          </p:cNvSpPr>
          <p:nvPr>
            <p:ph type="sldNum" sz="quarter" idx="12"/>
          </p:nvPr>
        </p:nvSpPr>
        <p:spPr/>
        <p:txBody>
          <a:bodyPr/>
          <a:lstStyle>
            <a:lvl1pPr>
              <a:defRPr/>
            </a:lvl1pPr>
          </a:lstStyle>
          <a:p>
            <a:pPr>
              <a:defRPr/>
            </a:pPr>
            <a:fld id="{9BA9615E-16E4-4680-8014-51B3946DD454}" type="slidenum">
              <a:rPr lang="zh-CN" altLang="en-US"/>
              <a:pPr>
                <a:defRPr/>
              </a:pPr>
              <a:t>‹#›</a:t>
            </a:fld>
            <a:endParaRPr lang="zh-CN" altLang="en-US"/>
          </a:p>
        </p:txBody>
      </p:sp>
    </p:spTree>
    <p:extLst>
      <p:ext uri="{BB962C8B-B14F-4D97-AF65-F5344CB8AC3E}">
        <p14:creationId xmlns:p14="http://schemas.microsoft.com/office/powerpoint/2010/main" val="23755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B532DBC6-11F1-4FCE-BA44-BF8CB0D52A21}"/>
              </a:ext>
            </a:extLst>
          </p:cNvPr>
          <p:cNvSpPr>
            <a:spLocks noGrp="1"/>
          </p:cNvSpPr>
          <p:nvPr>
            <p:ph type="dt" sz="half" idx="10"/>
          </p:nvPr>
        </p:nvSpPr>
        <p:spPr/>
        <p:txBody>
          <a:bodyPr/>
          <a:lstStyle>
            <a:lvl1pPr>
              <a:defRPr/>
            </a:lvl1pPr>
          </a:lstStyle>
          <a:p>
            <a:pPr>
              <a:defRPr/>
            </a:pPr>
            <a:fld id="{6853EE98-342B-4370-8BAE-BB21091FA911}" type="datetimeFigureOut">
              <a:rPr lang="zh-CN" altLang="en-US"/>
              <a:pPr>
                <a:defRPr/>
              </a:pPr>
              <a:t>2019/7/3</a:t>
            </a:fld>
            <a:endParaRPr lang="zh-CN" altLang="en-US"/>
          </a:p>
        </p:txBody>
      </p:sp>
      <p:sp>
        <p:nvSpPr>
          <p:cNvPr id="5" name="页脚占位符 4">
            <a:extLst>
              <a:ext uri="{FF2B5EF4-FFF2-40B4-BE49-F238E27FC236}">
                <a16:creationId xmlns:a16="http://schemas.microsoft.com/office/drawing/2014/main" id="{CEA764B4-ECBA-42D2-AB18-BF79AD09E9B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8DCBAC9-B03E-4988-BDE0-3F630C192010}"/>
              </a:ext>
            </a:extLst>
          </p:cNvPr>
          <p:cNvSpPr>
            <a:spLocks noGrp="1"/>
          </p:cNvSpPr>
          <p:nvPr>
            <p:ph type="sldNum" sz="quarter" idx="12"/>
          </p:nvPr>
        </p:nvSpPr>
        <p:spPr/>
        <p:txBody>
          <a:bodyPr/>
          <a:lstStyle>
            <a:lvl1pPr>
              <a:defRPr/>
            </a:lvl1pPr>
          </a:lstStyle>
          <a:p>
            <a:pPr>
              <a:defRPr/>
            </a:pPr>
            <a:fld id="{4E10049C-5E59-424C-94EE-5C1C2C0F458C}" type="slidenum">
              <a:rPr lang="zh-CN" altLang="en-US"/>
              <a:pPr>
                <a:defRPr/>
              </a:pPr>
              <a:t>‹#›</a:t>
            </a:fld>
            <a:endParaRPr lang="zh-CN" altLang="en-US"/>
          </a:p>
        </p:txBody>
      </p:sp>
    </p:spTree>
    <p:extLst>
      <p:ext uri="{BB962C8B-B14F-4D97-AF65-F5344CB8AC3E}">
        <p14:creationId xmlns:p14="http://schemas.microsoft.com/office/powerpoint/2010/main" val="240538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B8C4AA40-E426-44CD-87F3-5B8126C93E76}"/>
              </a:ext>
            </a:extLst>
          </p:cNvPr>
          <p:cNvSpPr>
            <a:spLocks noGrp="1"/>
          </p:cNvSpPr>
          <p:nvPr>
            <p:ph type="dt" sz="half" idx="10"/>
          </p:nvPr>
        </p:nvSpPr>
        <p:spPr/>
        <p:txBody>
          <a:bodyPr/>
          <a:lstStyle>
            <a:lvl1pPr>
              <a:defRPr/>
            </a:lvl1pPr>
          </a:lstStyle>
          <a:p>
            <a:pPr>
              <a:defRPr/>
            </a:pPr>
            <a:fld id="{21396011-453D-4BE7-9436-1188581E2634}" type="datetimeFigureOut">
              <a:rPr lang="zh-CN" altLang="en-US"/>
              <a:pPr>
                <a:defRPr/>
              </a:pPr>
              <a:t>2019/7/3</a:t>
            </a:fld>
            <a:endParaRPr lang="zh-CN" altLang="en-US"/>
          </a:p>
        </p:txBody>
      </p:sp>
      <p:sp>
        <p:nvSpPr>
          <p:cNvPr id="6" name="页脚占位符 4">
            <a:extLst>
              <a:ext uri="{FF2B5EF4-FFF2-40B4-BE49-F238E27FC236}">
                <a16:creationId xmlns:a16="http://schemas.microsoft.com/office/drawing/2014/main" id="{DD5BC875-DAD6-4908-B4DC-31DBCF1D413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2F35910-5CFC-4AA4-8F3D-B5401E1CFC9A}"/>
              </a:ext>
            </a:extLst>
          </p:cNvPr>
          <p:cNvSpPr>
            <a:spLocks noGrp="1"/>
          </p:cNvSpPr>
          <p:nvPr>
            <p:ph type="sldNum" sz="quarter" idx="12"/>
          </p:nvPr>
        </p:nvSpPr>
        <p:spPr/>
        <p:txBody>
          <a:bodyPr/>
          <a:lstStyle>
            <a:lvl1pPr>
              <a:defRPr/>
            </a:lvl1pPr>
          </a:lstStyle>
          <a:p>
            <a:pPr>
              <a:defRPr/>
            </a:pPr>
            <a:fld id="{62EAA43E-4E42-41FD-95EB-1864143DCD8C}" type="slidenum">
              <a:rPr lang="zh-CN" altLang="en-US"/>
              <a:pPr>
                <a:defRPr/>
              </a:pPr>
              <a:t>‹#›</a:t>
            </a:fld>
            <a:endParaRPr lang="zh-CN" altLang="en-US"/>
          </a:p>
        </p:txBody>
      </p:sp>
    </p:spTree>
    <p:extLst>
      <p:ext uri="{BB962C8B-B14F-4D97-AF65-F5344CB8AC3E}">
        <p14:creationId xmlns:p14="http://schemas.microsoft.com/office/powerpoint/2010/main" val="253669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A9584C3A-53FA-4E72-8590-DFE0CED0F68C}"/>
              </a:ext>
            </a:extLst>
          </p:cNvPr>
          <p:cNvSpPr>
            <a:spLocks noGrp="1"/>
          </p:cNvSpPr>
          <p:nvPr>
            <p:ph type="dt" sz="half" idx="10"/>
          </p:nvPr>
        </p:nvSpPr>
        <p:spPr/>
        <p:txBody>
          <a:bodyPr/>
          <a:lstStyle>
            <a:lvl1pPr>
              <a:defRPr/>
            </a:lvl1pPr>
          </a:lstStyle>
          <a:p>
            <a:pPr>
              <a:defRPr/>
            </a:pPr>
            <a:fld id="{2DB1EC62-347D-4A98-921E-5479D47C56BC}" type="datetimeFigureOut">
              <a:rPr lang="zh-CN" altLang="en-US"/>
              <a:pPr>
                <a:defRPr/>
              </a:pPr>
              <a:t>2019/7/3</a:t>
            </a:fld>
            <a:endParaRPr lang="zh-CN" altLang="en-US"/>
          </a:p>
        </p:txBody>
      </p:sp>
      <p:sp>
        <p:nvSpPr>
          <p:cNvPr id="8" name="页脚占位符 4">
            <a:extLst>
              <a:ext uri="{FF2B5EF4-FFF2-40B4-BE49-F238E27FC236}">
                <a16:creationId xmlns:a16="http://schemas.microsoft.com/office/drawing/2014/main" id="{7CAB477E-6A3E-4E13-9E6B-4A9818E2D70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BF56E63-652D-4973-AAD9-E7EDE4330EE7}"/>
              </a:ext>
            </a:extLst>
          </p:cNvPr>
          <p:cNvSpPr>
            <a:spLocks noGrp="1"/>
          </p:cNvSpPr>
          <p:nvPr>
            <p:ph type="sldNum" sz="quarter" idx="12"/>
          </p:nvPr>
        </p:nvSpPr>
        <p:spPr/>
        <p:txBody>
          <a:bodyPr/>
          <a:lstStyle>
            <a:lvl1pPr>
              <a:defRPr/>
            </a:lvl1pPr>
          </a:lstStyle>
          <a:p>
            <a:pPr>
              <a:defRPr/>
            </a:pPr>
            <a:fld id="{AC6C5647-07D8-4AFC-B347-73DA68F3AADD}" type="slidenum">
              <a:rPr lang="zh-CN" altLang="en-US"/>
              <a:pPr>
                <a:defRPr/>
              </a:pPr>
              <a:t>‹#›</a:t>
            </a:fld>
            <a:endParaRPr lang="zh-CN" altLang="en-US"/>
          </a:p>
        </p:txBody>
      </p:sp>
    </p:spTree>
    <p:extLst>
      <p:ext uri="{BB962C8B-B14F-4D97-AF65-F5344CB8AC3E}">
        <p14:creationId xmlns:p14="http://schemas.microsoft.com/office/powerpoint/2010/main" val="101206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AA686C4-323C-45C1-A8AF-4F3CD4E6F0D4}"/>
              </a:ext>
            </a:extLst>
          </p:cNvPr>
          <p:cNvSpPr>
            <a:spLocks noGrp="1"/>
          </p:cNvSpPr>
          <p:nvPr>
            <p:ph type="dt" sz="half" idx="10"/>
          </p:nvPr>
        </p:nvSpPr>
        <p:spPr/>
        <p:txBody>
          <a:bodyPr/>
          <a:lstStyle>
            <a:lvl1pPr>
              <a:defRPr/>
            </a:lvl1pPr>
          </a:lstStyle>
          <a:p>
            <a:pPr>
              <a:defRPr/>
            </a:pPr>
            <a:fld id="{35EBAAC5-2BFE-4A0C-9A02-E5E659A03C10}" type="datetimeFigureOut">
              <a:rPr lang="zh-CN" altLang="en-US"/>
              <a:pPr>
                <a:defRPr/>
              </a:pPr>
              <a:t>2019/7/3</a:t>
            </a:fld>
            <a:endParaRPr lang="zh-CN" altLang="en-US"/>
          </a:p>
        </p:txBody>
      </p:sp>
      <p:sp>
        <p:nvSpPr>
          <p:cNvPr id="4" name="页脚占位符 4">
            <a:extLst>
              <a:ext uri="{FF2B5EF4-FFF2-40B4-BE49-F238E27FC236}">
                <a16:creationId xmlns:a16="http://schemas.microsoft.com/office/drawing/2014/main" id="{5793467F-B963-4B8D-BC58-3C705BEAC40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A414C2B-BBBB-45DF-8603-FCD86CEC7E05}"/>
              </a:ext>
            </a:extLst>
          </p:cNvPr>
          <p:cNvSpPr>
            <a:spLocks noGrp="1"/>
          </p:cNvSpPr>
          <p:nvPr>
            <p:ph type="sldNum" sz="quarter" idx="12"/>
          </p:nvPr>
        </p:nvSpPr>
        <p:spPr/>
        <p:txBody>
          <a:bodyPr/>
          <a:lstStyle>
            <a:lvl1pPr>
              <a:defRPr/>
            </a:lvl1pPr>
          </a:lstStyle>
          <a:p>
            <a:pPr>
              <a:defRPr/>
            </a:pPr>
            <a:fld id="{9AE887F6-2C8B-4822-A827-641DC9AD62B5}" type="slidenum">
              <a:rPr lang="zh-CN" altLang="en-US"/>
              <a:pPr>
                <a:defRPr/>
              </a:pPr>
              <a:t>‹#›</a:t>
            </a:fld>
            <a:endParaRPr lang="zh-CN" altLang="en-US"/>
          </a:p>
        </p:txBody>
      </p:sp>
    </p:spTree>
    <p:extLst>
      <p:ext uri="{BB962C8B-B14F-4D97-AF65-F5344CB8AC3E}">
        <p14:creationId xmlns:p14="http://schemas.microsoft.com/office/powerpoint/2010/main" val="350286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BBDD63D-AB4C-46A5-97E0-3D1AD8FB19F2}"/>
              </a:ext>
            </a:extLst>
          </p:cNvPr>
          <p:cNvSpPr>
            <a:spLocks noGrp="1"/>
          </p:cNvSpPr>
          <p:nvPr>
            <p:ph type="dt" sz="half" idx="10"/>
          </p:nvPr>
        </p:nvSpPr>
        <p:spPr/>
        <p:txBody>
          <a:bodyPr/>
          <a:lstStyle>
            <a:lvl1pPr>
              <a:defRPr/>
            </a:lvl1pPr>
          </a:lstStyle>
          <a:p>
            <a:pPr>
              <a:defRPr/>
            </a:pPr>
            <a:fld id="{C69A6973-B181-4F3B-82E4-3F8DC806D93F}" type="datetimeFigureOut">
              <a:rPr lang="zh-CN" altLang="en-US"/>
              <a:pPr>
                <a:defRPr/>
              </a:pPr>
              <a:t>2019/7/3</a:t>
            </a:fld>
            <a:endParaRPr lang="zh-CN" altLang="en-US"/>
          </a:p>
        </p:txBody>
      </p:sp>
      <p:sp>
        <p:nvSpPr>
          <p:cNvPr id="3" name="页脚占位符 4">
            <a:extLst>
              <a:ext uri="{FF2B5EF4-FFF2-40B4-BE49-F238E27FC236}">
                <a16:creationId xmlns:a16="http://schemas.microsoft.com/office/drawing/2014/main" id="{F21B5375-8F0D-4433-B5D7-3CEC4A4BB4D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BDC694D-4698-47BF-B224-FA4BAA8467F4}"/>
              </a:ext>
            </a:extLst>
          </p:cNvPr>
          <p:cNvSpPr>
            <a:spLocks noGrp="1"/>
          </p:cNvSpPr>
          <p:nvPr>
            <p:ph type="sldNum" sz="quarter" idx="12"/>
          </p:nvPr>
        </p:nvSpPr>
        <p:spPr/>
        <p:txBody>
          <a:bodyPr/>
          <a:lstStyle>
            <a:lvl1pPr>
              <a:defRPr/>
            </a:lvl1pPr>
          </a:lstStyle>
          <a:p>
            <a:pPr>
              <a:defRPr/>
            </a:pPr>
            <a:fld id="{F068435F-9FE8-418C-990F-B94AB6383485}" type="slidenum">
              <a:rPr lang="zh-CN" altLang="en-US"/>
              <a:pPr>
                <a:defRPr/>
              </a:pPr>
              <a:t>‹#›</a:t>
            </a:fld>
            <a:endParaRPr lang="zh-CN" altLang="en-US"/>
          </a:p>
        </p:txBody>
      </p:sp>
    </p:spTree>
    <p:extLst>
      <p:ext uri="{BB962C8B-B14F-4D97-AF65-F5344CB8AC3E}">
        <p14:creationId xmlns:p14="http://schemas.microsoft.com/office/powerpoint/2010/main" val="332736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2019/7/3</a:t>
            </a:fld>
            <a:endParaRPr lang="zh-CN" altLang="en-US"/>
          </a:p>
        </p:txBody>
      </p:sp>
      <p:sp>
        <p:nvSpPr>
          <p:cNvPr id="3" name="页脚占位符 4">
            <a:extLst>
              <a:ext uri="{FF2B5EF4-FFF2-40B4-BE49-F238E27FC236}">
                <a16:creationId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248814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033C0E7-C2D0-4514-ACC1-BFBD181E42B9}"/>
              </a:ext>
            </a:extLst>
          </p:cNvPr>
          <p:cNvSpPr>
            <a:spLocks noGrp="1"/>
          </p:cNvSpPr>
          <p:nvPr>
            <p:ph type="dt" sz="half" idx="10"/>
          </p:nvPr>
        </p:nvSpPr>
        <p:spPr/>
        <p:txBody>
          <a:bodyPr/>
          <a:lstStyle>
            <a:lvl1pPr>
              <a:defRPr/>
            </a:lvl1pPr>
          </a:lstStyle>
          <a:p>
            <a:pPr>
              <a:defRPr/>
            </a:pPr>
            <a:fld id="{9A91152E-3773-4828-A481-3BBADD8182E6}" type="datetimeFigureOut">
              <a:rPr lang="zh-CN" altLang="en-US"/>
              <a:pPr>
                <a:defRPr/>
              </a:pPr>
              <a:t>2019/7/3</a:t>
            </a:fld>
            <a:endParaRPr lang="zh-CN" altLang="en-US"/>
          </a:p>
        </p:txBody>
      </p:sp>
      <p:sp>
        <p:nvSpPr>
          <p:cNvPr id="3" name="页脚占位符 4">
            <a:extLst>
              <a:ext uri="{FF2B5EF4-FFF2-40B4-BE49-F238E27FC236}">
                <a16:creationId xmlns:a16="http://schemas.microsoft.com/office/drawing/2014/main" id="{0966F2D8-210D-439F-92F1-EEB1856E54D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2772863-E515-4AE9-9C02-34A88FA6CB8E}"/>
              </a:ext>
            </a:extLst>
          </p:cNvPr>
          <p:cNvSpPr>
            <a:spLocks noGrp="1"/>
          </p:cNvSpPr>
          <p:nvPr>
            <p:ph type="sldNum" sz="quarter" idx="12"/>
          </p:nvPr>
        </p:nvSpPr>
        <p:spPr/>
        <p:txBody>
          <a:bodyPr/>
          <a:lstStyle>
            <a:lvl1pPr>
              <a:defRPr/>
            </a:lvl1pPr>
          </a:lstStyle>
          <a:p>
            <a:pPr>
              <a:defRPr/>
            </a:pPr>
            <a:fld id="{98252C27-6C02-449A-826C-B06AD7EC37CC}" type="slidenum">
              <a:rPr lang="zh-CN" altLang="en-US"/>
              <a:pPr>
                <a:defRPr/>
              </a:pPr>
              <a:t>‹#›</a:t>
            </a:fld>
            <a:endParaRPr lang="zh-CN" altLang="en-US"/>
          </a:p>
        </p:txBody>
      </p:sp>
    </p:spTree>
    <p:extLst>
      <p:ext uri="{BB962C8B-B14F-4D97-AF65-F5344CB8AC3E}">
        <p14:creationId xmlns:p14="http://schemas.microsoft.com/office/powerpoint/2010/main" val="225455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153501F-CA3E-47DB-9106-540AA3E21881}"/>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5736078-2EC3-4E4F-B626-371642E322DF}"/>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A06860-A6B7-4CE9-8CB1-6AD95E21A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pPr>
                <a:defRPr/>
              </a:pPr>
              <a:t>2019/7/3</a:t>
            </a:fld>
            <a:endParaRPr lang="zh-CN" altLang="en-US"/>
          </a:p>
        </p:txBody>
      </p:sp>
      <p:sp>
        <p:nvSpPr>
          <p:cNvPr id="5" name="页脚占位符 4">
            <a:extLst>
              <a:ext uri="{FF2B5EF4-FFF2-40B4-BE49-F238E27FC236}">
                <a16:creationId xmlns:a16="http://schemas.microsoft.com/office/drawing/2014/main" id="{6C7EFAB1-BDFA-4503-A421-ED46BD3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3382242A-247C-40EF-8CF0-896B794F3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emf"/><Relationship Id="rId4" Type="http://schemas.openxmlformats.org/officeDocument/2006/relationships/image" Target="../media/image3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7.xml"/><Relationship Id="rId4" Type="http://schemas.openxmlformats.org/officeDocument/2006/relationships/image" Target="../media/image64.emf"/></Relationships>
</file>

<file path=ppt/slides/_rels/slide3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emf"/><Relationship Id="rId1" Type="http://schemas.openxmlformats.org/officeDocument/2006/relationships/slideLayout" Target="../slideLayouts/slideLayout7.xml"/><Relationship Id="rId5" Type="http://schemas.openxmlformats.org/officeDocument/2006/relationships/image" Target="../media/image73.emf"/><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image" Target="../media/image74.emf"/><Relationship Id="rId1" Type="http://schemas.openxmlformats.org/officeDocument/2006/relationships/slideLayout" Target="../slideLayouts/slideLayout7.xml"/><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slides/_rels/slide41.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4.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slideLayout" Target="../slideLayouts/slideLayout7.xml"/><Relationship Id="rId4" Type="http://schemas.openxmlformats.org/officeDocument/2006/relationships/image" Target="../media/image8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5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5" Type="http://schemas.openxmlformats.org/officeDocument/2006/relationships/image" Target="../media/image97.png"/><Relationship Id="rId4" Type="http://schemas.openxmlformats.org/officeDocument/2006/relationships/image" Target="../media/image9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a:extLst>
              <a:ext uri="{FF2B5EF4-FFF2-40B4-BE49-F238E27FC236}">
                <a16:creationId xmlns:a16="http://schemas.microsoft.com/office/drawing/2014/main" id="{E53122B0-A61B-4B07-A4B2-5757934ACE18}"/>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a:extLst>
              <a:ext uri="{FF2B5EF4-FFF2-40B4-BE49-F238E27FC236}">
                <a16:creationId xmlns:a16="http://schemas.microsoft.com/office/drawing/2014/main" id="{21FC8025-173C-41CB-92FB-B9F17405F3BA}"/>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a:extLst>
              <a:ext uri="{FF2B5EF4-FFF2-40B4-BE49-F238E27FC236}">
                <a16:creationId xmlns:a16="http://schemas.microsoft.com/office/drawing/2014/main" id="{6078976C-BFB1-4C37-BECF-C684D347F265}"/>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a:extLst>
              <a:ext uri="{FF2B5EF4-FFF2-40B4-BE49-F238E27FC236}">
                <a16:creationId xmlns:a16="http://schemas.microsoft.com/office/drawing/2014/main" id="{B42C75AD-58EB-47F7-8FB6-ED429ED73DD9}"/>
              </a:ext>
            </a:extLst>
          </p:cNvPr>
          <p:cNvGrpSpPr/>
          <p:nvPr/>
        </p:nvGrpSpPr>
        <p:grpSpPr>
          <a:xfrm>
            <a:off x="475624" y="571426"/>
            <a:ext cx="1029952" cy="685949"/>
            <a:chOff x="5302250" y="2903538"/>
            <a:chExt cx="1587500" cy="1057276"/>
          </a:xfrm>
          <a:solidFill>
            <a:srgbClr val="4B649F"/>
          </a:solidFill>
        </p:grpSpPr>
        <p:sp>
          <p:nvSpPr>
            <p:cNvPr id="55" name="Freeform 84">
              <a:extLst>
                <a:ext uri="{FF2B5EF4-FFF2-40B4-BE49-F238E27FC236}">
                  <a16:creationId xmlns:a16="http://schemas.microsoft.com/office/drawing/2014/main" id="{6DE7FDBD-8325-4429-8D94-7B04FE7FCCC8}"/>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a:extLst>
                <a:ext uri="{FF2B5EF4-FFF2-40B4-BE49-F238E27FC236}">
                  <a16:creationId xmlns:a16="http://schemas.microsoft.com/office/drawing/2014/main" id="{5E28AC59-9F91-45DE-97C3-E1E5C46282E3}"/>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a:extLst>
                <a:ext uri="{FF2B5EF4-FFF2-40B4-BE49-F238E27FC236}">
                  <a16:creationId xmlns:a16="http://schemas.microsoft.com/office/drawing/2014/main" id="{5833BEA6-6C2F-4191-A4C1-1605F573F175}"/>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a:extLst>
                <a:ext uri="{FF2B5EF4-FFF2-40B4-BE49-F238E27FC236}">
                  <a16:creationId xmlns:a16="http://schemas.microsoft.com/office/drawing/2014/main" id="{6CD30ADA-6548-4B38-9F96-8C39D8BC61B6}"/>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a:extLst>
                <a:ext uri="{FF2B5EF4-FFF2-40B4-BE49-F238E27FC236}">
                  <a16:creationId xmlns:a16="http://schemas.microsoft.com/office/drawing/2014/main" id="{A20D7C2D-60FE-4E41-804D-4DB2C8FDD750}"/>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a:extLst>
                <a:ext uri="{FF2B5EF4-FFF2-40B4-BE49-F238E27FC236}">
                  <a16:creationId xmlns:a16="http://schemas.microsoft.com/office/drawing/2014/main" id="{75DFC209-933F-4AB2-B204-A699E69F1989}"/>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a:extLst>
                <a:ext uri="{FF2B5EF4-FFF2-40B4-BE49-F238E27FC236}">
                  <a16:creationId xmlns:a16="http://schemas.microsoft.com/office/drawing/2014/main" id="{7331CBB5-51AE-4F5B-B65C-FD94029160AC}"/>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a:extLst>
              <a:ext uri="{FF2B5EF4-FFF2-40B4-BE49-F238E27FC236}">
                <a16:creationId xmlns:a16="http://schemas.microsoft.com/office/drawing/2014/main" id="{ADDEA167-56BD-4511-BF87-6987091B6276}"/>
              </a:ext>
            </a:extLst>
          </p:cNvPr>
          <p:cNvSpPr txBox="1">
            <a:spLocks noChangeArrowheads="1"/>
          </p:cNvSpPr>
          <p:nvPr/>
        </p:nvSpPr>
        <p:spPr bwMode="auto">
          <a:xfrm>
            <a:off x="2001837" y="2633663"/>
            <a:ext cx="60086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6600" dirty="0">
                <a:latin typeface="+mj-ea"/>
                <a:ea typeface="+mj-ea"/>
              </a:rPr>
              <a:t>线性模型</a:t>
            </a:r>
            <a:endParaRPr lang="zh-CN" altLang="en-US" sz="6600" b="1" dirty="0">
              <a:solidFill>
                <a:srgbClr val="4B649F"/>
              </a:solidFill>
              <a:latin typeface="+mj-ea"/>
              <a:ea typeface="+mj-ea"/>
            </a:endParaRPr>
          </a:p>
        </p:txBody>
      </p:sp>
      <p:sp>
        <p:nvSpPr>
          <p:cNvPr id="1068" name="矩形 1067">
            <a:extLst>
              <a:ext uri="{FF2B5EF4-FFF2-40B4-BE49-F238E27FC236}">
                <a16:creationId xmlns:a16="http://schemas.microsoft.com/office/drawing/2014/main" id="{A8D44B89-E37B-4873-83AF-3D5E616AD15E}"/>
              </a:ext>
            </a:extLst>
          </p:cNvPr>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a:extLst>
              <a:ext uri="{FF2B5EF4-FFF2-40B4-BE49-F238E27FC236}">
                <a16:creationId xmlns:a16="http://schemas.microsoft.com/office/drawing/2014/main" id="{E5230864-CDEA-4818-B7F5-8617837C022B}"/>
              </a:ext>
            </a:extLst>
          </p:cNvPr>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a:extLst>
              <a:ext uri="{FF2B5EF4-FFF2-40B4-BE49-F238E27FC236}">
                <a16:creationId xmlns:a16="http://schemas.microsoft.com/office/drawing/2014/main" id="{74ADE4ED-DF30-4527-BCF1-333990566E41}"/>
              </a:ext>
            </a:extLst>
          </p:cNvPr>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a:extLst>
              <a:ext uri="{FF2B5EF4-FFF2-40B4-BE49-F238E27FC236}">
                <a16:creationId xmlns:a16="http://schemas.microsoft.com/office/drawing/2014/main" id="{C997E3C0-00AE-4EFC-92B3-F77DA918533B}"/>
              </a:ext>
            </a:extLst>
          </p:cNvPr>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a:extLst>
              <a:ext uri="{FF2B5EF4-FFF2-40B4-BE49-F238E27FC236}">
                <a16:creationId xmlns:a16="http://schemas.microsoft.com/office/drawing/2014/main" id="{D4C6DB80-BA07-4BD9-9EE6-ED0AC7F54E9B}"/>
              </a:ext>
            </a:extLst>
          </p:cNvPr>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743741" y="-1286540"/>
            <a:ext cx="914400" cy="440188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26635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正则化</a:t>
            </a:r>
          </a:p>
        </p:txBody>
      </p:sp>
      <p:sp>
        <p:nvSpPr>
          <p:cNvPr id="14" name="矩形 13">
            <a:extLst>
              <a:ext uri="{FF2B5EF4-FFF2-40B4-BE49-F238E27FC236}">
                <a16:creationId xmlns:a16="http://schemas.microsoft.com/office/drawing/2014/main" id="{C1AF5CD7-77C2-4A3E-91C5-5EABAE2CF974}"/>
              </a:ext>
            </a:extLst>
          </p:cNvPr>
          <p:cNvSpPr/>
          <p:nvPr/>
        </p:nvSpPr>
        <p:spPr>
          <a:xfrm>
            <a:off x="726933" y="1920899"/>
            <a:ext cx="10734965" cy="3693092"/>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mc:AlternateContent xmlns:mc="http://schemas.openxmlformats.org/markup-compatibility/2006" xmlns:a14="http://schemas.microsoft.com/office/drawing/2010/main">
        <mc:Choice Requires="a14">
          <p:sp>
            <p:nvSpPr>
              <p:cNvPr id="15" name="内容占位符 2">
                <a:extLst>
                  <a:ext uri="{FF2B5EF4-FFF2-40B4-BE49-F238E27FC236}">
                    <a16:creationId xmlns:a16="http://schemas.microsoft.com/office/drawing/2014/main" id="{C375BEF9-5A9B-4DDA-AA69-50A5F8A54B0A}"/>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en-US" altLang="zh-CN" dirty="0"/>
              </a:p>
              <a:p>
                <a:pPr algn="just">
                  <a:lnSpc>
                    <a:spcPct val="150000"/>
                  </a:lnSpc>
                </a:pPr>
                <a:r>
                  <a:rPr lang="zh-CN" altLang="en-US" dirty="0">
                    <a:latin typeface="+mn-ea"/>
                  </a:rPr>
                  <a:t>目的：解决线性回归出现的过拟合以及在通过正规方程方法求解</a:t>
                </a:r>
                <a14:m>
                  <m:oMath xmlns:m="http://schemas.openxmlformats.org/officeDocument/2006/math">
                    <m:r>
                      <a:rPr lang="zh-CN" altLang="en-US" i="1">
                        <a:latin typeface="Cambria Math" panose="02040503050406030204" pitchFamily="18" charset="0"/>
                      </a:rPr>
                      <m:t>𝜃</m:t>
                    </m:r>
                  </m:oMath>
                </a14:m>
                <a:r>
                  <a:rPr lang="zh-CN" altLang="en-US" dirty="0">
                    <a:latin typeface="+mn-ea"/>
                  </a:rPr>
                  <a:t>的过程中出现的</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𝑇</m:t>
                        </m:r>
                      </m:sup>
                    </m:sSup>
                    <m:r>
                      <a:rPr lang="en-US" altLang="zh-CN" i="1">
                        <a:latin typeface="Cambria Math" panose="02040503050406030204" pitchFamily="18" charset="0"/>
                      </a:rPr>
                      <m:t>𝑋</m:t>
                    </m:r>
                  </m:oMath>
                </a14:m>
                <a:r>
                  <a:rPr lang="zh-CN" altLang="en-US" dirty="0">
                    <a:latin typeface="+mn-ea"/>
                  </a:rPr>
                  <a:t>不可逆这两类问题</a:t>
                </a:r>
                <a:endParaRPr lang="en-US" altLang="zh-CN" dirty="0">
                  <a:latin typeface="+mn-ea"/>
                </a:endParaRPr>
              </a:p>
              <a:p>
                <a:pPr algn="just">
                  <a:lnSpc>
                    <a:spcPct val="150000"/>
                  </a:lnSpc>
                </a:pPr>
                <a:r>
                  <a:rPr lang="zh-CN" altLang="en-US" dirty="0">
                    <a:latin typeface="+mn-ea"/>
                  </a:rPr>
                  <a:t>具体方式是在损失函数中引入惩罚项。</a:t>
                </a:r>
                <a:r>
                  <a:rPr lang="zh-CN" altLang="en-US" dirty="0">
                    <a:solidFill>
                      <a:srgbClr val="222222"/>
                    </a:solidFill>
                    <a:latin typeface="+mn-ea"/>
                  </a:rPr>
                  <a:t>正则项可以使用</a:t>
                </a:r>
                <a:r>
                  <a:rPr lang="en-US" altLang="zh-CN" dirty="0">
                    <a:solidFill>
                      <a:srgbClr val="222222"/>
                    </a:solidFill>
                    <a:latin typeface="+mn-ea"/>
                  </a:rPr>
                  <a:t>L1</a:t>
                </a:r>
                <a:r>
                  <a:rPr lang="zh-CN" altLang="en-US" dirty="0">
                    <a:solidFill>
                      <a:srgbClr val="222222"/>
                    </a:solidFill>
                    <a:latin typeface="+mn-ea"/>
                  </a:rPr>
                  <a:t>正则、</a:t>
                </a:r>
                <a:r>
                  <a:rPr lang="en-US" altLang="zh-CN" dirty="0">
                    <a:solidFill>
                      <a:srgbClr val="222222"/>
                    </a:solidFill>
                    <a:latin typeface="+mn-ea"/>
                  </a:rPr>
                  <a:t>L2</a:t>
                </a:r>
                <a:r>
                  <a:rPr lang="zh-CN" altLang="en-US" dirty="0">
                    <a:solidFill>
                      <a:srgbClr val="222222"/>
                    </a:solidFill>
                    <a:latin typeface="+mn-ea"/>
                  </a:rPr>
                  <a:t>正则，或结合</a:t>
                </a:r>
                <a:r>
                  <a:rPr lang="en-US" altLang="zh-CN" dirty="0">
                    <a:solidFill>
                      <a:srgbClr val="222222"/>
                    </a:solidFill>
                    <a:latin typeface="+mn-ea"/>
                  </a:rPr>
                  <a:t>L1</a:t>
                </a:r>
                <a:r>
                  <a:rPr lang="zh-CN" altLang="en-US" dirty="0">
                    <a:solidFill>
                      <a:srgbClr val="222222"/>
                    </a:solidFill>
                    <a:latin typeface="+mn-ea"/>
                  </a:rPr>
                  <a:t>正则、</a:t>
                </a:r>
                <a:r>
                  <a:rPr lang="en-US" altLang="zh-CN" dirty="0">
                    <a:solidFill>
                      <a:srgbClr val="222222"/>
                    </a:solidFill>
                    <a:latin typeface="+mn-ea"/>
                  </a:rPr>
                  <a:t>L2</a:t>
                </a:r>
                <a:r>
                  <a:rPr lang="zh-CN" altLang="en-US" dirty="0">
                    <a:solidFill>
                      <a:srgbClr val="222222"/>
                    </a:solidFill>
                    <a:latin typeface="+mn-ea"/>
                  </a:rPr>
                  <a:t>正则</a:t>
                </a:r>
                <a:endParaRPr lang="en-US" altLang="zh-CN" dirty="0">
                  <a:latin typeface="+mn-ea"/>
                </a:endParaRPr>
              </a:p>
              <a:p>
                <a:endParaRPr lang="en-US" altLang="zh-CN" dirty="0"/>
              </a:p>
            </p:txBody>
          </p:sp>
        </mc:Choice>
        <mc:Fallback xmlns="">
          <p:sp>
            <p:nvSpPr>
              <p:cNvPr id="15" name="内容占位符 2">
                <a:extLst>
                  <a:ext uri="{FF2B5EF4-FFF2-40B4-BE49-F238E27FC236}">
                    <a16:creationId xmlns:a16="http://schemas.microsoft.com/office/drawing/2014/main" id="{C375BEF9-5A9B-4DDA-AA69-50A5F8A54B0A}"/>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1043"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076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956391" y="-1499191"/>
            <a:ext cx="914400" cy="482718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28443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正则化</a:t>
            </a:r>
          </a:p>
        </p:txBody>
      </p:sp>
      <p:sp>
        <p:nvSpPr>
          <p:cNvPr id="22" name="内容占位符 2">
            <a:extLst>
              <a:ext uri="{FF2B5EF4-FFF2-40B4-BE49-F238E27FC236}">
                <a16:creationId xmlns:a16="http://schemas.microsoft.com/office/drawing/2014/main" id="{594AAA06-66D3-4841-9AE5-F7613AF9A6BC}"/>
              </a:ext>
            </a:extLst>
          </p:cNvPr>
          <p:cNvSpPr txBox="1">
            <a:spLocks/>
          </p:cNvSpPr>
          <p:nvPr/>
        </p:nvSpPr>
        <p:spPr>
          <a:xfrm>
            <a:off x="1262507" y="1503683"/>
            <a:ext cx="7033651" cy="287976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Lasso</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L1</a:t>
            </a:r>
            <a:r>
              <a:rPr lang="zh-CN" altLang="en-US" sz="2400" dirty="0">
                <a:latin typeface="微软雅黑" panose="020B0503020204020204" pitchFamily="34" charset="-122"/>
                <a:ea typeface="微软雅黑" panose="020B0503020204020204" pitchFamily="34" charset="-122"/>
              </a:rPr>
              <a:t>正则</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Ridge</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L2</a:t>
            </a:r>
            <a:r>
              <a:rPr lang="zh-CN" altLang="en-US" sz="2400" dirty="0">
                <a:latin typeface="微软雅黑" panose="020B0503020204020204" pitchFamily="34" charset="-122"/>
                <a:ea typeface="微软雅黑" panose="020B0503020204020204" pitchFamily="34" charset="-122"/>
              </a:rPr>
              <a:t>正则</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ElasticNet</a:t>
            </a:r>
            <a:r>
              <a:rPr lang="zh-CN" altLang="en-US" sz="2400" dirty="0">
                <a:latin typeface="微软雅黑" panose="020B0503020204020204" pitchFamily="34" charset="-122"/>
                <a:ea typeface="微软雅黑" panose="020B0503020204020204" pitchFamily="34" charset="-122"/>
              </a:rPr>
              <a:t>：结合</a:t>
            </a:r>
            <a:r>
              <a:rPr lang="en-US" altLang="zh-CN" sz="2400" dirty="0">
                <a:latin typeface="微软雅黑" panose="020B0503020204020204" pitchFamily="34" charset="-122"/>
                <a:ea typeface="微软雅黑" panose="020B0503020204020204" pitchFamily="34" charset="-122"/>
              </a:rPr>
              <a:t>L1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L2</a:t>
            </a:r>
            <a:r>
              <a:rPr lang="zh-CN" altLang="en-US" sz="2400" dirty="0">
                <a:latin typeface="微软雅黑" panose="020B0503020204020204" pitchFamily="34" charset="-122"/>
                <a:ea typeface="微软雅黑" panose="020B0503020204020204" pitchFamily="34" charset="-122"/>
              </a:rPr>
              <a:t>进行正则</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88A06D66-F0F5-4DE3-8FA1-502213D46828}"/>
              </a:ext>
            </a:extLst>
          </p:cNvPr>
          <p:cNvPicPr>
            <a:picLocks noChangeAspect="1"/>
          </p:cNvPicPr>
          <p:nvPr/>
        </p:nvPicPr>
        <p:blipFill>
          <a:blip r:embed="rId2"/>
          <a:stretch>
            <a:fillRect/>
          </a:stretch>
        </p:blipFill>
        <p:spPr>
          <a:xfrm>
            <a:off x="3319907" y="2008974"/>
            <a:ext cx="4077479" cy="834609"/>
          </a:xfrm>
          <a:prstGeom prst="rect">
            <a:avLst/>
          </a:prstGeom>
        </p:spPr>
      </p:pic>
      <p:pic>
        <p:nvPicPr>
          <p:cNvPr id="24" name="图片 23">
            <a:extLst>
              <a:ext uri="{FF2B5EF4-FFF2-40B4-BE49-F238E27FC236}">
                <a16:creationId xmlns:a16="http://schemas.microsoft.com/office/drawing/2014/main" id="{DF2A8AFB-0E10-49DE-BBEE-06DC8DA4D995}"/>
              </a:ext>
            </a:extLst>
          </p:cNvPr>
          <p:cNvPicPr>
            <a:picLocks noChangeAspect="1"/>
          </p:cNvPicPr>
          <p:nvPr/>
        </p:nvPicPr>
        <p:blipFill>
          <a:blip r:embed="rId3"/>
          <a:stretch>
            <a:fillRect/>
          </a:stretch>
        </p:blipFill>
        <p:spPr>
          <a:xfrm>
            <a:off x="3421844" y="3975153"/>
            <a:ext cx="3975542" cy="847351"/>
          </a:xfrm>
          <a:prstGeom prst="rect">
            <a:avLst/>
          </a:prstGeom>
        </p:spPr>
      </p:pic>
      <p:pic>
        <p:nvPicPr>
          <p:cNvPr id="25" name="图片 24">
            <a:extLst>
              <a:ext uri="{FF2B5EF4-FFF2-40B4-BE49-F238E27FC236}">
                <a16:creationId xmlns:a16="http://schemas.microsoft.com/office/drawing/2014/main" id="{6FF22395-C0B5-4C3D-A2C2-6017E4CEF168}"/>
              </a:ext>
            </a:extLst>
          </p:cNvPr>
          <p:cNvPicPr>
            <a:picLocks noChangeAspect="1"/>
          </p:cNvPicPr>
          <p:nvPr/>
        </p:nvPicPr>
        <p:blipFill>
          <a:blip r:embed="rId4"/>
          <a:stretch>
            <a:fillRect/>
          </a:stretch>
        </p:blipFill>
        <p:spPr>
          <a:xfrm>
            <a:off x="2672214" y="5515020"/>
            <a:ext cx="5880489" cy="987514"/>
          </a:xfrm>
          <a:prstGeom prst="rect">
            <a:avLst/>
          </a:prstGeom>
        </p:spPr>
      </p:pic>
    </p:spTree>
    <p:extLst>
      <p:ext uri="{BB962C8B-B14F-4D97-AF65-F5344CB8AC3E}">
        <p14:creationId xmlns:p14="http://schemas.microsoft.com/office/powerpoint/2010/main" val="276523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695893" y="-1238693"/>
            <a:ext cx="914400" cy="430618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5263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dirty="0">
                <a:solidFill>
                  <a:schemeClr val="bg1"/>
                </a:solidFill>
              </a:rPr>
              <a:t>Lasso</a:t>
            </a:r>
            <a:endParaRPr lang="zh-CN" altLang="en-US" sz="3600" dirty="0">
              <a:solidFill>
                <a:schemeClr val="bg1"/>
              </a:solidFill>
            </a:endParaRPr>
          </a:p>
        </p:txBody>
      </p:sp>
      <mc:AlternateContent xmlns:mc="http://schemas.openxmlformats.org/markup-compatibility/2006" xmlns:a14="http://schemas.microsoft.com/office/drawing/2010/main">
        <mc:Choice Requires="a14">
          <p:sp>
            <p:nvSpPr>
              <p:cNvPr id="14" name="内容占位符 2">
                <a:extLst>
                  <a:ext uri="{FF2B5EF4-FFF2-40B4-BE49-F238E27FC236}">
                    <a16:creationId xmlns:a16="http://schemas.microsoft.com/office/drawing/2014/main" id="{88E337EB-472C-4CE6-92CB-C178CE4BC27D}"/>
                  </a:ext>
                </a:extLst>
              </p:cNvPr>
              <p:cNvSpPr txBox="1">
                <a:spLocks/>
              </p:cNvSpPr>
              <p:nvPr/>
            </p:nvSpPr>
            <p:spPr>
              <a:xfrm>
                <a:off x="838200" y="1605280"/>
                <a:ext cx="10515600" cy="507999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sz="2200" dirty="0">
                    <a:latin typeface="微软雅黑" panose="020B0503020204020204" pitchFamily="34" charset="-122"/>
                    <a:ea typeface="微软雅黑" panose="020B0503020204020204" pitchFamily="34" charset="-122"/>
                  </a:rPr>
                  <a:t>采用</a:t>
                </a:r>
                <a:r>
                  <a:rPr lang="en-US" altLang="zh-CN" sz="2200" dirty="0">
                    <a:latin typeface="微软雅黑" panose="020B0503020204020204" pitchFamily="34" charset="-122"/>
                    <a:ea typeface="微软雅黑" panose="020B0503020204020204" pitchFamily="34" charset="-122"/>
                  </a:rPr>
                  <a:t>L1</a:t>
                </a:r>
                <a:r>
                  <a:rPr lang="zh-CN" altLang="en-US" sz="2200" dirty="0">
                    <a:latin typeface="微软雅黑" panose="020B0503020204020204" pitchFamily="34" charset="-122"/>
                    <a:ea typeface="微软雅黑" panose="020B0503020204020204" pitchFamily="34" charset="-122"/>
                  </a:rPr>
                  <a:t>正则，使得损失函数中的许多</a:t>
                </a:r>
                <a14:m>
                  <m:oMath xmlns:m="http://schemas.openxmlformats.org/officeDocument/2006/math">
                    <m:r>
                      <a:rPr lang="zh-CN" altLang="en-US" sz="2200" i="1">
                        <a:latin typeface="Cambria Math" panose="02040503050406030204" pitchFamily="18" charset="0"/>
                      </a:rPr>
                      <m:t>𝜃</m:t>
                    </m:r>
                  </m:oMath>
                </a14:m>
                <a:r>
                  <a:rPr lang="zh-CN" altLang="en-US" sz="2200" dirty="0">
                    <a:latin typeface="微软雅黑" panose="020B0503020204020204" pitchFamily="34" charset="-122"/>
                    <a:ea typeface="微软雅黑" panose="020B0503020204020204" pitchFamily="34" charset="-122"/>
                  </a:rPr>
                  <a:t>均变成</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，很容易产生稀疏的结果。</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作用：特征选择</a:t>
                </a:r>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几何解释：</a:t>
                </a:r>
                <a:endParaRPr lang="en-US" altLang="zh-CN" sz="22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dirty="0">
                  <a:latin typeface="微软雅黑" panose="020B0503020204020204" pitchFamily="34" charset="-122"/>
                  <a:ea typeface="微软雅黑" panose="020B0503020204020204" pitchFamily="34" charset="-122"/>
                </a:endParaRPr>
              </a:p>
              <a:p>
                <a:pPr>
                  <a:lnSpc>
                    <a:spcPct val="150000"/>
                  </a:lnSpc>
                </a:pPr>
                <a:r>
                  <a:rPr lang="zh-CN" altLang="en-US" sz="2200" dirty="0">
                    <a:latin typeface="微软雅黑" panose="020B0503020204020204" pitchFamily="34" charset="-122"/>
                    <a:ea typeface="微软雅黑" panose="020B0503020204020204" pitchFamily="34" charset="-122"/>
                  </a:rPr>
                  <a:t>如图红色的椭圆和蓝色的区域的切点就是目标函数的最优解。</a:t>
                </a:r>
                <a:r>
                  <a:rPr lang="en-US" altLang="zh-CN" sz="2200" dirty="0">
                    <a:latin typeface="微软雅黑" panose="020B0503020204020204" pitchFamily="34" charset="-122"/>
                    <a:ea typeface="微软雅黑" panose="020B0503020204020204" pitchFamily="34" charset="-122"/>
                  </a:rPr>
                  <a:t>Lasso</a:t>
                </a:r>
                <a:r>
                  <a:rPr lang="zh-CN" altLang="en-US" sz="2200" dirty="0">
                    <a:latin typeface="微软雅黑" panose="020B0503020204020204" pitchFamily="34" charset="-122"/>
                    <a:ea typeface="微软雅黑" panose="020B0503020204020204" pitchFamily="34" charset="-122"/>
                  </a:rPr>
                  <a:t>的蓝色区域为菱形或者多边形，很容易切到坐标轴上，因此很容易产生稀疏的结果。</a:t>
                </a:r>
                <a:endParaRPr lang="en-US" altLang="zh-CN" sz="22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dirty="0"/>
              </a:p>
            </p:txBody>
          </p:sp>
        </mc:Choice>
        <mc:Fallback xmlns="">
          <p:sp>
            <p:nvSpPr>
              <p:cNvPr id="14" name="内容占位符 2">
                <a:extLst>
                  <a:ext uri="{FF2B5EF4-FFF2-40B4-BE49-F238E27FC236}">
                    <a16:creationId xmlns:a16="http://schemas.microsoft.com/office/drawing/2014/main" id="{88E337EB-472C-4CE6-92CB-C178CE4BC27D}"/>
                  </a:ext>
                </a:extLst>
              </p:cNvPr>
              <p:cNvSpPr txBox="1">
                <a:spLocks noRot="1" noChangeAspect="1" noMove="1" noResize="1" noEditPoints="1" noAdjustHandles="1" noChangeArrowheads="1" noChangeShapeType="1" noTextEdit="1"/>
              </p:cNvSpPr>
              <p:nvPr/>
            </p:nvSpPr>
            <p:spPr>
              <a:xfrm>
                <a:off x="838200" y="1605280"/>
                <a:ext cx="10515600" cy="5079999"/>
              </a:xfrm>
              <a:prstGeom prst="rect">
                <a:avLst/>
              </a:prstGeom>
              <a:blipFill>
                <a:blip r:embed="rId2"/>
                <a:stretch>
                  <a:fillRect l="-69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F4EFB71D-1563-4149-9004-2D4AB8035710}"/>
              </a:ext>
            </a:extLst>
          </p:cNvPr>
          <p:cNvPicPr>
            <a:picLocks noChangeAspect="1"/>
          </p:cNvPicPr>
          <p:nvPr/>
        </p:nvPicPr>
        <p:blipFill>
          <a:blip r:embed="rId3"/>
          <a:stretch>
            <a:fillRect/>
          </a:stretch>
        </p:blipFill>
        <p:spPr>
          <a:xfrm>
            <a:off x="3950421" y="3246341"/>
            <a:ext cx="2145579" cy="2165631"/>
          </a:xfrm>
          <a:prstGeom prst="rect">
            <a:avLst/>
          </a:prstGeom>
        </p:spPr>
      </p:pic>
    </p:spTree>
    <p:extLst>
      <p:ext uri="{BB962C8B-B14F-4D97-AF65-F5344CB8AC3E}">
        <p14:creationId xmlns:p14="http://schemas.microsoft.com/office/powerpoint/2010/main" val="211555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8758" y="-2631558"/>
            <a:ext cx="914400" cy="709191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5263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惩罚参数𝜆的选择</a:t>
            </a:r>
          </a:p>
        </p:txBody>
      </p:sp>
      <p:pic>
        <p:nvPicPr>
          <p:cNvPr id="14" name="内容占位符 3">
            <a:extLst>
              <a:ext uri="{FF2B5EF4-FFF2-40B4-BE49-F238E27FC236}">
                <a16:creationId xmlns:a16="http://schemas.microsoft.com/office/drawing/2014/main" id="{551865B4-6B35-4131-BE69-F589D8593BE0}"/>
              </a:ext>
            </a:extLst>
          </p:cNvPr>
          <p:cNvPicPr>
            <a:picLocks noChangeAspect="1"/>
          </p:cNvPicPr>
          <p:nvPr/>
        </p:nvPicPr>
        <p:blipFill>
          <a:blip r:embed="rId2"/>
          <a:stretch>
            <a:fillRect/>
          </a:stretch>
        </p:blipFill>
        <p:spPr>
          <a:xfrm>
            <a:off x="3043716" y="2597956"/>
            <a:ext cx="4660863" cy="3444669"/>
          </a:xfrm>
          <a:prstGeom prst="rect">
            <a:avLst/>
          </a:prstGeom>
        </p:spPr>
      </p:pic>
      <p:sp>
        <p:nvSpPr>
          <p:cNvPr id="15" name="文本框 14">
            <a:extLst>
              <a:ext uri="{FF2B5EF4-FFF2-40B4-BE49-F238E27FC236}">
                <a16:creationId xmlns:a16="http://schemas.microsoft.com/office/drawing/2014/main" id="{FE539488-F3D8-4232-A961-326B63F8536C}"/>
              </a:ext>
            </a:extLst>
          </p:cNvPr>
          <p:cNvSpPr txBox="1"/>
          <p:nvPr/>
        </p:nvSpPr>
        <p:spPr>
          <a:xfrm>
            <a:off x="1127268" y="6252572"/>
            <a:ext cx="8605520" cy="369332"/>
          </a:xfrm>
          <a:prstGeom prst="rect">
            <a:avLst/>
          </a:prstGeom>
          <a:noFill/>
        </p:spPr>
        <p:txBody>
          <a:bodyPr wrap="square" rtlCol="0">
            <a:spAutoFit/>
          </a:bodyPr>
          <a:lstStyle/>
          <a:p>
            <a:r>
              <a:rPr lang="zh-CN" altLang="en-US" dirty="0"/>
              <a:t>观察上图，随着</a:t>
            </a:r>
            <a:r>
              <a:rPr lang="en-US" altLang="zh-CN" dirty="0"/>
              <a:t>λ</a:t>
            </a:r>
            <a:r>
              <a:rPr lang="zh-CN" altLang="en-US" dirty="0"/>
              <a:t>的增大到一定值，损失函数不在减小，此时为</a:t>
            </a:r>
            <a:r>
              <a:rPr lang="en-US" altLang="zh-CN" dirty="0"/>
              <a:t>λ</a:t>
            </a:r>
            <a:r>
              <a:rPr lang="zh-CN" altLang="en-US" dirty="0"/>
              <a:t>的最优值</a:t>
            </a:r>
          </a:p>
        </p:txBody>
      </p:sp>
      <p:cxnSp>
        <p:nvCxnSpPr>
          <p:cNvPr id="16" name="直接箭头连接符 15">
            <a:extLst>
              <a:ext uri="{FF2B5EF4-FFF2-40B4-BE49-F238E27FC236}">
                <a16:creationId xmlns:a16="http://schemas.microsoft.com/office/drawing/2014/main" id="{0E16E822-0962-40EA-9A2C-487D3E53D4CB}"/>
              </a:ext>
            </a:extLst>
          </p:cNvPr>
          <p:cNvCxnSpPr>
            <a:cxnSpLocks/>
          </p:cNvCxnSpPr>
          <p:nvPr/>
        </p:nvCxnSpPr>
        <p:spPr>
          <a:xfrm flipH="1">
            <a:off x="5557028" y="4941932"/>
            <a:ext cx="223520" cy="5994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8C900E64-BED1-4B05-B3FD-617C63D42890}"/>
              </a:ext>
            </a:extLst>
          </p:cNvPr>
          <p:cNvSpPr txBox="1"/>
          <p:nvPr/>
        </p:nvSpPr>
        <p:spPr>
          <a:xfrm>
            <a:off x="1254268" y="1606079"/>
            <a:ext cx="8605520" cy="874407"/>
          </a:xfrm>
          <a:prstGeom prst="rect">
            <a:avLst/>
          </a:prstGeom>
          <a:noFill/>
        </p:spPr>
        <p:txBody>
          <a:bodyPr wrap="square" rtlCol="0">
            <a:spAutoFit/>
          </a:bodyPr>
          <a:lstStyle/>
          <a:p>
            <a:pPr>
              <a:lnSpc>
                <a:spcPct val="150000"/>
              </a:lnSpc>
            </a:pPr>
            <a:r>
              <a:rPr lang="en-US" altLang="zh-CN" dirty="0">
                <a:latin typeface="+mn-ea"/>
                <a:ea typeface="+mn-ea"/>
              </a:rPr>
              <a:t>λ</a:t>
            </a:r>
            <a:r>
              <a:rPr lang="zh-CN" altLang="en-US" dirty="0">
                <a:latin typeface="+mn-ea"/>
                <a:ea typeface="+mn-ea"/>
              </a:rPr>
              <a:t>的选取是一个技术活。如果</a:t>
            </a:r>
            <a:r>
              <a:rPr lang="en-US" altLang="zh-CN" dirty="0">
                <a:latin typeface="+mn-ea"/>
                <a:ea typeface="+mn-ea"/>
              </a:rPr>
              <a:t>λ</a:t>
            </a:r>
            <a:r>
              <a:rPr lang="zh-CN" altLang="en-US" dirty="0">
                <a:latin typeface="+mn-ea"/>
                <a:ea typeface="+mn-ea"/>
              </a:rPr>
              <a:t>选取过大，会把所有参数</a:t>
            </a:r>
            <a:r>
              <a:rPr lang="en-US" altLang="zh-CN" dirty="0">
                <a:latin typeface="+mn-ea"/>
                <a:ea typeface="+mn-ea"/>
              </a:rPr>
              <a:t>θ</a:t>
            </a:r>
            <a:r>
              <a:rPr lang="zh-CN" altLang="en-US" dirty="0">
                <a:latin typeface="+mn-ea"/>
                <a:ea typeface="+mn-ea"/>
              </a:rPr>
              <a:t>均最小化，造成欠拟合，如果</a:t>
            </a:r>
            <a:r>
              <a:rPr lang="en-US" altLang="zh-CN" dirty="0">
                <a:latin typeface="+mn-ea"/>
                <a:ea typeface="+mn-ea"/>
              </a:rPr>
              <a:t>λ</a:t>
            </a:r>
            <a:r>
              <a:rPr lang="zh-CN" altLang="en-US" dirty="0">
                <a:latin typeface="+mn-ea"/>
                <a:ea typeface="+mn-ea"/>
              </a:rPr>
              <a:t>选取过小，会导致对过拟合问题解决不当</a:t>
            </a:r>
          </a:p>
        </p:txBody>
      </p:sp>
    </p:spTree>
    <p:extLst>
      <p:ext uri="{BB962C8B-B14F-4D97-AF65-F5344CB8AC3E}">
        <p14:creationId xmlns:p14="http://schemas.microsoft.com/office/powerpoint/2010/main" val="4129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275907" y="-818707"/>
            <a:ext cx="914400" cy="34662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5263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dirty="0">
                <a:solidFill>
                  <a:schemeClr val="bg1"/>
                </a:solidFill>
              </a:rPr>
              <a:t>Ridge</a:t>
            </a:r>
            <a:endParaRPr lang="zh-CN" altLang="en-US" sz="3600" dirty="0">
              <a:solidFill>
                <a:schemeClr val="bg1"/>
              </a:solidFill>
            </a:endParaRPr>
          </a:p>
        </p:txBody>
      </p:sp>
      <p:sp>
        <p:nvSpPr>
          <p:cNvPr id="18" name="内容占位符 2">
            <a:extLst>
              <a:ext uri="{FF2B5EF4-FFF2-40B4-BE49-F238E27FC236}">
                <a16:creationId xmlns:a16="http://schemas.microsoft.com/office/drawing/2014/main" id="{E66B313C-F55E-4CD2-9934-A1A34EBBE464}"/>
              </a:ext>
            </a:extLst>
          </p:cNvPr>
          <p:cNvSpPr txBox="1">
            <a:spLocks/>
          </p:cNvSpPr>
          <p:nvPr/>
        </p:nvSpPr>
        <p:spPr>
          <a:xfrm>
            <a:off x="838200" y="1605280"/>
            <a:ext cx="10515600" cy="507999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000" dirty="0">
                <a:latin typeface="+mn-ea"/>
              </a:rPr>
              <a:t>采用</a:t>
            </a:r>
            <a:r>
              <a:rPr lang="en-US" altLang="zh-CN" sz="2000" dirty="0">
                <a:latin typeface="+mn-ea"/>
              </a:rPr>
              <a:t>L2</a:t>
            </a:r>
            <a:r>
              <a:rPr lang="zh-CN" altLang="en-US" sz="2000" dirty="0">
                <a:latin typeface="+mn-ea"/>
              </a:rPr>
              <a:t>正则，让权值尽量小，最后构造一个所有参数都比较小的模型。</a:t>
            </a:r>
            <a:endParaRPr lang="en-US" altLang="zh-CN" sz="2000" dirty="0">
              <a:latin typeface="+mn-ea"/>
            </a:endParaRPr>
          </a:p>
          <a:p>
            <a:r>
              <a:rPr lang="zh-CN" altLang="en-US" sz="2000" dirty="0">
                <a:latin typeface="+mn-ea"/>
              </a:rPr>
              <a:t>主要作用：防止过拟合</a:t>
            </a:r>
            <a:endParaRPr lang="en-US" altLang="zh-CN" sz="2000" dirty="0">
              <a:latin typeface="+mn-ea"/>
            </a:endParaRPr>
          </a:p>
          <a:p>
            <a:r>
              <a:rPr lang="zh-CN" altLang="en-US" sz="2000" dirty="0">
                <a:latin typeface="+mn-ea"/>
              </a:rPr>
              <a:t>几何解释：</a:t>
            </a:r>
            <a:endParaRPr lang="en-US" altLang="zh-CN" sz="2000" dirty="0">
              <a:latin typeface="+mn-ea"/>
            </a:endParaRPr>
          </a:p>
          <a:p>
            <a:pPr marL="0" indent="0">
              <a:buFont typeface="Arial" panose="020B0604020202020204" pitchFamily="34" charset="0"/>
              <a:buNone/>
            </a:pPr>
            <a:endParaRPr lang="en-US" altLang="zh-CN" sz="2000" dirty="0">
              <a:latin typeface="+mn-ea"/>
            </a:endParaRPr>
          </a:p>
          <a:p>
            <a:pPr marL="0" indent="0">
              <a:buNone/>
            </a:pPr>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pPr marL="0" indent="0">
              <a:buFont typeface="Arial" panose="020B0604020202020204" pitchFamily="34" charset="0"/>
              <a:buNone/>
            </a:pPr>
            <a:endParaRPr lang="en-US" altLang="zh-CN" sz="2000" dirty="0">
              <a:latin typeface="+mn-ea"/>
            </a:endParaRPr>
          </a:p>
          <a:p>
            <a:r>
              <a:rPr lang="en-US" altLang="zh-CN" sz="2000" dirty="0">
                <a:latin typeface="+mn-ea"/>
              </a:rPr>
              <a:t>Ridge</a:t>
            </a:r>
            <a:r>
              <a:rPr lang="zh-CN" altLang="en-US" sz="2000" dirty="0">
                <a:latin typeface="+mn-ea"/>
              </a:rPr>
              <a:t>的蓝色区域为圆形，不容易很容易切到坐标轴上，因此不容易产生稀疏的结果</a:t>
            </a:r>
            <a:r>
              <a:rPr lang="zh-CN" altLang="en-US" sz="2000" dirty="0"/>
              <a:t>。</a:t>
            </a:r>
            <a:endParaRPr lang="en-US" altLang="zh-CN" sz="2000" dirty="0"/>
          </a:p>
          <a:p>
            <a:pPr marL="0" indent="0">
              <a:buFont typeface="Arial" panose="020B0604020202020204" pitchFamily="34" charset="0"/>
              <a:buNone/>
            </a:pPr>
            <a:endParaRPr lang="zh-CN" altLang="en-US" dirty="0"/>
          </a:p>
        </p:txBody>
      </p:sp>
      <p:pic>
        <p:nvPicPr>
          <p:cNvPr id="12" name="图片 11">
            <a:extLst>
              <a:ext uri="{FF2B5EF4-FFF2-40B4-BE49-F238E27FC236}">
                <a16:creationId xmlns:a16="http://schemas.microsoft.com/office/drawing/2014/main" id="{8B3AFA02-5705-4302-9F33-D96862B8CF43}"/>
              </a:ext>
            </a:extLst>
          </p:cNvPr>
          <p:cNvPicPr>
            <a:picLocks noChangeAspect="1"/>
          </p:cNvPicPr>
          <p:nvPr/>
        </p:nvPicPr>
        <p:blipFill>
          <a:blip r:embed="rId2"/>
          <a:stretch>
            <a:fillRect/>
          </a:stretch>
        </p:blipFill>
        <p:spPr>
          <a:xfrm>
            <a:off x="3709328" y="2578785"/>
            <a:ext cx="2030144" cy="2444708"/>
          </a:xfrm>
          <a:prstGeom prst="rect">
            <a:avLst/>
          </a:prstGeom>
        </p:spPr>
      </p:pic>
    </p:spTree>
    <p:extLst>
      <p:ext uri="{BB962C8B-B14F-4D97-AF65-F5344CB8AC3E}">
        <p14:creationId xmlns:p14="http://schemas.microsoft.com/office/powerpoint/2010/main" val="106428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5137320" y="-4680121"/>
            <a:ext cx="914400" cy="1118904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85221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为什么</a:t>
            </a:r>
            <a:r>
              <a:rPr lang="en-US" altLang="zh-CN" sz="3600" dirty="0">
                <a:solidFill>
                  <a:schemeClr val="bg1"/>
                </a:solidFill>
              </a:rPr>
              <a:t>L2</a:t>
            </a:r>
            <a:r>
              <a:rPr lang="zh-CN" altLang="en-US" sz="3600" dirty="0">
                <a:solidFill>
                  <a:schemeClr val="bg1"/>
                </a:solidFill>
              </a:rPr>
              <a:t>正则化可以获得值很小的参数？</a:t>
            </a:r>
          </a:p>
        </p:txBody>
      </p:sp>
      <mc:AlternateContent xmlns:mc="http://schemas.openxmlformats.org/markup-compatibility/2006" xmlns:a14="http://schemas.microsoft.com/office/drawing/2010/main">
        <mc:Choice Requires="a14">
          <p:sp>
            <p:nvSpPr>
              <p:cNvPr id="17" name="内容占位符 2">
                <a:extLst>
                  <a:ext uri="{FF2B5EF4-FFF2-40B4-BE49-F238E27FC236}">
                    <a16:creationId xmlns:a16="http://schemas.microsoft.com/office/drawing/2014/main" id="{550477BF-4520-47C1-9163-70475CD6F93A}"/>
                  </a:ext>
                </a:extLst>
              </p:cNvPr>
              <p:cNvSpPr txBox="1">
                <a:spLocks/>
              </p:cNvSpPr>
              <p:nvPr/>
            </p:nvSpPr>
            <p:spPr>
              <a:xfrm>
                <a:off x="838200" y="1559268"/>
                <a:ext cx="10515600" cy="5459096"/>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以线性回归中的梯度下降法为例，代价函数为：</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梯度下降算法中，为了尽快收敛，会沿梯度的负方向更新参数，得到参数更新方程为：</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添加</a:t>
                </a:r>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正则后，参数更新方程为：</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从上式可以看到，与未添加</a:t>
                </a:r>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正则化的迭代公式相比，每一次迭代，</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𝜃</m:t>
                        </m:r>
                      </m:e>
                      <m:sub>
                        <m:r>
                          <m:rPr>
                            <m:sty m:val="p"/>
                          </m:rPr>
                          <a:rPr lang="en-US" altLang="zh-CN" sz="2000" i="1">
                            <a:latin typeface="Cambria Math" panose="02040503050406030204" pitchFamily="18" charset="0"/>
                          </a:rPr>
                          <m:t>j</m:t>
                        </m:r>
                      </m:sub>
                    </m:sSub>
                  </m:oMath>
                </a14:m>
                <a:r>
                  <a:rPr lang="zh-CN" altLang="en-US" sz="2000" dirty="0">
                    <a:latin typeface="微软雅黑" panose="020B0503020204020204" pitchFamily="34" charset="-122"/>
                    <a:ea typeface="微软雅黑" panose="020B0503020204020204" pitchFamily="34" charset="-122"/>
                  </a:rPr>
                  <a:t>先乘以一个小于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的因子</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从而</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m:rPr>
                            <m:sty m:val="p"/>
                          </m:rPr>
                          <a:rPr lang="en-US" altLang="zh-CN" sz="2000" i="1">
                            <a:latin typeface="Cambria Math" panose="02040503050406030204" pitchFamily="18" charset="0"/>
                          </a:rPr>
                          <m:t>j</m:t>
                        </m:r>
                      </m:sub>
                    </m:sSub>
                  </m:oMath>
                </a14:m>
                <a:r>
                  <a:rPr lang="zh-CN" altLang="en-US" sz="2000" dirty="0">
                    <a:latin typeface="微软雅黑" panose="020B0503020204020204" pitchFamily="34" charset="-122"/>
                    <a:ea typeface="微软雅黑" panose="020B0503020204020204" pitchFamily="34" charset="-122"/>
                  </a:rPr>
                  <a:t>不断减小。</a:t>
                </a:r>
                <a:endParaRPr lang="en-US" altLang="zh-CN" sz="2000" dirty="0">
                  <a:latin typeface="微软雅黑" panose="020B0503020204020204" pitchFamily="34" charset="-122"/>
                  <a:ea typeface="微软雅黑" panose="020B0503020204020204" pitchFamily="34" charset="-122"/>
                </a:endParaRPr>
              </a:p>
              <a:p>
                <a:endParaRPr lang="en-US" altLang="zh-CN" sz="2000" dirty="0"/>
              </a:p>
              <a:p>
                <a:pPr marL="0" indent="0">
                  <a:buFont typeface="Arial" panose="020B0604020202020204" pitchFamily="34" charset="0"/>
                  <a:buNone/>
                </a:pPr>
                <a:endParaRPr lang="en-US" altLang="zh-CN" sz="2000" dirty="0"/>
              </a:p>
              <a:p>
                <a:endParaRPr lang="en-US" altLang="zh-CN" sz="2000" dirty="0"/>
              </a:p>
              <a:p>
                <a:endParaRPr lang="en-US" altLang="zh-CN" sz="2000" dirty="0"/>
              </a:p>
              <a:p>
                <a:endParaRPr lang="en-US" altLang="zh-CN" sz="2000" dirty="0"/>
              </a:p>
              <a:p>
                <a:pPr marL="0" indent="0">
                  <a:buFont typeface="Arial" panose="020B0604020202020204" pitchFamily="34" charset="0"/>
                  <a:buNone/>
                </a:pPr>
                <a:endParaRPr lang="en-US" altLang="zh-CN" sz="2000" dirty="0"/>
              </a:p>
              <a:p>
                <a:endParaRPr lang="en-US" altLang="zh-CN" sz="2000" dirty="0"/>
              </a:p>
              <a:p>
                <a:endParaRPr lang="en-US" altLang="zh-CN" sz="2000" dirty="0"/>
              </a:p>
              <a:p>
                <a:pPr marL="0" indent="0">
                  <a:buFont typeface="Arial" panose="020B0604020202020204" pitchFamily="34" charset="0"/>
                  <a:buNone/>
                </a:pPr>
                <a:endParaRPr lang="en-US" altLang="zh-CN" sz="2000" dirty="0"/>
              </a:p>
              <a:p>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en-US" altLang="zh-CN" sz="2000" dirty="0"/>
              </a:p>
              <a:p>
                <a:pPr marL="0" indent="0">
                  <a:buFont typeface="Arial" panose="020B0604020202020204" pitchFamily="34" charset="0"/>
                  <a:buNone/>
                </a:pPr>
                <a:endParaRPr lang="zh-CN" altLang="en-US" sz="2000" dirty="0"/>
              </a:p>
            </p:txBody>
          </p:sp>
        </mc:Choice>
        <mc:Fallback xmlns="">
          <p:sp>
            <p:nvSpPr>
              <p:cNvPr id="17" name="内容占位符 2">
                <a:extLst>
                  <a:ext uri="{FF2B5EF4-FFF2-40B4-BE49-F238E27FC236}">
                    <a16:creationId xmlns:a16="http://schemas.microsoft.com/office/drawing/2014/main" id="{550477BF-4520-47C1-9163-70475CD6F93A}"/>
                  </a:ext>
                </a:extLst>
              </p:cNvPr>
              <p:cNvSpPr txBox="1">
                <a:spLocks noRot="1" noChangeAspect="1" noMove="1" noResize="1" noEditPoints="1" noAdjustHandles="1" noChangeArrowheads="1" noChangeShapeType="1" noTextEdit="1"/>
              </p:cNvSpPr>
              <p:nvPr/>
            </p:nvSpPr>
            <p:spPr>
              <a:xfrm>
                <a:off x="838200" y="1559268"/>
                <a:ext cx="10515600" cy="5459096"/>
              </a:xfrm>
              <a:prstGeom prst="rect">
                <a:avLst/>
              </a:prstGeom>
              <a:blipFill>
                <a:blip r:embed="rId2"/>
                <a:stretch>
                  <a:fillRect l="-522" t="-1229" r="-58"/>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7475BB41-9A39-4797-9EC7-D7B83B7FB986}"/>
              </a:ext>
            </a:extLst>
          </p:cNvPr>
          <p:cNvPicPr>
            <a:picLocks noChangeAspect="1"/>
          </p:cNvPicPr>
          <p:nvPr/>
        </p:nvPicPr>
        <p:blipFill>
          <a:blip r:embed="rId3"/>
          <a:stretch>
            <a:fillRect/>
          </a:stretch>
        </p:blipFill>
        <p:spPr>
          <a:xfrm>
            <a:off x="3792537" y="2088223"/>
            <a:ext cx="4200525" cy="990600"/>
          </a:xfrm>
          <a:prstGeom prst="rect">
            <a:avLst/>
          </a:prstGeom>
        </p:spPr>
      </p:pic>
      <p:pic>
        <p:nvPicPr>
          <p:cNvPr id="20" name="图片 19">
            <a:extLst>
              <a:ext uri="{FF2B5EF4-FFF2-40B4-BE49-F238E27FC236}">
                <a16:creationId xmlns:a16="http://schemas.microsoft.com/office/drawing/2014/main" id="{13158D9F-713C-4A6E-A3B0-7ECF1E35227C}"/>
              </a:ext>
            </a:extLst>
          </p:cNvPr>
          <p:cNvPicPr>
            <a:picLocks noChangeAspect="1"/>
          </p:cNvPicPr>
          <p:nvPr/>
        </p:nvPicPr>
        <p:blipFill>
          <a:blip r:embed="rId4"/>
          <a:stretch>
            <a:fillRect/>
          </a:stretch>
        </p:blipFill>
        <p:spPr>
          <a:xfrm>
            <a:off x="3792537" y="3610318"/>
            <a:ext cx="5010150" cy="1038225"/>
          </a:xfrm>
          <a:prstGeom prst="rect">
            <a:avLst/>
          </a:prstGeom>
        </p:spPr>
      </p:pic>
      <p:pic>
        <p:nvPicPr>
          <p:cNvPr id="21" name="图片 20">
            <a:extLst>
              <a:ext uri="{FF2B5EF4-FFF2-40B4-BE49-F238E27FC236}">
                <a16:creationId xmlns:a16="http://schemas.microsoft.com/office/drawing/2014/main" id="{0126EB85-D027-433A-AC2A-18B775151BA7}"/>
              </a:ext>
            </a:extLst>
          </p:cNvPr>
          <p:cNvPicPr>
            <a:picLocks noChangeAspect="1"/>
          </p:cNvPicPr>
          <p:nvPr/>
        </p:nvPicPr>
        <p:blipFill>
          <a:blip r:embed="rId5"/>
          <a:stretch>
            <a:fillRect/>
          </a:stretch>
        </p:blipFill>
        <p:spPr>
          <a:xfrm>
            <a:off x="3792537" y="5180038"/>
            <a:ext cx="5953125" cy="838200"/>
          </a:xfrm>
          <a:prstGeom prst="rect">
            <a:avLst/>
          </a:prstGeom>
        </p:spPr>
      </p:pic>
    </p:spTree>
    <p:extLst>
      <p:ext uri="{BB962C8B-B14F-4D97-AF65-F5344CB8AC3E}">
        <p14:creationId xmlns:p14="http://schemas.microsoft.com/office/powerpoint/2010/main" val="389786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046768" y="-1589567"/>
            <a:ext cx="914400" cy="500793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34716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广义线性模型</a:t>
            </a:r>
          </a:p>
        </p:txBody>
      </p:sp>
      <p:sp>
        <p:nvSpPr>
          <p:cNvPr id="14" name="矩形 13">
            <a:extLst>
              <a:ext uri="{FF2B5EF4-FFF2-40B4-BE49-F238E27FC236}">
                <a16:creationId xmlns:a16="http://schemas.microsoft.com/office/drawing/2014/main" id="{C1AF5CD7-77C2-4A3E-91C5-5EABAE2CF974}"/>
              </a:ext>
            </a:extLst>
          </p:cNvPr>
          <p:cNvSpPr/>
          <p:nvPr/>
        </p:nvSpPr>
        <p:spPr>
          <a:xfrm>
            <a:off x="726933" y="1920899"/>
            <a:ext cx="10820025" cy="2831854"/>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内容占位符 2">
            <a:extLst>
              <a:ext uri="{FF2B5EF4-FFF2-40B4-BE49-F238E27FC236}">
                <a16:creationId xmlns:a16="http://schemas.microsoft.com/office/drawing/2014/main" id="{C375BEF9-5A9B-4DDA-AA69-50A5F8A54B0A}"/>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en-US" altLang="zh-CN" dirty="0"/>
          </a:p>
          <a:p>
            <a:pPr marL="0" indent="0" algn="just">
              <a:lnSpc>
                <a:spcPct val="150000"/>
              </a:lnSpc>
              <a:buNone/>
            </a:pPr>
            <a:r>
              <a:rPr lang="zh-CN" altLang="en-US" dirty="0">
                <a:latin typeface="+mn-ea"/>
              </a:rPr>
              <a:t>本质上还是线性模型，只是将响应变量的分布推广至指数分散族，比如正态分布、泊松分布、二项分布、负二项分布、伽玛分布等。</a:t>
            </a:r>
          </a:p>
          <a:p>
            <a:pPr algn="just">
              <a:lnSpc>
                <a:spcPct val="150000"/>
              </a:lnSpc>
            </a:pPr>
            <a:endParaRPr lang="zh-CN" altLang="en-US" dirty="0">
              <a:latin typeface="+mn-ea"/>
            </a:endParaRPr>
          </a:p>
          <a:p>
            <a:endParaRPr lang="en-US" altLang="zh-CN" dirty="0"/>
          </a:p>
        </p:txBody>
      </p:sp>
    </p:spTree>
    <p:extLst>
      <p:ext uri="{BB962C8B-B14F-4D97-AF65-F5344CB8AC3E}">
        <p14:creationId xmlns:p14="http://schemas.microsoft.com/office/powerpoint/2010/main" val="369227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2980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线性分类</a:t>
            </a:r>
          </a:p>
        </p:txBody>
      </p:sp>
      <p:sp>
        <p:nvSpPr>
          <p:cNvPr id="17" name="矩形 16">
            <a:extLst>
              <a:ext uri="{FF2B5EF4-FFF2-40B4-BE49-F238E27FC236}">
                <a16:creationId xmlns:a16="http://schemas.microsoft.com/office/drawing/2014/main" id="{3590FA4E-2C81-4BF7-8D69-89BF79E3AC61}"/>
              </a:ext>
            </a:extLst>
          </p:cNvPr>
          <p:cNvSpPr/>
          <p:nvPr/>
        </p:nvSpPr>
        <p:spPr>
          <a:xfrm>
            <a:off x="668344" y="1645800"/>
            <a:ext cx="10685455" cy="4446656"/>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16" name="内容占位符 2">
            <a:extLst>
              <a:ext uri="{FF2B5EF4-FFF2-40B4-BE49-F238E27FC236}">
                <a16:creationId xmlns:a16="http://schemas.microsoft.com/office/drawing/2014/main" id="{1C8674CB-13FD-468B-A6A9-A98E88BCEE34}"/>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latin typeface="+mn-ea"/>
              </a:rPr>
              <a:t>如果因变量是离散值，线性回归问题就变成分类问题。</a:t>
            </a:r>
          </a:p>
          <a:p>
            <a:pPr>
              <a:lnSpc>
                <a:spcPct val="150000"/>
              </a:lnSpc>
            </a:pPr>
            <a:r>
              <a:rPr lang="zh-CN" altLang="en-US" dirty="0">
                <a:latin typeface="+mn-ea"/>
              </a:rPr>
              <a:t>常用的线性分类模型有</a:t>
            </a:r>
            <a:r>
              <a:rPr lang="en-US" altLang="zh-CN" dirty="0">
                <a:latin typeface="+mn-ea"/>
              </a:rPr>
              <a:t>logistic </a:t>
            </a:r>
            <a:r>
              <a:rPr lang="zh-CN" altLang="en-US" dirty="0">
                <a:latin typeface="+mn-ea"/>
              </a:rPr>
              <a:t>回归、</a:t>
            </a:r>
            <a:r>
              <a:rPr lang="en-US" altLang="zh-CN" dirty="0">
                <a:latin typeface="+mn-ea"/>
              </a:rPr>
              <a:t>LDA</a:t>
            </a:r>
            <a:r>
              <a:rPr lang="zh-CN" altLang="en-US" dirty="0">
                <a:latin typeface="+mn-ea"/>
              </a:rPr>
              <a:t>、</a:t>
            </a:r>
            <a:r>
              <a:rPr lang="en-US" altLang="zh-CN" dirty="0" err="1">
                <a:latin typeface="+mn-ea"/>
              </a:rPr>
              <a:t>softmax</a:t>
            </a:r>
            <a:r>
              <a:rPr lang="en-US" altLang="zh-CN" dirty="0">
                <a:latin typeface="+mn-ea"/>
              </a:rPr>
              <a:t> </a:t>
            </a:r>
            <a:r>
              <a:rPr lang="zh-CN" altLang="en-US" dirty="0">
                <a:latin typeface="+mn-ea"/>
              </a:rPr>
              <a:t>回归、感知器和支持向量机等</a:t>
            </a:r>
          </a:p>
          <a:p>
            <a:pPr>
              <a:lnSpc>
                <a:spcPct val="150000"/>
              </a:lnSpc>
            </a:pPr>
            <a:r>
              <a:rPr lang="zh-CN" altLang="en-US" dirty="0">
                <a:latin typeface="+mn-ea"/>
              </a:rPr>
              <a:t>线性分类问题有二分类和多分类。</a:t>
            </a:r>
          </a:p>
        </p:txBody>
      </p:sp>
    </p:spTree>
    <p:extLst>
      <p:ext uri="{BB962C8B-B14F-4D97-AF65-F5344CB8AC3E}">
        <p14:creationId xmlns:p14="http://schemas.microsoft.com/office/powerpoint/2010/main" val="604595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2980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二分类</a:t>
            </a:r>
          </a:p>
        </p:txBody>
      </p:sp>
      <p:sp>
        <p:nvSpPr>
          <p:cNvPr id="17" name="矩形 16">
            <a:extLst>
              <a:ext uri="{FF2B5EF4-FFF2-40B4-BE49-F238E27FC236}">
                <a16:creationId xmlns:a16="http://schemas.microsoft.com/office/drawing/2014/main" id="{3590FA4E-2C81-4BF7-8D69-89BF79E3AC61}"/>
              </a:ext>
            </a:extLst>
          </p:cNvPr>
          <p:cNvSpPr/>
          <p:nvPr/>
        </p:nvSpPr>
        <p:spPr>
          <a:xfrm>
            <a:off x="668344" y="1645800"/>
            <a:ext cx="10685456" cy="496455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16" name="内容占位符 2">
            <a:extLst>
              <a:ext uri="{FF2B5EF4-FFF2-40B4-BE49-F238E27FC236}">
                <a16:creationId xmlns:a16="http://schemas.microsoft.com/office/drawing/2014/main" id="{1C8674CB-13FD-468B-A6A9-A98E88BCEE34}"/>
              </a:ext>
            </a:extLst>
          </p:cNvPr>
          <p:cNvSpPr txBox="1">
            <a:spLocks/>
          </p:cNvSpPr>
          <p:nvPr/>
        </p:nvSpPr>
        <p:spPr>
          <a:xfrm>
            <a:off x="838200" y="1825624"/>
            <a:ext cx="10591800" cy="454103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latin typeface="+mn-ea"/>
              </a:rPr>
              <a:t>两类分类的类别标签</a:t>
            </a:r>
            <a:r>
              <a:rPr lang="en-US" altLang="zh-CN" dirty="0">
                <a:latin typeface="+mn-ea"/>
              </a:rPr>
              <a:t>y </a:t>
            </a:r>
            <a:r>
              <a:rPr lang="zh-CN" altLang="en-US" dirty="0">
                <a:latin typeface="+mn-ea"/>
              </a:rPr>
              <a:t>只有两种取值，通常可以设为</a:t>
            </a:r>
            <a:r>
              <a:rPr lang="en-US" altLang="zh-CN" dirty="0">
                <a:latin typeface="+mn-ea"/>
              </a:rPr>
              <a:t>{+1,−1}</a:t>
            </a:r>
            <a:r>
              <a:rPr lang="zh-CN" altLang="en-US" dirty="0">
                <a:latin typeface="+mn-ea"/>
              </a:rPr>
              <a:t>。</a:t>
            </a:r>
          </a:p>
          <a:p>
            <a:pPr>
              <a:lnSpc>
                <a:spcPct val="150000"/>
              </a:lnSpc>
            </a:pPr>
            <a:r>
              <a:rPr lang="zh-CN" altLang="en-US" dirty="0">
                <a:latin typeface="+mn-ea"/>
              </a:rPr>
              <a:t>两类分类的决策边界为：</a:t>
            </a:r>
          </a:p>
        </p:txBody>
      </p:sp>
      <p:pic>
        <p:nvPicPr>
          <p:cNvPr id="13" name="图片 12">
            <a:extLst>
              <a:ext uri="{FF2B5EF4-FFF2-40B4-BE49-F238E27FC236}">
                <a16:creationId xmlns:a16="http://schemas.microsoft.com/office/drawing/2014/main" id="{D71DE6B8-8230-434B-8602-546358284AA7}"/>
              </a:ext>
            </a:extLst>
          </p:cNvPr>
          <p:cNvPicPr>
            <a:picLocks noChangeAspect="1"/>
          </p:cNvPicPr>
          <p:nvPr/>
        </p:nvPicPr>
        <p:blipFill>
          <a:blip r:embed="rId2"/>
          <a:stretch>
            <a:fillRect/>
          </a:stretch>
        </p:blipFill>
        <p:spPr>
          <a:xfrm>
            <a:off x="3228702" y="3267324"/>
            <a:ext cx="4054600" cy="3047448"/>
          </a:xfrm>
          <a:prstGeom prst="rect">
            <a:avLst/>
          </a:prstGeom>
        </p:spPr>
      </p:pic>
    </p:spTree>
    <p:extLst>
      <p:ext uri="{BB962C8B-B14F-4D97-AF65-F5344CB8AC3E}">
        <p14:creationId xmlns:p14="http://schemas.microsoft.com/office/powerpoint/2010/main" val="231503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2980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多分类</a:t>
            </a:r>
          </a:p>
        </p:txBody>
      </p:sp>
      <p:sp>
        <p:nvSpPr>
          <p:cNvPr id="17" name="矩形 16">
            <a:extLst>
              <a:ext uri="{FF2B5EF4-FFF2-40B4-BE49-F238E27FC236}">
                <a16:creationId xmlns:a16="http://schemas.microsoft.com/office/drawing/2014/main" id="{3590FA4E-2C81-4BF7-8D69-89BF79E3AC61}"/>
              </a:ext>
            </a:extLst>
          </p:cNvPr>
          <p:cNvSpPr/>
          <p:nvPr/>
        </p:nvSpPr>
        <p:spPr>
          <a:xfrm>
            <a:off x="668344" y="1645800"/>
            <a:ext cx="10685456" cy="496455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16" name="内容占位符 2">
            <a:extLst>
              <a:ext uri="{FF2B5EF4-FFF2-40B4-BE49-F238E27FC236}">
                <a16:creationId xmlns:a16="http://schemas.microsoft.com/office/drawing/2014/main" id="{1C8674CB-13FD-468B-A6A9-A98E88BCEE34}"/>
              </a:ext>
            </a:extLst>
          </p:cNvPr>
          <p:cNvSpPr txBox="1">
            <a:spLocks/>
          </p:cNvSpPr>
          <p:nvPr/>
        </p:nvSpPr>
        <p:spPr>
          <a:xfrm>
            <a:off x="838200" y="1825624"/>
            <a:ext cx="10591800" cy="454103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n-ea"/>
              </a:rPr>
              <a:t>多类分类问题是指分类的类别数</a:t>
            </a:r>
            <a:r>
              <a:rPr lang="en-US" altLang="zh-CN" sz="2400" dirty="0">
                <a:latin typeface="+mn-ea"/>
              </a:rPr>
              <a:t>C </a:t>
            </a:r>
            <a:r>
              <a:rPr lang="zh-CN" altLang="en-US" sz="2400" dirty="0">
                <a:latin typeface="+mn-ea"/>
              </a:rPr>
              <a:t>大于</a:t>
            </a:r>
            <a:r>
              <a:rPr lang="en-US" altLang="zh-CN" sz="2400" dirty="0">
                <a:latin typeface="+mn-ea"/>
              </a:rPr>
              <a:t>2</a:t>
            </a:r>
            <a:r>
              <a:rPr lang="zh-CN" altLang="en-US" sz="2400" dirty="0">
                <a:latin typeface="+mn-ea"/>
              </a:rPr>
              <a:t>，一般需要多个线性判别函数。设计这些判别函数有如下方式：</a:t>
            </a:r>
            <a:endParaRPr lang="en-US" altLang="zh-CN" sz="2400" dirty="0">
              <a:latin typeface="+mn-ea"/>
            </a:endParaRPr>
          </a:p>
          <a:p>
            <a:pPr marL="457200" lvl="1" indent="0">
              <a:lnSpc>
                <a:spcPct val="150000"/>
              </a:lnSpc>
              <a:buNone/>
            </a:pPr>
            <a:r>
              <a:rPr lang="en-US" altLang="zh-CN" sz="1800" dirty="0">
                <a:latin typeface="+mn-ea"/>
              </a:rPr>
              <a:t>1.“</a:t>
            </a:r>
            <a:r>
              <a:rPr lang="zh-CN" altLang="en-US" sz="1800" dirty="0">
                <a:latin typeface="+mn-ea"/>
              </a:rPr>
              <a:t>一对其余”方式：把多类分类问题转换为</a:t>
            </a:r>
            <a:r>
              <a:rPr lang="en-US" altLang="zh-CN" sz="1800" dirty="0">
                <a:latin typeface="+mn-ea"/>
              </a:rPr>
              <a:t>C </a:t>
            </a:r>
            <a:r>
              <a:rPr lang="zh-CN" altLang="en-US" sz="1800" dirty="0">
                <a:latin typeface="+mn-ea"/>
              </a:rPr>
              <a:t>个“一对其余”的两类分类问题。这种方式共需要</a:t>
            </a:r>
            <a:r>
              <a:rPr lang="en-US" altLang="zh-CN" sz="1800" dirty="0">
                <a:latin typeface="+mn-ea"/>
              </a:rPr>
              <a:t>C </a:t>
            </a:r>
            <a:r>
              <a:rPr lang="zh-CN" altLang="en-US" sz="1800" dirty="0">
                <a:latin typeface="+mn-ea"/>
              </a:rPr>
              <a:t>个判别函数，其中第</a:t>
            </a:r>
            <a:r>
              <a:rPr lang="en-US" altLang="zh-CN" sz="1800" dirty="0">
                <a:latin typeface="+mn-ea"/>
              </a:rPr>
              <a:t>c </a:t>
            </a:r>
            <a:r>
              <a:rPr lang="zh-CN" altLang="en-US" sz="1800" dirty="0">
                <a:latin typeface="+mn-ea"/>
              </a:rPr>
              <a:t>个判别函数</a:t>
            </a:r>
            <a:r>
              <a:rPr lang="en-US" altLang="zh-CN" sz="1800" dirty="0">
                <a:latin typeface="+mn-ea"/>
              </a:rPr>
              <a:t>f(c) </a:t>
            </a:r>
            <a:r>
              <a:rPr lang="zh-CN" altLang="en-US" sz="1800" dirty="0">
                <a:latin typeface="+mn-ea"/>
              </a:rPr>
              <a:t>是将类</a:t>
            </a:r>
            <a:r>
              <a:rPr lang="en-US" altLang="zh-CN" sz="1800" dirty="0">
                <a:latin typeface="+mn-ea"/>
              </a:rPr>
              <a:t>c </a:t>
            </a:r>
            <a:r>
              <a:rPr lang="zh-CN" altLang="en-US" sz="1800" dirty="0">
                <a:latin typeface="+mn-ea"/>
              </a:rPr>
              <a:t>的样本和不属于类</a:t>
            </a:r>
            <a:r>
              <a:rPr lang="en-US" altLang="zh-CN" sz="1800" dirty="0">
                <a:latin typeface="+mn-ea"/>
              </a:rPr>
              <a:t>c </a:t>
            </a:r>
            <a:r>
              <a:rPr lang="zh-CN" altLang="en-US" sz="1800" dirty="0">
                <a:latin typeface="+mn-ea"/>
              </a:rPr>
              <a:t>的样本分开。</a:t>
            </a:r>
          </a:p>
          <a:p>
            <a:pPr marL="457200" lvl="1" indent="0">
              <a:lnSpc>
                <a:spcPct val="150000"/>
              </a:lnSpc>
              <a:buNone/>
            </a:pPr>
            <a:r>
              <a:rPr lang="en-US" altLang="zh-CN" sz="1800" dirty="0">
                <a:latin typeface="+mn-ea"/>
              </a:rPr>
              <a:t>2.“</a:t>
            </a:r>
            <a:r>
              <a:rPr lang="zh-CN" altLang="en-US" sz="1800" dirty="0">
                <a:latin typeface="+mn-ea"/>
              </a:rPr>
              <a:t>一对一”方式：把多类分类问题转换为</a:t>
            </a:r>
            <a:r>
              <a:rPr lang="en-US" altLang="zh-CN" sz="1800" dirty="0">
                <a:latin typeface="+mn-ea"/>
              </a:rPr>
              <a:t>C(C − 1)/2 </a:t>
            </a:r>
            <a:r>
              <a:rPr lang="zh-CN" altLang="en-US" sz="1800" dirty="0">
                <a:latin typeface="+mn-ea"/>
              </a:rPr>
              <a:t>个“一对一”的两类分类问题。这种方式共需要</a:t>
            </a:r>
            <a:r>
              <a:rPr lang="en-US" altLang="zh-CN" sz="1800" dirty="0">
                <a:latin typeface="+mn-ea"/>
              </a:rPr>
              <a:t>C(C − 1)/2 </a:t>
            </a:r>
            <a:r>
              <a:rPr lang="zh-CN" altLang="en-US" sz="1800" dirty="0">
                <a:latin typeface="+mn-ea"/>
              </a:rPr>
              <a:t>个判别函数，其中第</a:t>
            </a:r>
            <a:r>
              <a:rPr lang="en-US" altLang="zh-CN" sz="1800" dirty="0">
                <a:latin typeface="+mn-ea"/>
              </a:rPr>
              <a:t>(</a:t>
            </a:r>
            <a:r>
              <a:rPr lang="en-US" altLang="zh-CN" sz="1800" dirty="0" err="1">
                <a:latin typeface="+mn-ea"/>
              </a:rPr>
              <a:t>i</a:t>
            </a:r>
            <a:r>
              <a:rPr lang="en-US" altLang="zh-CN" sz="1800" dirty="0">
                <a:latin typeface="+mn-ea"/>
              </a:rPr>
              <a:t>, j) </a:t>
            </a:r>
            <a:r>
              <a:rPr lang="zh-CN" altLang="en-US" sz="1800" dirty="0">
                <a:latin typeface="+mn-ea"/>
              </a:rPr>
              <a:t>个判别</a:t>
            </a:r>
            <a:r>
              <a:rPr lang="en-US" altLang="zh-CN" sz="1800" dirty="0">
                <a:latin typeface="+mn-ea"/>
              </a:rPr>
              <a:t>1 ≤ </a:t>
            </a:r>
            <a:r>
              <a:rPr lang="en-US" altLang="zh-CN" sz="1800" dirty="0" err="1">
                <a:latin typeface="+mn-ea"/>
              </a:rPr>
              <a:t>i</a:t>
            </a:r>
            <a:r>
              <a:rPr lang="en-US" altLang="zh-CN" sz="1800" dirty="0">
                <a:latin typeface="+mn-ea"/>
              </a:rPr>
              <a:t> &lt; j ≤ C </a:t>
            </a:r>
            <a:r>
              <a:rPr lang="zh-CN" altLang="en-US" sz="1800" dirty="0">
                <a:latin typeface="+mn-ea"/>
              </a:rPr>
              <a:t>函数是把类</a:t>
            </a:r>
            <a:r>
              <a:rPr lang="en-US" altLang="zh-CN" sz="1800" dirty="0" err="1">
                <a:latin typeface="+mn-ea"/>
              </a:rPr>
              <a:t>i</a:t>
            </a:r>
            <a:r>
              <a:rPr lang="zh-CN" altLang="en-US" sz="1800" dirty="0">
                <a:latin typeface="+mn-ea"/>
              </a:rPr>
              <a:t>和类</a:t>
            </a:r>
            <a:r>
              <a:rPr lang="en-US" altLang="zh-CN" sz="1800" dirty="0">
                <a:latin typeface="+mn-ea"/>
              </a:rPr>
              <a:t>j</a:t>
            </a:r>
            <a:r>
              <a:rPr lang="zh-CN" altLang="en-US" sz="1800" dirty="0">
                <a:latin typeface="+mn-ea"/>
              </a:rPr>
              <a:t>的样本分开。</a:t>
            </a:r>
          </a:p>
          <a:p>
            <a:pPr marL="457200" lvl="1" indent="0">
              <a:lnSpc>
                <a:spcPct val="150000"/>
              </a:lnSpc>
              <a:buNone/>
            </a:pPr>
            <a:r>
              <a:rPr lang="en-US" altLang="zh-CN" sz="1800" dirty="0">
                <a:latin typeface="+mn-ea"/>
              </a:rPr>
              <a:t>3.Softmax</a:t>
            </a:r>
            <a:r>
              <a:rPr lang="zh-CN" altLang="en-US" sz="1800" dirty="0">
                <a:latin typeface="+mn-ea"/>
              </a:rPr>
              <a:t>多分类</a:t>
            </a:r>
          </a:p>
          <a:p>
            <a:pPr marL="0" indent="0">
              <a:lnSpc>
                <a:spcPct val="150000"/>
              </a:lnSpc>
              <a:buNone/>
            </a:pPr>
            <a:endParaRPr lang="zh-CN" altLang="en-US" dirty="0">
              <a:latin typeface="+mn-ea"/>
            </a:endParaRPr>
          </a:p>
        </p:txBody>
      </p:sp>
    </p:spTree>
    <p:extLst>
      <p:ext uri="{BB962C8B-B14F-4D97-AF65-F5344CB8AC3E}">
        <p14:creationId xmlns:p14="http://schemas.microsoft.com/office/powerpoint/2010/main" val="337658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2980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线性模型定义</a:t>
            </a:r>
          </a:p>
        </p:txBody>
      </p:sp>
      <p:sp>
        <p:nvSpPr>
          <p:cNvPr id="17" name="矩形 16">
            <a:extLst>
              <a:ext uri="{FF2B5EF4-FFF2-40B4-BE49-F238E27FC236}">
                <a16:creationId xmlns:a16="http://schemas.microsoft.com/office/drawing/2014/main" id="{3590FA4E-2C81-4BF7-8D69-89BF79E3AC61}"/>
              </a:ext>
            </a:extLst>
          </p:cNvPr>
          <p:cNvSpPr/>
          <p:nvPr/>
        </p:nvSpPr>
        <p:spPr>
          <a:xfrm>
            <a:off x="1132732" y="1910266"/>
            <a:ext cx="9796761" cy="418219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4553747"/>
              </a:xfrm>
              <a:prstGeom prst="rect">
                <a:avLst/>
              </a:prstGeom>
              <a:noFill/>
            </p:spPr>
            <p:txBody>
              <a:bodyPr wrap="square" rtlCol="0">
                <a:spAutoFit/>
              </a:bodyPr>
              <a:lstStyle/>
              <a:p>
                <a:pPr marL="0" indent="0" algn="just">
                  <a:lnSpc>
                    <a:spcPct val="150000"/>
                  </a:lnSpc>
                  <a:buNone/>
                </a:pPr>
                <a:r>
                  <a:rPr lang="zh-CN" altLang="en-US" sz="2400" dirty="0">
                    <a:latin typeface="+mn-ea"/>
                    <a:ea typeface="+mn-ea"/>
                  </a:rPr>
                  <a:t>线性模型是机器学习中应用最广泛的模型，通过样本特征的线性组合来进行预测。给定一个</a:t>
                </a:r>
                <a:r>
                  <a:rPr lang="en-US" altLang="zh-CN" sz="2400" dirty="0">
                    <a:latin typeface="+mn-ea"/>
                    <a:ea typeface="+mn-ea"/>
                  </a:rPr>
                  <a:t>d </a:t>
                </a:r>
                <a:r>
                  <a:rPr lang="zh-CN" altLang="en-US" sz="2400" dirty="0">
                    <a:latin typeface="+mn-ea"/>
                    <a:ea typeface="+mn-ea"/>
                  </a:rPr>
                  <a:t>维样本    </a:t>
                </a:r>
                <a14:m>
                  <m:oMath xmlns:m="http://schemas.openxmlformats.org/officeDocument/2006/math">
                    <m:sSup>
                      <m:sSupPr>
                        <m:ctrlPr>
                          <a:rPr lang="en-US" altLang="zh-CN" sz="2400" i="1">
                            <a:latin typeface="Cambria Math" panose="02040503050406030204" pitchFamily="18" charset="0"/>
                            <a:ea typeface="+mn-ea"/>
                          </a:rPr>
                        </m:ctrlPr>
                      </m:sSupPr>
                      <m:e>
                        <m:r>
                          <m:rPr>
                            <m:nor/>
                          </m:rPr>
                          <a:rPr lang="en-US" altLang="zh-CN" sz="2400" dirty="0">
                            <a:latin typeface="+mn-ea"/>
                            <a:ea typeface="+mn-ea"/>
                          </a:rPr>
                          <m:t>[</m:t>
                        </m:r>
                        <m:r>
                          <m:rPr>
                            <m:nor/>
                          </m:rPr>
                          <a:rPr lang="en-US" altLang="zh-CN" sz="2400" dirty="0">
                            <a:latin typeface="+mn-ea"/>
                            <a:ea typeface="+mn-ea"/>
                          </a:rPr>
                          <m:t>x</m:t>
                        </m:r>
                        <m:r>
                          <m:rPr>
                            <m:nor/>
                          </m:rPr>
                          <a:rPr lang="en-US" altLang="zh-CN" sz="2400" dirty="0">
                            <a:latin typeface="+mn-ea"/>
                            <a:ea typeface="+mn-ea"/>
                          </a:rPr>
                          <m:t>1, · · · , </m:t>
                        </m:r>
                        <m:r>
                          <m:rPr>
                            <m:nor/>
                          </m:rPr>
                          <a:rPr lang="en-US" altLang="zh-CN" sz="2400" dirty="0">
                            <a:latin typeface="+mn-ea"/>
                            <a:ea typeface="+mn-ea"/>
                          </a:rPr>
                          <m:t>xd</m:t>
                        </m:r>
                        <m:r>
                          <m:rPr>
                            <m:nor/>
                          </m:rPr>
                          <a:rPr lang="en-US" altLang="zh-CN" sz="2400" dirty="0">
                            <a:latin typeface="+mn-ea"/>
                            <a:ea typeface="+mn-ea"/>
                          </a:rPr>
                          <m:t>]</m:t>
                        </m:r>
                      </m:e>
                      <m:sup>
                        <m:r>
                          <a:rPr lang="en-US" altLang="zh-CN" sz="2400" i="1">
                            <a:latin typeface="Cambria Math" panose="02040503050406030204" pitchFamily="18" charset="0"/>
                            <a:ea typeface="+mn-ea"/>
                          </a:rPr>
                          <m:t>𝑇</m:t>
                        </m:r>
                      </m:sup>
                    </m:sSup>
                  </m:oMath>
                </a14:m>
                <a:r>
                  <a:rPr lang="zh-CN" altLang="en-US" sz="2400" dirty="0">
                    <a:latin typeface="+mn-ea"/>
                    <a:ea typeface="+mn-ea"/>
                  </a:rPr>
                  <a:t>，其线性组合函数为：</a:t>
                </a:r>
                <a:endParaRPr lang="en-US" altLang="zh-CN" sz="2400" dirty="0">
                  <a:latin typeface="+mn-ea"/>
                  <a:ea typeface="+mn-ea"/>
                </a:endParaRPr>
              </a:p>
              <a:p>
                <a:pPr marL="0" indent="0">
                  <a:lnSpc>
                    <a:spcPct val="150000"/>
                  </a:lnSpc>
                  <a:buNone/>
                </a:pPr>
                <a:endParaRPr lang="en-US" altLang="zh-CN" dirty="0">
                  <a:latin typeface="+mn-ea"/>
                  <a:ea typeface="+mn-ea"/>
                </a:endParaRPr>
              </a:p>
              <a:p>
                <a:pPr algn="ctr">
                  <a:lnSpc>
                    <a:spcPct val="150000"/>
                  </a:lnSpc>
                </a:pPr>
                <a:r>
                  <a:rPr lang="pl-PL" altLang="zh-CN" sz="2400" dirty="0">
                    <a:latin typeface="+mn-ea"/>
                    <a:ea typeface="+mn-ea"/>
                  </a:rPr>
                  <a:t>f(x,w) = w1x1 + w2x2 + · · · + wdxd + b = </a:t>
                </a:r>
                <a14:m>
                  <m:oMath xmlns:m="http://schemas.openxmlformats.org/officeDocument/2006/math">
                    <m:sSup>
                      <m:sSupPr>
                        <m:ctrlPr>
                          <a:rPr lang="en-US" altLang="zh-CN" sz="2400" i="1">
                            <a:latin typeface="Cambria Math" panose="02040503050406030204" pitchFamily="18" charset="0"/>
                            <a:ea typeface="+mn-ea"/>
                          </a:rPr>
                        </m:ctrlPr>
                      </m:sSupPr>
                      <m:e>
                        <m:r>
                          <m:rPr>
                            <m:nor/>
                          </m:rPr>
                          <a:rPr lang="en-US" altLang="zh-CN" sz="2400">
                            <a:latin typeface="+mn-ea"/>
                            <a:ea typeface="+mn-ea"/>
                          </a:rPr>
                          <m:t>w</m:t>
                        </m:r>
                      </m:e>
                      <m:sup>
                        <m:r>
                          <a:rPr lang="en-US" altLang="zh-CN" sz="2400" i="1">
                            <a:latin typeface="Cambria Math" panose="02040503050406030204" pitchFamily="18" charset="0"/>
                            <a:ea typeface="+mn-ea"/>
                          </a:rPr>
                          <m:t>𝑇</m:t>
                        </m:r>
                      </m:sup>
                    </m:sSup>
                    <m:r>
                      <a:rPr lang="en-US" altLang="zh-CN" sz="2400" i="1">
                        <a:latin typeface="Cambria Math" panose="02040503050406030204" pitchFamily="18" charset="0"/>
                        <a:ea typeface="+mn-ea"/>
                      </a:rPr>
                      <m:t> </m:t>
                    </m:r>
                  </m:oMath>
                </a14:m>
                <a:r>
                  <a:rPr lang="pl-PL" altLang="zh-CN" sz="2400" dirty="0">
                    <a:latin typeface="+mn-ea"/>
                    <a:ea typeface="+mn-ea"/>
                  </a:rPr>
                  <a:t>x + b</a:t>
                </a:r>
                <a:endParaRPr lang="en-US" altLang="zh-CN" sz="2400" dirty="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r>
                  <a:rPr lang="zh-CN" altLang="en-US" sz="2400" dirty="0">
                    <a:latin typeface="+mn-ea"/>
                    <a:ea typeface="+mn-ea"/>
                  </a:rPr>
                  <a:t>其中</a:t>
                </a:r>
                <a:r>
                  <a:rPr lang="en-US" altLang="zh-CN" sz="2400" dirty="0">
                    <a:latin typeface="+mn-ea"/>
                    <a:ea typeface="+mn-ea"/>
                  </a:rPr>
                  <a:t>w = </a:t>
                </a:r>
                <a14:m>
                  <m:oMath xmlns:m="http://schemas.openxmlformats.org/officeDocument/2006/math">
                    <m:sSup>
                      <m:sSupPr>
                        <m:ctrlPr>
                          <a:rPr lang="en-US" altLang="zh-CN" sz="2400" i="1">
                            <a:latin typeface="Cambria Math" panose="02040503050406030204" pitchFamily="18" charset="0"/>
                            <a:ea typeface="+mn-ea"/>
                          </a:rPr>
                        </m:ctrlPr>
                      </m:sSupPr>
                      <m:e>
                        <m:r>
                          <m:rPr>
                            <m:nor/>
                          </m:rPr>
                          <a:rPr lang="en-US" altLang="zh-CN" sz="2400" dirty="0">
                            <a:latin typeface="+mn-ea"/>
                            <a:ea typeface="+mn-ea"/>
                          </a:rPr>
                          <m:t>[</m:t>
                        </m:r>
                        <m:r>
                          <m:rPr>
                            <m:nor/>
                          </m:rPr>
                          <a:rPr lang="en-US" altLang="zh-CN" sz="2400" dirty="0">
                            <a:latin typeface="+mn-ea"/>
                            <a:ea typeface="+mn-ea"/>
                          </a:rPr>
                          <m:t>w</m:t>
                        </m:r>
                        <m:r>
                          <m:rPr>
                            <m:nor/>
                          </m:rPr>
                          <a:rPr lang="en-US" altLang="zh-CN" sz="2400" dirty="0">
                            <a:latin typeface="+mn-ea"/>
                            <a:ea typeface="+mn-ea"/>
                          </a:rPr>
                          <m:t>1, · · · , </m:t>
                        </m:r>
                        <m:r>
                          <m:rPr>
                            <m:nor/>
                          </m:rPr>
                          <a:rPr lang="en-US" altLang="zh-CN" sz="2400" dirty="0">
                            <a:latin typeface="+mn-ea"/>
                            <a:ea typeface="+mn-ea"/>
                          </a:rPr>
                          <m:t>wd</m:t>
                        </m:r>
                        <m:r>
                          <m:rPr>
                            <m:nor/>
                          </m:rPr>
                          <a:rPr lang="en-US" altLang="zh-CN" sz="2400" dirty="0">
                            <a:latin typeface="+mn-ea"/>
                            <a:ea typeface="+mn-ea"/>
                          </a:rPr>
                          <m:t>]</m:t>
                        </m:r>
                      </m:e>
                      <m:sup>
                        <m:r>
                          <a:rPr lang="en-US" altLang="zh-CN" sz="2400" i="1">
                            <a:latin typeface="Cambria Math" panose="02040503050406030204" pitchFamily="18" charset="0"/>
                            <a:ea typeface="+mn-ea"/>
                          </a:rPr>
                          <m:t>𝑇</m:t>
                        </m:r>
                      </m:sup>
                    </m:sSup>
                  </m:oMath>
                </a14:m>
                <a:r>
                  <a:rPr lang="zh-CN" altLang="en-US" sz="2400" dirty="0">
                    <a:latin typeface="+mn-ea"/>
                    <a:ea typeface="+mn-ea"/>
                  </a:rPr>
                  <a:t>为</a:t>
                </a:r>
                <a:r>
                  <a:rPr lang="en-US" altLang="zh-CN" sz="2400" dirty="0">
                    <a:latin typeface="+mn-ea"/>
                    <a:ea typeface="+mn-ea"/>
                  </a:rPr>
                  <a:t>d </a:t>
                </a:r>
                <a:r>
                  <a:rPr lang="zh-CN" altLang="en-US" sz="2400" dirty="0">
                    <a:latin typeface="+mn-ea"/>
                    <a:ea typeface="+mn-ea"/>
                  </a:rPr>
                  <a:t>维的权重向量，</a:t>
                </a:r>
                <a:r>
                  <a:rPr lang="en-US" altLang="zh-CN" sz="2400" dirty="0">
                    <a:latin typeface="+mn-ea"/>
                    <a:ea typeface="+mn-ea"/>
                  </a:rPr>
                  <a:t>b </a:t>
                </a:r>
                <a:r>
                  <a:rPr lang="zh-CN" altLang="en-US" sz="2400" dirty="0">
                    <a:latin typeface="+mn-ea"/>
                    <a:ea typeface="+mn-ea"/>
                  </a:rPr>
                  <a:t>为偏置。</a:t>
                </a:r>
                <a:endParaRPr lang="en-US" altLang="zh-CN" sz="2400" dirty="0">
                  <a:latin typeface="+mn-ea"/>
                  <a:ea typeface="+mn-ea"/>
                </a:endParaRPr>
              </a:p>
              <a:p>
                <a:pPr marL="0" indent="0">
                  <a:buNone/>
                </a:pPr>
                <a:endParaRPr lang="en-US" altLang="zh-CN" dirty="0"/>
              </a:p>
              <a:p>
                <a:pPr marL="0" indent="0">
                  <a:buNone/>
                </a:pPr>
                <a:endParaRPr lang="en-US" altLang="zh-CN" dirty="0"/>
              </a:p>
              <a:p>
                <a:pPr marL="0" indent="0">
                  <a:buNone/>
                </a:pPr>
                <a:endParaRPr lang="en-US" altLang="zh-CN" dirty="0"/>
              </a:p>
            </p:txBody>
          </p:sp>
        </mc:Choice>
        <mc:Fallback xmlns="">
          <p:sp>
            <p:nvSpPr>
              <p:cNvPr id="12" name="文本框 11">
                <a:extLst>
                  <a:ext uri="{FF2B5EF4-FFF2-40B4-BE49-F238E27FC236}">
                    <a16:creationId xmlns:a16="http://schemas.microsoft.com/office/drawing/2014/main" id="{1F0A0CE1-342E-4884-BA9F-FF312ACE7C43}"/>
                  </a:ext>
                </a:extLst>
              </p:cNvPr>
              <p:cNvSpPr txBox="1">
                <a:spLocks noRot="1" noChangeAspect="1" noMove="1" noResize="1" noEditPoints="1" noAdjustHandles="1" noChangeArrowheads="1" noChangeShapeType="1" noTextEdit="1"/>
              </p:cNvSpPr>
              <p:nvPr/>
            </p:nvSpPr>
            <p:spPr>
              <a:xfrm>
                <a:off x="1262507" y="2124075"/>
                <a:ext cx="9272143" cy="4553747"/>
              </a:xfrm>
              <a:prstGeom prst="rect">
                <a:avLst/>
              </a:prstGeom>
              <a:blipFill>
                <a:blip r:embed="rId2"/>
                <a:stretch>
                  <a:fillRect l="-986" r="-1052"/>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dirty="0" err="1">
                <a:solidFill>
                  <a:schemeClr val="bg1"/>
                </a:solidFill>
              </a:rPr>
              <a:t>Softmax</a:t>
            </a:r>
            <a:r>
              <a:rPr lang="zh-CN" altLang="en-US" sz="3600" dirty="0">
                <a:solidFill>
                  <a:schemeClr val="bg1"/>
                </a:solidFill>
              </a:rPr>
              <a:t>多分类</a:t>
            </a:r>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23" name="内容占位符 2">
            <a:extLst>
              <a:ext uri="{FF2B5EF4-FFF2-40B4-BE49-F238E27FC236}">
                <a16:creationId xmlns:a16="http://schemas.microsoft.com/office/drawing/2014/main" id="{457C4F83-E619-4FF3-9257-B72224D9605C}"/>
              </a:ext>
            </a:extLst>
          </p:cNvPr>
          <p:cNvSpPr txBox="1">
            <a:spLocks/>
          </p:cNvSpPr>
          <p:nvPr/>
        </p:nvSpPr>
        <p:spPr>
          <a:xfrm>
            <a:off x="1178442" y="1609988"/>
            <a:ext cx="9547959" cy="465662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dirty="0" err="1">
                <a:latin typeface="微软雅黑" panose="020B0503020204020204" pitchFamily="34" charset="-122"/>
                <a:ea typeface="微软雅黑" panose="020B0503020204020204" pitchFamily="34" charset="-122"/>
              </a:rPr>
              <a:t>softmax</a:t>
            </a:r>
            <a:r>
              <a:rPr lang="zh-CN" altLang="en-US" dirty="0">
                <a:latin typeface="微软雅黑" panose="020B0503020204020204" pitchFamily="34" charset="-122"/>
                <a:ea typeface="微软雅黑" panose="020B0503020204020204" pitchFamily="34" charset="-122"/>
              </a:rPr>
              <a:t>的函数为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以神经网络为例，阐述计算方式：</a:t>
            </a:r>
            <a:endParaRPr lang="en-US" altLang="zh-CN" dirty="0">
              <a:latin typeface="微软雅黑" panose="020B0503020204020204" pitchFamily="34" charset="-122"/>
              <a:ea typeface="微软雅黑" panose="020B0503020204020204" pitchFamily="34" charset="-122"/>
            </a:endParaRPr>
          </a:p>
          <a:p>
            <a:endParaRPr lang="en-US" altLang="zh-CN" dirty="0"/>
          </a:p>
          <a:p>
            <a:pPr marL="0" indent="0">
              <a:buFont typeface="Arial" panose="020B0604020202020204" pitchFamily="34" charse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Font typeface="Arial" panose="020B0604020202020204" pitchFamily="34" charset="0"/>
              <a:buNone/>
            </a:pPr>
            <a:endParaRPr lang="zh-CN" altLang="en-US" dirty="0"/>
          </a:p>
        </p:txBody>
      </p:sp>
      <p:pic>
        <p:nvPicPr>
          <p:cNvPr id="24" name="图片 23">
            <a:extLst>
              <a:ext uri="{FF2B5EF4-FFF2-40B4-BE49-F238E27FC236}">
                <a16:creationId xmlns:a16="http://schemas.microsoft.com/office/drawing/2014/main" id="{164CF2F5-0B47-4B76-8189-8F3A06DE8817}"/>
              </a:ext>
            </a:extLst>
          </p:cNvPr>
          <p:cNvPicPr>
            <a:picLocks noChangeAspect="1"/>
          </p:cNvPicPr>
          <p:nvPr/>
        </p:nvPicPr>
        <p:blipFill>
          <a:blip r:embed="rId2"/>
          <a:stretch>
            <a:fillRect/>
          </a:stretch>
        </p:blipFill>
        <p:spPr>
          <a:xfrm>
            <a:off x="4573152" y="1788582"/>
            <a:ext cx="1977597" cy="736106"/>
          </a:xfrm>
          <a:prstGeom prst="rect">
            <a:avLst/>
          </a:prstGeom>
        </p:spPr>
      </p:pic>
      <p:pic>
        <p:nvPicPr>
          <p:cNvPr id="25" name="图片 24">
            <a:extLst>
              <a:ext uri="{FF2B5EF4-FFF2-40B4-BE49-F238E27FC236}">
                <a16:creationId xmlns:a16="http://schemas.microsoft.com/office/drawing/2014/main" id="{A1EB069C-9C10-4CCF-914E-103939082ED0}"/>
              </a:ext>
            </a:extLst>
          </p:cNvPr>
          <p:cNvPicPr>
            <a:picLocks noChangeAspect="1"/>
          </p:cNvPicPr>
          <p:nvPr/>
        </p:nvPicPr>
        <p:blipFill>
          <a:blip r:embed="rId3"/>
          <a:stretch>
            <a:fillRect/>
          </a:stretch>
        </p:blipFill>
        <p:spPr>
          <a:xfrm>
            <a:off x="3552707" y="3213364"/>
            <a:ext cx="5782679" cy="3258088"/>
          </a:xfrm>
          <a:prstGeom prst="rect">
            <a:avLst/>
          </a:prstGeom>
        </p:spPr>
      </p:pic>
    </p:spTree>
    <p:extLst>
      <p:ext uri="{BB962C8B-B14F-4D97-AF65-F5344CB8AC3E}">
        <p14:creationId xmlns:p14="http://schemas.microsoft.com/office/powerpoint/2010/main" val="295780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逻辑回归</a:t>
            </a:r>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16" name="内容占位符 2">
            <a:extLst>
              <a:ext uri="{FF2B5EF4-FFF2-40B4-BE49-F238E27FC236}">
                <a16:creationId xmlns:a16="http://schemas.microsoft.com/office/drawing/2014/main" id="{D1FBFA0C-971C-4185-87AD-8567FF43984C}"/>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dirty="0">
                <a:latin typeface="微软雅黑" panose="020B0503020204020204" pitchFamily="34" charset="-122"/>
                <a:ea typeface="微软雅黑" panose="020B0503020204020204" pitchFamily="34" charset="-122"/>
              </a:rPr>
              <a:t>Sigmoid </a:t>
            </a: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公式：</a:t>
            </a:r>
            <a:endParaRPr lang="en-US" altLang="zh-CN"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自变量取值为任意实数，值域</a:t>
            </a:r>
            <a:r>
              <a:rPr lang="en-US" altLang="zh-CN" dirty="0">
                <a:latin typeface="微软雅黑" panose="020B0503020204020204" pitchFamily="34" charset="-122"/>
                <a:ea typeface="微软雅黑" panose="020B0503020204020204" pitchFamily="34" charset="-122"/>
              </a:rPr>
              <a:t>[0,1]</a:t>
            </a:r>
          </a:p>
          <a:p>
            <a:pPr marL="457200" lvl="1"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解释：将任意的输入映射到了</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区间我们在线性回归中可以得到一个预测值，再将该值映射到</a:t>
            </a:r>
            <a:r>
              <a:rPr lang="en-US" altLang="zh-CN" dirty="0">
                <a:latin typeface="微软雅黑" panose="020B0503020204020204" pitchFamily="34" charset="-122"/>
                <a:ea typeface="微软雅黑" panose="020B0503020204020204" pitchFamily="34" charset="-122"/>
              </a:rPr>
              <a:t>Sigmoid </a:t>
            </a:r>
            <a:r>
              <a:rPr lang="zh-CN" altLang="en-US" dirty="0">
                <a:latin typeface="微软雅黑" panose="020B0503020204020204" pitchFamily="34" charset="-122"/>
                <a:ea typeface="微软雅黑" panose="020B0503020204020204" pitchFamily="34" charset="-122"/>
              </a:rPr>
              <a:t>函数中这样就完成了由值到概率的转换，也就是分类任务。</a:t>
            </a:r>
          </a:p>
        </p:txBody>
      </p:sp>
      <p:pic>
        <p:nvPicPr>
          <p:cNvPr id="17" name="图片 16">
            <a:extLst>
              <a:ext uri="{FF2B5EF4-FFF2-40B4-BE49-F238E27FC236}">
                <a16:creationId xmlns:a16="http://schemas.microsoft.com/office/drawing/2014/main" id="{94D4F52F-B349-47C9-B68E-3055135040CB}"/>
              </a:ext>
            </a:extLst>
          </p:cNvPr>
          <p:cNvPicPr>
            <a:picLocks noChangeAspect="1"/>
          </p:cNvPicPr>
          <p:nvPr/>
        </p:nvPicPr>
        <p:blipFill>
          <a:blip r:embed="rId2"/>
          <a:stretch>
            <a:fillRect/>
          </a:stretch>
        </p:blipFill>
        <p:spPr>
          <a:xfrm>
            <a:off x="7493724" y="1982539"/>
            <a:ext cx="2615475" cy="1812183"/>
          </a:xfrm>
          <a:prstGeom prst="rect">
            <a:avLst/>
          </a:prstGeom>
        </p:spPr>
      </p:pic>
    </p:spTree>
    <p:extLst>
      <p:ext uri="{BB962C8B-B14F-4D97-AF65-F5344CB8AC3E}">
        <p14:creationId xmlns:p14="http://schemas.microsoft.com/office/powerpoint/2010/main" val="173068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逻辑回归</a:t>
            </a:r>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18" name="内容占位符 2">
            <a:extLst>
              <a:ext uri="{FF2B5EF4-FFF2-40B4-BE49-F238E27FC236}">
                <a16:creationId xmlns:a16="http://schemas.microsoft.com/office/drawing/2014/main" id="{37C1FEE3-260D-4C1B-9919-372CAD345F73}"/>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预测函数：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其中</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分类任务：                               整合：</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解释：对于二分类任务（</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），整合后</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取</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只保留           ，</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y</a:t>
            </a:r>
            <a:r>
              <a:rPr lang="zh-CN" altLang="en-US" dirty="0">
                <a:latin typeface="微软雅黑" panose="020B0503020204020204" pitchFamily="34" charset="-122"/>
                <a:ea typeface="微软雅黑" panose="020B0503020204020204" pitchFamily="34" charset="-122"/>
              </a:rPr>
              <a:t>取</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只保留</a:t>
            </a:r>
          </a:p>
        </p:txBody>
      </p:sp>
      <p:pic>
        <p:nvPicPr>
          <p:cNvPr id="19" name="图片 18">
            <a:extLst>
              <a:ext uri="{FF2B5EF4-FFF2-40B4-BE49-F238E27FC236}">
                <a16:creationId xmlns:a16="http://schemas.microsoft.com/office/drawing/2014/main" id="{EC49CF6B-5877-4C65-8B50-7377E7221641}"/>
              </a:ext>
            </a:extLst>
          </p:cNvPr>
          <p:cNvPicPr>
            <a:picLocks noChangeAspect="1"/>
          </p:cNvPicPr>
          <p:nvPr/>
        </p:nvPicPr>
        <p:blipFill>
          <a:blip r:embed="rId2"/>
          <a:stretch>
            <a:fillRect/>
          </a:stretch>
        </p:blipFill>
        <p:spPr>
          <a:xfrm>
            <a:off x="3743175" y="1825624"/>
            <a:ext cx="2645458" cy="734007"/>
          </a:xfrm>
          <a:prstGeom prst="rect">
            <a:avLst/>
          </a:prstGeom>
        </p:spPr>
      </p:pic>
      <p:pic>
        <p:nvPicPr>
          <p:cNvPr id="20" name="图片 19">
            <a:extLst>
              <a:ext uri="{FF2B5EF4-FFF2-40B4-BE49-F238E27FC236}">
                <a16:creationId xmlns:a16="http://schemas.microsoft.com/office/drawing/2014/main" id="{13D3DDBA-0684-4173-AAD8-7074AC10CD3D}"/>
              </a:ext>
            </a:extLst>
          </p:cNvPr>
          <p:cNvPicPr>
            <a:picLocks noChangeAspect="1"/>
          </p:cNvPicPr>
          <p:nvPr/>
        </p:nvPicPr>
        <p:blipFill>
          <a:blip r:embed="rId3"/>
          <a:stretch>
            <a:fillRect/>
          </a:stretch>
        </p:blipFill>
        <p:spPr>
          <a:xfrm>
            <a:off x="3081674" y="2871078"/>
            <a:ext cx="3193637" cy="630352"/>
          </a:xfrm>
          <a:prstGeom prst="rect">
            <a:avLst/>
          </a:prstGeom>
        </p:spPr>
      </p:pic>
      <p:pic>
        <p:nvPicPr>
          <p:cNvPr id="21" name="图片 20">
            <a:extLst>
              <a:ext uri="{FF2B5EF4-FFF2-40B4-BE49-F238E27FC236}">
                <a16:creationId xmlns:a16="http://schemas.microsoft.com/office/drawing/2014/main" id="{1F3D6EDD-E276-4A80-963F-5FB51917840F}"/>
              </a:ext>
            </a:extLst>
          </p:cNvPr>
          <p:cNvPicPr>
            <a:picLocks noChangeAspect="1"/>
          </p:cNvPicPr>
          <p:nvPr/>
        </p:nvPicPr>
        <p:blipFill>
          <a:blip r:embed="rId4"/>
          <a:stretch>
            <a:fillRect/>
          </a:stretch>
        </p:blipFill>
        <p:spPr>
          <a:xfrm>
            <a:off x="3462914" y="3812876"/>
            <a:ext cx="2101592" cy="621282"/>
          </a:xfrm>
          <a:prstGeom prst="rect">
            <a:avLst/>
          </a:prstGeom>
        </p:spPr>
      </p:pic>
      <p:pic>
        <p:nvPicPr>
          <p:cNvPr id="22" name="图片 21">
            <a:extLst>
              <a:ext uri="{FF2B5EF4-FFF2-40B4-BE49-F238E27FC236}">
                <a16:creationId xmlns:a16="http://schemas.microsoft.com/office/drawing/2014/main" id="{2A9E5985-A829-432D-AD30-95E2C606B8E5}"/>
              </a:ext>
            </a:extLst>
          </p:cNvPr>
          <p:cNvPicPr>
            <a:picLocks noChangeAspect="1"/>
          </p:cNvPicPr>
          <p:nvPr/>
        </p:nvPicPr>
        <p:blipFill>
          <a:blip r:embed="rId5"/>
          <a:stretch>
            <a:fillRect/>
          </a:stretch>
        </p:blipFill>
        <p:spPr>
          <a:xfrm>
            <a:off x="7502799" y="3916842"/>
            <a:ext cx="3608251" cy="546439"/>
          </a:xfrm>
          <a:prstGeom prst="rect">
            <a:avLst/>
          </a:prstGeom>
        </p:spPr>
      </p:pic>
      <p:pic>
        <p:nvPicPr>
          <p:cNvPr id="23" name="图片 22">
            <a:extLst>
              <a:ext uri="{FF2B5EF4-FFF2-40B4-BE49-F238E27FC236}">
                <a16:creationId xmlns:a16="http://schemas.microsoft.com/office/drawing/2014/main" id="{C6472FED-411C-4040-A2DA-090186917572}"/>
              </a:ext>
            </a:extLst>
          </p:cNvPr>
          <p:cNvPicPr>
            <a:picLocks noChangeAspect="1"/>
          </p:cNvPicPr>
          <p:nvPr/>
        </p:nvPicPr>
        <p:blipFill>
          <a:blip r:embed="rId6"/>
          <a:stretch>
            <a:fillRect/>
          </a:stretch>
        </p:blipFill>
        <p:spPr>
          <a:xfrm>
            <a:off x="7307590" y="1345406"/>
            <a:ext cx="3042900" cy="2436500"/>
          </a:xfrm>
          <a:prstGeom prst="rect">
            <a:avLst/>
          </a:prstGeom>
        </p:spPr>
      </p:pic>
      <p:pic>
        <p:nvPicPr>
          <p:cNvPr id="24" name="图片 23">
            <a:extLst>
              <a:ext uri="{FF2B5EF4-FFF2-40B4-BE49-F238E27FC236}">
                <a16:creationId xmlns:a16="http://schemas.microsoft.com/office/drawing/2014/main" id="{B37DA186-F0A4-4130-BFE9-B2EBFB8E65DD}"/>
              </a:ext>
            </a:extLst>
          </p:cNvPr>
          <p:cNvPicPr>
            <a:picLocks noChangeAspect="1"/>
          </p:cNvPicPr>
          <p:nvPr/>
        </p:nvPicPr>
        <p:blipFill>
          <a:blip r:embed="rId7"/>
          <a:stretch>
            <a:fillRect/>
          </a:stretch>
        </p:blipFill>
        <p:spPr>
          <a:xfrm>
            <a:off x="9611624" y="4935589"/>
            <a:ext cx="1458895" cy="459659"/>
          </a:xfrm>
          <a:prstGeom prst="rect">
            <a:avLst/>
          </a:prstGeom>
        </p:spPr>
      </p:pic>
      <p:pic>
        <p:nvPicPr>
          <p:cNvPr id="25" name="图片 24">
            <a:extLst>
              <a:ext uri="{FF2B5EF4-FFF2-40B4-BE49-F238E27FC236}">
                <a16:creationId xmlns:a16="http://schemas.microsoft.com/office/drawing/2014/main" id="{EC4BFAC4-09A7-44CA-9CEE-996988D87320}"/>
              </a:ext>
            </a:extLst>
          </p:cNvPr>
          <p:cNvPicPr>
            <a:picLocks noChangeAspect="1"/>
          </p:cNvPicPr>
          <p:nvPr/>
        </p:nvPicPr>
        <p:blipFill>
          <a:blip r:embed="rId8"/>
          <a:stretch>
            <a:fillRect/>
          </a:stretch>
        </p:blipFill>
        <p:spPr>
          <a:xfrm>
            <a:off x="9611624" y="5356515"/>
            <a:ext cx="1095362" cy="546439"/>
          </a:xfrm>
          <a:prstGeom prst="rect">
            <a:avLst/>
          </a:prstGeom>
        </p:spPr>
      </p:pic>
    </p:spTree>
    <p:extLst>
      <p:ext uri="{BB962C8B-B14F-4D97-AF65-F5344CB8AC3E}">
        <p14:creationId xmlns:p14="http://schemas.microsoft.com/office/powerpoint/2010/main" val="71578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逻辑回归</a:t>
            </a:r>
          </a:p>
        </p:txBody>
      </p:sp>
      <p:sp>
        <p:nvSpPr>
          <p:cNvPr id="26" name="矩形 25">
            <a:extLst>
              <a:ext uri="{FF2B5EF4-FFF2-40B4-BE49-F238E27FC236}">
                <a16:creationId xmlns:a16="http://schemas.microsoft.com/office/drawing/2014/main" id="{F2B47838-B885-49F9-A69E-08A86143CD9F}"/>
              </a:ext>
            </a:extLst>
          </p:cNvPr>
          <p:cNvSpPr/>
          <p:nvPr/>
        </p:nvSpPr>
        <p:spPr>
          <a:xfrm>
            <a:off x="668344" y="1645800"/>
            <a:ext cx="10685456" cy="3681112"/>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似然函数：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对数似然：</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此时应用梯度上升求最大值，引入                转换为梯度下降任务</a:t>
            </a:r>
          </a:p>
        </p:txBody>
      </p:sp>
      <p:pic>
        <p:nvPicPr>
          <p:cNvPr id="28" name="图片 27">
            <a:extLst>
              <a:ext uri="{FF2B5EF4-FFF2-40B4-BE49-F238E27FC236}">
                <a16:creationId xmlns:a16="http://schemas.microsoft.com/office/drawing/2014/main" id="{85E9B7A7-4D60-41D0-86C1-F8FFC2B6F6AF}"/>
              </a:ext>
            </a:extLst>
          </p:cNvPr>
          <p:cNvPicPr>
            <a:picLocks noChangeAspect="1"/>
          </p:cNvPicPr>
          <p:nvPr/>
        </p:nvPicPr>
        <p:blipFill>
          <a:blip r:embed="rId2"/>
          <a:stretch>
            <a:fillRect/>
          </a:stretch>
        </p:blipFill>
        <p:spPr>
          <a:xfrm>
            <a:off x="3405710" y="1825624"/>
            <a:ext cx="3983918" cy="552067"/>
          </a:xfrm>
          <a:prstGeom prst="rect">
            <a:avLst/>
          </a:prstGeom>
        </p:spPr>
      </p:pic>
      <p:pic>
        <p:nvPicPr>
          <p:cNvPr id="29" name="图片 28">
            <a:extLst>
              <a:ext uri="{FF2B5EF4-FFF2-40B4-BE49-F238E27FC236}">
                <a16:creationId xmlns:a16="http://schemas.microsoft.com/office/drawing/2014/main" id="{DDBC0B4D-8E58-4F31-B8B8-037386970F79}"/>
              </a:ext>
            </a:extLst>
          </p:cNvPr>
          <p:cNvPicPr>
            <a:picLocks noChangeAspect="1"/>
          </p:cNvPicPr>
          <p:nvPr/>
        </p:nvPicPr>
        <p:blipFill>
          <a:blip r:embed="rId3"/>
          <a:stretch>
            <a:fillRect/>
          </a:stretch>
        </p:blipFill>
        <p:spPr>
          <a:xfrm>
            <a:off x="3405709" y="2917606"/>
            <a:ext cx="4599623" cy="527137"/>
          </a:xfrm>
          <a:prstGeom prst="rect">
            <a:avLst/>
          </a:prstGeom>
        </p:spPr>
      </p:pic>
      <p:pic>
        <p:nvPicPr>
          <p:cNvPr id="13" name="图片 12">
            <a:extLst>
              <a:ext uri="{FF2B5EF4-FFF2-40B4-BE49-F238E27FC236}">
                <a16:creationId xmlns:a16="http://schemas.microsoft.com/office/drawing/2014/main" id="{620F9D4B-3B74-4C12-8F98-2E9521FF8853}"/>
              </a:ext>
            </a:extLst>
          </p:cNvPr>
          <p:cNvPicPr>
            <a:picLocks noChangeAspect="1"/>
          </p:cNvPicPr>
          <p:nvPr/>
        </p:nvPicPr>
        <p:blipFill>
          <a:blip r:embed="rId4"/>
          <a:stretch>
            <a:fillRect/>
          </a:stretch>
        </p:blipFill>
        <p:spPr>
          <a:xfrm>
            <a:off x="6714894" y="3891762"/>
            <a:ext cx="1349467" cy="527136"/>
          </a:xfrm>
          <a:prstGeom prst="rect">
            <a:avLst/>
          </a:prstGeom>
        </p:spPr>
      </p:pic>
    </p:spTree>
    <p:extLst>
      <p:ext uri="{BB962C8B-B14F-4D97-AF65-F5344CB8AC3E}">
        <p14:creationId xmlns:p14="http://schemas.microsoft.com/office/powerpoint/2010/main" val="665641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逻辑回归</a:t>
            </a:r>
          </a:p>
        </p:txBody>
      </p:sp>
      <p:sp>
        <p:nvSpPr>
          <p:cNvPr id="26" name="矩形 25">
            <a:extLst>
              <a:ext uri="{FF2B5EF4-FFF2-40B4-BE49-F238E27FC236}">
                <a16:creationId xmlns:a16="http://schemas.microsoft.com/office/drawing/2014/main" id="{F2B47838-B885-49F9-A69E-08A86143CD9F}"/>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620F9D4B-3B74-4C12-8F98-2E9521FF8853}"/>
              </a:ext>
            </a:extLst>
          </p:cNvPr>
          <p:cNvPicPr>
            <a:picLocks noChangeAspect="1"/>
          </p:cNvPicPr>
          <p:nvPr/>
        </p:nvPicPr>
        <p:blipFill>
          <a:blip r:embed="rId2"/>
          <a:stretch>
            <a:fillRect/>
          </a:stretch>
        </p:blipFill>
        <p:spPr>
          <a:xfrm>
            <a:off x="6714894" y="3891762"/>
            <a:ext cx="1349467" cy="527136"/>
          </a:xfrm>
          <a:prstGeom prst="rect">
            <a:avLst/>
          </a:prstGeom>
        </p:spPr>
      </p:pic>
      <p:sp>
        <p:nvSpPr>
          <p:cNvPr id="18" name="内容占位符 2">
            <a:extLst>
              <a:ext uri="{FF2B5EF4-FFF2-40B4-BE49-F238E27FC236}">
                <a16:creationId xmlns:a16="http://schemas.microsoft.com/office/drawing/2014/main" id="{BDDF61AF-E8D9-480A-9DEC-E0D24EC22135}"/>
              </a:ext>
            </a:extLst>
          </p:cNvPr>
          <p:cNvSpPr txBox="1">
            <a:spLocks/>
          </p:cNvSpPr>
          <p:nvPr/>
        </p:nvSpPr>
        <p:spPr>
          <a:xfrm>
            <a:off x="838200" y="1825624"/>
            <a:ext cx="10515600" cy="4849495"/>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求导过程：</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参数更新：</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dirty="0"/>
          </a:p>
        </p:txBody>
      </p:sp>
      <p:pic>
        <p:nvPicPr>
          <p:cNvPr id="19" name="图片 18">
            <a:extLst>
              <a:ext uri="{FF2B5EF4-FFF2-40B4-BE49-F238E27FC236}">
                <a16:creationId xmlns:a16="http://schemas.microsoft.com/office/drawing/2014/main" id="{55C9FB8C-7D7C-45E2-A4C3-61E67DC0B487}"/>
              </a:ext>
            </a:extLst>
          </p:cNvPr>
          <p:cNvPicPr>
            <a:picLocks noChangeAspect="1"/>
          </p:cNvPicPr>
          <p:nvPr/>
        </p:nvPicPr>
        <p:blipFill>
          <a:blip r:embed="rId3"/>
          <a:stretch>
            <a:fillRect/>
          </a:stretch>
        </p:blipFill>
        <p:spPr>
          <a:xfrm>
            <a:off x="3223255" y="1825625"/>
            <a:ext cx="4079250" cy="467500"/>
          </a:xfrm>
          <a:prstGeom prst="rect">
            <a:avLst/>
          </a:prstGeom>
        </p:spPr>
      </p:pic>
      <p:pic>
        <p:nvPicPr>
          <p:cNvPr id="20" name="图片 19">
            <a:extLst>
              <a:ext uri="{FF2B5EF4-FFF2-40B4-BE49-F238E27FC236}">
                <a16:creationId xmlns:a16="http://schemas.microsoft.com/office/drawing/2014/main" id="{27F856C9-B727-4CC9-A372-C0B5C00A045D}"/>
              </a:ext>
            </a:extLst>
          </p:cNvPr>
          <p:cNvPicPr>
            <a:picLocks noChangeAspect="1"/>
          </p:cNvPicPr>
          <p:nvPr/>
        </p:nvPicPr>
        <p:blipFill>
          <a:blip r:embed="rId4"/>
          <a:stretch>
            <a:fillRect/>
          </a:stretch>
        </p:blipFill>
        <p:spPr>
          <a:xfrm>
            <a:off x="3223255" y="2428062"/>
            <a:ext cx="5115601" cy="3239500"/>
          </a:xfrm>
          <a:prstGeom prst="rect">
            <a:avLst/>
          </a:prstGeom>
        </p:spPr>
      </p:pic>
      <p:pic>
        <p:nvPicPr>
          <p:cNvPr id="21" name="图片 20">
            <a:extLst>
              <a:ext uri="{FF2B5EF4-FFF2-40B4-BE49-F238E27FC236}">
                <a16:creationId xmlns:a16="http://schemas.microsoft.com/office/drawing/2014/main" id="{C8A13E29-2BA7-41B2-9BCB-B772619505B5}"/>
              </a:ext>
            </a:extLst>
          </p:cNvPr>
          <p:cNvPicPr>
            <a:picLocks noChangeAspect="1"/>
          </p:cNvPicPr>
          <p:nvPr/>
        </p:nvPicPr>
        <p:blipFill>
          <a:blip r:embed="rId5"/>
          <a:stretch>
            <a:fillRect/>
          </a:stretch>
        </p:blipFill>
        <p:spPr>
          <a:xfrm>
            <a:off x="3223255" y="5874870"/>
            <a:ext cx="2227050" cy="533500"/>
          </a:xfrm>
          <a:prstGeom prst="rect">
            <a:avLst/>
          </a:prstGeom>
        </p:spPr>
      </p:pic>
    </p:spTree>
    <p:extLst>
      <p:ext uri="{BB962C8B-B14F-4D97-AF65-F5344CB8AC3E}">
        <p14:creationId xmlns:p14="http://schemas.microsoft.com/office/powerpoint/2010/main" val="31104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逻辑回归优缺点</a:t>
            </a:r>
          </a:p>
        </p:txBody>
      </p:sp>
      <p:sp>
        <p:nvSpPr>
          <p:cNvPr id="26" name="矩形 25">
            <a:extLst>
              <a:ext uri="{FF2B5EF4-FFF2-40B4-BE49-F238E27FC236}">
                <a16:creationId xmlns:a16="http://schemas.microsoft.com/office/drawing/2014/main" id="{F2B47838-B885-49F9-A69E-08A86143CD9F}"/>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sp>
        <p:nvSpPr>
          <p:cNvPr id="18" name="内容占位符 2">
            <a:extLst>
              <a:ext uri="{FF2B5EF4-FFF2-40B4-BE49-F238E27FC236}">
                <a16:creationId xmlns:a16="http://schemas.microsoft.com/office/drawing/2014/main" id="{BDDF61AF-E8D9-480A-9DEC-E0D24EC22135}"/>
              </a:ext>
            </a:extLst>
          </p:cNvPr>
          <p:cNvSpPr txBox="1">
            <a:spLocks/>
          </p:cNvSpPr>
          <p:nvPr/>
        </p:nvSpPr>
        <p:spPr>
          <a:xfrm>
            <a:off x="838200" y="1825624"/>
            <a:ext cx="10515600" cy="4849495"/>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dirty="0"/>
          </a:p>
        </p:txBody>
      </p:sp>
      <p:sp>
        <p:nvSpPr>
          <p:cNvPr id="14" name="矩形 13">
            <a:extLst>
              <a:ext uri="{FF2B5EF4-FFF2-40B4-BE49-F238E27FC236}">
                <a16:creationId xmlns:a16="http://schemas.microsoft.com/office/drawing/2014/main" id="{C56890E4-817F-4653-AEAF-D6486C6F0EA6}"/>
              </a:ext>
            </a:extLst>
          </p:cNvPr>
          <p:cNvSpPr/>
          <p:nvPr/>
        </p:nvSpPr>
        <p:spPr>
          <a:xfrm>
            <a:off x="1699255" y="2125270"/>
            <a:ext cx="8377237" cy="2807948"/>
          </a:xfrm>
          <a:prstGeom prst="rect">
            <a:avLst/>
          </a:prstGeom>
        </p:spPr>
        <p:txBody>
          <a:bodyPr wrap="square">
            <a:spAutoFit/>
          </a:bodyPr>
          <a:lstStyle/>
          <a:p>
            <a:pPr algn="just">
              <a:lnSpc>
                <a:spcPct val="150000"/>
              </a:lnSpc>
            </a:pPr>
            <a:r>
              <a:rPr lang="zh-CN" altLang="en-US" sz="2000" dirty="0">
                <a:latin typeface="+mn-ea"/>
                <a:ea typeface="+mn-ea"/>
              </a:rPr>
              <a:t>（</a:t>
            </a:r>
            <a:r>
              <a:rPr lang="en-US" altLang="zh-CN" sz="2000" dirty="0">
                <a:latin typeface="+mn-ea"/>
                <a:ea typeface="+mn-ea"/>
              </a:rPr>
              <a:t>1</a:t>
            </a:r>
            <a:r>
              <a:rPr lang="zh-CN" altLang="en-US" sz="2000" dirty="0">
                <a:latin typeface="+mn-ea"/>
                <a:ea typeface="+mn-ea"/>
              </a:rPr>
              <a:t>）适合需要得到一个分类概率的场景。</a:t>
            </a:r>
            <a:endParaRPr lang="en-US" altLang="zh-CN" sz="2000" dirty="0">
              <a:latin typeface="+mn-ea"/>
              <a:ea typeface="+mn-ea"/>
            </a:endParaRPr>
          </a:p>
          <a:p>
            <a:pPr algn="just">
              <a:lnSpc>
                <a:spcPct val="150000"/>
              </a:lnSpc>
            </a:pPr>
            <a:r>
              <a:rPr lang="zh-CN" altLang="en-US" sz="2000" dirty="0">
                <a:latin typeface="+mn-ea"/>
                <a:ea typeface="+mn-ea"/>
              </a:rPr>
              <a:t>（</a:t>
            </a:r>
            <a:r>
              <a:rPr lang="en-US" altLang="zh-CN" sz="2000" dirty="0">
                <a:latin typeface="+mn-ea"/>
                <a:ea typeface="+mn-ea"/>
              </a:rPr>
              <a:t>2</a:t>
            </a:r>
            <a:r>
              <a:rPr lang="zh-CN" altLang="en-US" sz="2000" dirty="0">
                <a:latin typeface="+mn-ea"/>
                <a:ea typeface="+mn-ea"/>
              </a:rPr>
              <a:t>）计算代价不高，容易理解实现。</a:t>
            </a:r>
            <a:r>
              <a:rPr lang="en-US" altLang="zh-CN" sz="2000" dirty="0">
                <a:latin typeface="+mn-ea"/>
                <a:ea typeface="+mn-ea"/>
              </a:rPr>
              <a:t>LR</a:t>
            </a:r>
            <a:r>
              <a:rPr lang="zh-CN" altLang="en-US" sz="2000" dirty="0">
                <a:latin typeface="+mn-ea"/>
                <a:ea typeface="+mn-ea"/>
              </a:rPr>
              <a:t>在时间和内存需求上相当高效。它可以应用于分布式数据，并且还有在线算法实现，用较少的资源处理大型数据。</a:t>
            </a:r>
            <a:endParaRPr lang="en-US" altLang="zh-CN" sz="2000" dirty="0">
              <a:latin typeface="+mn-ea"/>
              <a:ea typeface="+mn-ea"/>
            </a:endParaRPr>
          </a:p>
          <a:p>
            <a:pPr algn="just">
              <a:lnSpc>
                <a:spcPct val="150000"/>
              </a:lnSpc>
            </a:pPr>
            <a:r>
              <a:rPr lang="zh-CN" altLang="en-US" sz="2000" dirty="0">
                <a:latin typeface="+mn-ea"/>
                <a:ea typeface="+mn-ea"/>
              </a:rPr>
              <a:t>（</a:t>
            </a:r>
            <a:r>
              <a:rPr lang="en-US" altLang="zh-CN" sz="2000" dirty="0">
                <a:latin typeface="+mn-ea"/>
                <a:ea typeface="+mn-ea"/>
              </a:rPr>
              <a:t>3</a:t>
            </a:r>
            <a:r>
              <a:rPr lang="zh-CN" altLang="en-US" sz="2000" dirty="0">
                <a:latin typeface="+mn-ea"/>
                <a:ea typeface="+mn-ea"/>
              </a:rPr>
              <a:t>）</a:t>
            </a:r>
            <a:r>
              <a:rPr lang="en-US" altLang="zh-CN" sz="2000" dirty="0">
                <a:latin typeface="+mn-ea"/>
                <a:ea typeface="+mn-ea"/>
              </a:rPr>
              <a:t>LR</a:t>
            </a:r>
            <a:r>
              <a:rPr lang="zh-CN" altLang="en-US" sz="2000" dirty="0">
                <a:latin typeface="+mn-ea"/>
                <a:ea typeface="+mn-ea"/>
              </a:rPr>
              <a:t>对于数据中小噪声的鲁棒性很好，并且不会受到轻微的多重共线性的特别影响。</a:t>
            </a:r>
          </a:p>
        </p:txBody>
      </p:sp>
      <p:sp>
        <p:nvSpPr>
          <p:cNvPr id="15" name="矩形 14">
            <a:extLst>
              <a:ext uri="{FF2B5EF4-FFF2-40B4-BE49-F238E27FC236}">
                <a16:creationId xmlns:a16="http://schemas.microsoft.com/office/drawing/2014/main" id="{EF687572-7D92-44FF-A803-E978BF122A14}"/>
              </a:ext>
            </a:extLst>
          </p:cNvPr>
          <p:cNvSpPr/>
          <p:nvPr/>
        </p:nvSpPr>
        <p:spPr>
          <a:xfrm>
            <a:off x="1657350" y="5533726"/>
            <a:ext cx="7458075" cy="961289"/>
          </a:xfrm>
          <a:prstGeom prst="rect">
            <a:avLst/>
          </a:prstGeom>
        </p:spPr>
        <p:txBody>
          <a:bodyPr wrap="square">
            <a:spAutoFit/>
          </a:bodyPr>
          <a:lstStyle/>
          <a:p>
            <a:pPr algn="just">
              <a:lnSpc>
                <a:spcPct val="150000"/>
              </a:lnSpc>
            </a:pPr>
            <a:r>
              <a:rPr lang="zh-CN" altLang="en-US" sz="2000" dirty="0">
                <a:latin typeface="+mn-ea"/>
                <a:ea typeface="+mn-ea"/>
              </a:rPr>
              <a:t>（</a:t>
            </a:r>
            <a:r>
              <a:rPr lang="en-US" altLang="zh-CN" sz="2000" dirty="0">
                <a:latin typeface="+mn-ea"/>
                <a:ea typeface="+mn-ea"/>
              </a:rPr>
              <a:t>1</a:t>
            </a:r>
            <a:r>
              <a:rPr lang="zh-CN" altLang="en-US" sz="2000" dirty="0">
                <a:latin typeface="+mn-ea"/>
                <a:ea typeface="+mn-ea"/>
              </a:rPr>
              <a:t>）容易欠拟合，分类精度不高。</a:t>
            </a:r>
            <a:endParaRPr lang="en-US" altLang="zh-CN" sz="2000" dirty="0">
              <a:latin typeface="+mn-ea"/>
              <a:ea typeface="+mn-ea"/>
            </a:endParaRPr>
          </a:p>
          <a:p>
            <a:pPr algn="just">
              <a:lnSpc>
                <a:spcPct val="150000"/>
              </a:lnSpc>
            </a:pPr>
            <a:r>
              <a:rPr lang="zh-CN" altLang="en-US" sz="2000" dirty="0">
                <a:latin typeface="+mn-ea"/>
                <a:ea typeface="+mn-ea"/>
              </a:rPr>
              <a:t>（</a:t>
            </a:r>
            <a:r>
              <a:rPr lang="en-US" altLang="zh-CN" sz="2000" dirty="0">
                <a:latin typeface="+mn-ea"/>
                <a:ea typeface="+mn-ea"/>
              </a:rPr>
              <a:t>2</a:t>
            </a:r>
            <a:r>
              <a:rPr lang="zh-CN" altLang="en-US" sz="2000" dirty="0">
                <a:latin typeface="+mn-ea"/>
                <a:ea typeface="+mn-ea"/>
              </a:rPr>
              <a:t>）数据特征有缺失或者特征空间很大时表现效果并不好。</a:t>
            </a:r>
          </a:p>
        </p:txBody>
      </p:sp>
    </p:spTree>
    <p:extLst>
      <p:ext uri="{BB962C8B-B14F-4D97-AF65-F5344CB8AC3E}">
        <p14:creationId xmlns:p14="http://schemas.microsoft.com/office/powerpoint/2010/main" val="223054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线性判别分析</a:t>
            </a:r>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71304D99-D02E-47E8-8B63-3B8951F2A4A9}"/>
              </a:ext>
            </a:extLst>
          </p:cNvPr>
          <p:cNvSpPr txBox="1">
            <a:spLocks/>
          </p:cNvSpPr>
          <p:nvPr/>
        </p:nvSpPr>
        <p:spPr>
          <a:xfrm>
            <a:off x="838200" y="1584960"/>
            <a:ext cx="10515600" cy="527303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latin typeface="+mn-ea"/>
              </a:rPr>
              <a:t>逻辑回归存在问题：当样本的两个类别相距过远，得到的参数会不稳定。故引入线性判别分析。</a:t>
            </a:r>
            <a:endParaRPr lang="en-US" altLang="zh-CN" dirty="0">
              <a:latin typeface="+mn-ea"/>
            </a:endParaRPr>
          </a:p>
          <a:p>
            <a:pPr>
              <a:lnSpc>
                <a:spcPct val="150000"/>
              </a:lnSpc>
            </a:pPr>
            <a:r>
              <a:rPr lang="zh-CN" altLang="en-US" dirty="0">
                <a:latin typeface="+mn-ea"/>
              </a:rPr>
              <a:t>线性判别分析通常作为数据预处理阶段的降维技术，其目标是将数据投影到低维空间来避免维度灾难引起的过拟合，同时还保留着良好的可分性。</a:t>
            </a:r>
            <a:endParaRPr lang="en-US" altLang="zh-CN" dirty="0">
              <a:latin typeface="+mn-ea"/>
            </a:endParaRPr>
          </a:p>
          <a:p>
            <a:pPr>
              <a:lnSpc>
                <a:spcPct val="150000"/>
              </a:lnSpc>
            </a:pPr>
            <a:endParaRPr lang="en-US" altLang="zh-CN" dirty="0">
              <a:latin typeface="+mn-ea"/>
            </a:endParaRPr>
          </a:p>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3061793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dirty="0">
                <a:solidFill>
                  <a:schemeClr val="bg1"/>
                </a:solidFill>
              </a:rPr>
              <a:t>LDA</a:t>
            </a:r>
            <a:r>
              <a:rPr lang="zh-CN" altLang="en-US" sz="3600" dirty="0">
                <a:solidFill>
                  <a:schemeClr val="bg1"/>
                </a:solidFill>
              </a:rPr>
              <a:t>引出</a:t>
            </a:r>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2" name="内容占位符 2">
                <a:extLst>
                  <a:ext uri="{FF2B5EF4-FFF2-40B4-BE49-F238E27FC236}">
                    <a16:creationId xmlns:a16="http://schemas.microsoft.com/office/drawing/2014/main" id="{71304D99-D02E-47E8-8B63-3B8951F2A4A9}"/>
                  </a:ext>
                </a:extLst>
              </p:cNvPr>
              <p:cNvSpPr txBox="1">
                <a:spLocks/>
              </p:cNvSpPr>
              <p:nvPr/>
            </p:nvSpPr>
            <p:spPr>
              <a:xfrm>
                <a:off x="152756" y="1520446"/>
                <a:ext cx="11486794" cy="527303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latin typeface="+mn-ea"/>
                  </a:rPr>
                  <a:t>假设在二维特征空间中，有两类样本，目标是对给定的数据集，将其投影到一条直线上，那么我们该选择什么样的投影呢？</a:t>
                </a:r>
                <a:endParaRPr lang="en-US" altLang="zh-CN" sz="2000" dirty="0">
                  <a:latin typeface="+mn-ea"/>
                </a:endParaRP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None/>
                </a:pPr>
                <a:endParaRPr lang="en-US" altLang="zh-CN" dirty="0"/>
              </a:p>
              <a:p>
                <a:pPr marL="0" indent="0">
                  <a:buNone/>
                </a:pPr>
                <a:r>
                  <a:rPr lang="zh-CN" altLang="en-US" sz="2000" dirty="0">
                    <a:latin typeface="+mn-ea"/>
                  </a:rPr>
                  <a:t>最简单的度量类别之间分开程度的方式就是类别均值投影之后的距离。假设两类的均值向量为：</a:t>
                </a:r>
                <a:endParaRPr lang="en-US" altLang="zh-CN" sz="2000" dirty="0">
                  <a:latin typeface="+mn-ea"/>
                </a:endParaRPr>
              </a:p>
              <a:p>
                <a:pPr marL="0" indent="0">
                  <a:buNone/>
                </a:pPr>
                <a:endParaRPr lang="en-US" altLang="zh-CN" sz="2000" dirty="0">
                  <a:latin typeface="+mn-ea"/>
                </a:endParaRPr>
              </a:p>
              <a:p>
                <a:pPr marL="0" indent="0">
                  <a:buNone/>
                </a:pPr>
                <a:endParaRPr lang="en-US" altLang="zh-CN" sz="2000" dirty="0">
                  <a:latin typeface="+mn-ea"/>
                </a:endParaRPr>
              </a:p>
              <a:p>
                <a:pPr marL="0" indent="0">
                  <a:buNone/>
                </a:pPr>
                <a:r>
                  <a:rPr lang="zh-CN" altLang="en-US" sz="2000" dirty="0">
                    <a:latin typeface="+mn-ea"/>
                  </a:rPr>
                  <a:t>同时保证让投影之后的中心距离尽可能的大：</a:t>
                </a:r>
                <a:endParaRPr lang="en-US" altLang="zh-CN" sz="2000" dirty="0">
                  <a:latin typeface="+mn-ea"/>
                </a:endParaRPr>
              </a:p>
              <a:p>
                <a:pPr marL="0" indent="0">
                  <a:buNone/>
                </a:pPr>
                <a:endParaRPr lang="en-US" altLang="zh-CN" sz="2000" dirty="0">
                  <a:latin typeface="+mn-ea"/>
                </a:endParaRPr>
              </a:p>
              <a:p>
                <a:pPr marL="0" indent="0">
                  <a:buNone/>
                </a:pPr>
                <a14:m>
                  <m:oMath xmlns:m="http://schemas.openxmlformats.org/officeDocument/2006/math">
                    <m:acc>
                      <m:accPr>
                        <m:chr m:val="̃"/>
                        <m:ctrlPr>
                          <a:rPr lang="zh-CN" altLang="en-US" sz="2000" i="1" smtClean="0">
                            <a:latin typeface="Cambria Math" panose="02040503050406030204" pitchFamily="18" charset="0"/>
                          </a:rPr>
                        </m:ctrlPr>
                      </m:acc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𝜇</m:t>
                            </m:r>
                          </m:e>
                          <m:sub>
                            <m:r>
                              <m:rPr>
                                <m:sty m:val="p"/>
                              </m:rPr>
                              <a:rPr lang="en-US" altLang="zh-CN" sz="2000" i="1">
                                <a:latin typeface="Cambria Math" panose="02040503050406030204" pitchFamily="18" charset="0"/>
                              </a:rPr>
                              <m:t>i</m:t>
                            </m:r>
                          </m:sub>
                        </m:sSub>
                      </m:e>
                    </m:acc>
                  </m:oMath>
                </a14:m>
                <a:r>
                  <a:rPr lang="zh-CN" altLang="en-US" sz="2000" dirty="0">
                    <a:latin typeface="+mn-ea"/>
                  </a:rPr>
                  <a:t>是来自类别 </a:t>
                </a:r>
                <a:r>
                  <a:rPr lang="en-US" altLang="zh-CN" sz="2000" dirty="0" err="1">
                    <a:latin typeface="+mn-ea"/>
                  </a:rPr>
                  <a:t>i</a:t>
                </a:r>
                <a:r>
                  <a:rPr lang="en-US" altLang="zh-CN" sz="2000" dirty="0">
                    <a:latin typeface="+mn-ea"/>
                  </a:rPr>
                  <a:t> </a:t>
                </a:r>
                <a:r>
                  <a:rPr lang="zh-CN" altLang="en-US" sz="2000" dirty="0">
                    <a:latin typeface="+mn-ea"/>
                  </a:rPr>
                  <a:t>的投影数据的均值，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𝑤</m:t>
                        </m:r>
                      </m:e>
                      <m:sup>
                        <m:r>
                          <a:rPr lang="en-US" altLang="zh-CN" sz="2000" b="0" i="1" smtClean="0">
                            <a:latin typeface="Cambria Math" panose="02040503050406030204" pitchFamily="18" charset="0"/>
                          </a:rPr>
                          <m:t>𝑇</m:t>
                        </m:r>
                      </m:sup>
                    </m:sSup>
                  </m:oMath>
                </a14:m>
                <a:r>
                  <a:rPr lang="zh-CN" altLang="en-US" sz="2000" dirty="0">
                    <a:latin typeface="+mn-ea"/>
                  </a:rPr>
                  <a:t>是投影向量。同时将</a:t>
                </a:r>
                <a:r>
                  <a:rPr lang="en-US" altLang="zh-CN" sz="2000" dirty="0">
                    <a:latin typeface="+mn-ea"/>
                  </a:rPr>
                  <a:t>w</a:t>
                </a:r>
                <a:r>
                  <a:rPr lang="zh-CN" altLang="en-US" sz="2000" dirty="0">
                    <a:latin typeface="+mn-ea"/>
                  </a:rPr>
                  <a:t>限制为单位长度，即</a:t>
                </a:r>
                <a14:m>
                  <m:oMath xmlns:m="http://schemas.openxmlformats.org/officeDocument/2006/math">
                    <m:nary>
                      <m:naryPr>
                        <m:chr m:val="∑"/>
                        <m:supHide m:val="on"/>
                        <m:ctrlPr>
                          <a:rPr lang="zh-CN" altLang="en-US" sz="2000" i="1" smtClean="0">
                            <a:latin typeface="Cambria Math" panose="02040503050406030204" pitchFamily="18" charset="0"/>
                          </a:rPr>
                        </m:ctrlPr>
                      </m:naryPr>
                      <m:sub>
                        <m:r>
                          <m:rPr>
                            <m:sty m:val="p"/>
                            <m:brk m:alnAt="7"/>
                          </m:rPr>
                          <a:rPr lang="en-US" altLang="zh-CN" sz="2000" i="1">
                            <a:latin typeface="Cambria Math" panose="02040503050406030204" pitchFamily="18" charset="0"/>
                          </a:rPr>
                          <m:t>i</m:t>
                        </m:r>
                      </m:sub>
                      <m:sup/>
                      <m:e>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e>
                          <m:sup>
                            <m:r>
                              <a:rPr lang="en-US" altLang="zh-CN" sz="2000" b="0" i="1" smtClean="0">
                                <a:latin typeface="Cambria Math" panose="02040503050406030204" pitchFamily="18" charset="0"/>
                              </a:rPr>
                              <m:t>2</m:t>
                            </m:r>
                          </m:sup>
                        </m:sSup>
                      </m:e>
                    </m:nary>
                  </m:oMath>
                </a14:m>
                <a:r>
                  <a:rPr lang="en-US" altLang="zh-CN" sz="2000" dirty="0">
                    <a:latin typeface="+mn-ea"/>
                  </a:rPr>
                  <a:t> = 1</a:t>
                </a:r>
              </a:p>
              <a:p>
                <a:pPr marL="0" indent="0">
                  <a:buNone/>
                </a:pPr>
                <a:endParaRPr lang="en-US" altLang="zh-CN" sz="2000" dirty="0">
                  <a:latin typeface="+mn-ea"/>
                </a:endParaRPr>
              </a:p>
            </p:txBody>
          </p:sp>
        </mc:Choice>
        <mc:Fallback>
          <p:sp>
            <p:nvSpPr>
              <p:cNvPr id="22" name="内容占位符 2">
                <a:extLst>
                  <a:ext uri="{FF2B5EF4-FFF2-40B4-BE49-F238E27FC236}">
                    <a16:creationId xmlns:a16="http://schemas.microsoft.com/office/drawing/2014/main" id="{71304D99-D02E-47E8-8B63-3B8951F2A4A9}"/>
                  </a:ext>
                </a:extLst>
              </p:cNvPr>
              <p:cNvSpPr txBox="1">
                <a:spLocks noRot="1" noChangeAspect="1" noMove="1" noResize="1" noEditPoints="1" noAdjustHandles="1" noChangeArrowheads="1" noChangeShapeType="1" noTextEdit="1"/>
              </p:cNvSpPr>
              <p:nvPr/>
            </p:nvSpPr>
            <p:spPr>
              <a:xfrm>
                <a:off x="152756" y="1520446"/>
                <a:ext cx="11486794" cy="5273039"/>
              </a:xfrm>
              <a:prstGeom prst="rect">
                <a:avLst/>
              </a:prstGeom>
              <a:blipFill>
                <a:blip r:embed="rId2"/>
                <a:stretch>
                  <a:fillRect l="-531" b="-797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A987CBBE-AABE-48FB-AAF3-540CD2A87788}"/>
              </a:ext>
            </a:extLst>
          </p:cNvPr>
          <p:cNvPicPr>
            <a:picLocks noChangeAspect="1"/>
          </p:cNvPicPr>
          <p:nvPr/>
        </p:nvPicPr>
        <p:blipFill>
          <a:blip r:embed="rId3"/>
          <a:stretch>
            <a:fillRect/>
          </a:stretch>
        </p:blipFill>
        <p:spPr>
          <a:xfrm>
            <a:off x="2952751" y="2195565"/>
            <a:ext cx="1819274" cy="1629986"/>
          </a:xfrm>
          <a:prstGeom prst="rect">
            <a:avLst/>
          </a:prstGeom>
        </p:spPr>
      </p:pic>
      <p:pic>
        <p:nvPicPr>
          <p:cNvPr id="13" name="图片 12">
            <a:extLst>
              <a:ext uri="{FF2B5EF4-FFF2-40B4-BE49-F238E27FC236}">
                <a16:creationId xmlns:a16="http://schemas.microsoft.com/office/drawing/2014/main" id="{36B6B4D7-5D5F-4F42-9500-BDA3F918C3B4}"/>
              </a:ext>
            </a:extLst>
          </p:cNvPr>
          <p:cNvPicPr>
            <a:picLocks noChangeAspect="1"/>
          </p:cNvPicPr>
          <p:nvPr/>
        </p:nvPicPr>
        <p:blipFill>
          <a:blip r:embed="rId4"/>
          <a:stretch>
            <a:fillRect/>
          </a:stretch>
        </p:blipFill>
        <p:spPr>
          <a:xfrm>
            <a:off x="3574434" y="4433835"/>
            <a:ext cx="1747678" cy="726444"/>
          </a:xfrm>
          <a:prstGeom prst="rect">
            <a:avLst/>
          </a:prstGeom>
        </p:spPr>
      </p:pic>
      <p:pic>
        <p:nvPicPr>
          <p:cNvPr id="14" name="图片 13">
            <a:extLst>
              <a:ext uri="{FF2B5EF4-FFF2-40B4-BE49-F238E27FC236}">
                <a16:creationId xmlns:a16="http://schemas.microsoft.com/office/drawing/2014/main" id="{B6906D47-6936-4D8A-BCD7-3EB224EEC1C5}"/>
              </a:ext>
            </a:extLst>
          </p:cNvPr>
          <p:cNvPicPr>
            <a:picLocks noChangeAspect="1"/>
          </p:cNvPicPr>
          <p:nvPr/>
        </p:nvPicPr>
        <p:blipFill>
          <a:blip r:embed="rId5"/>
          <a:stretch>
            <a:fillRect/>
          </a:stretch>
        </p:blipFill>
        <p:spPr>
          <a:xfrm>
            <a:off x="3248203" y="5614304"/>
            <a:ext cx="2647950" cy="457200"/>
          </a:xfrm>
          <a:prstGeom prst="rect">
            <a:avLst/>
          </a:prstGeom>
        </p:spPr>
      </p:pic>
    </p:spTree>
    <p:extLst>
      <p:ext uri="{BB962C8B-B14F-4D97-AF65-F5344CB8AC3E}">
        <p14:creationId xmlns:p14="http://schemas.microsoft.com/office/powerpoint/2010/main" val="3023086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dirty="0">
                <a:solidFill>
                  <a:schemeClr val="bg1"/>
                </a:solidFill>
              </a:rPr>
              <a:t>Fisher</a:t>
            </a:r>
            <a:r>
              <a:rPr lang="zh-CN" altLang="en-US" sz="3600" dirty="0">
                <a:solidFill>
                  <a:schemeClr val="bg1"/>
                </a:solidFill>
              </a:rPr>
              <a:t>改进</a:t>
            </a:r>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71304D99-D02E-47E8-8B63-3B8951F2A4A9}"/>
              </a:ext>
            </a:extLst>
          </p:cNvPr>
          <p:cNvSpPr txBox="1">
            <a:spLocks/>
          </p:cNvSpPr>
          <p:nvPr/>
        </p:nvSpPr>
        <p:spPr>
          <a:xfrm>
            <a:off x="152756" y="1520446"/>
            <a:ext cx="11486794" cy="527303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endParaRPr lang="en-US" altLang="zh-CN" sz="2000" dirty="0">
              <a:latin typeface="+mn-ea"/>
            </a:endParaRPr>
          </a:p>
        </p:txBody>
      </p:sp>
      <p:pic>
        <p:nvPicPr>
          <p:cNvPr id="15" name="图片 14">
            <a:extLst>
              <a:ext uri="{FF2B5EF4-FFF2-40B4-BE49-F238E27FC236}">
                <a16:creationId xmlns:a16="http://schemas.microsoft.com/office/drawing/2014/main" id="{57D58CCE-0B7F-4377-8623-2F631F31F42D}"/>
              </a:ext>
            </a:extLst>
          </p:cNvPr>
          <p:cNvPicPr>
            <a:picLocks noChangeAspect="1"/>
          </p:cNvPicPr>
          <p:nvPr/>
        </p:nvPicPr>
        <p:blipFill>
          <a:blip r:embed="rId2"/>
          <a:stretch>
            <a:fillRect/>
          </a:stretch>
        </p:blipFill>
        <p:spPr>
          <a:xfrm>
            <a:off x="1054457" y="2324100"/>
            <a:ext cx="6858000" cy="2590800"/>
          </a:xfrm>
          <a:prstGeom prst="rect">
            <a:avLst/>
          </a:prstGeom>
        </p:spPr>
      </p:pic>
      <p:sp>
        <p:nvSpPr>
          <p:cNvPr id="16" name="文本框 15">
            <a:extLst>
              <a:ext uri="{FF2B5EF4-FFF2-40B4-BE49-F238E27FC236}">
                <a16:creationId xmlns:a16="http://schemas.microsoft.com/office/drawing/2014/main" id="{CC0E9D50-FC48-4AFB-9DCC-C2B3059F70FB}"/>
              </a:ext>
            </a:extLst>
          </p:cNvPr>
          <p:cNvSpPr txBox="1"/>
          <p:nvPr/>
        </p:nvSpPr>
        <p:spPr>
          <a:xfrm>
            <a:off x="838200" y="1914525"/>
            <a:ext cx="9982200" cy="3970318"/>
          </a:xfrm>
          <a:prstGeom prst="rect">
            <a:avLst/>
          </a:prstGeom>
          <a:noFill/>
        </p:spPr>
        <p:txBody>
          <a:bodyPr wrap="square" rtlCol="0">
            <a:spAutoFit/>
          </a:bodyPr>
          <a:lstStyle/>
          <a:p>
            <a:r>
              <a:rPr lang="zh-CN" altLang="en-US" dirty="0">
                <a:latin typeface="+mn-ea"/>
                <a:ea typeface="+mn-ea"/>
              </a:rPr>
              <a:t>用投影之后的中心距离最大会造成类别间有一定程度的重叠，如左图：</a:t>
            </a:r>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endParaRPr lang="en-US" altLang="zh-CN" dirty="0">
              <a:latin typeface="+mn-ea"/>
              <a:ea typeface="+mn-ea"/>
            </a:endParaRPr>
          </a:p>
          <a:p>
            <a:r>
              <a:rPr lang="en-US" altLang="zh-CN" dirty="0">
                <a:latin typeface="+mn-ea"/>
                <a:ea typeface="+mn-ea"/>
              </a:rPr>
              <a:t>Fisher</a:t>
            </a:r>
            <a:r>
              <a:rPr lang="zh-CN" altLang="en-US" dirty="0">
                <a:latin typeface="+mn-ea"/>
                <a:ea typeface="+mn-ea"/>
              </a:rPr>
              <a:t>提出</a:t>
            </a:r>
            <a:r>
              <a:rPr lang="en-US" altLang="zh-CN" dirty="0">
                <a:latin typeface="+mn-ea"/>
                <a:ea typeface="+mn-ea"/>
              </a:rPr>
              <a:t>LDA</a:t>
            </a:r>
            <a:r>
              <a:rPr lang="zh-CN" altLang="en-US" dirty="0">
                <a:latin typeface="+mn-ea"/>
                <a:ea typeface="+mn-ea"/>
              </a:rPr>
              <a:t>的中心思想：</a:t>
            </a:r>
            <a:r>
              <a:rPr lang="zh-CN" altLang="en-US" b="1" dirty="0">
                <a:latin typeface="+mn-ea"/>
                <a:ea typeface="+mn-ea"/>
              </a:rPr>
              <a:t>最大化类间距离，最小化类内距离</a:t>
            </a:r>
            <a:r>
              <a:rPr lang="zh-CN" altLang="en-US" dirty="0">
                <a:latin typeface="+mn-ea"/>
                <a:ea typeface="+mn-ea"/>
              </a:rPr>
              <a:t>。</a:t>
            </a:r>
            <a:endParaRPr lang="en-US" altLang="zh-CN" dirty="0">
              <a:latin typeface="+mn-ea"/>
              <a:ea typeface="+mn-ea"/>
            </a:endParaRPr>
          </a:p>
          <a:p>
            <a:endParaRPr lang="zh-CN" altLang="en-US" dirty="0">
              <a:latin typeface="+mn-ea"/>
              <a:ea typeface="+mn-ea"/>
            </a:endParaRPr>
          </a:p>
        </p:txBody>
      </p:sp>
    </p:spTree>
    <p:extLst>
      <p:ext uri="{BB962C8B-B14F-4D97-AF65-F5344CB8AC3E}">
        <p14:creationId xmlns:p14="http://schemas.microsoft.com/office/powerpoint/2010/main" val="2340067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公式推导</a:t>
            </a:r>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773906" y="1520889"/>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71304D99-D02E-47E8-8B63-3B8951F2A4A9}"/>
              </a:ext>
            </a:extLst>
          </p:cNvPr>
          <p:cNvSpPr txBox="1">
            <a:spLocks/>
          </p:cNvSpPr>
          <p:nvPr/>
        </p:nvSpPr>
        <p:spPr>
          <a:xfrm>
            <a:off x="152756" y="1520446"/>
            <a:ext cx="11486794" cy="527303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endParaRPr lang="en-US" altLang="zh-CN" sz="2000" dirty="0">
              <a:latin typeface="+mn-ea"/>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97CDE940-E3B0-42F8-878E-77436B019BC4}"/>
                  </a:ext>
                </a:extLst>
              </p:cNvPr>
              <p:cNvSpPr txBox="1"/>
              <p:nvPr/>
            </p:nvSpPr>
            <p:spPr>
              <a:xfrm>
                <a:off x="773906" y="1666939"/>
                <a:ext cx="10906125" cy="4822795"/>
              </a:xfrm>
              <a:prstGeom prst="rect">
                <a:avLst/>
              </a:prstGeom>
              <a:noFill/>
            </p:spPr>
            <p:txBody>
              <a:bodyPr wrap="square" rtlCol="0">
                <a:spAutoFit/>
              </a:bodyPr>
              <a:lstStyle/>
              <a:p>
                <a:r>
                  <a:rPr lang="zh-CN" altLang="en-US" dirty="0"/>
                  <a:t>假设投影结束后，样本的坐标为 </a:t>
                </a:r>
                <a14:m>
                  <m:oMath xmlns:m="http://schemas.openxmlformats.org/officeDocument/2006/math">
                    <m:r>
                      <a:rPr lang="en-US" altLang="zh-CN" b="0" i="1" smtClean="0">
                        <a:latin typeface="Cambria Math" panose="02040503050406030204" pitchFamily="18" charset="0"/>
                      </a:rPr>
                      <m:t>𝑦</m:t>
                    </m:r>
                  </m:oMath>
                </a14:m>
                <a:r>
                  <a:rPr lang="zh-CN" altLang="en-US" dirty="0"/>
                  <a:t>，即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 </m:t>
                    </m:r>
                  </m:oMath>
                </a14:m>
                <a:r>
                  <a:rPr lang="zh-CN" altLang="en-US" dirty="0"/>
                  <a:t>，那么来自类别</a:t>
                </a:r>
                <a:r>
                  <a:rPr lang="en-US" altLang="zh-CN" dirty="0"/>
                  <a:t>Ck</a:t>
                </a:r>
                <a:r>
                  <a:rPr lang="zh-CN" altLang="en-US" dirty="0"/>
                  <a:t>的数据经过变换后的类内方差为：</a:t>
                </a:r>
                <a:endParaRPr lang="en-US" altLang="zh-CN" dirty="0"/>
              </a:p>
              <a:p>
                <a:endParaRPr lang="en-US" altLang="zh-CN" dirty="0"/>
              </a:p>
              <a:p>
                <a:endParaRPr lang="en-US" altLang="zh-CN" dirty="0"/>
              </a:p>
              <a:p>
                <a:endParaRPr lang="en-US" altLang="zh-CN" dirty="0"/>
              </a:p>
              <a:p>
                <a:r>
                  <a:rPr lang="zh-CN" altLang="en-US" dirty="0"/>
                  <a:t>类内方差定义为</a:t>
                </a:r>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e>
                        </m:acc>
                      </m:e>
                      <m:sup>
                        <m:r>
                          <a:rPr lang="en-US" altLang="zh-CN" b="0" i="1" smtClean="0">
                            <a:latin typeface="Cambria Math" panose="02040503050406030204" pitchFamily="18" charset="0"/>
                          </a:rPr>
                          <m:t>2</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e>
                        </m:acc>
                      </m:e>
                      <m:sup>
                        <m:r>
                          <a:rPr lang="en-US" altLang="zh-CN" i="1">
                            <a:latin typeface="Cambria Math" panose="02040503050406030204" pitchFamily="18" charset="0"/>
                          </a:rPr>
                          <m:t>2</m:t>
                        </m:r>
                      </m:sup>
                    </m:sSup>
                    <m:r>
                      <a:rPr lang="zh-CN" altLang="en-US" i="1" smtClean="0">
                        <a:latin typeface="Cambria Math" panose="02040503050406030204" pitchFamily="18" charset="0"/>
                      </a:rPr>
                      <m:t>，</m:t>
                    </m:r>
                  </m:oMath>
                </a14:m>
                <a:r>
                  <a:rPr lang="en-US" altLang="zh-CN" dirty="0"/>
                  <a:t>Fisher</a:t>
                </a:r>
                <a:r>
                  <a:rPr lang="zh-CN" altLang="en-US" dirty="0"/>
                  <a:t>准则根据类间距离和类内方差的比值定义，即：</a:t>
                </a:r>
                <a:endParaRPr lang="en-US" altLang="zh-CN" dirty="0"/>
              </a:p>
              <a:p>
                <a:endParaRPr lang="en-US" altLang="zh-CN" dirty="0"/>
              </a:p>
              <a:p>
                <a:endParaRPr lang="en-US" altLang="zh-CN" dirty="0"/>
              </a:p>
              <a:p>
                <a:endParaRPr lang="en-US" altLang="zh-CN" dirty="0"/>
              </a:p>
              <a:p>
                <a:r>
                  <a:rPr lang="zh-CN" altLang="en-US" dirty="0"/>
                  <a:t>通过运算</a:t>
                </a:r>
                <a:r>
                  <a:rPr lang="en-US" altLang="zh-CN" dirty="0"/>
                  <a:t>J(W)</a:t>
                </a:r>
                <a:r>
                  <a:rPr lang="zh-CN" altLang="en-US" dirty="0"/>
                  <a:t>可以被重写为：</a:t>
                </a:r>
                <a:endParaRPr lang="en-US" altLang="zh-CN" dirty="0"/>
              </a:p>
              <a:p>
                <a:endParaRPr lang="zh-CN" altLang="en-US" dirty="0"/>
              </a:p>
              <a:p>
                <a:endParaRPr lang="zh-CN" altLang="en-US" dirty="0"/>
              </a:p>
              <a:p>
                <a:endParaRPr lang="en-US" altLang="zh-CN" dirty="0"/>
              </a:p>
              <a:p>
                <a:r>
                  <a:rPr lang="zh-CN" altLang="en-US" dirty="0"/>
                  <a:t>其中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𝐵</m:t>
                        </m:r>
                      </m:sub>
                    </m:sSub>
                  </m:oMath>
                </a14:m>
                <a:r>
                  <a:rPr lang="zh-CN" altLang="en-US" dirty="0"/>
                  <a:t>是类间散度矩阵：</a:t>
                </a:r>
                <a:endParaRPr lang="en-US" altLang="zh-CN" dirty="0"/>
              </a:p>
              <a:p>
                <a:endParaRPr lang="en-US" altLang="zh-CN" dirty="0"/>
              </a:p>
              <a:p>
                <a:endParaRPr lang="en-US" altLang="zh-CN" dirty="0"/>
              </a:p>
              <a:p>
                <a:r>
                  <a:rPr lang="zh-CN" altLang="en-US" dirty="0"/>
                  <a:t>其中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𝑊</m:t>
                        </m:r>
                      </m:sub>
                    </m:sSub>
                  </m:oMath>
                </a14:m>
                <a:r>
                  <a:rPr lang="zh-CN" altLang="en-US" dirty="0"/>
                  <a:t>是类内散度矩阵，形式为：</a:t>
                </a:r>
              </a:p>
              <a:p>
                <a:endParaRPr lang="en-US" altLang="zh-CN" dirty="0"/>
              </a:p>
            </p:txBody>
          </p:sp>
        </mc:Choice>
        <mc:Fallback>
          <p:sp>
            <p:nvSpPr>
              <p:cNvPr id="12" name="文本框 11">
                <a:extLst>
                  <a:ext uri="{FF2B5EF4-FFF2-40B4-BE49-F238E27FC236}">
                    <a16:creationId xmlns:a16="http://schemas.microsoft.com/office/drawing/2014/main" id="{97CDE940-E3B0-42F8-878E-77436B019BC4}"/>
                  </a:ext>
                </a:extLst>
              </p:cNvPr>
              <p:cNvSpPr txBox="1">
                <a:spLocks noRot="1" noChangeAspect="1" noMove="1" noResize="1" noEditPoints="1" noAdjustHandles="1" noChangeArrowheads="1" noChangeShapeType="1" noTextEdit="1"/>
              </p:cNvSpPr>
              <p:nvPr/>
            </p:nvSpPr>
            <p:spPr>
              <a:xfrm>
                <a:off x="773906" y="1666939"/>
                <a:ext cx="10906125" cy="4822795"/>
              </a:xfrm>
              <a:prstGeom prst="rect">
                <a:avLst/>
              </a:prstGeom>
              <a:blipFill>
                <a:blip r:embed="rId2"/>
                <a:stretch>
                  <a:fillRect l="-503" t="-631"/>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E8C97603-6445-440E-B53A-06267C80A1C1}"/>
              </a:ext>
            </a:extLst>
          </p:cNvPr>
          <p:cNvPicPr>
            <a:picLocks noChangeAspect="1"/>
          </p:cNvPicPr>
          <p:nvPr/>
        </p:nvPicPr>
        <p:blipFill>
          <a:blip r:embed="rId3"/>
          <a:stretch>
            <a:fillRect/>
          </a:stretch>
        </p:blipFill>
        <p:spPr>
          <a:xfrm>
            <a:off x="3850482" y="2144600"/>
            <a:ext cx="2000250" cy="628900"/>
          </a:xfrm>
          <a:prstGeom prst="rect">
            <a:avLst/>
          </a:prstGeom>
        </p:spPr>
      </p:pic>
      <p:pic>
        <p:nvPicPr>
          <p:cNvPr id="17" name="图片 16">
            <a:extLst>
              <a:ext uri="{FF2B5EF4-FFF2-40B4-BE49-F238E27FC236}">
                <a16:creationId xmlns:a16="http://schemas.microsoft.com/office/drawing/2014/main" id="{9F3CF718-B050-4932-A700-3E0C9E7D7A4F}"/>
              </a:ext>
            </a:extLst>
          </p:cNvPr>
          <p:cNvPicPr>
            <a:picLocks noChangeAspect="1"/>
          </p:cNvPicPr>
          <p:nvPr/>
        </p:nvPicPr>
        <p:blipFill>
          <a:blip r:embed="rId4"/>
          <a:stretch>
            <a:fillRect/>
          </a:stretch>
        </p:blipFill>
        <p:spPr>
          <a:xfrm>
            <a:off x="3931444" y="3152593"/>
            <a:ext cx="1988017" cy="762245"/>
          </a:xfrm>
          <a:prstGeom prst="rect">
            <a:avLst/>
          </a:prstGeom>
        </p:spPr>
      </p:pic>
      <p:pic>
        <p:nvPicPr>
          <p:cNvPr id="18" name="图片 17">
            <a:extLst>
              <a:ext uri="{FF2B5EF4-FFF2-40B4-BE49-F238E27FC236}">
                <a16:creationId xmlns:a16="http://schemas.microsoft.com/office/drawing/2014/main" id="{A29F5752-1F16-456F-9232-70994CEE4592}"/>
              </a:ext>
            </a:extLst>
          </p:cNvPr>
          <p:cNvPicPr>
            <a:picLocks noChangeAspect="1"/>
          </p:cNvPicPr>
          <p:nvPr/>
        </p:nvPicPr>
        <p:blipFill>
          <a:blip r:embed="rId5"/>
          <a:stretch>
            <a:fillRect/>
          </a:stretch>
        </p:blipFill>
        <p:spPr>
          <a:xfrm>
            <a:off x="3810329" y="4320128"/>
            <a:ext cx="2552700" cy="685800"/>
          </a:xfrm>
          <a:prstGeom prst="rect">
            <a:avLst/>
          </a:prstGeom>
        </p:spPr>
      </p:pic>
      <p:pic>
        <p:nvPicPr>
          <p:cNvPr id="19" name="图片 18">
            <a:extLst>
              <a:ext uri="{FF2B5EF4-FFF2-40B4-BE49-F238E27FC236}">
                <a16:creationId xmlns:a16="http://schemas.microsoft.com/office/drawing/2014/main" id="{358F1FE2-F828-4F05-8D29-1612796519ED}"/>
              </a:ext>
            </a:extLst>
          </p:cNvPr>
          <p:cNvPicPr>
            <a:picLocks noChangeAspect="1"/>
          </p:cNvPicPr>
          <p:nvPr/>
        </p:nvPicPr>
        <p:blipFill>
          <a:blip r:embed="rId6"/>
          <a:stretch>
            <a:fillRect/>
          </a:stretch>
        </p:blipFill>
        <p:spPr>
          <a:xfrm>
            <a:off x="3850482" y="5341496"/>
            <a:ext cx="2638425" cy="485775"/>
          </a:xfrm>
          <a:prstGeom prst="rect">
            <a:avLst/>
          </a:prstGeom>
        </p:spPr>
      </p:pic>
      <p:pic>
        <p:nvPicPr>
          <p:cNvPr id="25" name="图片 24">
            <a:extLst>
              <a:ext uri="{FF2B5EF4-FFF2-40B4-BE49-F238E27FC236}">
                <a16:creationId xmlns:a16="http://schemas.microsoft.com/office/drawing/2014/main" id="{E545E29B-C9FA-41E0-8629-6DDE2C057686}"/>
              </a:ext>
            </a:extLst>
          </p:cNvPr>
          <p:cNvPicPr>
            <a:picLocks noChangeAspect="1"/>
          </p:cNvPicPr>
          <p:nvPr/>
        </p:nvPicPr>
        <p:blipFill>
          <a:blip r:embed="rId7"/>
          <a:stretch>
            <a:fillRect/>
          </a:stretch>
        </p:blipFill>
        <p:spPr>
          <a:xfrm>
            <a:off x="3788923" y="6179217"/>
            <a:ext cx="3243266" cy="500063"/>
          </a:xfrm>
          <a:prstGeom prst="rect">
            <a:avLst/>
          </a:prstGeom>
        </p:spPr>
      </p:pic>
    </p:spTree>
    <p:extLst>
      <p:ext uri="{BB962C8B-B14F-4D97-AF65-F5344CB8AC3E}">
        <p14:creationId xmlns:p14="http://schemas.microsoft.com/office/powerpoint/2010/main" val="114816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A6C3BD0A-F3B6-49A8-AAD9-DBA406F56054}"/>
              </a:ext>
            </a:extLst>
          </p:cNvPr>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DEF984B8-F17D-495E-AC49-4AF19A960F0B}"/>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64877BFD-AD9D-4B16-8528-ABCA89FF29E6}"/>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88D96884-4BB4-4F98-B7AB-35505F190F9B}"/>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BB46D607-E02F-44D6-99F1-7F62062742D2}"/>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7987E4D9-0B80-46E9-AA6F-85C4B7E99FB6}"/>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75DE886B-36C9-478A-9B3E-944DAEF61735}"/>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D583D3AF-A335-4BDE-93A1-A810055888A0}"/>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01A31EC-D156-4177-9796-F5F0EBA383BF}"/>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52CF956E-461F-499A-893F-F95AE43958DF}"/>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a:extLst>
              <a:ext uri="{FF2B5EF4-FFF2-40B4-BE49-F238E27FC236}">
                <a16:creationId xmlns:a16="http://schemas.microsoft.com/office/drawing/2014/main" id="{B6E03719-7663-4696-925B-E1EB1342C497}"/>
              </a:ext>
            </a:extLst>
          </p:cNvPr>
          <p:cNvSpPr txBox="1">
            <a:spLocks noChangeArrowheads="1"/>
          </p:cNvSpPr>
          <p:nvPr/>
        </p:nvSpPr>
        <p:spPr bwMode="auto">
          <a:xfrm>
            <a:off x="1738313" y="58896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主要内容</a:t>
            </a:r>
          </a:p>
        </p:txBody>
      </p:sp>
      <p:pic>
        <p:nvPicPr>
          <p:cNvPr id="29702" name="图片 12">
            <a:extLst>
              <a:ext uri="{FF2B5EF4-FFF2-40B4-BE49-F238E27FC236}">
                <a16:creationId xmlns:a16="http://schemas.microsoft.com/office/drawing/2014/main" id="{1C1A1D52-CE6A-46DD-A310-170865F768F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75917109-BDB4-46A8-813E-6EE771B86029}"/>
              </a:ext>
            </a:extLst>
          </p:cNvPr>
          <p:cNvPicPr>
            <a:picLocks noChangeAspect="1"/>
          </p:cNvPicPr>
          <p:nvPr/>
        </p:nvPicPr>
        <p:blipFill>
          <a:blip r:embed="rId3"/>
          <a:stretch>
            <a:fillRect/>
          </a:stretch>
        </p:blipFill>
        <p:spPr>
          <a:xfrm>
            <a:off x="1917160" y="2155285"/>
            <a:ext cx="737680" cy="737680"/>
          </a:xfrm>
          <a:prstGeom prst="rect">
            <a:avLst/>
          </a:prstGeom>
        </p:spPr>
      </p:pic>
      <p:pic>
        <p:nvPicPr>
          <p:cNvPr id="13" name="图片 12">
            <a:extLst>
              <a:ext uri="{FF2B5EF4-FFF2-40B4-BE49-F238E27FC236}">
                <a16:creationId xmlns:a16="http://schemas.microsoft.com/office/drawing/2014/main" id="{5E228B00-48F8-4DB9-BB65-FB6DF230755E}"/>
              </a:ext>
            </a:extLst>
          </p:cNvPr>
          <p:cNvPicPr>
            <a:picLocks noChangeAspect="1"/>
          </p:cNvPicPr>
          <p:nvPr/>
        </p:nvPicPr>
        <p:blipFill>
          <a:blip r:embed="rId4"/>
          <a:stretch>
            <a:fillRect/>
          </a:stretch>
        </p:blipFill>
        <p:spPr>
          <a:xfrm>
            <a:off x="1917160" y="3498310"/>
            <a:ext cx="737680" cy="737680"/>
          </a:xfrm>
          <a:prstGeom prst="rect">
            <a:avLst/>
          </a:prstGeom>
        </p:spPr>
      </p:pic>
      <p:sp>
        <p:nvSpPr>
          <p:cNvPr id="15" name="文本框 14">
            <a:extLst>
              <a:ext uri="{FF2B5EF4-FFF2-40B4-BE49-F238E27FC236}">
                <a16:creationId xmlns:a16="http://schemas.microsoft.com/office/drawing/2014/main" id="{17525425-3E9E-428E-91EC-8BD0EE3A545E}"/>
              </a:ext>
            </a:extLst>
          </p:cNvPr>
          <p:cNvSpPr txBox="1"/>
          <p:nvPr/>
        </p:nvSpPr>
        <p:spPr>
          <a:xfrm>
            <a:off x="3462300" y="2262515"/>
            <a:ext cx="2943299" cy="523220"/>
          </a:xfrm>
          <a:prstGeom prst="rect">
            <a:avLst/>
          </a:prstGeom>
          <a:noFill/>
        </p:spPr>
        <p:txBody>
          <a:bodyPr wrap="square" rtlCol="0">
            <a:spAutoFit/>
          </a:bodyPr>
          <a:lstStyle/>
          <a:p>
            <a:r>
              <a:rPr lang="zh-CN" altLang="en-US" sz="2800" dirty="0"/>
              <a:t>线性回归</a:t>
            </a:r>
          </a:p>
        </p:txBody>
      </p:sp>
      <p:sp>
        <p:nvSpPr>
          <p:cNvPr id="47" name="文本框 46">
            <a:extLst>
              <a:ext uri="{FF2B5EF4-FFF2-40B4-BE49-F238E27FC236}">
                <a16:creationId xmlns:a16="http://schemas.microsoft.com/office/drawing/2014/main" id="{AF80127E-BE79-41CE-90FD-11BF4982CB3A}"/>
              </a:ext>
            </a:extLst>
          </p:cNvPr>
          <p:cNvSpPr txBox="1"/>
          <p:nvPr/>
        </p:nvSpPr>
        <p:spPr>
          <a:xfrm>
            <a:off x="3462300" y="3605540"/>
            <a:ext cx="2943299" cy="523220"/>
          </a:xfrm>
          <a:prstGeom prst="rect">
            <a:avLst/>
          </a:prstGeom>
          <a:noFill/>
        </p:spPr>
        <p:txBody>
          <a:bodyPr wrap="square" rtlCol="0">
            <a:spAutoFit/>
          </a:bodyPr>
          <a:lstStyle/>
          <a:p>
            <a:r>
              <a:rPr lang="zh-CN" altLang="en-US" sz="2800" dirty="0"/>
              <a:t>线性分类</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公式推导</a:t>
            </a:r>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773906" y="1520889"/>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71304D99-D02E-47E8-8B63-3B8951F2A4A9}"/>
              </a:ext>
            </a:extLst>
          </p:cNvPr>
          <p:cNvSpPr txBox="1">
            <a:spLocks/>
          </p:cNvSpPr>
          <p:nvPr/>
        </p:nvSpPr>
        <p:spPr>
          <a:xfrm>
            <a:off x="152756" y="1520446"/>
            <a:ext cx="11486794" cy="527303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endParaRPr lang="en-US" altLang="zh-CN" sz="2000" dirty="0">
              <a:latin typeface="+mn-ea"/>
            </a:endParaRPr>
          </a:p>
        </p:txBody>
      </p:sp>
      <p:sp>
        <p:nvSpPr>
          <p:cNvPr id="14" name="文本框 13">
            <a:extLst>
              <a:ext uri="{FF2B5EF4-FFF2-40B4-BE49-F238E27FC236}">
                <a16:creationId xmlns:a16="http://schemas.microsoft.com/office/drawing/2014/main" id="{0C746055-01A7-4FDD-AB1E-A6D2FF6D0541}"/>
              </a:ext>
            </a:extLst>
          </p:cNvPr>
          <p:cNvSpPr txBox="1"/>
          <p:nvPr/>
        </p:nvSpPr>
        <p:spPr>
          <a:xfrm>
            <a:off x="855406" y="1917290"/>
            <a:ext cx="10884156" cy="2585323"/>
          </a:xfrm>
          <a:prstGeom prst="rect">
            <a:avLst/>
          </a:prstGeom>
          <a:noFill/>
        </p:spPr>
        <p:txBody>
          <a:bodyPr wrap="square" rtlCol="0">
            <a:spAutoFit/>
          </a:bodyPr>
          <a:lstStyle/>
          <a:p>
            <a:r>
              <a:rPr lang="zh-CN" altLang="en-US" dirty="0"/>
              <a:t>对公式</a:t>
            </a:r>
            <a:r>
              <a:rPr lang="en-US" altLang="zh-CN" dirty="0"/>
              <a:t>J(W)</a:t>
            </a:r>
            <a:r>
              <a:rPr lang="zh-CN" altLang="en-US" dirty="0"/>
              <a:t>关于</a:t>
            </a:r>
            <a:r>
              <a:rPr lang="en-US" altLang="zh-CN" dirty="0"/>
              <a:t>w</a:t>
            </a:r>
            <a:r>
              <a:rPr lang="zh-CN" altLang="en-US" dirty="0"/>
              <a:t>求导，并另之为</a:t>
            </a:r>
            <a:r>
              <a:rPr lang="en-US" altLang="zh-CN" dirty="0"/>
              <a:t>0</a:t>
            </a:r>
            <a:r>
              <a:rPr lang="zh-CN" altLang="en-US" dirty="0"/>
              <a:t>，我们发现</a:t>
            </a:r>
            <a:r>
              <a:rPr lang="en-US" altLang="zh-CN" dirty="0"/>
              <a:t>J(w)</a:t>
            </a:r>
            <a:r>
              <a:rPr lang="zh-CN" altLang="en-US" dirty="0"/>
              <a:t>取得最大值的条件为：</a:t>
            </a:r>
            <a:endParaRPr lang="en-US" altLang="zh-CN" dirty="0"/>
          </a:p>
          <a:p>
            <a:endParaRPr lang="en-US" altLang="zh-CN" dirty="0"/>
          </a:p>
          <a:p>
            <a:endParaRPr lang="en-US" altLang="zh-CN" dirty="0"/>
          </a:p>
          <a:p>
            <a:r>
              <a:rPr lang="zh-CN" altLang="en-US" dirty="0"/>
              <a:t>最终求解得到</a:t>
            </a:r>
            <a:endParaRPr lang="en-US" altLang="zh-CN" dirty="0"/>
          </a:p>
          <a:p>
            <a:endParaRPr lang="en-US" altLang="zh-CN" dirty="0"/>
          </a:p>
          <a:p>
            <a:endParaRPr lang="en-US" altLang="zh-CN" dirty="0"/>
          </a:p>
          <a:p>
            <a:endParaRPr lang="en-US" altLang="zh-CN" dirty="0"/>
          </a:p>
          <a:p>
            <a:endParaRPr lang="en-US" altLang="zh-CN" dirty="0"/>
          </a:p>
          <a:p>
            <a:r>
              <a:rPr lang="zh-CN" altLang="en-US" dirty="0"/>
              <a:t>我们只需要求出原始样本的均值和方差就可以求出最佳的方向</a:t>
            </a:r>
            <a:r>
              <a:rPr lang="en-US" altLang="zh-CN" dirty="0"/>
              <a:t>w</a:t>
            </a:r>
            <a:endParaRPr lang="zh-CN" altLang="en-US" dirty="0"/>
          </a:p>
        </p:txBody>
      </p:sp>
      <p:pic>
        <p:nvPicPr>
          <p:cNvPr id="15" name="图片 14">
            <a:extLst>
              <a:ext uri="{FF2B5EF4-FFF2-40B4-BE49-F238E27FC236}">
                <a16:creationId xmlns:a16="http://schemas.microsoft.com/office/drawing/2014/main" id="{EC04621B-10BC-471F-B7EE-DA05D6577B85}"/>
              </a:ext>
            </a:extLst>
          </p:cNvPr>
          <p:cNvPicPr>
            <a:picLocks noChangeAspect="1"/>
          </p:cNvPicPr>
          <p:nvPr/>
        </p:nvPicPr>
        <p:blipFill>
          <a:blip r:embed="rId2"/>
          <a:stretch>
            <a:fillRect/>
          </a:stretch>
        </p:blipFill>
        <p:spPr>
          <a:xfrm>
            <a:off x="3247871" y="2329659"/>
            <a:ext cx="3552825" cy="400050"/>
          </a:xfrm>
          <a:prstGeom prst="rect">
            <a:avLst/>
          </a:prstGeom>
        </p:spPr>
      </p:pic>
      <p:pic>
        <p:nvPicPr>
          <p:cNvPr id="16" name="图片 15">
            <a:extLst>
              <a:ext uri="{FF2B5EF4-FFF2-40B4-BE49-F238E27FC236}">
                <a16:creationId xmlns:a16="http://schemas.microsoft.com/office/drawing/2014/main" id="{25B3950C-25D9-493B-A366-C6D1E9A68D6B}"/>
              </a:ext>
            </a:extLst>
          </p:cNvPr>
          <p:cNvPicPr>
            <a:picLocks noChangeAspect="1"/>
          </p:cNvPicPr>
          <p:nvPr/>
        </p:nvPicPr>
        <p:blipFill>
          <a:blip r:embed="rId3"/>
          <a:stretch>
            <a:fillRect/>
          </a:stretch>
        </p:blipFill>
        <p:spPr>
          <a:xfrm>
            <a:off x="3460187" y="3275399"/>
            <a:ext cx="2085975" cy="504825"/>
          </a:xfrm>
          <a:prstGeom prst="rect">
            <a:avLst/>
          </a:prstGeom>
        </p:spPr>
      </p:pic>
    </p:spTree>
    <p:extLst>
      <p:ext uri="{BB962C8B-B14F-4D97-AF65-F5344CB8AC3E}">
        <p14:creationId xmlns:p14="http://schemas.microsoft.com/office/powerpoint/2010/main" val="642086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线性判别分析</a:t>
            </a:r>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71304D99-D02E-47E8-8B63-3B8951F2A4A9}"/>
              </a:ext>
            </a:extLst>
          </p:cNvPr>
          <p:cNvSpPr txBox="1">
            <a:spLocks/>
          </p:cNvSpPr>
          <p:nvPr/>
        </p:nvSpPr>
        <p:spPr>
          <a:xfrm>
            <a:off x="838200" y="1584960"/>
            <a:ext cx="10515600" cy="527303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latin typeface="+mn-ea"/>
            </a:endParaRPr>
          </a:p>
          <a:p>
            <a:pPr>
              <a:lnSpc>
                <a:spcPct val="150000"/>
              </a:lnSpc>
            </a:pPr>
            <a:r>
              <a:rPr lang="zh-CN" altLang="en-US" dirty="0">
                <a:latin typeface="+mn-ea"/>
              </a:rPr>
              <a:t>以金融市场中，市盈率因子预测涨或跌的二分类问题为例，介绍线性判别分析的基本逻辑：</a:t>
            </a:r>
            <a:endParaRPr lang="en-US" altLang="zh-CN" dirty="0">
              <a:latin typeface="+mn-ea"/>
            </a:endParaRPr>
          </a:p>
          <a:p>
            <a:pPr lvl="1">
              <a:lnSpc>
                <a:spcPct val="150000"/>
              </a:lnSpc>
            </a:pPr>
            <a:r>
              <a:rPr lang="zh-CN" altLang="en-US" dirty="0">
                <a:latin typeface="+mn-ea"/>
              </a:rPr>
              <a:t>沪深</a:t>
            </a:r>
            <a:r>
              <a:rPr lang="en-US" altLang="zh-CN" dirty="0">
                <a:latin typeface="+mn-ea"/>
              </a:rPr>
              <a:t>300 </a:t>
            </a:r>
            <a:r>
              <a:rPr lang="zh-CN" altLang="en-US" dirty="0">
                <a:latin typeface="+mn-ea"/>
              </a:rPr>
              <a:t>成分股</a:t>
            </a:r>
            <a:r>
              <a:rPr lang="en-US" altLang="zh-CN" dirty="0">
                <a:latin typeface="+mn-ea"/>
              </a:rPr>
              <a:t>2017 </a:t>
            </a:r>
            <a:r>
              <a:rPr lang="zh-CN" altLang="en-US" dirty="0">
                <a:latin typeface="+mn-ea"/>
              </a:rPr>
              <a:t>年一季度的涨跌幅排名前</a:t>
            </a:r>
            <a:r>
              <a:rPr lang="en-US" altLang="zh-CN" dirty="0">
                <a:latin typeface="+mn-ea"/>
              </a:rPr>
              <a:t>50 </a:t>
            </a:r>
            <a:r>
              <a:rPr lang="zh-CN" altLang="en-US" dirty="0">
                <a:latin typeface="+mn-ea"/>
              </a:rPr>
              <a:t>和后</a:t>
            </a:r>
            <a:r>
              <a:rPr lang="en-US" altLang="zh-CN" dirty="0">
                <a:latin typeface="+mn-ea"/>
              </a:rPr>
              <a:t>50 </a:t>
            </a:r>
            <a:r>
              <a:rPr lang="zh-CN" altLang="en-US" dirty="0">
                <a:latin typeface="+mn-ea"/>
              </a:rPr>
              <a:t>的个股，定义涨幅前</a:t>
            </a:r>
            <a:r>
              <a:rPr lang="en-US" altLang="zh-CN" dirty="0">
                <a:latin typeface="+mn-ea"/>
              </a:rPr>
              <a:t>50 </a:t>
            </a:r>
            <a:r>
              <a:rPr lang="zh-CN" altLang="en-US" dirty="0">
                <a:latin typeface="+mn-ea"/>
              </a:rPr>
              <a:t>的个股属于类别</a:t>
            </a:r>
            <a:r>
              <a:rPr lang="en-US" altLang="zh-CN" dirty="0">
                <a:latin typeface="+mn-ea"/>
              </a:rPr>
              <a:t>k</a:t>
            </a:r>
            <a:r>
              <a:rPr lang="zh-CN" altLang="en-US" dirty="0">
                <a:latin typeface="+mn-ea"/>
              </a:rPr>
              <a:t> </a:t>
            </a:r>
            <a:r>
              <a:rPr lang="en-US" altLang="zh-CN" dirty="0">
                <a:latin typeface="+mn-ea"/>
              </a:rPr>
              <a:t>= 1</a:t>
            </a:r>
            <a:r>
              <a:rPr lang="zh-CN" altLang="en-US" dirty="0">
                <a:latin typeface="+mn-ea"/>
              </a:rPr>
              <a:t>，跌幅前</a:t>
            </a:r>
            <a:r>
              <a:rPr lang="en-US" altLang="zh-CN" dirty="0">
                <a:latin typeface="+mn-ea"/>
              </a:rPr>
              <a:t>50 </a:t>
            </a:r>
            <a:r>
              <a:rPr lang="zh-CN" altLang="en-US" dirty="0">
                <a:latin typeface="+mn-ea"/>
              </a:rPr>
              <a:t>的个股属于类别𝑘 </a:t>
            </a:r>
            <a:r>
              <a:rPr lang="en-US" altLang="zh-CN" dirty="0">
                <a:latin typeface="+mn-ea"/>
              </a:rPr>
              <a:t>= 2</a:t>
            </a:r>
            <a:r>
              <a:rPr lang="zh-CN" altLang="en-US" dirty="0">
                <a:latin typeface="+mn-ea"/>
              </a:rPr>
              <a:t>。用𝑥</a:t>
            </a:r>
            <a:r>
              <a:rPr lang="en-US" altLang="zh-CN" dirty="0">
                <a:latin typeface="+mn-ea"/>
              </a:rPr>
              <a:t>1</a:t>
            </a:r>
            <a:r>
              <a:rPr lang="zh-CN" altLang="en-US" dirty="0">
                <a:latin typeface="+mn-ea"/>
              </a:rPr>
              <a:t>表示</a:t>
            </a:r>
            <a:r>
              <a:rPr lang="en-US" altLang="zh-CN" dirty="0">
                <a:latin typeface="+mn-ea"/>
              </a:rPr>
              <a:t>2016 </a:t>
            </a:r>
            <a:r>
              <a:rPr lang="zh-CN" altLang="en-US" dirty="0">
                <a:latin typeface="+mn-ea"/>
              </a:rPr>
              <a:t>年末的</a:t>
            </a:r>
            <a:r>
              <a:rPr lang="en-US" altLang="zh-CN" dirty="0">
                <a:latin typeface="+mn-ea"/>
              </a:rPr>
              <a:t>EP </a:t>
            </a:r>
            <a:r>
              <a:rPr lang="zh-CN" altLang="en-US" dirty="0">
                <a:latin typeface="+mn-ea"/>
              </a:rPr>
              <a:t>因子。在线性判别分析中，我们需要对上涨类别拟合判别方程𝛿</a:t>
            </a:r>
            <a:r>
              <a:rPr lang="en-US" altLang="zh-CN" dirty="0">
                <a:latin typeface="+mn-ea"/>
              </a:rPr>
              <a:t>1(</a:t>
            </a:r>
            <a:r>
              <a:rPr lang="zh-CN" altLang="en-US" dirty="0">
                <a:latin typeface="+mn-ea"/>
              </a:rPr>
              <a:t>𝑥</a:t>
            </a:r>
            <a:r>
              <a:rPr lang="en-US" altLang="zh-CN" dirty="0">
                <a:latin typeface="+mn-ea"/>
              </a:rPr>
              <a:t>1)</a:t>
            </a:r>
            <a:r>
              <a:rPr lang="zh-CN" altLang="en-US" dirty="0">
                <a:latin typeface="+mn-ea"/>
              </a:rPr>
              <a:t>，同样对下跌类别拟合判别方程𝛿</a:t>
            </a:r>
            <a:r>
              <a:rPr lang="en-US" altLang="zh-CN" dirty="0">
                <a:latin typeface="+mn-ea"/>
              </a:rPr>
              <a:t>2(</a:t>
            </a:r>
            <a:r>
              <a:rPr lang="zh-CN" altLang="en-US" dirty="0">
                <a:latin typeface="+mn-ea"/>
              </a:rPr>
              <a:t>𝑥</a:t>
            </a:r>
            <a:r>
              <a:rPr lang="en-US" altLang="zh-CN" dirty="0">
                <a:latin typeface="+mn-ea"/>
              </a:rPr>
              <a:t>1)</a:t>
            </a:r>
            <a:r>
              <a:rPr lang="zh-CN" altLang="en-US" dirty="0">
                <a:latin typeface="+mn-ea"/>
              </a:rPr>
              <a:t>：</a:t>
            </a:r>
          </a:p>
          <a:p>
            <a:pPr marL="0" indent="0">
              <a:buFont typeface="Arial" panose="020B0604020202020204" pitchFamily="34" charset="0"/>
              <a:buNone/>
            </a:pPr>
            <a:endParaRPr lang="en-US" altLang="zh-CN" dirty="0"/>
          </a:p>
        </p:txBody>
      </p:sp>
      <p:pic>
        <p:nvPicPr>
          <p:cNvPr id="23" name="图片 22">
            <a:extLst>
              <a:ext uri="{FF2B5EF4-FFF2-40B4-BE49-F238E27FC236}">
                <a16:creationId xmlns:a16="http://schemas.microsoft.com/office/drawing/2014/main" id="{FA5E5CE3-7CB9-40F8-B91F-46CB9F8A28D3}"/>
              </a:ext>
            </a:extLst>
          </p:cNvPr>
          <p:cNvPicPr>
            <a:picLocks noChangeAspect="1"/>
          </p:cNvPicPr>
          <p:nvPr/>
        </p:nvPicPr>
        <p:blipFill>
          <a:blip r:embed="rId2"/>
          <a:stretch>
            <a:fillRect/>
          </a:stretch>
        </p:blipFill>
        <p:spPr>
          <a:xfrm>
            <a:off x="4497070" y="5654675"/>
            <a:ext cx="2628900" cy="838200"/>
          </a:xfrm>
          <a:prstGeom prst="rect">
            <a:avLst/>
          </a:prstGeom>
        </p:spPr>
      </p:pic>
    </p:spTree>
    <p:extLst>
      <p:ext uri="{BB962C8B-B14F-4D97-AF65-F5344CB8AC3E}">
        <p14:creationId xmlns:p14="http://schemas.microsoft.com/office/powerpoint/2010/main" val="3349315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线性判别分析</a:t>
            </a:r>
          </a:p>
        </p:txBody>
      </p:sp>
      <p:sp>
        <p:nvSpPr>
          <p:cNvPr id="27" name="内容占位符 2">
            <a:extLst>
              <a:ext uri="{FF2B5EF4-FFF2-40B4-BE49-F238E27FC236}">
                <a16:creationId xmlns:a16="http://schemas.microsoft.com/office/drawing/2014/main" id="{DA3144E1-E393-471D-9E02-B89EBEFD1048}"/>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sp>
        <p:nvSpPr>
          <p:cNvPr id="16" name="内容占位符 2">
            <a:extLst>
              <a:ext uri="{FF2B5EF4-FFF2-40B4-BE49-F238E27FC236}">
                <a16:creationId xmlns:a16="http://schemas.microsoft.com/office/drawing/2014/main" id="{0DB7F132-D17F-4127-BCD7-1A8DFB52E948}"/>
              </a:ext>
            </a:extLst>
          </p:cNvPr>
          <p:cNvSpPr txBox="1">
            <a:spLocks/>
          </p:cNvSpPr>
          <p:nvPr/>
        </p:nvSpPr>
        <p:spPr>
          <a:xfrm>
            <a:off x="1002959" y="1645006"/>
            <a:ext cx="10515600" cy="597376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我们关心的上涨概率𝑃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𝑥</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和逻辑回归采用最大似然估计求系数</a:t>
            </a:r>
            <a:r>
              <a:rPr lang="en-US" altLang="zh-CN" sz="2000" dirty="0">
                <a:latin typeface="微软雅黑" panose="020B0503020204020204" pitchFamily="34" charset="-122"/>
                <a:ea typeface="微软雅黑" panose="020B0503020204020204" pitchFamily="34" charset="-122"/>
              </a:rPr>
              <a:t>w </a:t>
            </a:r>
            <a:r>
              <a:rPr lang="zh-CN" altLang="en-US" sz="2000" dirty="0">
                <a:latin typeface="微软雅黑" panose="020B0503020204020204" pitchFamily="34" charset="-122"/>
                <a:ea typeface="微软雅黑" panose="020B0503020204020204" pitchFamily="34" charset="-122"/>
              </a:rPr>
              <a:t>的方法不同，线性判别分析中判别方程的系数</a:t>
            </a:r>
            <a:r>
              <a:rPr lang="en-US" altLang="zh-CN" sz="2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是基于样本服从正态分布的假设，通过均值和协方差计算得到，具体如下：</a:t>
            </a:r>
            <a:endParaRPr lang="en-US" altLang="zh-CN" sz="20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pic>
        <p:nvPicPr>
          <p:cNvPr id="17" name="图片 16">
            <a:extLst>
              <a:ext uri="{FF2B5EF4-FFF2-40B4-BE49-F238E27FC236}">
                <a16:creationId xmlns:a16="http://schemas.microsoft.com/office/drawing/2014/main" id="{9861108E-F723-4203-AB51-44A4603AD4A1}"/>
              </a:ext>
            </a:extLst>
          </p:cNvPr>
          <p:cNvPicPr>
            <a:picLocks noChangeAspect="1"/>
          </p:cNvPicPr>
          <p:nvPr/>
        </p:nvPicPr>
        <p:blipFill>
          <a:blip r:embed="rId2"/>
          <a:stretch>
            <a:fillRect/>
          </a:stretch>
        </p:blipFill>
        <p:spPr>
          <a:xfrm>
            <a:off x="4152559" y="1924009"/>
            <a:ext cx="2895600" cy="809625"/>
          </a:xfrm>
          <a:prstGeom prst="rect">
            <a:avLst/>
          </a:prstGeom>
        </p:spPr>
      </p:pic>
      <p:pic>
        <p:nvPicPr>
          <p:cNvPr id="18" name="图片 17">
            <a:extLst>
              <a:ext uri="{FF2B5EF4-FFF2-40B4-BE49-F238E27FC236}">
                <a16:creationId xmlns:a16="http://schemas.microsoft.com/office/drawing/2014/main" id="{17917EED-FDA9-46A0-96DF-D9F8B7A338F3}"/>
              </a:ext>
            </a:extLst>
          </p:cNvPr>
          <p:cNvPicPr>
            <a:picLocks noChangeAspect="1"/>
          </p:cNvPicPr>
          <p:nvPr/>
        </p:nvPicPr>
        <p:blipFill>
          <a:blip r:embed="rId3"/>
          <a:stretch>
            <a:fillRect/>
          </a:stretch>
        </p:blipFill>
        <p:spPr>
          <a:xfrm>
            <a:off x="1657350" y="3850837"/>
            <a:ext cx="9305925" cy="2867025"/>
          </a:xfrm>
          <a:prstGeom prst="rect">
            <a:avLst/>
          </a:prstGeom>
        </p:spPr>
      </p:pic>
      <p:sp>
        <p:nvSpPr>
          <p:cNvPr id="12" name="文本框 11">
            <a:extLst>
              <a:ext uri="{FF2B5EF4-FFF2-40B4-BE49-F238E27FC236}">
                <a16:creationId xmlns:a16="http://schemas.microsoft.com/office/drawing/2014/main" id="{477C0781-ABE5-409C-BD0C-B7C9F1BAFD51}"/>
              </a:ext>
            </a:extLst>
          </p:cNvPr>
          <p:cNvSpPr txBox="1"/>
          <p:nvPr/>
        </p:nvSpPr>
        <p:spPr>
          <a:xfrm>
            <a:off x="6858000" y="675452"/>
            <a:ext cx="2362200" cy="369332"/>
          </a:xfrm>
          <a:prstGeom prst="rect">
            <a:avLst/>
          </a:prstGeom>
          <a:noFill/>
        </p:spPr>
        <p:txBody>
          <a:bodyPr wrap="square" rtlCol="0">
            <a:spAutoFit/>
          </a:bodyPr>
          <a:lstStyle/>
          <a:p>
            <a:r>
              <a:rPr lang="zh-CN" altLang="en-US" dirty="0"/>
              <a:t>原理</a:t>
            </a:r>
          </a:p>
        </p:txBody>
      </p:sp>
    </p:spTree>
    <p:extLst>
      <p:ext uri="{BB962C8B-B14F-4D97-AF65-F5344CB8AC3E}">
        <p14:creationId xmlns:p14="http://schemas.microsoft.com/office/powerpoint/2010/main" val="235281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线性判别分析</a:t>
            </a:r>
          </a:p>
        </p:txBody>
      </p:sp>
      <p:sp>
        <p:nvSpPr>
          <p:cNvPr id="19" name="内容占位符 2">
            <a:extLst>
              <a:ext uri="{FF2B5EF4-FFF2-40B4-BE49-F238E27FC236}">
                <a16:creationId xmlns:a16="http://schemas.microsoft.com/office/drawing/2014/main" id="{BCDD4266-45FA-4EE5-8083-3BCB50475446}"/>
              </a:ext>
            </a:extLst>
          </p:cNvPr>
          <p:cNvSpPr txBox="1">
            <a:spLocks/>
          </p:cNvSpPr>
          <p:nvPr/>
        </p:nvSpPr>
        <p:spPr>
          <a:xfrm>
            <a:off x="838200" y="1882925"/>
            <a:ext cx="10515600" cy="6624320"/>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接下来我们用训练好的模型预测新的数据。如果某只股票的</a:t>
            </a:r>
            <a:r>
              <a:rPr lang="en-US" altLang="zh-CN" sz="2000" dirty="0">
                <a:latin typeface="微软雅黑" panose="020B0503020204020204" pitchFamily="34" charset="-122"/>
                <a:ea typeface="微软雅黑" panose="020B0503020204020204" pitchFamily="34" charset="-122"/>
              </a:rPr>
              <a:t>EP</a:t>
            </a:r>
            <a:r>
              <a:rPr lang="zh-CN" altLang="en-US" sz="2000" dirty="0">
                <a:latin typeface="微软雅黑" panose="020B0503020204020204" pitchFamily="34" charset="-122"/>
                <a:ea typeface="微软雅黑" panose="020B0503020204020204" pitchFamily="34" charset="-122"/>
              </a:rPr>
              <a:t>因子𝑥</a:t>
            </a:r>
            <a:r>
              <a:rPr lang="en-US" altLang="zh-CN" sz="2000" dirty="0">
                <a:latin typeface="微软雅黑" panose="020B0503020204020204" pitchFamily="34" charset="-122"/>
                <a:ea typeface="微软雅黑" panose="020B0503020204020204" pitchFamily="34" charset="-122"/>
              </a:rPr>
              <a:t>1 = 2</a:t>
            </a:r>
            <a:r>
              <a:rPr lang="zh-CN" altLang="en-US" sz="2000" dirty="0">
                <a:latin typeface="微软雅黑" panose="020B0503020204020204" pitchFamily="34" charset="-122"/>
                <a:ea typeface="微软雅黑" panose="020B0503020204020204" pitchFamily="34" charset="-122"/>
              </a:rPr>
              <a:t>，那么该股票上涨的概率：</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逻辑回归和线性判别分析最主要的区别在于估计系数</a:t>
            </a:r>
            <a:r>
              <a:rPr lang="en-US" altLang="zh-CN" sz="2000" dirty="0">
                <a:latin typeface="微软雅黑" panose="020B0503020204020204" pitchFamily="34" charset="-122"/>
                <a:ea typeface="微软雅黑" panose="020B0503020204020204" pitchFamily="34" charset="-122"/>
              </a:rPr>
              <a:t>w </a:t>
            </a:r>
            <a:r>
              <a:rPr lang="zh-CN" altLang="en-US" sz="2000" dirty="0">
                <a:latin typeface="微软雅黑" panose="020B0503020204020204" pitchFamily="34" charset="-122"/>
                <a:ea typeface="微软雅黑" panose="020B0503020204020204" pitchFamily="34" charset="-122"/>
              </a:rPr>
              <a:t>的方法不同。大部分情况下，这两种方法有着非常类似的结果，当样本服从正态分布的假设时，线性判别分析的分类效果更好。</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线性判别分析也可用于多分类。针对每个类别</a:t>
            </a:r>
            <a:r>
              <a:rPr lang="en-US" altLang="zh-CN" sz="2000" dirty="0">
                <a:latin typeface="微软雅黑" panose="020B0503020204020204" pitchFamily="34" charset="-122"/>
                <a:ea typeface="微软雅黑" panose="020B0503020204020204" pitchFamily="34" charset="-122"/>
              </a:rPr>
              <a:t>k </a:t>
            </a:r>
            <a:r>
              <a:rPr lang="zh-CN" altLang="en-US" sz="2000" dirty="0">
                <a:latin typeface="微软雅黑" panose="020B0503020204020204" pitchFamily="34" charset="-122"/>
                <a:ea typeface="微软雅黑" panose="020B0503020204020204" pitchFamily="34" charset="-122"/>
              </a:rPr>
              <a:t>各自拟合一个判别方程：</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预测阶段，将样本</a:t>
            </a:r>
            <a:r>
              <a:rPr lang="en-US" altLang="zh-CN" sz="2000" dirty="0">
                <a:latin typeface="微软雅黑" panose="020B0503020204020204" pitchFamily="34" charset="-122"/>
                <a:ea typeface="微软雅黑" panose="020B0503020204020204" pitchFamily="34" charset="-122"/>
              </a:rPr>
              <a:t>x </a:t>
            </a:r>
            <a:r>
              <a:rPr lang="zh-CN" altLang="en-US" sz="2000" dirty="0">
                <a:latin typeface="微软雅黑" panose="020B0503020204020204" pitchFamily="34" charset="-122"/>
                <a:ea typeface="微软雅黑" panose="020B0503020204020204" pitchFamily="34" charset="-122"/>
              </a:rPr>
              <a:t>归入第</a:t>
            </a:r>
            <a:r>
              <a:rPr lang="en-US" altLang="zh-CN" sz="2000" dirty="0">
                <a:latin typeface="微软雅黑" panose="020B0503020204020204" pitchFamily="34" charset="-122"/>
                <a:ea typeface="微软雅黑" panose="020B0503020204020204" pitchFamily="34" charset="-122"/>
              </a:rPr>
              <a:t>k </a:t>
            </a:r>
            <a:r>
              <a:rPr lang="zh-CN" altLang="en-US" sz="2000" dirty="0">
                <a:latin typeface="微软雅黑" panose="020B0503020204020204" pitchFamily="34" charset="-122"/>
                <a:ea typeface="微软雅黑" panose="020B0503020204020204" pitchFamily="34" charset="-122"/>
              </a:rPr>
              <a:t>类的概率为：</a:t>
            </a:r>
            <a:endParaRPr lang="en-US" altLang="zh-CN" sz="20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p>
          <a:p>
            <a:endParaRPr lang="zh-CN" altLang="en-US" dirty="0"/>
          </a:p>
        </p:txBody>
      </p:sp>
      <p:pic>
        <p:nvPicPr>
          <p:cNvPr id="20" name="图片 19">
            <a:extLst>
              <a:ext uri="{FF2B5EF4-FFF2-40B4-BE49-F238E27FC236}">
                <a16:creationId xmlns:a16="http://schemas.microsoft.com/office/drawing/2014/main" id="{DFF9E943-10DD-4C35-8EA0-D300E4C705EC}"/>
              </a:ext>
            </a:extLst>
          </p:cNvPr>
          <p:cNvPicPr>
            <a:picLocks noChangeAspect="1"/>
          </p:cNvPicPr>
          <p:nvPr/>
        </p:nvPicPr>
        <p:blipFill>
          <a:blip r:embed="rId2"/>
          <a:stretch>
            <a:fillRect/>
          </a:stretch>
        </p:blipFill>
        <p:spPr>
          <a:xfrm>
            <a:off x="2765107" y="2257892"/>
            <a:ext cx="6234689" cy="971233"/>
          </a:xfrm>
          <a:prstGeom prst="rect">
            <a:avLst/>
          </a:prstGeom>
        </p:spPr>
      </p:pic>
      <p:pic>
        <p:nvPicPr>
          <p:cNvPr id="21" name="图片 20">
            <a:extLst>
              <a:ext uri="{FF2B5EF4-FFF2-40B4-BE49-F238E27FC236}">
                <a16:creationId xmlns:a16="http://schemas.microsoft.com/office/drawing/2014/main" id="{5AC05EFF-296E-4CBC-BF9B-D6D5CD92AE1D}"/>
              </a:ext>
            </a:extLst>
          </p:cNvPr>
          <p:cNvPicPr>
            <a:picLocks noChangeAspect="1"/>
          </p:cNvPicPr>
          <p:nvPr/>
        </p:nvPicPr>
        <p:blipFill>
          <a:blip r:embed="rId3"/>
          <a:stretch>
            <a:fillRect/>
          </a:stretch>
        </p:blipFill>
        <p:spPr>
          <a:xfrm>
            <a:off x="3305491" y="4702325"/>
            <a:ext cx="4874436" cy="679134"/>
          </a:xfrm>
          <a:prstGeom prst="rect">
            <a:avLst/>
          </a:prstGeom>
        </p:spPr>
      </p:pic>
      <p:pic>
        <p:nvPicPr>
          <p:cNvPr id="22" name="图片 21">
            <a:extLst>
              <a:ext uri="{FF2B5EF4-FFF2-40B4-BE49-F238E27FC236}">
                <a16:creationId xmlns:a16="http://schemas.microsoft.com/office/drawing/2014/main" id="{A77B88DB-7AFB-4163-ACA1-89701B7E913C}"/>
              </a:ext>
            </a:extLst>
          </p:cNvPr>
          <p:cNvPicPr>
            <a:picLocks noChangeAspect="1"/>
          </p:cNvPicPr>
          <p:nvPr/>
        </p:nvPicPr>
        <p:blipFill>
          <a:blip r:embed="rId4"/>
          <a:stretch>
            <a:fillRect/>
          </a:stretch>
        </p:blipFill>
        <p:spPr>
          <a:xfrm>
            <a:off x="3295330" y="5806471"/>
            <a:ext cx="4922281" cy="883801"/>
          </a:xfrm>
          <a:prstGeom prst="rect">
            <a:avLst/>
          </a:prstGeom>
        </p:spPr>
      </p:pic>
    </p:spTree>
    <p:extLst>
      <p:ext uri="{BB962C8B-B14F-4D97-AF65-F5344CB8AC3E}">
        <p14:creationId xmlns:p14="http://schemas.microsoft.com/office/powerpoint/2010/main" val="2433604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内容占位符 2">
            <a:extLst>
              <a:ext uri="{FF2B5EF4-FFF2-40B4-BE49-F238E27FC236}">
                <a16:creationId xmlns:a16="http://schemas.microsoft.com/office/drawing/2014/main" id="{9EB1F2F9-B00C-4E32-86BB-F825A5F69F0E}"/>
              </a:ext>
            </a:extLst>
          </p:cNvPr>
          <p:cNvSpPr txBox="1">
            <a:spLocks/>
          </p:cNvSpPr>
          <p:nvPr/>
        </p:nvSpPr>
        <p:spPr>
          <a:xfrm>
            <a:off x="636181" y="381158"/>
            <a:ext cx="10515600" cy="609568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线性判别分析的假设之一是每个类别内部的协方差一致，都等于样本总体的协方差。如果不同类别的协方差相差很大，对线性判别分析的判别方程稍加改动，就能得到二次判别分析的判别方程：</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线性判别分析和二次判别分析的分类边界图</a:t>
            </a:r>
            <a:endParaRPr lang="en-US" altLang="zh-CN" sz="20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dirty="0"/>
              <a:t>                   </a:t>
            </a:r>
          </a:p>
          <a:p>
            <a:pPr marL="0" indent="0">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线性判别分析                                                           二次判别分析</a:t>
            </a:r>
            <a:endParaRPr lang="en-US" altLang="zh-CN" sz="1400" dirty="0">
              <a:latin typeface="微软雅黑" panose="020B0503020204020204" pitchFamily="34" charset="-122"/>
              <a:ea typeface="微软雅黑" panose="020B0503020204020204" pitchFamily="34" charset="-122"/>
            </a:endParaRPr>
          </a:p>
          <a:p>
            <a:endParaRPr lang="zh-CN" altLang="en-US" dirty="0"/>
          </a:p>
        </p:txBody>
      </p:sp>
      <p:pic>
        <p:nvPicPr>
          <p:cNvPr id="25" name="图片 24">
            <a:extLst>
              <a:ext uri="{FF2B5EF4-FFF2-40B4-BE49-F238E27FC236}">
                <a16:creationId xmlns:a16="http://schemas.microsoft.com/office/drawing/2014/main" id="{BDBACEBE-45EB-4511-8024-5BBBEB5D68AC}"/>
              </a:ext>
            </a:extLst>
          </p:cNvPr>
          <p:cNvPicPr>
            <a:picLocks noChangeAspect="1"/>
          </p:cNvPicPr>
          <p:nvPr/>
        </p:nvPicPr>
        <p:blipFill>
          <a:blip r:embed="rId2"/>
          <a:stretch>
            <a:fillRect/>
          </a:stretch>
        </p:blipFill>
        <p:spPr>
          <a:xfrm>
            <a:off x="2646591" y="1935956"/>
            <a:ext cx="5192484" cy="651231"/>
          </a:xfrm>
          <a:prstGeom prst="rect">
            <a:avLst/>
          </a:prstGeom>
        </p:spPr>
      </p:pic>
      <p:pic>
        <p:nvPicPr>
          <p:cNvPr id="26" name="图片 25">
            <a:extLst>
              <a:ext uri="{FF2B5EF4-FFF2-40B4-BE49-F238E27FC236}">
                <a16:creationId xmlns:a16="http://schemas.microsoft.com/office/drawing/2014/main" id="{2B4463DD-D4D3-4A96-A259-3F806647B7FA}"/>
              </a:ext>
            </a:extLst>
          </p:cNvPr>
          <p:cNvPicPr>
            <a:picLocks noChangeAspect="1"/>
          </p:cNvPicPr>
          <p:nvPr/>
        </p:nvPicPr>
        <p:blipFill>
          <a:blip r:embed="rId3"/>
          <a:stretch>
            <a:fillRect/>
          </a:stretch>
        </p:blipFill>
        <p:spPr>
          <a:xfrm>
            <a:off x="1606461" y="3851392"/>
            <a:ext cx="6918414" cy="2625449"/>
          </a:xfrm>
          <a:prstGeom prst="rect">
            <a:avLst/>
          </a:prstGeom>
        </p:spPr>
      </p:pic>
      <p:sp>
        <p:nvSpPr>
          <p:cNvPr id="22" name="任意多边形 10">
            <a:extLst>
              <a:ext uri="{FF2B5EF4-FFF2-40B4-BE49-F238E27FC236}">
                <a16:creationId xmlns:a16="http://schemas.microsoft.com/office/drawing/2014/main" id="{B381D32B-8247-4DDD-A5C8-65DA5B6D5A5F}"/>
              </a:ext>
            </a:extLst>
          </p:cNvPr>
          <p:cNvSpPr/>
          <p:nvPr/>
        </p:nvSpPr>
        <p:spPr>
          <a:xfrm rot="5400000">
            <a:off x="2074530" y="-1821195"/>
            <a:ext cx="822990" cy="49720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椭圆 22">
            <a:extLst>
              <a:ext uri="{FF2B5EF4-FFF2-40B4-BE49-F238E27FC236}">
                <a16:creationId xmlns:a16="http://schemas.microsoft.com/office/drawing/2014/main" id="{29296511-F632-4B35-9D06-E5F734CC4819}"/>
              </a:ext>
            </a:extLst>
          </p:cNvPr>
          <p:cNvSpPr/>
          <p:nvPr/>
        </p:nvSpPr>
        <p:spPr>
          <a:xfrm>
            <a:off x="323850" y="43785"/>
            <a:ext cx="1225425" cy="1200194"/>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7" name="组合 26">
            <a:extLst>
              <a:ext uri="{FF2B5EF4-FFF2-40B4-BE49-F238E27FC236}">
                <a16:creationId xmlns:a16="http://schemas.microsoft.com/office/drawing/2014/main" id="{BE5717B6-B2AA-43DA-84B5-CAF9EAA5F131}"/>
              </a:ext>
            </a:extLst>
          </p:cNvPr>
          <p:cNvGrpSpPr/>
          <p:nvPr/>
        </p:nvGrpSpPr>
        <p:grpSpPr>
          <a:xfrm>
            <a:off x="475624" y="367561"/>
            <a:ext cx="946478" cy="617377"/>
            <a:chOff x="5302250" y="2903538"/>
            <a:chExt cx="1587500" cy="1057276"/>
          </a:xfrm>
          <a:solidFill>
            <a:srgbClr val="4B649F"/>
          </a:solidFill>
        </p:grpSpPr>
        <p:sp>
          <p:nvSpPr>
            <p:cNvPr id="28" name="Freeform 84">
              <a:extLst>
                <a:ext uri="{FF2B5EF4-FFF2-40B4-BE49-F238E27FC236}">
                  <a16:creationId xmlns:a16="http://schemas.microsoft.com/office/drawing/2014/main" id="{9D4437FD-1D20-4957-BC01-1C766A7AB392}"/>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29" name="Freeform 85">
              <a:extLst>
                <a:ext uri="{FF2B5EF4-FFF2-40B4-BE49-F238E27FC236}">
                  <a16:creationId xmlns:a16="http://schemas.microsoft.com/office/drawing/2014/main" id="{285AEE4A-7ED9-4E29-A12C-B3D7B3C93592}"/>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30" name="Freeform 86">
              <a:extLst>
                <a:ext uri="{FF2B5EF4-FFF2-40B4-BE49-F238E27FC236}">
                  <a16:creationId xmlns:a16="http://schemas.microsoft.com/office/drawing/2014/main" id="{7CE85249-9298-4F51-AC92-2BFDD098D253}"/>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31" name="Freeform 87">
              <a:extLst>
                <a:ext uri="{FF2B5EF4-FFF2-40B4-BE49-F238E27FC236}">
                  <a16:creationId xmlns:a16="http://schemas.microsoft.com/office/drawing/2014/main" id="{DFC084BF-2DBB-45D2-B095-9CBC5EBBB318}"/>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32" name="Freeform 88">
              <a:extLst>
                <a:ext uri="{FF2B5EF4-FFF2-40B4-BE49-F238E27FC236}">
                  <a16:creationId xmlns:a16="http://schemas.microsoft.com/office/drawing/2014/main" id="{2BA3D1A9-2F7B-4D4E-8C4F-A8BCFE5B13EE}"/>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33" name="Freeform 89">
              <a:extLst>
                <a:ext uri="{FF2B5EF4-FFF2-40B4-BE49-F238E27FC236}">
                  <a16:creationId xmlns:a16="http://schemas.microsoft.com/office/drawing/2014/main" id="{365546F7-488D-42CC-A06E-026A2A68F858}"/>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34" name="Freeform 90">
              <a:extLst>
                <a:ext uri="{FF2B5EF4-FFF2-40B4-BE49-F238E27FC236}">
                  <a16:creationId xmlns:a16="http://schemas.microsoft.com/office/drawing/2014/main" id="{A6CCCD2D-B0B3-4D83-B77B-4AB71589D310}"/>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35" name="文本框 11">
            <a:extLst>
              <a:ext uri="{FF2B5EF4-FFF2-40B4-BE49-F238E27FC236}">
                <a16:creationId xmlns:a16="http://schemas.microsoft.com/office/drawing/2014/main" id="{3A82E61F-D54F-4CB0-AC73-C1EF9CDC46B2}"/>
              </a:ext>
            </a:extLst>
          </p:cNvPr>
          <p:cNvSpPr txBox="1">
            <a:spLocks noChangeArrowheads="1"/>
          </p:cNvSpPr>
          <p:nvPr/>
        </p:nvSpPr>
        <p:spPr bwMode="auto">
          <a:xfrm>
            <a:off x="1738313" y="348585"/>
            <a:ext cx="33746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二次判别分析</a:t>
            </a:r>
          </a:p>
        </p:txBody>
      </p:sp>
    </p:spTree>
    <p:extLst>
      <p:ext uri="{BB962C8B-B14F-4D97-AF65-F5344CB8AC3E}">
        <p14:creationId xmlns:p14="http://schemas.microsoft.com/office/powerpoint/2010/main" val="124557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支持向量机</a:t>
            </a: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矩形 12">
            <a:extLst>
              <a:ext uri="{FF2B5EF4-FFF2-40B4-BE49-F238E27FC236}">
                <a16:creationId xmlns:a16="http://schemas.microsoft.com/office/drawing/2014/main" id="{004DBAF8-23EE-4D9A-96A3-030EE5513644}"/>
              </a:ext>
            </a:extLst>
          </p:cNvPr>
          <p:cNvSpPr/>
          <p:nvPr/>
        </p:nvSpPr>
        <p:spPr>
          <a:xfrm>
            <a:off x="1657350" y="1874503"/>
            <a:ext cx="8209664" cy="3576364"/>
          </a:xfrm>
          <a:prstGeom prst="rect">
            <a:avLst/>
          </a:prstGeom>
        </p:spPr>
        <p:txBody>
          <a:bodyPr wrap="square">
            <a:spAutoFit/>
          </a:bodyPr>
          <a:lstStyle/>
          <a:p>
            <a:pPr marL="228600" lvl="0" indent="-228600" eaLnBrk="1" fontAlgn="auto" hangingPunct="1">
              <a:lnSpc>
                <a:spcPct val="90000"/>
              </a:lnSpc>
              <a:spcBef>
                <a:spcPts val="1000"/>
              </a:spcBef>
              <a:spcAft>
                <a:spcPts val="0"/>
              </a:spcAft>
              <a:buFont typeface="Arial" panose="020B0604020202020204" pitchFamily="34" charset="0"/>
              <a:buChar char="•"/>
            </a:pPr>
            <a:r>
              <a:rPr lang="zh-CN" altLang="en-US" sz="2800" dirty="0">
                <a:solidFill>
                  <a:prstClr val="black"/>
                </a:solidFill>
                <a:latin typeface="微软雅黑" panose="020B0503020204020204" pitchFamily="34" charset="-122"/>
              </a:rPr>
              <a:t>要解决的问题：什么样的决策边界才是最好的呢？</a:t>
            </a:r>
            <a:endParaRPr lang="en-US" altLang="zh-CN" sz="2800" dirty="0">
              <a:solidFill>
                <a:prstClr val="black"/>
              </a:solidFill>
              <a:latin typeface="微软雅黑" panose="020B0503020204020204" pitchFamily="34" charset="-122"/>
            </a:endParaRPr>
          </a:p>
          <a:p>
            <a:pPr marL="228600" lvl="0" indent="-228600" eaLnBrk="1" fontAlgn="auto" hangingPunct="1">
              <a:lnSpc>
                <a:spcPct val="90000"/>
              </a:lnSpc>
              <a:spcBef>
                <a:spcPts val="1000"/>
              </a:spcBef>
              <a:spcAft>
                <a:spcPts val="0"/>
              </a:spcAft>
              <a:buFont typeface="Arial" panose="020B0604020202020204" pitchFamily="34" charset="0"/>
              <a:buChar char="•"/>
            </a:pPr>
            <a:endParaRPr lang="en-US" altLang="zh-CN" sz="2800" dirty="0">
              <a:solidFill>
                <a:prstClr val="black"/>
              </a:solidFill>
              <a:latin typeface="微软雅黑" panose="020B0503020204020204" pitchFamily="34" charset="-122"/>
            </a:endParaRPr>
          </a:p>
          <a:p>
            <a:pPr marL="228600" lvl="0" indent="-228600" eaLnBrk="1" fontAlgn="auto" hangingPunct="1">
              <a:lnSpc>
                <a:spcPct val="90000"/>
              </a:lnSpc>
              <a:spcBef>
                <a:spcPts val="1000"/>
              </a:spcBef>
              <a:spcAft>
                <a:spcPts val="0"/>
              </a:spcAft>
              <a:buFont typeface="Arial" panose="020B0604020202020204" pitchFamily="34" charset="0"/>
              <a:buChar char="•"/>
            </a:pPr>
            <a:r>
              <a:rPr lang="zh-CN" altLang="en-US" sz="2800" dirty="0">
                <a:solidFill>
                  <a:prstClr val="black"/>
                </a:solidFill>
                <a:latin typeface="微软雅黑" panose="020B0503020204020204" pitchFamily="34" charset="-122"/>
              </a:rPr>
              <a:t>特征数据本身如果就很难分，怎么办呢？</a:t>
            </a:r>
            <a:endParaRPr lang="en-US" altLang="zh-CN" sz="2800" dirty="0">
              <a:solidFill>
                <a:prstClr val="black"/>
              </a:solidFill>
              <a:latin typeface="微软雅黑" panose="020B0503020204020204" pitchFamily="34" charset="-122"/>
            </a:endParaRPr>
          </a:p>
          <a:p>
            <a:pPr marL="228600" lvl="0" indent="-228600" eaLnBrk="1" fontAlgn="auto" hangingPunct="1">
              <a:lnSpc>
                <a:spcPct val="90000"/>
              </a:lnSpc>
              <a:spcBef>
                <a:spcPts val="1000"/>
              </a:spcBef>
              <a:spcAft>
                <a:spcPts val="0"/>
              </a:spcAft>
              <a:buFont typeface="Arial" panose="020B0604020202020204" pitchFamily="34" charset="0"/>
              <a:buChar char="•"/>
            </a:pPr>
            <a:endParaRPr lang="en-US" altLang="zh-CN" sz="2800" dirty="0">
              <a:solidFill>
                <a:prstClr val="black"/>
              </a:solidFill>
              <a:latin typeface="微软雅黑" panose="020B0503020204020204" pitchFamily="34" charset="-122"/>
            </a:endParaRPr>
          </a:p>
          <a:p>
            <a:pPr marL="228600" lvl="0" indent="-228600" eaLnBrk="1" fontAlgn="auto" hangingPunct="1">
              <a:lnSpc>
                <a:spcPct val="90000"/>
              </a:lnSpc>
              <a:spcBef>
                <a:spcPts val="1000"/>
              </a:spcBef>
              <a:spcAft>
                <a:spcPts val="0"/>
              </a:spcAft>
              <a:buFont typeface="Arial" panose="020B0604020202020204" pitchFamily="34" charset="0"/>
              <a:buChar char="•"/>
            </a:pPr>
            <a:r>
              <a:rPr lang="zh-CN" altLang="en-US" sz="2800" dirty="0">
                <a:solidFill>
                  <a:prstClr val="black"/>
                </a:solidFill>
                <a:latin typeface="微软雅黑" panose="020B0503020204020204" pitchFamily="34" charset="-122"/>
              </a:rPr>
              <a:t>计算复杂度怎么样？能实际应用吗？</a:t>
            </a:r>
            <a:endParaRPr lang="en-US" altLang="zh-CN" sz="2800" dirty="0">
              <a:solidFill>
                <a:prstClr val="black"/>
              </a:solidFill>
              <a:latin typeface="微软雅黑" panose="020B0503020204020204" pitchFamily="34" charset="-122"/>
            </a:endParaRPr>
          </a:p>
          <a:p>
            <a:pPr marL="228600" lvl="0" indent="-228600" eaLnBrk="1" fontAlgn="auto" hangingPunct="1">
              <a:lnSpc>
                <a:spcPct val="90000"/>
              </a:lnSpc>
              <a:spcBef>
                <a:spcPts val="1000"/>
              </a:spcBef>
              <a:spcAft>
                <a:spcPts val="0"/>
              </a:spcAft>
              <a:buFont typeface="Arial" panose="020B0604020202020204" pitchFamily="34" charset="0"/>
              <a:buChar char="•"/>
            </a:pPr>
            <a:endParaRPr lang="en-US" altLang="zh-CN" sz="2800" dirty="0">
              <a:solidFill>
                <a:prstClr val="black"/>
              </a:solidFill>
              <a:latin typeface="微软雅黑" panose="020B0503020204020204" pitchFamily="34" charset="-122"/>
            </a:endParaRPr>
          </a:p>
          <a:p>
            <a:pPr marL="228600" lvl="0" indent="-228600" eaLnBrk="1" fontAlgn="auto" hangingPunct="1">
              <a:lnSpc>
                <a:spcPct val="90000"/>
              </a:lnSpc>
              <a:spcBef>
                <a:spcPts val="1000"/>
              </a:spcBef>
              <a:spcAft>
                <a:spcPts val="0"/>
              </a:spcAft>
              <a:buFont typeface="Arial" panose="020B0604020202020204" pitchFamily="34" charset="0"/>
              <a:buChar char="•"/>
            </a:pPr>
            <a:r>
              <a:rPr lang="zh-CN" altLang="en-US" sz="2800" dirty="0">
                <a:solidFill>
                  <a:prstClr val="black"/>
                </a:solidFill>
                <a:latin typeface="微软雅黑" panose="020B0503020204020204" pitchFamily="34" charset="-122"/>
              </a:rPr>
              <a:t>目标：基于上述问题对</a:t>
            </a:r>
            <a:r>
              <a:rPr lang="en-US" altLang="zh-CN" sz="2800" dirty="0">
                <a:solidFill>
                  <a:prstClr val="black"/>
                </a:solidFill>
                <a:latin typeface="微软雅黑" panose="020B0503020204020204" pitchFamily="34" charset="-122"/>
              </a:rPr>
              <a:t>SVM</a:t>
            </a:r>
            <a:r>
              <a:rPr lang="zh-CN" altLang="en-US" sz="2800" dirty="0">
                <a:solidFill>
                  <a:prstClr val="black"/>
                </a:solidFill>
                <a:latin typeface="微软雅黑" panose="020B0503020204020204" pitchFamily="34" charset="-122"/>
              </a:rPr>
              <a:t>进行推导</a:t>
            </a:r>
          </a:p>
        </p:txBody>
      </p:sp>
    </p:spTree>
    <p:extLst>
      <p:ext uri="{BB962C8B-B14F-4D97-AF65-F5344CB8AC3E}">
        <p14:creationId xmlns:p14="http://schemas.microsoft.com/office/powerpoint/2010/main" val="1711949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支持向量机</a:t>
            </a: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内容占位符 2">
            <a:extLst>
              <a:ext uri="{FF2B5EF4-FFF2-40B4-BE49-F238E27FC236}">
                <a16:creationId xmlns:a16="http://schemas.microsoft.com/office/drawing/2014/main" id="{F8D4E365-82D7-417B-8330-DF9A7C7E3494}"/>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决策边界：选出来离雷区最远的（雷区就是边界上的点，要</a:t>
            </a:r>
            <a:r>
              <a:rPr lang="en-US" altLang="zh-CN" dirty="0">
                <a:latin typeface="微软雅黑" panose="020B0503020204020204" pitchFamily="34" charset="-122"/>
                <a:ea typeface="微软雅黑" panose="020B0503020204020204" pitchFamily="34" charset="-122"/>
              </a:rPr>
              <a:t>Large Margin</a:t>
            </a:r>
            <a:r>
              <a:rPr lang="zh-CN" altLang="en-US" dirty="0">
                <a:latin typeface="微软雅黑" panose="020B0503020204020204" pitchFamily="34" charset="-122"/>
                <a:ea typeface="微软雅黑" panose="020B0503020204020204" pitchFamily="34" charset="-122"/>
              </a:rPr>
              <a:t>）</a:t>
            </a:r>
          </a:p>
        </p:txBody>
      </p:sp>
      <p:pic>
        <p:nvPicPr>
          <p:cNvPr id="16" name="图片 15">
            <a:extLst>
              <a:ext uri="{FF2B5EF4-FFF2-40B4-BE49-F238E27FC236}">
                <a16:creationId xmlns:a16="http://schemas.microsoft.com/office/drawing/2014/main" id="{D563861A-2BA8-44DD-B118-B503A8806FD5}"/>
              </a:ext>
            </a:extLst>
          </p:cNvPr>
          <p:cNvPicPr>
            <a:picLocks noChangeAspect="1"/>
          </p:cNvPicPr>
          <p:nvPr/>
        </p:nvPicPr>
        <p:blipFill>
          <a:blip r:embed="rId2"/>
          <a:stretch>
            <a:fillRect/>
          </a:stretch>
        </p:blipFill>
        <p:spPr>
          <a:xfrm>
            <a:off x="2136457" y="2840132"/>
            <a:ext cx="8135303" cy="3652743"/>
          </a:xfrm>
          <a:prstGeom prst="rect">
            <a:avLst/>
          </a:prstGeom>
        </p:spPr>
      </p:pic>
    </p:spTree>
    <p:extLst>
      <p:ext uri="{BB962C8B-B14F-4D97-AF65-F5344CB8AC3E}">
        <p14:creationId xmlns:p14="http://schemas.microsoft.com/office/powerpoint/2010/main" val="2244984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支持向量机</a:t>
            </a: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 name="矩形 11">
            <a:extLst>
              <a:ext uri="{FF2B5EF4-FFF2-40B4-BE49-F238E27FC236}">
                <a16:creationId xmlns:a16="http://schemas.microsoft.com/office/drawing/2014/main" id="{AD984C49-0588-4817-8657-046C30063136}"/>
              </a:ext>
            </a:extLst>
          </p:cNvPr>
          <p:cNvSpPr/>
          <p:nvPr/>
        </p:nvSpPr>
        <p:spPr>
          <a:xfrm>
            <a:off x="987936" y="1851672"/>
            <a:ext cx="1569660" cy="369332"/>
          </a:xfrm>
          <a:prstGeom prst="rect">
            <a:avLst/>
          </a:prstGeom>
        </p:spPr>
        <p:txBody>
          <a:bodyPr wrap="none">
            <a:spAutoFit/>
          </a:bodyPr>
          <a:lstStyle/>
          <a:p>
            <a:r>
              <a:rPr lang="zh-CN" altLang="en-US" dirty="0">
                <a:latin typeface="+mn-ea"/>
                <a:ea typeface="+mn-ea"/>
              </a:rPr>
              <a:t>距离的计算：</a:t>
            </a:r>
          </a:p>
        </p:txBody>
      </p:sp>
      <p:pic>
        <p:nvPicPr>
          <p:cNvPr id="13" name="图片 12">
            <a:extLst>
              <a:ext uri="{FF2B5EF4-FFF2-40B4-BE49-F238E27FC236}">
                <a16:creationId xmlns:a16="http://schemas.microsoft.com/office/drawing/2014/main" id="{BB4907EC-3842-439A-85D3-F05590CFC943}"/>
              </a:ext>
            </a:extLst>
          </p:cNvPr>
          <p:cNvPicPr>
            <a:picLocks noChangeAspect="1"/>
          </p:cNvPicPr>
          <p:nvPr/>
        </p:nvPicPr>
        <p:blipFill>
          <a:blip r:embed="rId2"/>
          <a:stretch>
            <a:fillRect/>
          </a:stretch>
        </p:blipFill>
        <p:spPr>
          <a:xfrm>
            <a:off x="987935" y="2306317"/>
            <a:ext cx="5574789" cy="3127437"/>
          </a:xfrm>
          <a:prstGeom prst="rect">
            <a:avLst/>
          </a:prstGeom>
        </p:spPr>
      </p:pic>
      <p:pic>
        <p:nvPicPr>
          <p:cNvPr id="14" name="图片 13">
            <a:extLst>
              <a:ext uri="{FF2B5EF4-FFF2-40B4-BE49-F238E27FC236}">
                <a16:creationId xmlns:a16="http://schemas.microsoft.com/office/drawing/2014/main" id="{63636950-A615-4B9C-A731-13B2B6D886A6}"/>
              </a:ext>
            </a:extLst>
          </p:cNvPr>
          <p:cNvPicPr>
            <a:picLocks noChangeAspect="1"/>
          </p:cNvPicPr>
          <p:nvPr/>
        </p:nvPicPr>
        <p:blipFill>
          <a:blip r:embed="rId3"/>
          <a:stretch>
            <a:fillRect/>
          </a:stretch>
        </p:blipFill>
        <p:spPr>
          <a:xfrm>
            <a:off x="3205049" y="5546143"/>
            <a:ext cx="5110275" cy="747493"/>
          </a:xfrm>
          <a:prstGeom prst="rect">
            <a:avLst/>
          </a:prstGeom>
        </p:spPr>
      </p:pic>
      <p:pic>
        <p:nvPicPr>
          <p:cNvPr id="18" name="图片 17">
            <a:extLst>
              <a:ext uri="{FF2B5EF4-FFF2-40B4-BE49-F238E27FC236}">
                <a16:creationId xmlns:a16="http://schemas.microsoft.com/office/drawing/2014/main" id="{1CCEA5E6-0DB5-4C38-AB2A-3E1BDEFE3C5F}"/>
              </a:ext>
            </a:extLst>
          </p:cNvPr>
          <p:cNvPicPr>
            <a:picLocks noChangeAspect="1"/>
          </p:cNvPicPr>
          <p:nvPr/>
        </p:nvPicPr>
        <p:blipFill>
          <a:blip r:embed="rId4"/>
          <a:stretch>
            <a:fillRect/>
          </a:stretch>
        </p:blipFill>
        <p:spPr>
          <a:xfrm>
            <a:off x="7208699" y="2495201"/>
            <a:ext cx="2992575" cy="2765009"/>
          </a:xfrm>
          <a:prstGeom prst="rect">
            <a:avLst/>
          </a:prstGeom>
        </p:spPr>
      </p:pic>
    </p:spTree>
    <p:extLst>
      <p:ext uri="{BB962C8B-B14F-4D97-AF65-F5344CB8AC3E}">
        <p14:creationId xmlns:p14="http://schemas.microsoft.com/office/powerpoint/2010/main" val="576382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48078" y="-1790878"/>
            <a:ext cx="914400" cy="541055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6722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支持向量机</a:t>
            </a: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685456" cy="5050276"/>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数据标签定义</a:t>
            </a:r>
            <a:endParaRPr lang="en-US" altLang="zh-CN" dirty="0">
              <a:latin typeface="微软雅黑" panose="020B0503020204020204" pitchFamily="34" charset="-122"/>
              <a:ea typeface="微软雅黑" panose="020B0503020204020204" pitchFamily="34" charset="-122"/>
            </a:endParaRPr>
          </a:p>
          <a:p>
            <a:pPr marL="457200" lvl="1" indent="0"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数据集：</a:t>
            </a:r>
            <a:r>
              <a:rPr lang="en-US" altLang="zh-CN" sz="2000" dirty="0">
                <a:latin typeface="微软雅黑" panose="020B0503020204020204" pitchFamily="34" charset="-122"/>
                <a:ea typeface="微软雅黑" panose="020B0503020204020204" pitchFamily="34" charset="-122"/>
              </a:rPr>
              <a:t>(X1,Y1)(X2,Y2)…(</a:t>
            </a:r>
            <a:r>
              <a:rPr lang="en-US" altLang="zh-CN" sz="2000" dirty="0" err="1">
                <a:latin typeface="微软雅黑" panose="020B0503020204020204" pitchFamily="34" charset="-122"/>
                <a:ea typeface="微软雅黑" panose="020B0503020204020204" pitchFamily="34" charset="-122"/>
              </a:rPr>
              <a:t>Xn,Yn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为样本的类别：当</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为正例时候</a:t>
            </a:r>
            <a:r>
              <a:rPr lang="en-US" altLang="zh-CN" sz="2000" dirty="0">
                <a:latin typeface="微软雅黑" panose="020B0503020204020204" pitchFamily="34" charset="-122"/>
                <a:ea typeface="微软雅黑" panose="020B0503020204020204" pitchFamily="34" charset="-122"/>
              </a:rPr>
              <a:t>Y = +1 </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为负例时候</a:t>
            </a:r>
            <a:r>
              <a:rPr lang="en-US" altLang="zh-CN" sz="2000" dirty="0">
                <a:latin typeface="微软雅黑" panose="020B0503020204020204" pitchFamily="34" charset="-122"/>
                <a:ea typeface="微软雅黑" panose="020B0503020204020204" pitchFamily="34" charset="-122"/>
              </a:rPr>
              <a:t>Y = -1</a:t>
            </a:r>
            <a:r>
              <a:rPr lang="zh-CN" altLang="en-US" sz="2000" dirty="0">
                <a:latin typeface="微软雅黑" panose="020B0503020204020204" pitchFamily="34" charset="-122"/>
                <a:ea typeface="微软雅黑" panose="020B0503020204020204" pitchFamily="34" charset="-122"/>
              </a:rPr>
              <a:t>。决策方程：</a:t>
            </a:r>
            <a:endParaRPr lang="en-US" altLang="zh-CN" sz="2000" dirty="0">
              <a:latin typeface="微软雅黑" panose="020B0503020204020204" pitchFamily="34" charset="-122"/>
              <a:ea typeface="微软雅黑" panose="020B0503020204020204" pitchFamily="34" charset="-122"/>
            </a:endParaRPr>
          </a:p>
          <a:p>
            <a:pPr marL="0" indent="0" algn="just">
              <a:buNone/>
            </a:pPr>
            <a:r>
              <a:rPr lang="zh-CN" altLang="en-US" dirty="0">
                <a:latin typeface="微软雅黑" panose="020B0503020204020204" pitchFamily="34" charset="-122"/>
                <a:ea typeface="微软雅黑" panose="020B0503020204020204" pitchFamily="34" charset="-122"/>
              </a:rPr>
              <a:t>优化目标：</a:t>
            </a:r>
            <a:endParaRPr lang="en-US" altLang="zh-CN" dirty="0">
              <a:latin typeface="微软雅黑" panose="020B0503020204020204" pitchFamily="34" charset="-122"/>
              <a:ea typeface="微软雅黑" panose="020B0503020204020204" pitchFamily="34" charset="-122"/>
            </a:endParaRPr>
          </a:p>
          <a:p>
            <a:pPr marL="0" indent="0" algn="just">
              <a:buNone/>
            </a:pPr>
            <a:r>
              <a:rPr lang="zh-CN" altLang="en-US" sz="2000" dirty="0">
                <a:latin typeface="微软雅黑" panose="020B0503020204020204" pitchFamily="34" charset="-122"/>
                <a:ea typeface="微软雅黑" panose="020B0503020204020204" pitchFamily="34" charset="-122"/>
              </a:rPr>
              <a:t>      通俗解释：找到一个条线（</a:t>
            </a:r>
            <a:r>
              <a:rPr lang="en-US" altLang="zh-CN" sz="2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），使得离该线最近的点（雷区）能够最远</a:t>
            </a:r>
            <a:endParaRPr lang="en-US" altLang="zh-CN" sz="2000" dirty="0">
              <a:latin typeface="微软雅黑" panose="020B0503020204020204" pitchFamily="34" charset="-122"/>
              <a:ea typeface="微软雅黑" panose="020B0503020204020204" pitchFamily="34" charset="-122"/>
            </a:endParaRPr>
          </a:p>
          <a:p>
            <a:pPr marL="0" indent="0" algn="just">
              <a:buNone/>
            </a:pPr>
            <a:r>
              <a:rPr lang="zh-CN" altLang="en-US" sz="2000" dirty="0"/>
              <a:t>      </a:t>
            </a:r>
            <a:r>
              <a:rPr lang="zh-CN" altLang="en-US" sz="2000" dirty="0">
                <a:latin typeface="+mn-ea"/>
              </a:rPr>
              <a:t>将点到直线的距离化简得</a:t>
            </a:r>
            <a:endParaRPr lang="en-US" altLang="zh-CN" sz="2000" dirty="0">
              <a:latin typeface="+mn-ea"/>
            </a:endParaRPr>
          </a:p>
          <a:p>
            <a:pPr marL="0" indent="0" algn="just">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目标函数：</a:t>
            </a:r>
            <a:endParaRPr lang="en-US" altLang="zh-CN" dirty="0">
              <a:latin typeface="微软雅黑" panose="020B0503020204020204" pitchFamily="34" charset="-122"/>
              <a:ea typeface="微软雅黑" panose="020B0503020204020204" pitchFamily="34" charset="-122"/>
            </a:endParaRPr>
          </a:p>
          <a:p>
            <a:pPr marL="0" indent="0" algn="just">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lgn="just">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lgn="jus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由于                   ，    只需要考虑</a:t>
            </a:r>
            <a:endParaRPr lang="en-US" altLang="zh-CN" sz="20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pic>
        <p:nvPicPr>
          <p:cNvPr id="19" name="图片 18">
            <a:extLst>
              <a:ext uri="{FF2B5EF4-FFF2-40B4-BE49-F238E27FC236}">
                <a16:creationId xmlns:a16="http://schemas.microsoft.com/office/drawing/2014/main" id="{248ED2B9-8BA9-4D0F-8A4A-A2584B77E460}"/>
              </a:ext>
            </a:extLst>
          </p:cNvPr>
          <p:cNvPicPr>
            <a:picLocks noChangeAspect="1"/>
          </p:cNvPicPr>
          <p:nvPr/>
        </p:nvPicPr>
        <p:blipFill>
          <a:blip r:embed="rId2"/>
          <a:stretch>
            <a:fillRect/>
          </a:stretch>
        </p:blipFill>
        <p:spPr>
          <a:xfrm>
            <a:off x="4245275" y="2802739"/>
            <a:ext cx="2330562" cy="476858"/>
          </a:xfrm>
          <a:prstGeom prst="rect">
            <a:avLst/>
          </a:prstGeom>
        </p:spPr>
      </p:pic>
      <p:pic>
        <p:nvPicPr>
          <p:cNvPr id="20" name="图片 19">
            <a:extLst>
              <a:ext uri="{FF2B5EF4-FFF2-40B4-BE49-F238E27FC236}">
                <a16:creationId xmlns:a16="http://schemas.microsoft.com/office/drawing/2014/main" id="{182EC989-C3A9-4572-8B33-F0DB8030F993}"/>
              </a:ext>
            </a:extLst>
          </p:cNvPr>
          <p:cNvPicPr>
            <a:picLocks noChangeAspect="1"/>
          </p:cNvPicPr>
          <p:nvPr/>
        </p:nvPicPr>
        <p:blipFill>
          <a:blip r:embed="rId3"/>
          <a:stretch>
            <a:fillRect/>
          </a:stretch>
        </p:blipFill>
        <p:spPr>
          <a:xfrm>
            <a:off x="2822729" y="5122851"/>
            <a:ext cx="3753108" cy="869808"/>
          </a:xfrm>
          <a:prstGeom prst="rect">
            <a:avLst/>
          </a:prstGeom>
        </p:spPr>
      </p:pic>
      <p:pic>
        <p:nvPicPr>
          <p:cNvPr id="21" name="图片 20">
            <a:extLst>
              <a:ext uri="{FF2B5EF4-FFF2-40B4-BE49-F238E27FC236}">
                <a16:creationId xmlns:a16="http://schemas.microsoft.com/office/drawing/2014/main" id="{5AFC3343-CEB0-4D63-BC56-F3A0150BEF0D}"/>
              </a:ext>
            </a:extLst>
          </p:cNvPr>
          <p:cNvPicPr>
            <a:picLocks noChangeAspect="1"/>
          </p:cNvPicPr>
          <p:nvPr/>
        </p:nvPicPr>
        <p:blipFill>
          <a:blip r:embed="rId4"/>
          <a:stretch>
            <a:fillRect/>
          </a:stretch>
        </p:blipFill>
        <p:spPr>
          <a:xfrm>
            <a:off x="2069784" y="6152483"/>
            <a:ext cx="1675800" cy="363000"/>
          </a:xfrm>
          <a:prstGeom prst="rect">
            <a:avLst/>
          </a:prstGeom>
        </p:spPr>
      </p:pic>
      <p:pic>
        <p:nvPicPr>
          <p:cNvPr id="22" name="图片 21">
            <a:extLst>
              <a:ext uri="{FF2B5EF4-FFF2-40B4-BE49-F238E27FC236}">
                <a16:creationId xmlns:a16="http://schemas.microsoft.com/office/drawing/2014/main" id="{B6BE2D1B-DEBE-44F8-A120-F7B93F903AFC}"/>
              </a:ext>
            </a:extLst>
          </p:cNvPr>
          <p:cNvPicPr>
            <a:picLocks noChangeAspect="1"/>
          </p:cNvPicPr>
          <p:nvPr/>
        </p:nvPicPr>
        <p:blipFill>
          <a:blip r:embed="rId5"/>
          <a:stretch>
            <a:fillRect/>
          </a:stretch>
        </p:blipFill>
        <p:spPr>
          <a:xfrm>
            <a:off x="5281069" y="6004826"/>
            <a:ext cx="1080450" cy="621500"/>
          </a:xfrm>
          <a:prstGeom prst="rect">
            <a:avLst/>
          </a:prstGeom>
        </p:spPr>
      </p:pic>
      <p:pic>
        <p:nvPicPr>
          <p:cNvPr id="12" name="图片 11">
            <a:extLst>
              <a:ext uri="{FF2B5EF4-FFF2-40B4-BE49-F238E27FC236}">
                <a16:creationId xmlns:a16="http://schemas.microsoft.com/office/drawing/2014/main" id="{6D5228BD-45FD-4B52-BE2E-C39D2A280B98}"/>
              </a:ext>
            </a:extLst>
          </p:cNvPr>
          <p:cNvPicPr>
            <a:picLocks noChangeAspect="1"/>
          </p:cNvPicPr>
          <p:nvPr/>
        </p:nvPicPr>
        <p:blipFill>
          <a:blip r:embed="rId6"/>
          <a:stretch>
            <a:fillRect/>
          </a:stretch>
        </p:blipFill>
        <p:spPr>
          <a:xfrm>
            <a:off x="4410094" y="4195987"/>
            <a:ext cx="1533506" cy="726279"/>
          </a:xfrm>
          <a:prstGeom prst="rect">
            <a:avLst/>
          </a:prstGeom>
        </p:spPr>
      </p:pic>
    </p:spTree>
    <p:extLst>
      <p:ext uri="{BB962C8B-B14F-4D97-AF65-F5344CB8AC3E}">
        <p14:creationId xmlns:p14="http://schemas.microsoft.com/office/powerpoint/2010/main" val="1471814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4274288" y="-3817089"/>
            <a:ext cx="914400" cy="9462977"/>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7632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如何求解：应用拉格朗日乘子法求解</a:t>
            </a: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23" name="内容占位符 2">
            <a:extLst>
              <a:ext uri="{FF2B5EF4-FFF2-40B4-BE49-F238E27FC236}">
                <a16:creationId xmlns:a16="http://schemas.microsoft.com/office/drawing/2014/main" id="{22B7CE80-3575-4A96-8D12-CE029CD0A3B6}"/>
              </a:ext>
            </a:extLst>
          </p:cNvPr>
          <p:cNvSpPr txBox="1">
            <a:spLocks/>
          </p:cNvSpPr>
          <p:nvPr/>
        </p:nvSpPr>
        <p:spPr>
          <a:xfrm>
            <a:off x="838200" y="1825625"/>
            <a:ext cx="10515600" cy="4869816"/>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原式转换：</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约束条件：</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分别对</a:t>
            </a:r>
            <a:r>
              <a:rPr lang="en-US" altLang="zh-CN">
                <a:latin typeface="微软雅黑" panose="020B0503020204020204" pitchFamily="34" charset="-122"/>
                <a:ea typeface="微软雅黑" panose="020B0503020204020204" pitchFamily="34" charset="-122"/>
              </a:rPr>
              <a:t>w</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b</a:t>
            </a:r>
            <a:r>
              <a:rPr lang="zh-CN" altLang="en-US">
                <a:latin typeface="微软雅黑" panose="020B0503020204020204" pitchFamily="34" charset="-122"/>
                <a:ea typeface="微软雅黑" panose="020B0503020204020204" pitchFamily="34" charset="-122"/>
              </a:rPr>
              <a:t>求偏导</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分别得到两个条件：</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a:t>
            </a:r>
            <a:r>
              <a:rPr lang="en-US" altLang="zh-CN">
                <a:latin typeface="微软雅黑" panose="020B0503020204020204" pitchFamily="34" charset="-122"/>
                <a:ea typeface="微软雅黑" panose="020B0503020204020204" pitchFamily="34" charset="-122"/>
              </a:rPr>
              <a:t>w</a:t>
            </a:r>
            <a:r>
              <a:rPr lang="zh-CN" altLang="en-US">
                <a:latin typeface="微软雅黑" panose="020B0503020204020204" pitchFamily="34" charset="-122"/>
                <a:ea typeface="微软雅黑" panose="020B0503020204020204" pitchFamily="34" charset="-122"/>
              </a:rPr>
              <a:t>求偏导：</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a:t>
            </a:r>
            <a:r>
              <a:rPr lang="en-US" altLang="zh-CN">
                <a:latin typeface="微软雅黑" panose="020B0503020204020204" pitchFamily="34" charset="-122"/>
                <a:ea typeface="微软雅黑" panose="020B0503020204020204" pitchFamily="34" charset="-122"/>
              </a:rPr>
              <a:t>b</a:t>
            </a:r>
            <a:r>
              <a:rPr lang="zh-CN" altLang="en-US">
                <a:latin typeface="微软雅黑" panose="020B0503020204020204" pitchFamily="34" charset="-122"/>
                <a:ea typeface="微软雅黑" panose="020B0503020204020204" pitchFamily="34" charset="-122"/>
              </a:rPr>
              <a:t>求偏导：</a:t>
            </a:r>
            <a:endParaRPr lang="en-US" altLang="zh-CN">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a:p>
          <a:p>
            <a:endParaRPr lang="en-US" altLang="zh-CN"/>
          </a:p>
          <a:p>
            <a:endParaRPr lang="zh-CN" altLang="en-US" dirty="0"/>
          </a:p>
        </p:txBody>
      </p:sp>
      <p:pic>
        <p:nvPicPr>
          <p:cNvPr id="24" name="图片 23">
            <a:extLst>
              <a:ext uri="{FF2B5EF4-FFF2-40B4-BE49-F238E27FC236}">
                <a16:creationId xmlns:a16="http://schemas.microsoft.com/office/drawing/2014/main" id="{A0D8BB13-F241-4D18-A63D-CAFADDED9815}"/>
              </a:ext>
            </a:extLst>
          </p:cNvPr>
          <p:cNvPicPr>
            <a:picLocks noChangeAspect="1"/>
          </p:cNvPicPr>
          <p:nvPr/>
        </p:nvPicPr>
        <p:blipFill>
          <a:blip r:embed="rId2"/>
          <a:stretch>
            <a:fillRect/>
          </a:stretch>
        </p:blipFill>
        <p:spPr>
          <a:xfrm>
            <a:off x="3599395" y="2274510"/>
            <a:ext cx="3814650" cy="500500"/>
          </a:xfrm>
          <a:prstGeom prst="rect">
            <a:avLst/>
          </a:prstGeom>
        </p:spPr>
      </p:pic>
      <p:pic>
        <p:nvPicPr>
          <p:cNvPr id="25" name="图片 24">
            <a:extLst>
              <a:ext uri="{FF2B5EF4-FFF2-40B4-BE49-F238E27FC236}">
                <a16:creationId xmlns:a16="http://schemas.microsoft.com/office/drawing/2014/main" id="{965AA78B-4F3F-43B7-BD53-F783B55FD4F1}"/>
              </a:ext>
            </a:extLst>
          </p:cNvPr>
          <p:cNvPicPr>
            <a:picLocks noChangeAspect="1"/>
          </p:cNvPicPr>
          <p:nvPr/>
        </p:nvPicPr>
        <p:blipFill>
          <a:blip r:embed="rId3"/>
          <a:stretch>
            <a:fillRect/>
          </a:stretch>
        </p:blipFill>
        <p:spPr>
          <a:xfrm>
            <a:off x="3599395" y="3208655"/>
            <a:ext cx="2791245" cy="626074"/>
          </a:xfrm>
          <a:prstGeom prst="rect">
            <a:avLst/>
          </a:prstGeom>
        </p:spPr>
      </p:pic>
      <p:pic>
        <p:nvPicPr>
          <p:cNvPr id="26" name="图片 25">
            <a:extLst>
              <a:ext uri="{FF2B5EF4-FFF2-40B4-BE49-F238E27FC236}">
                <a16:creationId xmlns:a16="http://schemas.microsoft.com/office/drawing/2014/main" id="{73926D90-141E-43F3-AC8B-097FAD4F78AD}"/>
              </a:ext>
            </a:extLst>
          </p:cNvPr>
          <p:cNvPicPr>
            <a:picLocks noChangeAspect="1"/>
          </p:cNvPicPr>
          <p:nvPr/>
        </p:nvPicPr>
        <p:blipFill>
          <a:blip r:embed="rId4"/>
          <a:stretch>
            <a:fillRect/>
          </a:stretch>
        </p:blipFill>
        <p:spPr>
          <a:xfrm>
            <a:off x="2204403" y="4348797"/>
            <a:ext cx="6766878" cy="746743"/>
          </a:xfrm>
          <a:prstGeom prst="rect">
            <a:avLst/>
          </a:prstGeom>
        </p:spPr>
      </p:pic>
      <p:pic>
        <p:nvPicPr>
          <p:cNvPr id="27" name="图片 26">
            <a:extLst>
              <a:ext uri="{FF2B5EF4-FFF2-40B4-BE49-F238E27FC236}">
                <a16:creationId xmlns:a16="http://schemas.microsoft.com/office/drawing/2014/main" id="{BE384C86-1BD9-4E97-A4E8-4A6414DAADE1}"/>
              </a:ext>
            </a:extLst>
          </p:cNvPr>
          <p:cNvPicPr>
            <a:picLocks noChangeAspect="1"/>
          </p:cNvPicPr>
          <p:nvPr/>
        </p:nvPicPr>
        <p:blipFill>
          <a:blip r:embed="rId5"/>
          <a:stretch>
            <a:fillRect/>
          </a:stretch>
        </p:blipFill>
        <p:spPr>
          <a:xfrm>
            <a:off x="3599395" y="5298770"/>
            <a:ext cx="2120685" cy="1086791"/>
          </a:xfrm>
          <a:prstGeom prst="rect">
            <a:avLst/>
          </a:prstGeom>
        </p:spPr>
      </p:pic>
    </p:spTree>
    <p:extLst>
      <p:ext uri="{BB962C8B-B14F-4D97-AF65-F5344CB8AC3E}">
        <p14:creationId xmlns:p14="http://schemas.microsoft.com/office/powerpoint/2010/main" val="155300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2980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线性回归</a:t>
            </a:r>
          </a:p>
        </p:txBody>
      </p:sp>
      <p:sp>
        <p:nvSpPr>
          <p:cNvPr id="17" name="矩形 16">
            <a:extLst>
              <a:ext uri="{FF2B5EF4-FFF2-40B4-BE49-F238E27FC236}">
                <a16:creationId xmlns:a16="http://schemas.microsoft.com/office/drawing/2014/main" id="{3590FA4E-2C81-4BF7-8D69-89BF79E3AC61}"/>
              </a:ext>
            </a:extLst>
          </p:cNvPr>
          <p:cNvSpPr/>
          <p:nvPr/>
        </p:nvSpPr>
        <p:spPr>
          <a:xfrm>
            <a:off x="668344" y="1645800"/>
            <a:ext cx="10685455" cy="4446656"/>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mc:AlternateContent xmlns:mc="http://schemas.openxmlformats.org/markup-compatibility/2006" xmlns:a14="http://schemas.microsoft.com/office/drawing/2010/main">
        <mc:Choice Requires="a14">
          <p:sp>
            <p:nvSpPr>
              <p:cNvPr id="16" name="内容占位符 2">
                <a:extLst>
                  <a:ext uri="{FF2B5EF4-FFF2-40B4-BE49-F238E27FC236}">
                    <a16:creationId xmlns:a16="http://schemas.microsoft.com/office/drawing/2014/main" id="{1C8674CB-13FD-468B-A6A9-A98E88BCEE34}"/>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latin typeface="+mn-ea"/>
                  </a:rPr>
                  <a:t>回归分析本质上是一个函数估计问题，通俗的来说，就是找出因变量和自变量之间的因果关系。</a:t>
                </a:r>
                <a:endParaRPr lang="en-US" altLang="zh-CN" dirty="0">
                  <a:latin typeface="+mn-ea"/>
                </a:endParaRPr>
              </a:p>
              <a:p>
                <a:pPr>
                  <a:lnSpc>
                    <a:spcPct val="150000"/>
                  </a:lnSpc>
                </a:pPr>
                <a:r>
                  <a:rPr lang="zh-CN" altLang="en-US" dirty="0">
                    <a:latin typeface="+mn-ea"/>
                  </a:rPr>
                  <a:t>回归分析的因变量是连续变量</a:t>
                </a:r>
                <a:endParaRPr lang="en-US" altLang="zh-CN" dirty="0">
                  <a:latin typeface="+mn-ea"/>
                </a:endParaRPr>
              </a:p>
              <a:p>
                <a:pPr>
                  <a:lnSpc>
                    <a:spcPct val="150000"/>
                  </a:lnSpc>
                </a:pPr>
                <a:r>
                  <a:rPr lang="zh-CN" altLang="en-US" dirty="0">
                    <a:latin typeface="+mn-ea"/>
                  </a:rPr>
                  <a:t>线性回归通过在数据集上建立线性模型，建立代价函数</a:t>
                </a:r>
                <a:r>
                  <a:rPr lang="en-US" altLang="zh-CN" dirty="0">
                    <a:latin typeface="+mn-ea"/>
                  </a:rPr>
                  <a:t>,</a:t>
                </a:r>
                <a:r>
                  <a:rPr lang="zh-CN" altLang="en-US" dirty="0">
                    <a:latin typeface="+mn-ea"/>
                  </a:rPr>
                  <a:t>最终以优化代价函数为目标确定模型参数</a:t>
                </a:r>
                <a14:m>
                  <m:oMath xmlns:m="http://schemas.openxmlformats.org/officeDocument/2006/math">
                    <m:r>
                      <a:rPr lang="zh-CN" altLang="en-US" i="1" smtClean="0">
                        <a:latin typeface="Cambria Math" panose="02040503050406030204" pitchFamily="18" charset="0"/>
                      </a:rPr>
                      <m:t>𝜃</m:t>
                    </m:r>
                  </m:oMath>
                </a14:m>
                <a:r>
                  <a:rPr lang="zh-CN" altLang="en-US" dirty="0">
                    <a:latin typeface="+mn-ea"/>
                  </a:rPr>
                  <a:t>。</a:t>
                </a:r>
              </a:p>
            </p:txBody>
          </p:sp>
        </mc:Choice>
        <mc:Fallback xmlns="">
          <p:sp>
            <p:nvSpPr>
              <p:cNvPr id="16" name="内容占位符 2">
                <a:extLst>
                  <a:ext uri="{FF2B5EF4-FFF2-40B4-BE49-F238E27FC236}">
                    <a16:creationId xmlns:a16="http://schemas.microsoft.com/office/drawing/2014/main" id="{1C8674CB-13FD-468B-A6A9-A98E88BCEE34}"/>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1043"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1911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E7C02154-920B-4719-96A1-A1F05EE90A70}"/>
              </a:ext>
            </a:extLst>
          </p:cNvPr>
          <p:cNvSpPr txBox="1">
            <a:spLocks/>
          </p:cNvSpPr>
          <p:nvPr/>
        </p:nvSpPr>
        <p:spPr>
          <a:xfrm>
            <a:off x="838200" y="233680"/>
            <a:ext cx="10515600" cy="5943283"/>
          </a:xfrm>
          <a:prstGeom prst="rect">
            <a:avLst/>
          </a:prstGeom>
        </p:spPr>
        <p:txBody>
          <a:bodyPr>
            <a:normAutofit lnSpcReduction="10000"/>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rPr>
              <a:t>带入原始：</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其中</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继续对</a:t>
            </a:r>
            <a:r>
              <a:rPr lang="en-US" altLang="zh-CN">
                <a:latin typeface="微软雅黑" panose="020B0503020204020204" pitchFamily="34" charset="-122"/>
                <a:ea typeface="微软雅黑" panose="020B0503020204020204" pitchFamily="34" charset="-122"/>
              </a:rPr>
              <a:t>ɑ</a:t>
            </a:r>
            <a:r>
              <a:rPr lang="zh-CN" altLang="en-US">
                <a:latin typeface="微软雅黑" panose="020B0503020204020204" pitchFamily="34" charset="-122"/>
                <a:ea typeface="微软雅黑" panose="020B0503020204020204" pitchFamily="34" charset="-122"/>
              </a:rPr>
              <a:t>求极大值：</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条件：</a:t>
            </a: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CBD7040-987F-49FE-983A-2C436FEA6092}"/>
              </a:ext>
            </a:extLst>
          </p:cNvPr>
          <p:cNvPicPr>
            <a:picLocks noChangeAspect="1"/>
          </p:cNvPicPr>
          <p:nvPr/>
        </p:nvPicPr>
        <p:blipFill>
          <a:blip r:embed="rId2"/>
          <a:stretch>
            <a:fillRect/>
          </a:stretch>
        </p:blipFill>
        <p:spPr>
          <a:xfrm>
            <a:off x="3345410" y="681037"/>
            <a:ext cx="4731790" cy="627601"/>
          </a:xfrm>
          <a:prstGeom prst="rect">
            <a:avLst/>
          </a:prstGeom>
        </p:spPr>
      </p:pic>
      <p:pic>
        <p:nvPicPr>
          <p:cNvPr id="4" name="图片 3">
            <a:extLst>
              <a:ext uri="{FF2B5EF4-FFF2-40B4-BE49-F238E27FC236}">
                <a16:creationId xmlns:a16="http://schemas.microsoft.com/office/drawing/2014/main" id="{3A2AB235-B04C-4460-BF8D-F919F7373ABC}"/>
              </a:ext>
            </a:extLst>
          </p:cNvPr>
          <p:cNvPicPr>
            <a:picLocks noChangeAspect="1"/>
          </p:cNvPicPr>
          <p:nvPr/>
        </p:nvPicPr>
        <p:blipFill>
          <a:blip r:embed="rId3"/>
          <a:stretch>
            <a:fillRect/>
          </a:stretch>
        </p:blipFill>
        <p:spPr>
          <a:xfrm>
            <a:off x="3509605" y="1272887"/>
            <a:ext cx="1420191" cy="489499"/>
          </a:xfrm>
          <a:prstGeom prst="rect">
            <a:avLst/>
          </a:prstGeom>
        </p:spPr>
      </p:pic>
      <p:pic>
        <p:nvPicPr>
          <p:cNvPr id="5" name="图片 4">
            <a:extLst>
              <a:ext uri="{FF2B5EF4-FFF2-40B4-BE49-F238E27FC236}">
                <a16:creationId xmlns:a16="http://schemas.microsoft.com/office/drawing/2014/main" id="{CD511E19-8E97-4282-A658-6E730C9DF87B}"/>
              </a:ext>
            </a:extLst>
          </p:cNvPr>
          <p:cNvPicPr>
            <a:picLocks noChangeAspect="1"/>
          </p:cNvPicPr>
          <p:nvPr/>
        </p:nvPicPr>
        <p:blipFill>
          <a:blip r:embed="rId4"/>
          <a:stretch>
            <a:fillRect/>
          </a:stretch>
        </p:blipFill>
        <p:spPr>
          <a:xfrm>
            <a:off x="5544805" y="1237137"/>
            <a:ext cx="999415" cy="599637"/>
          </a:xfrm>
          <a:prstGeom prst="rect">
            <a:avLst/>
          </a:prstGeom>
        </p:spPr>
      </p:pic>
      <p:pic>
        <p:nvPicPr>
          <p:cNvPr id="6" name="图片 5">
            <a:extLst>
              <a:ext uri="{FF2B5EF4-FFF2-40B4-BE49-F238E27FC236}">
                <a16:creationId xmlns:a16="http://schemas.microsoft.com/office/drawing/2014/main" id="{379D0C9F-99D3-483C-AE03-E96ED0D22011}"/>
              </a:ext>
            </a:extLst>
          </p:cNvPr>
          <p:cNvPicPr>
            <a:picLocks noChangeAspect="1"/>
          </p:cNvPicPr>
          <p:nvPr/>
        </p:nvPicPr>
        <p:blipFill>
          <a:blip r:embed="rId5"/>
          <a:stretch>
            <a:fillRect/>
          </a:stretch>
        </p:blipFill>
        <p:spPr>
          <a:xfrm>
            <a:off x="3158916" y="1900488"/>
            <a:ext cx="3868518" cy="627601"/>
          </a:xfrm>
          <a:prstGeom prst="rect">
            <a:avLst/>
          </a:prstGeom>
        </p:spPr>
      </p:pic>
      <p:pic>
        <p:nvPicPr>
          <p:cNvPr id="7" name="图片 6">
            <a:extLst>
              <a:ext uri="{FF2B5EF4-FFF2-40B4-BE49-F238E27FC236}">
                <a16:creationId xmlns:a16="http://schemas.microsoft.com/office/drawing/2014/main" id="{595EAFAD-17C4-4BBE-9DD0-D064A6FE9737}"/>
              </a:ext>
            </a:extLst>
          </p:cNvPr>
          <p:cNvPicPr>
            <a:picLocks noChangeAspect="1"/>
          </p:cNvPicPr>
          <p:nvPr/>
        </p:nvPicPr>
        <p:blipFill>
          <a:blip r:embed="rId6"/>
          <a:stretch>
            <a:fillRect/>
          </a:stretch>
        </p:blipFill>
        <p:spPr>
          <a:xfrm>
            <a:off x="3163406" y="2572090"/>
            <a:ext cx="4072916" cy="1354560"/>
          </a:xfrm>
          <a:prstGeom prst="rect">
            <a:avLst/>
          </a:prstGeom>
        </p:spPr>
      </p:pic>
      <p:pic>
        <p:nvPicPr>
          <p:cNvPr id="8" name="图片 7">
            <a:extLst>
              <a:ext uri="{FF2B5EF4-FFF2-40B4-BE49-F238E27FC236}">
                <a16:creationId xmlns:a16="http://schemas.microsoft.com/office/drawing/2014/main" id="{730413AA-4011-437E-9F91-AB9D56DC0656}"/>
              </a:ext>
            </a:extLst>
          </p:cNvPr>
          <p:cNvPicPr>
            <a:picLocks noChangeAspect="1"/>
          </p:cNvPicPr>
          <p:nvPr/>
        </p:nvPicPr>
        <p:blipFill>
          <a:blip r:embed="rId7"/>
          <a:stretch>
            <a:fillRect/>
          </a:stretch>
        </p:blipFill>
        <p:spPr>
          <a:xfrm>
            <a:off x="3234834" y="4574102"/>
            <a:ext cx="3792600" cy="616000"/>
          </a:xfrm>
          <a:prstGeom prst="rect">
            <a:avLst/>
          </a:prstGeom>
        </p:spPr>
      </p:pic>
      <p:pic>
        <p:nvPicPr>
          <p:cNvPr id="9" name="图片 8">
            <a:extLst>
              <a:ext uri="{FF2B5EF4-FFF2-40B4-BE49-F238E27FC236}">
                <a16:creationId xmlns:a16="http://schemas.microsoft.com/office/drawing/2014/main" id="{44629201-6269-433B-8F99-BE9FED10D4AF}"/>
              </a:ext>
            </a:extLst>
          </p:cNvPr>
          <p:cNvPicPr>
            <a:picLocks noChangeAspect="1"/>
          </p:cNvPicPr>
          <p:nvPr/>
        </p:nvPicPr>
        <p:blipFill>
          <a:blip r:embed="rId8"/>
          <a:stretch>
            <a:fillRect/>
          </a:stretch>
        </p:blipFill>
        <p:spPr>
          <a:xfrm>
            <a:off x="3509605" y="5679920"/>
            <a:ext cx="948150" cy="764500"/>
          </a:xfrm>
          <a:prstGeom prst="rect">
            <a:avLst/>
          </a:prstGeom>
        </p:spPr>
      </p:pic>
    </p:spTree>
    <p:extLst>
      <p:ext uri="{BB962C8B-B14F-4D97-AF65-F5344CB8AC3E}">
        <p14:creationId xmlns:p14="http://schemas.microsoft.com/office/powerpoint/2010/main" val="1760334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4274288" y="-3817089"/>
            <a:ext cx="914400" cy="9462977"/>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7632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支持向量</a:t>
            </a:r>
          </a:p>
        </p:txBody>
      </p:sp>
      <p:sp>
        <p:nvSpPr>
          <p:cNvPr id="12" name="矩形 11">
            <a:extLst>
              <a:ext uri="{FF2B5EF4-FFF2-40B4-BE49-F238E27FC236}">
                <a16:creationId xmlns:a16="http://schemas.microsoft.com/office/drawing/2014/main" id="{7C7BEDBD-64E7-453A-9F50-8493A2D297AB}"/>
              </a:ext>
            </a:extLst>
          </p:cNvPr>
          <p:cNvSpPr/>
          <p:nvPr/>
        </p:nvSpPr>
        <p:spPr>
          <a:xfrm>
            <a:off x="973091" y="1799403"/>
            <a:ext cx="7034298" cy="461665"/>
          </a:xfrm>
          <a:prstGeom prst="rect">
            <a:avLst/>
          </a:prstGeom>
        </p:spPr>
        <p:txBody>
          <a:bodyPr wrap="none">
            <a:spAutoFit/>
          </a:bodyPr>
          <a:lstStyle/>
          <a:p>
            <a:r>
              <a:rPr lang="zh-CN" altLang="en-US" sz="2400" dirty="0">
                <a:latin typeface="+mn-ea"/>
                <a:ea typeface="+mn-ea"/>
              </a:rPr>
              <a:t>支持向量：真正发挥作用的数据点，</a:t>
            </a:r>
            <a:r>
              <a:rPr lang="en-US" altLang="zh-CN" sz="2400" dirty="0">
                <a:latin typeface="+mn-ea"/>
                <a:ea typeface="+mn-ea"/>
              </a:rPr>
              <a:t>ɑ</a:t>
            </a:r>
            <a:r>
              <a:rPr lang="zh-CN" altLang="en-US" sz="2400" dirty="0">
                <a:latin typeface="+mn-ea"/>
                <a:ea typeface="+mn-ea"/>
              </a:rPr>
              <a:t>值不为</a:t>
            </a:r>
            <a:r>
              <a:rPr lang="en-US" altLang="zh-CN" sz="2400" dirty="0">
                <a:latin typeface="+mn-ea"/>
                <a:ea typeface="+mn-ea"/>
              </a:rPr>
              <a:t>0</a:t>
            </a:r>
            <a:r>
              <a:rPr lang="zh-CN" altLang="en-US" sz="2400" dirty="0">
                <a:latin typeface="+mn-ea"/>
                <a:ea typeface="+mn-ea"/>
              </a:rPr>
              <a:t>的点</a:t>
            </a:r>
          </a:p>
        </p:txBody>
      </p:sp>
      <p:pic>
        <p:nvPicPr>
          <p:cNvPr id="13" name="图片 12">
            <a:extLst>
              <a:ext uri="{FF2B5EF4-FFF2-40B4-BE49-F238E27FC236}">
                <a16:creationId xmlns:a16="http://schemas.microsoft.com/office/drawing/2014/main" id="{B281D10A-0649-4DA9-B7EC-DBBBC8E0B12B}"/>
              </a:ext>
            </a:extLst>
          </p:cNvPr>
          <p:cNvPicPr>
            <a:picLocks noChangeAspect="1"/>
          </p:cNvPicPr>
          <p:nvPr/>
        </p:nvPicPr>
        <p:blipFill>
          <a:blip r:embed="rId2"/>
          <a:stretch>
            <a:fillRect/>
          </a:stretch>
        </p:blipFill>
        <p:spPr>
          <a:xfrm>
            <a:off x="1466438" y="2888895"/>
            <a:ext cx="7502196" cy="2721329"/>
          </a:xfrm>
          <a:prstGeom prst="rect">
            <a:avLst/>
          </a:prstGeom>
        </p:spPr>
      </p:pic>
    </p:spTree>
    <p:extLst>
      <p:ext uri="{BB962C8B-B14F-4D97-AF65-F5344CB8AC3E}">
        <p14:creationId xmlns:p14="http://schemas.microsoft.com/office/powerpoint/2010/main" val="1227841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91316" y="-1834117"/>
            <a:ext cx="914400" cy="54970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3227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dirty="0">
                <a:solidFill>
                  <a:schemeClr val="bg1"/>
                </a:solidFill>
              </a:rPr>
              <a:t>soft-margin</a:t>
            </a: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20" name="内容占位符 2">
            <a:extLst>
              <a:ext uri="{FF2B5EF4-FFF2-40B4-BE49-F238E27FC236}">
                <a16:creationId xmlns:a16="http://schemas.microsoft.com/office/drawing/2014/main" id="{BDDDE623-211C-4436-AB2F-BD36C2863B7B}"/>
              </a:ext>
            </a:extLst>
          </p:cNvPr>
          <p:cNvSpPr txBox="1">
            <a:spLocks/>
          </p:cNvSpPr>
          <p:nvPr/>
        </p:nvSpPr>
        <p:spPr>
          <a:xfrm>
            <a:off x="753272" y="1716749"/>
            <a:ext cx="10515600" cy="584168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vl="1">
              <a:lnSpc>
                <a:spcPct val="150000"/>
              </a:lnSpc>
            </a:pPr>
            <a:r>
              <a:rPr lang="zh-CN" altLang="en-US" dirty="0">
                <a:latin typeface="微软雅黑" panose="020B0503020204020204" pitchFamily="34" charset="-122"/>
                <a:ea typeface="微软雅黑" panose="020B0503020204020204" pitchFamily="34" charset="-122"/>
              </a:rPr>
              <a:t>软间隔：有时候数据中有一些噪音点，如果考虑它们咱们的线就不太好了</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之前的方法要求要把两类点完全分得开，这个要求有点过于严格了，我们来放松一点！</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为了解决该问题，引入松弛因子</a:t>
            </a:r>
            <a:endParaRPr lang="en-US" altLang="zh-CN" dirty="0">
              <a:latin typeface="微软雅黑" panose="020B0503020204020204" pitchFamily="34" charset="-122"/>
              <a:ea typeface="微软雅黑" panose="020B0503020204020204" pitchFamily="34" charset="-122"/>
            </a:endParaRPr>
          </a:p>
          <a:p>
            <a:endParaRPr lang="en-US" altLang="zh-CN" dirty="0"/>
          </a:p>
        </p:txBody>
      </p:sp>
      <p:pic>
        <p:nvPicPr>
          <p:cNvPr id="21" name="图片 20">
            <a:extLst>
              <a:ext uri="{FF2B5EF4-FFF2-40B4-BE49-F238E27FC236}">
                <a16:creationId xmlns:a16="http://schemas.microsoft.com/office/drawing/2014/main" id="{F7C028C1-72AC-4312-8F5F-BEA2EADFFCF3}"/>
              </a:ext>
            </a:extLst>
          </p:cNvPr>
          <p:cNvPicPr>
            <a:picLocks noChangeAspect="1"/>
          </p:cNvPicPr>
          <p:nvPr/>
        </p:nvPicPr>
        <p:blipFill>
          <a:blip r:embed="rId2"/>
          <a:stretch>
            <a:fillRect/>
          </a:stretch>
        </p:blipFill>
        <p:spPr>
          <a:xfrm>
            <a:off x="2082328" y="5054865"/>
            <a:ext cx="2345905" cy="498458"/>
          </a:xfrm>
          <a:prstGeom prst="rect">
            <a:avLst/>
          </a:prstGeom>
        </p:spPr>
      </p:pic>
      <p:pic>
        <p:nvPicPr>
          <p:cNvPr id="22" name="图片 21">
            <a:extLst>
              <a:ext uri="{FF2B5EF4-FFF2-40B4-BE49-F238E27FC236}">
                <a16:creationId xmlns:a16="http://schemas.microsoft.com/office/drawing/2014/main" id="{D6CD1A69-756C-44F6-A4B9-CD8388B86FB9}"/>
              </a:ext>
            </a:extLst>
          </p:cNvPr>
          <p:cNvPicPr>
            <a:picLocks noChangeAspect="1"/>
          </p:cNvPicPr>
          <p:nvPr/>
        </p:nvPicPr>
        <p:blipFill>
          <a:blip r:embed="rId3"/>
          <a:stretch>
            <a:fillRect/>
          </a:stretch>
        </p:blipFill>
        <p:spPr>
          <a:xfrm>
            <a:off x="6802452" y="3736807"/>
            <a:ext cx="3307220" cy="2862508"/>
          </a:xfrm>
          <a:prstGeom prst="rect">
            <a:avLst/>
          </a:prstGeom>
        </p:spPr>
      </p:pic>
    </p:spTree>
    <p:extLst>
      <p:ext uri="{BB962C8B-B14F-4D97-AF65-F5344CB8AC3E}">
        <p14:creationId xmlns:p14="http://schemas.microsoft.com/office/powerpoint/2010/main" val="1358390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291316" y="-1834117"/>
            <a:ext cx="914400" cy="54970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3" y="552450"/>
            <a:ext cx="33227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dirty="0">
                <a:solidFill>
                  <a:schemeClr val="bg1"/>
                </a:solidFill>
              </a:rPr>
              <a:t>soft-margin</a:t>
            </a: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19" name="内容占位符 2">
            <a:extLst>
              <a:ext uri="{FF2B5EF4-FFF2-40B4-BE49-F238E27FC236}">
                <a16:creationId xmlns:a16="http://schemas.microsoft.com/office/drawing/2014/main" id="{716FE8A0-0E86-4B6E-A6C7-1CEE3EF3822F}"/>
              </a:ext>
            </a:extLst>
          </p:cNvPr>
          <p:cNvSpPr txBox="1">
            <a:spLocks/>
          </p:cNvSpPr>
          <p:nvPr/>
        </p:nvSpPr>
        <p:spPr>
          <a:xfrm>
            <a:off x="944252" y="1734145"/>
            <a:ext cx="10544967" cy="588808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新的目标函数：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趋近于很大时：意味着分类严格不能有错误</a:t>
            </a:r>
          </a:p>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趋近于很小时：意味着可以有更大的错误容忍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是我们需要指定的一个参数</a:t>
            </a:r>
            <a:endParaRPr lang="en-US" altLang="zh-CN"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613D77C3-529F-49F7-BDCD-21377195AB32}"/>
              </a:ext>
            </a:extLst>
          </p:cNvPr>
          <p:cNvPicPr>
            <a:picLocks noChangeAspect="1"/>
          </p:cNvPicPr>
          <p:nvPr/>
        </p:nvPicPr>
        <p:blipFill>
          <a:blip r:embed="rId2"/>
          <a:stretch>
            <a:fillRect/>
          </a:stretch>
        </p:blipFill>
        <p:spPr>
          <a:xfrm>
            <a:off x="4452567" y="1734144"/>
            <a:ext cx="2009649" cy="616319"/>
          </a:xfrm>
          <a:prstGeom prst="rect">
            <a:avLst/>
          </a:prstGeom>
        </p:spPr>
      </p:pic>
      <p:pic>
        <p:nvPicPr>
          <p:cNvPr id="24" name="图片 23">
            <a:extLst>
              <a:ext uri="{FF2B5EF4-FFF2-40B4-BE49-F238E27FC236}">
                <a16:creationId xmlns:a16="http://schemas.microsoft.com/office/drawing/2014/main" id="{8BCCA422-393F-4BB0-B3D7-5965751A7C5C}"/>
              </a:ext>
            </a:extLst>
          </p:cNvPr>
          <p:cNvPicPr>
            <a:picLocks noChangeAspect="1"/>
          </p:cNvPicPr>
          <p:nvPr/>
        </p:nvPicPr>
        <p:blipFill>
          <a:blip r:embed="rId3"/>
          <a:stretch>
            <a:fillRect/>
          </a:stretch>
        </p:blipFill>
        <p:spPr>
          <a:xfrm>
            <a:off x="5773893" y="4874742"/>
            <a:ext cx="2009649" cy="1739417"/>
          </a:xfrm>
          <a:prstGeom prst="rect">
            <a:avLst/>
          </a:prstGeom>
        </p:spPr>
      </p:pic>
    </p:spTree>
    <p:extLst>
      <p:ext uri="{BB962C8B-B14F-4D97-AF65-F5344CB8AC3E}">
        <p14:creationId xmlns:p14="http://schemas.microsoft.com/office/powerpoint/2010/main" val="3016782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4274288" y="-3817089"/>
            <a:ext cx="914400" cy="9462977"/>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7632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低维不可分问题</a:t>
            </a:r>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C7BEDBD-64E7-453A-9F50-8493A2D297AB}"/>
                  </a:ext>
                </a:extLst>
              </p:cNvPr>
              <p:cNvSpPr/>
              <p:nvPr/>
            </p:nvSpPr>
            <p:spPr>
              <a:xfrm>
                <a:off x="973091" y="1799403"/>
                <a:ext cx="5753370" cy="461665"/>
              </a:xfrm>
              <a:prstGeom prst="rect">
                <a:avLst/>
              </a:prstGeom>
            </p:spPr>
            <p:txBody>
              <a:bodyPr wrap="none">
                <a:spAutoFit/>
              </a:bodyPr>
              <a:lstStyle/>
              <a:p>
                <a:r>
                  <a:rPr lang="zh-CN" altLang="en-US" sz="2400" dirty="0">
                    <a:latin typeface="+mn-ea"/>
                    <a:ea typeface="+mn-ea"/>
                  </a:rPr>
                  <a:t>目标：找到一种变换的方法，也就是</a:t>
                </a:r>
                <a14:m>
                  <m:oMath xmlns:m="http://schemas.openxmlformats.org/officeDocument/2006/math">
                    <m:r>
                      <a:rPr lang="zh-CN" altLang="en-US" sz="2400" i="1" smtClean="0">
                        <a:latin typeface="Cambria Math" panose="02040503050406030204" pitchFamily="18" charset="0"/>
                        <a:ea typeface="+mn-ea"/>
                      </a:rPr>
                      <m:t>𝜑</m:t>
                    </m:r>
                    <m:r>
                      <a:rPr lang="en-US" altLang="zh-CN" sz="2400" b="0" i="1" smtClean="0">
                        <a:latin typeface="Cambria Math" panose="02040503050406030204" pitchFamily="18" charset="0"/>
                        <a:ea typeface="+mn-ea"/>
                      </a:rPr>
                      <m:t>(</m:t>
                    </m:r>
                    <m:r>
                      <a:rPr lang="en-US" altLang="zh-CN" sz="2400" b="0" i="1" smtClean="0">
                        <a:latin typeface="Cambria Math" panose="02040503050406030204" pitchFamily="18" charset="0"/>
                        <a:ea typeface="+mn-ea"/>
                      </a:rPr>
                      <m:t>𝑥</m:t>
                    </m:r>
                    <m:r>
                      <a:rPr lang="en-US" altLang="zh-CN" sz="2400" b="0" i="1" smtClean="0">
                        <a:latin typeface="Cambria Math" panose="02040503050406030204" pitchFamily="18" charset="0"/>
                        <a:ea typeface="+mn-ea"/>
                      </a:rPr>
                      <m:t>)</m:t>
                    </m:r>
                  </m:oMath>
                </a14:m>
                <a:endParaRPr lang="zh-CN" altLang="en-US" sz="2400" dirty="0">
                  <a:latin typeface="+mn-ea"/>
                  <a:ea typeface="+mn-ea"/>
                </a:endParaRPr>
              </a:p>
            </p:txBody>
          </p:sp>
        </mc:Choice>
        <mc:Fallback>
          <p:sp>
            <p:nvSpPr>
              <p:cNvPr id="12" name="矩形 11">
                <a:extLst>
                  <a:ext uri="{FF2B5EF4-FFF2-40B4-BE49-F238E27FC236}">
                    <a16:creationId xmlns:a16="http://schemas.microsoft.com/office/drawing/2014/main" id="{7C7BEDBD-64E7-453A-9F50-8493A2D297AB}"/>
                  </a:ext>
                </a:extLst>
              </p:cNvPr>
              <p:cNvSpPr>
                <a:spLocks noRot="1" noChangeAspect="1" noMove="1" noResize="1" noEditPoints="1" noAdjustHandles="1" noChangeArrowheads="1" noChangeShapeType="1" noTextEdit="1"/>
              </p:cNvSpPr>
              <p:nvPr/>
            </p:nvSpPr>
            <p:spPr>
              <a:xfrm>
                <a:off x="973091" y="1799403"/>
                <a:ext cx="5753370" cy="461665"/>
              </a:xfrm>
              <a:prstGeom prst="rect">
                <a:avLst/>
              </a:prstGeom>
              <a:blipFill>
                <a:blip r:embed="rId2"/>
                <a:stretch>
                  <a:fillRect l="-1697" t="-10526" b="-28947"/>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41D84976-142B-43CC-AC15-ECB0BA50B4F1}"/>
              </a:ext>
            </a:extLst>
          </p:cNvPr>
          <p:cNvPicPr>
            <a:picLocks noChangeAspect="1"/>
          </p:cNvPicPr>
          <p:nvPr/>
        </p:nvPicPr>
        <p:blipFill>
          <a:blip r:embed="rId3"/>
          <a:stretch>
            <a:fillRect/>
          </a:stretch>
        </p:blipFill>
        <p:spPr>
          <a:xfrm>
            <a:off x="2677424" y="2920300"/>
            <a:ext cx="5753370" cy="2951986"/>
          </a:xfrm>
          <a:prstGeom prst="rect">
            <a:avLst/>
          </a:prstGeom>
        </p:spPr>
      </p:pic>
    </p:spTree>
    <p:extLst>
      <p:ext uri="{BB962C8B-B14F-4D97-AF65-F5344CB8AC3E}">
        <p14:creationId xmlns:p14="http://schemas.microsoft.com/office/powerpoint/2010/main" val="2838839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4274288" y="-3817089"/>
            <a:ext cx="914400" cy="9462977"/>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7632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核函数</a:t>
            </a:r>
          </a:p>
        </p:txBody>
      </p:sp>
      <p:sp>
        <p:nvSpPr>
          <p:cNvPr id="12" name="矩形 11">
            <a:extLst>
              <a:ext uri="{FF2B5EF4-FFF2-40B4-BE49-F238E27FC236}">
                <a16:creationId xmlns:a16="http://schemas.microsoft.com/office/drawing/2014/main" id="{7C7BEDBD-64E7-453A-9F50-8493A2D297AB}"/>
              </a:ext>
            </a:extLst>
          </p:cNvPr>
          <p:cNvSpPr/>
          <p:nvPr/>
        </p:nvSpPr>
        <p:spPr>
          <a:xfrm>
            <a:off x="973091" y="1799403"/>
            <a:ext cx="7837534" cy="4154984"/>
          </a:xfrm>
          <a:prstGeom prst="rect">
            <a:avLst/>
          </a:prstGeom>
        </p:spPr>
        <p:txBody>
          <a:bodyPr wrap="square">
            <a:spAutoFit/>
          </a:bodyPr>
          <a:lstStyle/>
          <a:p>
            <a:r>
              <a:rPr lang="zh-CN" altLang="en-US" sz="2400" dirty="0">
                <a:latin typeface="+mn-ea"/>
                <a:ea typeface="+mn-ea"/>
              </a:rPr>
              <a:t>引入核函数，增强</a:t>
            </a:r>
            <a:r>
              <a:rPr lang="en-US" altLang="zh-CN" sz="2400" dirty="0">
                <a:latin typeface="+mn-ea"/>
                <a:ea typeface="+mn-ea"/>
              </a:rPr>
              <a:t>SVM</a:t>
            </a:r>
            <a:r>
              <a:rPr lang="zh-CN" altLang="en-US" sz="2400" dirty="0">
                <a:latin typeface="+mn-ea"/>
                <a:ea typeface="+mn-ea"/>
              </a:rPr>
              <a:t>的非线性能力</a:t>
            </a:r>
            <a:endParaRPr lang="en-US" altLang="zh-CN" sz="2400" dirty="0">
              <a:latin typeface="+mn-ea"/>
              <a:ea typeface="+mn-ea"/>
            </a:endParaRPr>
          </a:p>
          <a:p>
            <a:endParaRPr lang="en-US" altLang="zh-CN" sz="2400" dirty="0">
              <a:latin typeface="+mn-ea"/>
              <a:ea typeface="+mn-ea"/>
            </a:endParaRPr>
          </a:p>
          <a:p>
            <a:r>
              <a:rPr lang="zh-CN" altLang="en-US" sz="2400" dirty="0">
                <a:latin typeface="+mn-ea"/>
                <a:ea typeface="+mn-ea"/>
              </a:rPr>
              <a:t>高斯核函数：</a:t>
            </a:r>
            <a:endParaRPr lang="en-US" altLang="zh-CN" sz="2400" dirty="0">
              <a:latin typeface="+mn-ea"/>
              <a:ea typeface="+mn-ea"/>
            </a:endParaRPr>
          </a:p>
          <a:p>
            <a:endParaRPr lang="en-US" altLang="zh-CN" sz="2400" dirty="0">
              <a:latin typeface="+mn-ea"/>
              <a:ea typeface="+mn-ea"/>
            </a:endParaRPr>
          </a:p>
          <a:p>
            <a:endParaRPr lang="en-US" altLang="zh-CN" sz="2400" dirty="0">
              <a:latin typeface="+mn-ea"/>
              <a:ea typeface="+mn-ea"/>
            </a:endParaRPr>
          </a:p>
          <a:p>
            <a:endParaRPr lang="en-US" altLang="zh-CN" sz="2400" dirty="0">
              <a:latin typeface="+mn-ea"/>
              <a:ea typeface="+mn-ea"/>
            </a:endParaRPr>
          </a:p>
          <a:p>
            <a:endParaRPr lang="en-US" altLang="zh-CN" sz="2400" dirty="0">
              <a:latin typeface="+mn-ea"/>
              <a:ea typeface="+mn-ea"/>
            </a:endParaRPr>
          </a:p>
          <a:p>
            <a:endParaRPr lang="en-US" altLang="zh-CN" sz="2400" dirty="0">
              <a:latin typeface="+mn-ea"/>
              <a:ea typeface="+mn-ea"/>
            </a:endParaRPr>
          </a:p>
          <a:p>
            <a:endParaRPr lang="en-US" altLang="zh-CN" sz="2400" dirty="0">
              <a:latin typeface="+mn-ea"/>
              <a:ea typeface="+mn-ea"/>
            </a:endParaRPr>
          </a:p>
          <a:p>
            <a:endParaRPr lang="en-US" altLang="zh-CN" sz="2400" dirty="0">
              <a:latin typeface="+mn-ea"/>
              <a:ea typeface="+mn-ea"/>
            </a:endParaRPr>
          </a:p>
          <a:p>
            <a:r>
              <a:rPr lang="zh-CN" altLang="en-US" sz="2400" dirty="0">
                <a:latin typeface="+mn-ea"/>
                <a:ea typeface="+mn-ea"/>
              </a:rPr>
              <a:t>         </a:t>
            </a:r>
            <a:r>
              <a:rPr lang="zh-CN" altLang="en-US" sz="2000" dirty="0">
                <a:latin typeface="+mn-ea"/>
                <a:ea typeface="+mn-ea"/>
              </a:rPr>
              <a:t>线性核函数                                  高斯</a:t>
            </a:r>
            <a:r>
              <a:rPr lang="zh-CN" altLang="en-US" sz="2000" dirty="0">
                <a:latin typeface="+mn-ea"/>
              </a:rPr>
              <a:t>核函数</a:t>
            </a:r>
            <a:endParaRPr lang="en-US" altLang="zh-CN" sz="2000" dirty="0">
              <a:latin typeface="+mn-ea"/>
              <a:ea typeface="+mn-ea"/>
            </a:endParaRPr>
          </a:p>
        </p:txBody>
      </p:sp>
      <p:pic>
        <p:nvPicPr>
          <p:cNvPr id="13" name="图片 12">
            <a:extLst>
              <a:ext uri="{FF2B5EF4-FFF2-40B4-BE49-F238E27FC236}">
                <a16:creationId xmlns:a16="http://schemas.microsoft.com/office/drawing/2014/main" id="{C6115969-CE33-4519-890D-0F4BD9122B84}"/>
              </a:ext>
            </a:extLst>
          </p:cNvPr>
          <p:cNvPicPr>
            <a:picLocks noChangeAspect="1"/>
          </p:cNvPicPr>
          <p:nvPr/>
        </p:nvPicPr>
        <p:blipFill>
          <a:blip r:embed="rId2"/>
          <a:stretch>
            <a:fillRect/>
          </a:stretch>
        </p:blipFill>
        <p:spPr>
          <a:xfrm>
            <a:off x="3097949" y="2399566"/>
            <a:ext cx="2207475" cy="768145"/>
          </a:xfrm>
          <a:prstGeom prst="rect">
            <a:avLst/>
          </a:prstGeom>
        </p:spPr>
      </p:pic>
      <p:pic>
        <p:nvPicPr>
          <p:cNvPr id="15" name="图片 14">
            <a:extLst>
              <a:ext uri="{FF2B5EF4-FFF2-40B4-BE49-F238E27FC236}">
                <a16:creationId xmlns:a16="http://schemas.microsoft.com/office/drawing/2014/main" id="{8C177C1F-068C-43DE-8CBA-2573A482DA23}"/>
              </a:ext>
            </a:extLst>
          </p:cNvPr>
          <p:cNvPicPr>
            <a:picLocks noChangeAspect="1"/>
          </p:cNvPicPr>
          <p:nvPr/>
        </p:nvPicPr>
        <p:blipFill>
          <a:blip r:embed="rId3"/>
          <a:stretch>
            <a:fillRect/>
          </a:stretch>
        </p:blipFill>
        <p:spPr>
          <a:xfrm>
            <a:off x="973091" y="3217984"/>
            <a:ext cx="3245802" cy="2173165"/>
          </a:xfrm>
          <a:prstGeom prst="rect">
            <a:avLst/>
          </a:prstGeom>
        </p:spPr>
      </p:pic>
      <p:pic>
        <p:nvPicPr>
          <p:cNvPr id="16" name="图片 15">
            <a:extLst>
              <a:ext uri="{FF2B5EF4-FFF2-40B4-BE49-F238E27FC236}">
                <a16:creationId xmlns:a16="http://schemas.microsoft.com/office/drawing/2014/main" id="{C085424D-4709-49D7-A974-35BDB5AB751F}"/>
              </a:ext>
            </a:extLst>
          </p:cNvPr>
          <p:cNvPicPr>
            <a:picLocks noChangeAspect="1"/>
          </p:cNvPicPr>
          <p:nvPr/>
        </p:nvPicPr>
        <p:blipFill>
          <a:blip r:embed="rId4"/>
          <a:stretch>
            <a:fillRect/>
          </a:stretch>
        </p:blipFill>
        <p:spPr>
          <a:xfrm>
            <a:off x="4731487" y="3217985"/>
            <a:ext cx="3190461" cy="2173164"/>
          </a:xfrm>
          <a:prstGeom prst="rect">
            <a:avLst/>
          </a:prstGeom>
        </p:spPr>
      </p:pic>
    </p:spTree>
    <p:extLst>
      <p:ext uri="{BB962C8B-B14F-4D97-AF65-F5344CB8AC3E}">
        <p14:creationId xmlns:p14="http://schemas.microsoft.com/office/powerpoint/2010/main" val="775222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6101" y="-2628902"/>
            <a:ext cx="914400" cy="708660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41671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支持向量机优点</a:t>
            </a:r>
            <a:endParaRPr lang="en-US" altLang="zh-CN" sz="3600" dirty="0">
              <a:solidFill>
                <a:schemeClr val="bg1"/>
              </a:solidFill>
            </a:endParaRP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13" name="矩形 12">
            <a:extLst>
              <a:ext uri="{FF2B5EF4-FFF2-40B4-BE49-F238E27FC236}">
                <a16:creationId xmlns:a16="http://schemas.microsoft.com/office/drawing/2014/main" id="{5A7C8154-D21A-4A61-B660-22F006D01FA1}"/>
              </a:ext>
            </a:extLst>
          </p:cNvPr>
          <p:cNvSpPr/>
          <p:nvPr/>
        </p:nvSpPr>
        <p:spPr>
          <a:xfrm>
            <a:off x="1371911" y="2024492"/>
            <a:ext cx="9067175" cy="4192943"/>
          </a:xfrm>
          <a:prstGeom prst="rect">
            <a:avLst/>
          </a:prstGeom>
        </p:spPr>
        <p:txBody>
          <a:bodyPr wrap="square">
            <a:spAutoFit/>
          </a:bodyPr>
          <a:lstStyle/>
          <a:p>
            <a:pPr>
              <a:lnSpc>
                <a:spcPct val="150000"/>
              </a:lnSpc>
            </a:pPr>
            <a:r>
              <a:rPr lang="en-US" altLang="zh-CN" sz="2000" dirty="0">
                <a:latin typeface="+mn-ea"/>
                <a:ea typeface="+mn-ea"/>
              </a:rPr>
              <a:t>1.</a:t>
            </a:r>
            <a:r>
              <a:rPr lang="zh-CN" altLang="en-US" sz="2000" dirty="0">
                <a:latin typeface="+mn-ea"/>
                <a:ea typeface="+mn-ea"/>
              </a:rPr>
              <a:t>非线性映射是</a:t>
            </a:r>
            <a:r>
              <a:rPr lang="en-US" altLang="zh-CN" sz="2000" dirty="0">
                <a:latin typeface="+mn-ea"/>
                <a:ea typeface="+mn-ea"/>
              </a:rPr>
              <a:t>SVM</a:t>
            </a:r>
            <a:r>
              <a:rPr lang="zh-CN" altLang="en-US" sz="2000" dirty="0">
                <a:latin typeface="+mn-ea"/>
                <a:ea typeface="+mn-ea"/>
              </a:rPr>
              <a:t>方法的理论基础</a:t>
            </a:r>
            <a:r>
              <a:rPr lang="en-US" altLang="zh-CN" sz="2000" dirty="0">
                <a:latin typeface="+mn-ea"/>
                <a:ea typeface="+mn-ea"/>
              </a:rPr>
              <a:t>,SVM</a:t>
            </a:r>
            <a:r>
              <a:rPr lang="zh-CN" altLang="en-US" sz="2000" dirty="0">
                <a:latin typeface="+mn-ea"/>
                <a:ea typeface="+mn-ea"/>
              </a:rPr>
              <a:t>利用内积核函数代替向高维空间的非线性映射</a:t>
            </a:r>
            <a:endParaRPr lang="en-US" altLang="zh-CN" sz="2000" dirty="0">
              <a:latin typeface="+mn-ea"/>
              <a:ea typeface="+mn-ea"/>
            </a:endParaRPr>
          </a:p>
          <a:p>
            <a:pPr>
              <a:lnSpc>
                <a:spcPct val="150000"/>
              </a:lnSpc>
            </a:pPr>
            <a:r>
              <a:rPr lang="en-US" altLang="zh-CN" sz="2000" dirty="0">
                <a:latin typeface="+mn-ea"/>
                <a:ea typeface="+mn-ea"/>
              </a:rPr>
              <a:t>2.</a:t>
            </a:r>
            <a:r>
              <a:rPr lang="zh-CN" altLang="en-US" sz="2000" dirty="0">
                <a:latin typeface="+mn-ea"/>
                <a:ea typeface="+mn-ea"/>
              </a:rPr>
              <a:t> </a:t>
            </a:r>
            <a:r>
              <a:rPr lang="en-US" altLang="zh-CN" sz="2000" dirty="0">
                <a:latin typeface="+mn-ea"/>
                <a:ea typeface="+mn-ea"/>
              </a:rPr>
              <a:t>SVM </a:t>
            </a:r>
            <a:r>
              <a:rPr lang="zh-CN" altLang="en-US" sz="2000" dirty="0">
                <a:latin typeface="+mn-ea"/>
                <a:ea typeface="+mn-ea"/>
              </a:rPr>
              <a:t>的最终决策函数只由少数的支持向量所确定</a:t>
            </a:r>
            <a:r>
              <a:rPr lang="en-US" altLang="zh-CN" sz="2000" dirty="0">
                <a:latin typeface="+mn-ea"/>
                <a:ea typeface="+mn-ea"/>
              </a:rPr>
              <a:t>,</a:t>
            </a:r>
            <a:r>
              <a:rPr lang="zh-CN" altLang="en-US" sz="2000" dirty="0">
                <a:latin typeface="+mn-ea"/>
                <a:ea typeface="+mn-ea"/>
              </a:rPr>
              <a:t>计算的复杂性取决于支持向量的数目</a:t>
            </a:r>
            <a:r>
              <a:rPr lang="en-US" altLang="zh-CN" sz="2000" dirty="0">
                <a:latin typeface="+mn-ea"/>
                <a:ea typeface="+mn-ea"/>
              </a:rPr>
              <a:t>,</a:t>
            </a:r>
            <a:r>
              <a:rPr lang="zh-CN" altLang="en-US" sz="2000" dirty="0">
                <a:latin typeface="+mn-ea"/>
                <a:ea typeface="+mn-ea"/>
              </a:rPr>
              <a:t>而不是样本空间的维数</a:t>
            </a:r>
            <a:r>
              <a:rPr lang="en-US" altLang="zh-CN" sz="2000" dirty="0">
                <a:latin typeface="+mn-ea"/>
                <a:ea typeface="+mn-ea"/>
              </a:rPr>
              <a:t>,</a:t>
            </a:r>
            <a:r>
              <a:rPr lang="zh-CN" altLang="en-US" sz="2000" dirty="0">
                <a:latin typeface="+mn-ea"/>
                <a:ea typeface="+mn-ea"/>
              </a:rPr>
              <a:t>这在某种意义上避免了“维数灾难”。</a:t>
            </a:r>
            <a:endParaRPr lang="en-US" altLang="zh-CN" sz="2000" dirty="0">
              <a:latin typeface="+mn-ea"/>
              <a:ea typeface="+mn-ea"/>
            </a:endParaRPr>
          </a:p>
          <a:p>
            <a:pPr>
              <a:lnSpc>
                <a:spcPct val="150000"/>
              </a:lnSpc>
            </a:pPr>
            <a:r>
              <a:rPr lang="en-US" altLang="zh-CN" sz="2000" dirty="0">
                <a:latin typeface="+mn-ea"/>
                <a:ea typeface="+mn-ea"/>
              </a:rPr>
              <a:t>3.</a:t>
            </a:r>
            <a:r>
              <a:rPr lang="zh-CN" altLang="en-US" sz="2000" dirty="0">
                <a:latin typeface="+mn-ea"/>
                <a:ea typeface="+mn-ea"/>
              </a:rPr>
              <a:t> 少数支持向量决定了最终结果</a:t>
            </a:r>
            <a:r>
              <a:rPr lang="en-US" altLang="zh-CN" sz="2000" dirty="0">
                <a:latin typeface="+mn-ea"/>
                <a:ea typeface="+mn-ea"/>
              </a:rPr>
              <a:t>,</a:t>
            </a:r>
            <a:r>
              <a:rPr lang="zh-CN" altLang="en-US" sz="2000" dirty="0">
                <a:latin typeface="+mn-ea"/>
                <a:ea typeface="+mn-ea"/>
              </a:rPr>
              <a:t>这不但可以帮助我们抓住关键样本、“剔除”大量冗余样本</a:t>
            </a:r>
            <a:r>
              <a:rPr lang="en-US" altLang="zh-CN" sz="2000" dirty="0">
                <a:latin typeface="+mn-ea"/>
                <a:ea typeface="+mn-ea"/>
              </a:rPr>
              <a:t>,</a:t>
            </a:r>
            <a:r>
              <a:rPr lang="zh-CN" altLang="en-US" sz="2000" dirty="0">
                <a:latin typeface="+mn-ea"/>
                <a:ea typeface="+mn-ea"/>
              </a:rPr>
              <a:t>而且注定了该方法不但算法简单</a:t>
            </a:r>
            <a:r>
              <a:rPr lang="en-US" altLang="zh-CN" sz="2000" dirty="0">
                <a:latin typeface="+mn-ea"/>
                <a:ea typeface="+mn-ea"/>
              </a:rPr>
              <a:t>,</a:t>
            </a:r>
            <a:r>
              <a:rPr lang="zh-CN" altLang="en-US" sz="2000" dirty="0">
                <a:latin typeface="+mn-ea"/>
                <a:ea typeface="+mn-ea"/>
              </a:rPr>
              <a:t>而且具有较好的“鲁棒”性。这种“鲁棒”性主要体现在</a:t>
            </a:r>
            <a:r>
              <a:rPr lang="en-US" altLang="zh-CN" sz="2000" dirty="0">
                <a:latin typeface="+mn-ea"/>
                <a:ea typeface="+mn-ea"/>
              </a:rPr>
              <a:t>:</a:t>
            </a:r>
          </a:p>
          <a:p>
            <a:pPr>
              <a:lnSpc>
                <a:spcPct val="150000"/>
              </a:lnSpc>
            </a:pPr>
            <a:r>
              <a:rPr lang="zh-CN" altLang="en-US" sz="2000" dirty="0">
                <a:latin typeface="+mn-ea"/>
                <a:ea typeface="+mn-ea"/>
              </a:rPr>
              <a:t>（</a:t>
            </a:r>
            <a:r>
              <a:rPr lang="en-US" altLang="zh-CN" sz="2000" dirty="0">
                <a:latin typeface="+mn-ea"/>
                <a:ea typeface="+mn-ea"/>
              </a:rPr>
              <a:t>1</a:t>
            </a:r>
            <a:r>
              <a:rPr lang="zh-CN" altLang="en-US" sz="2000" dirty="0">
                <a:latin typeface="+mn-ea"/>
                <a:ea typeface="+mn-ea"/>
              </a:rPr>
              <a:t>）增、删非支持向量样本对模型没有影响</a:t>
            </a:r>
            <a:endParaRPr lang="en-US" altLang="zh-CN" sz="2000" dirty="0">
              <a:latin typeface="+mn-ea"/>
              <a:ea typeface="+mn-ea"/>
            </a:endParaRPr>
          </a:p>
          <a:p>
            <a:pPr>
              <a:lnSpc>
                <a:spcPct val="150000"/>
              </a:lnSpc>
            </a:pPr>
            <a:r>
              <a:rPr lang="zh-CN" altLang="en-US" sz="2000" dirty="0">
                <a:latin typeface="+mn-ea"/>
                <a:ea typeface="+mn-ea"/>
              </a:rPr>
              <a:t>（</a:t>
            </a:r>
            <a:r>
              <a:rPr lang="en-US" altLang="zh-CN" sz="2000" dirty="0">
                <a:latin typeface="+mn-ea"/>
                <a:ea typeface="+mn-ea"/>
              </a:rPr>
              <a:t>2</a:t>
            </a:r>
            <a:r>
              <a:rPr lang="zh-CN" altLang="en-US" sz="2000" dirty="0">
                <a:latin typeface="+mn-ea"/>
                <a:ea typeface="+mn-ea"/>
              </a:rPr>
              <a:t>）支持向量样本集具有一定的鲁棒性</a:t>
            </a:r>
          </a:p>
        </p:txBody>
      </p:sp>
    </p:spTree>
    <p:extLst>
      <p:ext uri="{BB962C8B-B14F-4D97-AF65-F5344CB8AC3E}">
        <p14:creationId xmlns:p14="http://schemas.microsoft.com/office/powerpoint/2010/main" val="2237722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6101" y="-2628902"/>
            <a:ext cx="914400" cy="708660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41671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支持向量机缺点</a:t>
            </a:r>
            <a:endParaRPr lang="en-US" altLang="zh-CN" sz="3600" dirty="0">
              <a:solidFill>
                <a:schemeClr val="bg1"/>
              </a:solidFill>
            </a:endParaRP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13" name="矩形 12">
            <a:extLst>
              <a:ext uri="{FF2B5EF4-FFF2-40B4-BE49-F238E27FC236}">
                <a16:creationId xmlns:a16="http://schemas.microsoft.com/office/drawing/2014/main" id="{5A7C8154-D21A-4A61-B660-22F006D01FA1}"/>
              </a:ext>
            </a:extLst>
          </p:cNvPr>
          <p:cNvSpPr/>
          <p:nvPr/>
        </p:nvSpPr>
        <p:spPr>
          <a:xfrm>
            <a:off x="1371911" y="1910267"/>
            <a:ext cx="9067175" cy="4290726"/>
          </a:xfrm>
          <a:prstGeom prst="rect">
            <a:avLst/>
          </a:prstGeom>
        </p:spPr>
        <p:txBody>
          <a:bodyPr wrap="square">
            <a:spAutoFit/>
          </a:bodyPr>
          <a:lstStyle/>
          <a:p>
            <a:pPr>
              <a:lnSpc>
                <a:spcPct val="150000"/>
              </a:lnSpc>
            </a:pPr>
            <a:r>
              <a:rPr lang="zh-CN" altLang="en-US" sz="2000" dirty="0">
                <a:latin typeface="+mn-ea"/>
                <a:ea typeface="+mn-ea"/>
              </a:rPr>
              <a:t> （</a:t>
            </a:r>
            <a:r>
              <a:rPr lang="en-US" altLang="zh-CN" sz="2000" dirty="0">
                <a:latin typeface="+mn-ea"/>
                <a:ea typeface="+mn-ea"/>
              </a:rPr>
              <a:t>1</a:t>
            </a:r>
            <a:r>
              <a:rPr lang="zh-CN" altLang="en-US" sz="2000" dirty="0">
                <a:latin typeface="+mn-ea"/>
                <a:ea typeface="+mn-ea"/>
              </a:rPr>
              <a:t>）</a:t>
            </a:r>
            <a:r>
              <a:rPr lang="en-US" altLang="zh-CN" sz="2000" dirty="0">
                <a:latin typeface="+mn-ea"/>
                <a:ea typeface="+mn-ea"/>
              </a:rPr>
              <a:t>SVM</a:t>
            </a:r>
            <a:r>
              <a:rPr lang="zh-CN" altLang="en-US" sz="2000" dirty="0">
                <a:latin typeface="+mn-ea"/>
                <a:ea typeface="+mn-ea"/>
              </a:rPr>
              <a:t>算法对大规模训练样本难以实施</a:t>
            </a:r>
            <a:endParaRPr lang="en-US" altLang="zh-CN" sz="2000" dirty="0">
              <a:latin typeface="+mn-ea"/>
              <a:ea typeface="+mn-ea"/>
            </a:endParaRPr>
          </a:p>
          <a:p>
            <a:pPr lvl="2">
              <a:lnSpc>
                <a:spcPct val="150000"/>
              </a:lnSpc>
            </a:pPr>
            <a:r>
              <a:rPr lang="zh-CN" altLang="en-US" dirty="0">
                <a:latin typeface="+mn-ea"/>
                <a:ea typeface="+mn-ea"/>
              </a:rPr>
              <a:t>由于</a:t>
            </a:r>
            <a:r>
              <a:rPr lang="en-US" altLang="zh-CN" dirty="0">
                <a:latin typeface="+mn-ea"/>
                <a:ea typeface="+mn-ea"/>
              </a:rPr>
              <a:t>SVM</a:t>
            </a:r>
            <a:r>
              <a:rPr lang="zh-CN" altLang="en-US" dirty="0">
                <a:latin typeface="+mn-ea"/>
                <a:ea typeface="+mn-ea"/>
              </a:rPr>
              <a:t>是借助二次规划来求解支持向量，而求解二次规划将涉及</a:t>
            </a:r>
            <a:r>
              <a:rPr lang="en-US" altLang="zh-CN" dirty="0">
                <a:latin typeface="+mn-ea"/>
                <a:ea typeface="+mn-ea"/>
              </a:rPr>
              <a:t>m</a:t>
            </a:r>
            <a:r>
              <a:rPr lang="zh-CN" altLang="en-US" dirty="0">
                <a:latin typeface="+mn-ea"/>
                <a:ea typeface="+mn-ea"/>
              </a:rPr>
              <a:t>阶矩阵的计算（</a:t>
            </a:r>
            <a:r>
              <a:rPr lang="en-US" altLang="zh-CN" dirty="0">
                <a:latin typeface="+mn-ea"/>
                <a:ea typeface="+mn-ea"/>
              </a:rPr>
              <a:t>m</a:t>
            </a:r>
            <a:r>
              <a:rPr lang="zh-CN" altLang="en-US" dirty="0">
                <a:latin typeface="+mn-ea"/>
                <a:ea typeface="+mn-ea"/>
              </a:rPr>
              <a:t>为样本的个数），当</a:t>
            </a:r>
            <a:r>
              <a:rPr lang="en-US" altLang="zh-CN" dirty="0">
                <a:latin typeface="+mn-ea"/>
                <a:ea typeface="+mn-ea"/>
              </a:rPr>
              <a:t>m</a:t>
            </a:r>
            <a:r>
              <a:rPr lang="zh-CN" altLang="en-US" dirty="0">
                <a:latin typeface="+mn-ea"/>
                <a:ea typeface="+mn-ea"/>
              </a:rPr>
              <a:t>数目很大时该矩阵的存储和计算将耗费大量的机器内存和运算时间。</a:t>
            </a:r>
            <a:endParaRPr lang="en-US" altLang="zh-CN" dirty="0">
              <a:latin typeface="+mn-ea"/>
              <a:ea typeface="+mn-ea"/>
            </a:endParaRPr>
          </a:p>
          <a:p>
            <a:pPr lvl="2">
              <a:lnSpc>
                <a:spcPct val="150000"/>
              </a:lnSpc>
            </a:pPr>
            <a:endParaRPr lang="en-US" altLang="zh-CN" dirty="0">
              <a:latin typeface="+mn-ea"/>
              <a:ea typeface="+mn-ea"/>
            </a:endParaRPr>
          </a:p>
          <a:p>
            <a:pPr>
              <a:lnSpc>
                <a:spcPct val="150000"/>
              </a:lnSpc>
            </a:pPr>
            <a:r>
              <a:rPr lang="zh-CN" altLang="en-US" sz="2000" dirty="0">
                <a:latin typeface="+mn-ea"/>
                <a:ea typeface="+mn-ea"/>
              </a:rPr>
              <a:t> （</a:t>
            </a:r>
            <a:r>
              <a:rPr lang="en-US" altLang="zh-CN" sz="2000" dirty="0">
                <a:latin typeface="+mn-ea"/>
                <a:ea typeface="+mn-ea"/>
              </a:rPr>
              <a:t>2</a:t>
            </a:r>
            <a:r>
              <a:rPr lang="zh-CN" altLang="en-US" sz="2000" dirty="0">
                <a:latin typeface="+mn-ea"/>
                <a:ea typeface="+mn-ea"/>
              </a:rPr>
              <a:t>）用</a:t>
            </a:r>
            <a:r>
              <a:rPr lang="en-US" altLang="zh-CN" sz="2000" dirty="0">
                <a:latin typeface="+mn-ea"/>
                <a:ea typeface="+mn-ea"/>
              </a:rPr>
              <a:t>SVM</a:t>
            </a:r>
            <a:r>
              <a:rPr lang="zh-CN" altLang="en-US" sz="2000" dirty="0">
                <a:latin typeface="+mn-ea"/>
                <a:ea typeface="+mn-ea"/>
              </a:rPr>
              <a:t>解决多分类问题存在困难</a:t>
            </a:r>
            <a:endParaRPr lang="en-US" altLang="zh-CN" sz="2000" dirty="0">
              <a:latin typeface="+mn-ea"/>
              <a:ea typeface="+mn-ea"/>
            </a:endParaRPr>
          </a:p>
          <a:p>
            <a:pPr lvl="2" algn="just">
              <a:lnSpc>
                <a:spcPct val="150000"/>
              </a:lnSpc>
            </a:pPr>
            <a:r>
              <a:rPr lang="zh-CN" altLang="en-US" dirty="0">
                <a:latin typeface="+mn-ea"/>
                <a:ea typeface="+mn-ea"/>
              </a:rPr>
              <a:t>经典的支持向量机算法只给出了二类分类的算法，而在数据挖掘的实际应用中，一般要解决多类的分类问题。可以通过多个二类支持向量机的组合来解决。主要有一对多组合模式、一对一组合模式和</a:t>
            </a:r>
            <a:r>
              <a:rPr lang="en-US" altLang="zh-CN" dirty="0">
                <a:latin typeface="+mn-ea"/>
                <a:ea typeface="+mn-ea"/>
              </a:rPr>
              <a:t>SVM</a:t>
            </a:r>
            <a:r>
              <a:rPr lang="zh-CN" altLang="en-US" dirty="0">
                <a:latin typeface="+mn-ea"/>
                <a:ea typeface="+mn-ea"/>
              </a:rPr>
              <a:t>决策树；再就是通过构造多个分类器的组合来解决。</a:t>
            </a:r>
            <a:endParaRPr lang="en-US" altLang="zh-CN" dirty="0">
              <a:latin typeface="+mn-ea"/>
              <a:ea typeface="+mn-ea"/>
            </a:endParaRPr>
          </a:p>
        </p:txBody>
      </p:sp>
    </p:spTree>
    <p:extLst>
      <p:ext uri="{BB962C8B-B14F-4D97-AF65-F5344CB8AC3E}">
        <p14:creationId xmlns:p14="http://schemas.microsoft.com/office/powerpoint/2010/main" val="791560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6101" y="-2628902"/>
            <a:ext cx="914400" cy="708660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41671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非线性模型举例</a:t>
            </a:r>
            <a:endParaRPr lang="en-US" altLang="zh-CN" sz="3600" dirty="0">
              <a:solidFill>
                <a:schemeClr val="bg1"/>
              </a:solidFill>
            </a:endParaRPr>
          </a:p>
        </p:txBody>
      </p:sp>
      <p:sp>
        <p:nvSpPr>
          <p:cNvPr id="17" name="矩形 16">
            <a:extLst>
              <a:ext uri="{FF2B5EF4-FFF2-40B4-BE49-F238E27FC236}">
                <a16:creationId xmlns:a16="http://schemas.microsoft.com/office/drawing/2014/main" id="{7E55B3BD-8D64-4659-B525-C19DA5CBF1DE}"/>
              </a:ext>
            </a:extLst>
          </p:cNvPr>
          <p:cNvSpPr/>
          <p:nvPr/>
        </p:nvSpPr>
        <p:spPr>
          <a:xfrm>
            <a:off x="668344" y="1645799"/>
            <a:ext cx="10515600" cy="5029319"/>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13" name="矩形 12">
            <a:extLst>
              <a:ext uri="{FF2B5EF4-FFF2-40B4-BE49-F238E27FC236}">
                <a16:creationId xmlns:a16="http://schemas.microsoft.com/office/drawing/2014/main" id="{5A7C8154-D21A-4A61-B660-22F006D01FA1}"/>
              </a:ext>
            </a:extLst>
          </p:cNvPr>
          <p:cNvSpPr/>
          <p:nvPr/>
        </p:nvSpPr>
        <p:spPr>
          <a:xfrm>
            <a:off x="1371911" y="1910267"/>
            <a:ext cx="9067175" cy="4654608"/>
          </a:xfrm>
          <a:prstGeom prst="rect">
            <a:avLst/>
          </a:prstGeom>
        </p:spPr>
        <p:txBody>
          <a:bodyPr wrap="square">
            <a:spAutoFit/>
          </a:bodyPr>
          <a:lstStyle/>
          <a:p>
            <a:pPr>
              <a:lnSpc>
                <a:spcPct val="150000"/>
              </a:lnSpc>
            </a:pPr>
            <a:r>
              <a:rPr lang="en-US" altLang="zh-CN" sz="2000" dirty="0">
                <a:latin typeface="+mn-ea"/>
                <a:ea typeface="+mn-ea"/>
              </a:rPr>
              <a:t>SVM</a:t>
            </a:r>
            <a:r>
              <a:rPr lang="zh-CN" altLang="en-US" sz="2000" dirty="0">
                <a:latin typeface="+mn-ea"/>
                <a:ea typeface="+mn-ea"/>
              </a:rPr>
              <a:t>的核函数增强了模型的非线性能力，由此联想到以线性模型为基础的非线性模型：</a:t>
            </a:r>
            <a:r>
              <a:rPr lang="en-US" altLang="zh-CN" sz="2000" dirty="0">
                <a:latin typeface="+mn-ea"/>
                <a:ea typeface="+mn-ea"/>
              </a:rPr>
              <a:t>BP</a:t>
            </a:r>
            <a:r>
              <a:rPr lang="zh-CN" altLang="en-US" sz="2000" dirty="0">
                <a:latin typeface="+mn-ea"/>
                <a:ea typeface="+mn-ea"/>
              </a:rPr>
              <a:t>神经网络</a:t>
            </a:r>
            <a:endParaRPr lang="en-US" altLang="zh-CN" sz="2000" dirty="0">
              <a:latin typeface="+mn-ea"/>
              <a:ea typeface="+mn-ea"/>
            </a:endParaRPr>
          </a:p>
          <a:p>
            <a:pPr>
              <a:lnSpc>
                <a:spcPct val="150000"/>
              </a:lnSpc>
            </a:pPr>
            <a:endParaRPr lang="en-US" altLang="zh-CN" sz="2000" dirty="0">
              <a:latin typeface="+mn-ea"/>
              <a:ea typeface="+mn-ea"/>
            </a:endParaRPr>
          </a:p>
          <a:p>
            <a:pPr>
              <a:lnSpc>
                <a:spcPct val="150000"/>
              </a:lnSpc>
            </a:pPr>
            <a:r>
              <a:rPr lang="en-US" altLang="zh-CN" sz="2000" dirty="0">
                <a:latin typeface="+mn-ea"/>
                <a:ea typeface="+mn-ea"/>
              </a:rPr>
              <a:t>BP</a:t>
            </a:r>
            <a:r>
              <a:rPr lang="zh-CN" altLang="en-US" sz="2000" dirty="0">
                <a:latin typeface="+mn-ea"/>
                <a:ea typeface="+mn-ea"/>
              </a:rPr>
              <a:t>算法由数据流的正向传播和误差信号的反向传播两个过程构成。正向传播时，传播方向为输入层→隐层→输出层，每层神经元的状态只影响下一层神经元。若在输出层得不到期望的输出，则转向误差信号的反向传播流程。通过这两个过程的交替进行，在权向量空间执行误差函数梯度下降策略，动态迭代搜索一组权向量，使网络误差函数达到最小值，从而完成信息提取和记忆过程。</a:t>
            </a:r>
            <a:endParaRPr lang="en-US" altLang="zh-CN" sz="2000" dirty="0">
              <a:latin typeface="+mn-ea"/>
              <a:ea typeface="+mn-ea"/>
            </a:endParaRPr>
          </a:p>
          <a:p>
            <a:pPr>
              <a:lnSpc>
                <a:spcPct val="150000"/>
              </a:lnSpc>
            </a:pPr>
            <a:endParaRPr lang="en-US" altLang="zh-CN" sz="2000" dirty="0">
              <a:latin typeface="+mn-ea"/>
              <a:ea typeface="+mn-ea"/>
            </a:endParaRPr>
          </a:p>
          <a:p>
            <a:pPr>
              <a:lnSpc>
                <a:spcPct val="150000"/>
              </a:lnSpc>
            </a:pPr>
            <a:r>
              <a:rPr lang="en-US" altLang="zh-CN" sz="2000" dirty="0">
                <a:latin typeface="+mn-ea"/>
                <a:ea typeface="+mn-ea"/>
              </a:rPr>
              <a:t>BP</a:t>
            </a:r>
            <a:r>
              <a:rPr lang="zh-CN" altLang="en-US" sz="2000" dirty="0">
                <a:latin typeface="+mn-ea"/>
                <a:ea typeface="+mn-ea"/>
              </a:rPr>
              <a:t>模型本质上以线性模型为基础进行的加减乘除运算！</a:t>
            </a:r>
            <a:endParaRPr lang="en-US" altLang="zh-CN" sz="2000" dirty="0">
              <a:latin typeface="+mn-ea"/>
              <a:ea typeface="+mn-ea"/>
            </a:endParaRPr>
          </a:p>
        </p:txBody>
      </p:sp>
    </p:spTree>
    <p:extLst>
      <p:ext uri="{BB962C8B-B14F-4D97-AF65-F5344CB8AC3E}">
        <p14:creationId xmlns:p14="http://schemas.microsoft.com/office/powerpoint/2010/main" val="2543690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6101" y="-2628902"/>
            <a:ext cx="914400" cy="708660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516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线性模型的评估及选择</a:t>
            </a:r>
            <a:endParaRPr lang="en-US" altLang="zh-CN" sz="3600" dirty="0">
              <a:solidFill>
                <a:schemeClr val="bg1"/>
              </a:solidFill>
            </a:endParaRPr>
          </a:p>
        </p:txBody>
      </p:sp>
      <mc:AlternateContent xmlns:mc="http://schemas.openxmlformats.org/markup-compatibility/2006">
        <mc:Choice xmlns:a14="http://schemas.microsoft.com/office/drawing/2010/main" Requires="a14">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n-ea"/>
                  </a:rPr>
                  <a:t>模型选择核心思想就是从某个模型类中选择最佳模型。注意，它与一般的“调参”意义不同，调参很多时候可能是针对优化算法中的某些参数进行调整，比如步长（学习速率）、</a:t>
                </a:r>
                <a:r>
                  <a:rPr lang="en-US" altLang="zh-CN" sz="2400" dirty="0">
                    <a:latin typeface="+mn-ea"/>
                  </a:rPr>
                  <a:t>mini-batch </a:t>
                </a:r>
                <a:r>
                  <a:rPr lang="zh-CN" altLang="en-US" sz="2400" dirty="0">
                    <a:latin typeface="+mn-ea"/>
                  </a:rPr>
                  <a:t>大小、迭代次数等，也会涉及到模型</a:t>
                </a:r>
                <a14:m>
                  <m:oMath xmlns:m="http://schemas.openxmlformats.org/officeDocument/2006/math">
                    <m:r>
                      <a:rPr lang="en-US" altLang="zh-CN" sz="2400" b="0" i="1" smtClean="0">
                        <a:latin typeface="+mn-ea"/>
                      </a:rPr>
                      <m:t>𝑓</m:t>
                    </m:r>
                    <m:d>
                      <m:dPr>
                        <m:ctrlPr>
                          <a:rPr lang="en-US" altLang="zh-CN" sz="2400" b="0" i="1" smtClean="0">
                            <a:latin typeface="+mn-ea"/>
                          </a:rPr>
                        </m:ctrlPr>
                      </m:dPr>
                      <m:e>
                        <m:r>
                          <a:rPr lang="en-US" altLang="zh-CN" sz="2400" b="0" i="1" smtClean="0">
                            <a:latin typeface="+mn-ea"/>
                          </a:rPr>
                          <m:t>𝑥</m:t>
                        </m:r>
                        <m:r>
                          <a:rPr lang="en-US" altLang="zh-CN" sz="2400" b="0" i="1" smtClean="0">
                            <a:latin typeface="+mn-ea"/>
                          </a:rPr>
                          <m:t>,</m:t>
                        </m:r>
                        <m:r>
                          <a:rPr lang="zh-CN" altLang="en-US" sz="2400" b="0" i="1" smtClean="0">
                            <a:latin typeface="+mn-ea"/>
                          </a:rPr>
                          <m:t>𝛼</m:t>
                        </m:r>
                      </m:e>
                    </m:d>
                  </m:oMath>
                </a14:m>
                <a:r>
                  <a:rPr lang="zh-CN" altLang="en-US" sz="2400" dirty="0">
                    <a:latin typeface="+mn-ea"/>
                  </a:rPr>
                  <a:t>的</a:t>
                </a:r>
                <a14:m>
                  <m:oMath xmlns:m="http://schemas.openxmlformats.org/officeDocument/2006/math">
                    <m:r>
                      <a:rPr lang="zh-CN" altLang="en-US" sz="2400" i="1">
                        <a:latin typeface="+mn-ea"/>
                      </a:rPr>
                      <m:t>𝛼</m:t>
                    </m:r>
                  </m:oMath>
                </a14:m>
                <a:r>
                  <a:rPr lang="zh-CN" altLang="en-US" sz="2400" dirty="0">
                    <a:latin typeface="+mn-ea"/>
                  </a:rPr>
                  <a:t>的选择，但是模型选择不涉及算法中的参数，仅涉及模型目标函数中的调整参数𝛼</a:t>
                </a:r>
              </a:p>
              <a:p>
                <a:pPr marL="0" indent="0">
                  <a:lnSpc>
                    <a:spcPct val="150000"/>
                  </a:lnSpc>
                  <a:buNone/>
                </a:pPr>
                <a:r>
                  <a:rPr lang="zh-CN" altLang="en-US" sz="2400" dirty="0">
                    <a:latin typeface="+mn-ea"/>
                  </a:rPr>
                  <a:t>模型选择的常用方法：交叉验证和广义交叉验证</a:t>
                </a:r>
                <a:endParaRPr lang="en-US" altLang="zh-CN" sz="2400" dirty="0">
                  <a:latin typeface="+mn-ea"/>
                </a:endParaRP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mc:Choice>
        <mc:Fallback>
          <p:sp>
            <p:nvSpPr>
              <p:cNvPr id="18" name="内容占位符 2">
                <a:extLst>
                  <a:ext uri="{FF2B5EF4-FFF2-40B4-BE49-F238E27FC236}">
                    <a16:creationId xmlns:a16="http://schemas.microsoft.com/office/drawing/2014/main" id="{89700126-6679-40C4-8103-3073E40C27F9}"/>
                  </a:ext>
                </a:extLst>
              </p:cNvPr>
              <p:cNvSpPr txBox="1">
                <a:spLocks noRot="1" noChangeAspect="1" noMove="1" noResize="1" noEditPoints="1" noAdjustHandles="1" noChangeArrowheads="1" noChangeShapeType="1" noTextEdit="1"/>
              </p:cNvSpPr>
              <p:nvPr/>
            </p:nvSpPr>
            <p:spPr>
              <a:xfrm>
                <a:off x="838200" y="1825624"/>
                <a:ext cx="10515600" cy="4788535"/>
              </a:xfrm>
              <a:prstGeom prst="rect">
                <a:avLst/>
              </a:prstGeom>
              <a:blipFill>
                <a:blip r:embed="rId2"/>
                <a:stretch>
                  <a:fillRect l="-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456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174358" y="-1717158"/>
            <a:ext cx="914400" cy="526311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4679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如何确定参数𝜃</a:t>
            </a:r>
          </a:p>
        </p:txBody>
      </p:sp>
      <p:sp>
        <p:nvSpPr>
          <p:cNvPr id="17" name="矩形 16">
            <a:extLst>
              <a:ext uri="{FF2B5EF4-FFF2-40B4-BE49-F238E27FC236}">
                <a16:creationId xmlns:a16="http://schemas.microsoft.com/office/drawing/2014/main" id="{3590FA4E-2C81-4BF7-8D69-89BF79E3AC61}"/>
              </a:ext>
            </a:extLst>
          </p:cNvPr>
          <p:cNvSpPr/>
          <p:nvPr/>
        </p:nvSpPr>
        <p:spPr>
          <a:xfrm>
            <a:off x="668344" y="1645800"/>
            <a:ext cx="10685455" cy="4446656"/>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16" name="内容占位符 2">
            <a:extLst>
              <a:ext uri="{FF2B5EF4-FFF2-40B4-BE49-F238E27FC236}">
                <a16:creationId xmlns:a16="http://schemas.microsoft.com/office/drawing/2014/main" id="{1C8674CB-13FD-468B-A6A9-A98E88BCEE34}"/>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latin typeface="+mn-ea"/>
              </a:rPr>
              <a:t>优化目标：</a:t>
            </a:r>
            <a:r>
              <a:rPr lang="zh-CN" altLang="en-US" b="1" dirty="0">
                <a:latin typeface="+mn-ea"/>
              </a:rPr>
              <a:t>代价函数最小。</a:t>
            </a:r>
          </a:p>
          <a:p>
            <a:pPr marL="0" indent="0">
              <a:lnSpc>
                <a:spcPct val="100000"/>
              </a:lnSpc>
              <a:buNone/>
            </a:pPr>
            <a:endParaRPr lang="en-US" altLang="zh-CN" dirty="0">
              <a:latin typeface="+mn-ea"/>
            </a:endParaRPr>
          </a:p>
          <a:p>
            <a:pPr>
              <a:lnSpc>
                <a:spcPct val="100000"/>
              </a:lnSpc>
            </a:pPr>
            <a:r>
              <a:rPr lang="zh-CN" altLang="en-US" dirty="0">
                <a:latin typeface="+mn-ea"/>
              </a:rPr>
              <a:t>代价函数：</a:t>
            </a:r>
            <a:endParaRPr lang="en-US" altLang="zh-CN" dirty="0">
              <a:latin typeface="+mn-ea"/>
            </a:endParaRPr>
          </a:p>
          <a:p>
            <a:pPr marL="0" indent="0">
              <a:lnSpc>
                <a:spcPct val="100000"/>
              </a:lnSpc>
              <a:buNone/>
            </a:pPr>
            <a:endParaRPr lang="zh-CN" altLang="en-US" dirty="0">
              <a:latin typeface="+mn-ea"/>
            </a:endParaRPr>
          </a:p>
          <a:p>
            <a:pPr>
              <a:lnSpc>
                <a:spcPct val="100000"/>
              </a:lnSpc>
            </a:pPr>
            <a:r>
              <a:rPr lang="zh-CN" altLang="en-US" dirty="0">
                <a:latin typeface="+mn-ea"/>
              </a:rPr>
              <a:t>求解方法：</a:t>
            </a:r>
          </a:p>
          <a:p>
            <a:pPr marL="0" indent="0">
              <a:lnSpc>
                <a:spcPct val="100000"/>
              </a:lnSpc>
              <a:buNone/>
            </a:pPr>
            <a:r>
              <a:rPr lang="zh-CN" altLang="en-US" dirty="0">
                <a:latin typeface="+mn-ea"/>
              </a:rPr>
              <a:t>（</a:t>
            </a:r>
            <a:r>
              <a:rPr lang="en-US" altLang="zh-CN" dirty="0">
                <a:latin typeface="+mn-ea"/>
              </a:rPr>
              <a:t>1</a:t>
            </a:r>
            <a:r>
              <a:rPr lang="zh-CN" altLang="en-US" dirty="0">
                <a:latin typeface="+mn-ea"/>
              </a:rPr>
              <a:t>）最小二乘法（如果𝑋</a:t>
            </a:r>
            <a:r>
              <a:rPr lang="en-US" altLang="zh-CN" dirty="0">
                <a:latin typeface="+mn-ea"/>
              </a:rPr>
              <a:t>^</a:t>
            </a:r>
            <a:r>
              <a:rPr lang="zh-CN" altLang="en-US" dirty="0">
                <a:latin typeface="+mn-ea"/>
              </a:rPr>
              <a:t>𝑇 𝑋为满秩矩阵或正定矩阵时）</a:t>
            </a:r>
          </a:p>
          <a:p>
            <a:pPr marL="0" indent="0">
              <a:lnSpc>
                <a:spcPct val="100000"/>
              </a:lnSpc>
              <a:buNone/>
            </a:pPr>
            <a:r>
              <a:rPr lang="zh-CN" altLang="en-US" dirty="0">
                <a:latin typeface="+mn-ea"/>
              </a:rPr>
              <a:t>（</a:t>
            </a:r>
            <a:r>
              <a:rPr lang="en-US" altLang="zh-CN" dirty="0">
                <a:latin typeface="+mn-ea"/>
              </a:rPr>
              <a:t>2</a:t>
            </a:r>
            <a:r>
              <a:rPr lang="zh-CN" altLang="en-US" dirty="0">
                <a:latin typeface="+mn-ea"/>
              </a:rPr>
              <a:t>）梯度下降法（如果𝑋</a:t>
            </a:r>
            <a:r>
              <a:rPr lang="en-US" altLang="zh-CN" dirty="0">
                <a:latin typeface="+mn-ea"/>
              </a:rPr>
              <a:t>^</a:t>
            </a:r>
            <a:r>
              <a:rPr lang="zh-CN" altLang="en-US" dirty="0">
                <a:latin typeface="+mn-ea"/>
              </a:rPr>
              <a:t>𝑇 𝑋不满秩时）</a:t>
            </a:r>
          </a:p>
        </p:txBody>
      </p:sp>
      <p:pic>
        <p:nvPicPr>
          <p:cNvPr id="13" name="图片 12">
            <a:extLst>
              <a:ext uri="{FF2B5EF4-FFF2-40B4-BE49-F238E27FC236}">
                <a16:creationId xmlns:a16="http://schemas.microsoft.com/office/drawing/2014/main" id="{F4168F6F-194C-451F-9D48-AF2A83F95EB2}"/>
              </a:ext>
            </a:extLst>
          </p:cNvPr>
          <p:cNvPicPr>
            <a:picLocks noChangeAspect="1"/>
          </p:cNvPicPr>
          <p:nvPr/>
        </p:nvPicPr>
        <p:blipFill>
          <a:blip r:embed="rId2"/>
          <a:stretch>
            <a:fillRect/>
          </a:stretch>
        </p:blipFill>
        <p:spPr>
          <a:xfrm>
            <a:off x="3687871" y="3139415"/>
            <a:ext cx="4816257" cy="579170"/>
          </a:xfrm>
          <a:prstGeom prst="rect">
            <a:avLst/>
          </a:prstGeom>
        </p:spPr>
      </p:pic>
    </p:spTree>
    <p:extLst>
      <p:ext uri="{BB962C8B-B14F-4D97-AF65-F5344CB8AC3E}">
        <p14:creationId xmlns:p14="http://schemas.microsoft.com/office/powerpoint/2010/main" val="308368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6101" y="-2628902"/>
            <a:ext cx="914400" cy="708660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516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交叉验证</a:t>
            </a:r>
            <a:endParaRPr lang="en-US" altLang="zh-CN" sz="3600" dirty="0">
              <a:solidFill>
                <a:schemeClr val="bg1"/>
              </a:solidFill>
            </a:endParaRPr>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825624"/>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000" dirty="0">
              <a:latin typeface="+mn-ea"/>
            </a:endParaRP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695EF393-BCBE-462A-8920-7A92B8EA993B}"/>
                  </a:ext>
                </a:extLst>
              </p:cNvPr>
              <p:cNvSpPr/>
              <p:nvPr/>
            </p:nvSpPr>
            <p:spPr>
              <a:xfrm>
                <a:off x="1054457" y="1799403"/>
                <a:ext cx="8089543" cy="4524315"/>
              </a:xfrm>
              <a:prstGeom prst="rect">
                <a:avLst/>
              </a:prstGeom>
            </p:spPr>
            <p:txBody>
              <a:bodyPr wrap="square">
                <a:spAutoFit/>
              </a:bodyPr>
              <a:lstStyle/>
              <a:p>
                <a:r>
                  <a:rPr lang="zh-CN" altLang="en-US" dirty="0"/>
                  <a:t>交叉验证法是最自然的重复抽样法，过程如下图所示：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将一个训练集随机分成 </a:t>
                </a:r>
                <a:r>
                  <a:rPr lang="en-US" altLang="zh-CN" dirty="0"/>
                  <a:t>K </a:t>
                </a:r>
                <a:r>
                  <a:rPr lang="zh-CN" altLang="en-US" dirty="0"/>
                  <a:t>份，选择第 </a:t>
                </a:r>
                <a:r>
                  <a:rPr lang="en-US" altLang="zh-CN" dirty="0"/>
                  <a:t>K </a:t>
                </a:r>
                <a:r>
                  <a:rPr lang="zh-CN" altLang="en-US" dirty="0"/>
                  <a:t>份作为验证集，剩余的 </a:t>
                </a:r>
                <a:r>
                  <a:rPr lang="en-US" altLang="zh-CN" dirty="0"/>
                  <a:t>K-1 </a:t>
                </a:r>
                <a:r>
                  <a:rPr lang="zh-CN" altLang="en-US" dirty="0"/>
                  <a:t>份作为训练集训练模型，得到 </a:t>
                </a:r>
                <a:r>
                  <a:rPr lang="en-US" altLang="zh-CN" dirty="0"/>
                  <a:t>K </a:t>
                </a:r>
                <a:r>
                  <a:rPr lang="zh-CN" altLang="en-US" dirty="0"/>
                  <a:t>个 预测误差，求其平均值即为</a:t>
                </a:r>
                <a:r>
                  <a:rPr lang="en-US" altLang="zh-CN" dirty="0"/>
                  <a:t>CV </a:t>
                </a:r>
                <a:r>
                  <a:rPr lang="zh-CN" altLang="en-US" dirty="0"/>
                  <a:t>值。</a:t>
                </a:r>
                <a:endParaRPr lang="en-US" altLang="zh-CN" dirty="0"/>
              </a:p>
              <a:p>
                <a:r>
                  <a:rPr lang="zh-CN" altLang="en-US" dirty="0"/>
                  <a:t>假设模型为𝑓</a:t>
                </a:r>
                <a:r>
                  <a:rPr lang="en-US" altLang="zh-CN" dirty="0"/>
                  <a:t>(</a:t>
                </a:r>
                <a:r>
                  <a:rPr lang="zh-CN" altLang="en-US" dirty="0"/>
                  <a:t>𝑥</a:t>
                </a:r>
                <a:r>
                  <a:rPr lang="en-US" altLang="zh-CN" dirty="0"/>
                  <a:t>,</a:t>
                </a:r>
                <a:r>
                  <a:rPr lang="zh-CN" altLang="en-US" dirty="0"/>
                  <a:t>𝛼</a:t>
                </a:r>
                <a:r>
                  <a:rPr lang="en-US" altLang="zh-CN" dirty="0"/>
                  <a:t>)</a:t>
                </a:r>
                <a:r>
                  <a:rPr lang="zh-CN" altLang="en-US" dirty="0"/>
                  <a:t>，</a:t>
                </a:r>
                <a14:m>
                  <m:oMath xmlns:m="http://schemas.openxmlformats.org/officeDocument/2006/math">
                    <m:r>
                      <a:rPr lang="zh-CN" altLang="en-US" i="1">
                        <a:latin typeface="Cambria Math" panose="02040503050406030204" pitchFamily="18" charset="0"/>
                      </a:rPr>
                      <m:t>𝛼</m:t>
                    </m:r>
                  </m:oMath>
                </a14:m>
                <a:r>
                  <a:rPr lang="zh-CN" altLang="en-US" dirty="0"/>
                  <a:t>为调整模型的参数，则</a:t>
                </a:r>
                <a:r>
                  <a:rPr lang="en-US" altLang="zh-CN" dirty="0"/>
                  <a:t>CV</a:t>
                </a:r>
                <a:r>
                  <a:rPr lang="zh-CN" altLang="en-US" dirty="0"/>
                  <a:t>值为：</a:t>
                </a:r>
                <a:endParaRPr lang="en-US" altLang="zh-CN" dirty="0"/>
              </a:p>
              <a:p>
                <a:endParaRPr lang="en-US" altLang="zh-CN" dirty="0"/>
              </a:p>
              <a:p>
                <a:endParaRPr lang="en-US" altLang="zh-CN" dirty="0"/>
              </a:p>
              <a:p>
                <a:endParaRPr lang="en-US" altLang="zh-CN" dirty="0"/>
              </a:p>
              <a:p>
                <a:endParaRPr lang="en-US" altLang="zh-CN" dirty="0"/>
              </a:p>
              <a:p>
                <a:r>
                  <a:rPr lang="zh-CN" altLang="en-US" dirty="0"/>
                  <a:t>然后选择最小的 </a:t>
                </a:r>
                <a:r>
                  <a:rPr lang="en-US" altLang="zh-CN" dirty="0"/>
                  <a:t>CV </a:t>
                </a:r>
                <a:r>
                  <a:rPr lang="zh-CN" altLang="en-US" dirty="0"/>
                  <a:t>时所对应的模型𝑓</a:t>
                </a:r>
                <a:r>
                  <a:rPr lang="en-US" altLang="zh-CN" dirty="0"/>
                  <a:t>(</a:t>
                </a:r>
                <a:r>
                  <a:rPr lang="zh-CN" altLang="en-US" dirty="0"/>
                  <a:t>𝑥</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m:rPr>
                            <m:sty m:val="p"/>
                          </m:rPr>
                          <a:rPr lang="en-US" altLang="zh-CN" i="1">
                            <a:latin typeface="Cambria Math" panose="02040503050406030204" pitchFamily="18" charset="0"/>
                          </a:rPr>
                          <m:t>cv</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m:t>
                        </m:r>
                      </m:sub>
                    </m:sSub>
                  </m:oMath>
                </a14:m>
                <a:r>
                  <a:rPr lang="en-US" altLang="zh-CN" dirty="0"/>
                  <a:t>)</a:t>
                </a:r>
                <a:r>
                  <a:rPr lang="zh-CN" altLang="en-US" dirty="0"/>
                  <a:t>作为最终模型</a:t>
                </a:r>
                <a:endParaRPr lang="en-US" altLang="zh-CN" dirty="0"/>
              </a:p>
              <a:p>
                <a:endParaRPr lang="zh-CN" altLang="en-US" dirty="0"/>
              </a:p>
            </p:txBody>
          </p:sp>
        </mc:Choice>
        <mc:Fallback>
          <p:sp>
            <p:nvSpPr>
              <p:cNvPr id="12" name="矩形 11">
                <a:extLst>
                  <a:ext uri="{FF2B5EF4-FFF2-40B4-BE49-F238E27FC236}">
                    <a16:creationId xmlns:a16="http://schemas.microsoft.com/office/drawing/2014/main" id="{695EF393-BCBE-462A-8920-7A92B8EA993B}"/>
                  </a:ext>
                </a:extLst>
              </p:cNvPr>
              <p:cNvSpPr>
                <a:spLocks noRot="1" noChangeAspect="1" noMove="1" noResize="1" noEditPoints="1" noAdjustHandles="1" noChangeArrowheads="1" noChangeShapeType="1" noTextEdit="1"/>
              </p:cNvSpPr>
              <p:nvPr/>
            </p:nvSpPr>
            <p:spPr>
              <a:xfrm>
                <a:off x="1054457" y="1799403"/>
                <a:ext cx="8089543" cy="4524315"/>
              </a:xfrm>
              <a:prstGeom prst="rect">
                <a:avLst/>
              </a:prstGeom>
              <a:blipFill>
                <a:blip r:embed="rId2"/>
                <a:stretch>
                  <a:fillRect l="-678" t="-674" r="-603"/>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4345D2AC-8E36-4C25-8DA1-20B0A5F681FA}"/>
              </a:ext>
            </a:extLst>
          </p:cNvPr>
          <p:cNvPicPr>
            <a:picLocks noChangeAspect="1"/>
          </p:cNvPicPr>
          <p:nvPr/>
        </p:nvPicPr>
        <p:blipFill>
          <a:blip r:embed="rId3"/>
          <a:stretch>
            <a:fillRect/>
          </a:stretch>
        </p:blipFill>
        <p:spPr>
          <a:xfrm>
            <a:off x="2586037" y="2168735"/>
            <a:ext cx="5895975" cy="1533525"/>
          </a:xfrm>
          <a:prstGeom prst="rect">
            <a:avLst/>
          </a:prstGeom>
        </p:spPr>
      </p:pic>
      <p:pic>
        <p:nvPicPr>
          <p:cNvPr id="14" name="图片 13">
            <a:extLst>
              <a:ext uri="{FF2B5EF4-FFF2-40B4-BE49-F238E27FC236}">
                <a16:creationId xmlns:a16="http://schemas.microsoft.com/office/drawing/2014/main" id="{E855BA9A-B4EB-41AE-A31A-66E83D8F6450}"/>
              </a:ext>
            </a:extLst>
          </p:cNvPr>
          <p:cNvPicPr>
            <a:picLocks noChangeAspect="1"/>
          </p:cNvPicPr>
          <p:nvPr/>
        </p:nvPicPr>
        <p:blipFill>
          <a:blip r:embed="rId4"/>
          <a:stretch>
            <a:fillRect/>
          </a:stretch>
        </p:blipFill>
        <p:spPr>
          <a:xfrm>
            <a:off x="2586037" y="4732606"/>
            <a:ext cx="3929063" cy="821859"/>
          </a:xfrm>
          <a:prstGeom prst="rect">
            <a:avLst/>
          </a:prstGeom>
        </p:spPr>
      </p:pic>
    </p:spTree>
    <p:extLst>
      <p:ext uri="{BB962C8B-B14F-4D97-AF65-F5344CB8AC3E}">
        <p14:creationId xmlns:p14="http://schemas.microsoft.com/office/powerpoint/2010/main" val="2836134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6101" y="-2628902"/>
            <a:ext cx="914400" cy="708660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2" y="552450"/>
            <a:ext cx="516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广义交叉验证</a:t>
            </a:r>
            <a:endParaRPr lang="en-US" altLang="zh-CN" sz="3600" dirty="0">
              <a:solidFill>
                <a:schemeClr val="bg1"/>
              </a:solidFill>
            </a:endParaRPr>
          </a:p>
        </p:txBody>
      </p:sp>
      <p:sp>
        <p:nvSpPr>
          <p:cNvPr id="18" name="内容占位符 2">
            <a:extLst>
              <a:ext uri="{FF2B5EF4-FFF2-40B4-BE49-F238E27FC236}">
                <a16:creationId xmlns:a16="http://schemas.microsoft.com/office/drawing/2014/main" id="{89700126-6679-40C4-8103-3073E40C27F9}"/>
              </a:ext>
            </a:extLst>
          </p:cNvPr>
          <p:cNvSpPr txBox="1">
            <a:spLocks/>
          </p:cNvSpPr>
          <p:nvPr/>
        </p:nvSpPr>
        <p:spPr>
          <a:xfrm>
            <a:off x="838200" y="1500796"/>
            <a:ext cx="10515600" cy="47885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000" dirty="0">
              <a:latin typeface="+mn-ea"/>
            </a:endParaRP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30985C58-A2F5-49D8-8EE2-F54EAD59E3E7}"/>
                  </a:ext>
                </a:extLst>
              </p:cNvPr>
              <p:cNvSpPr/>
              <p:nvPr/>
            </p:nvSpPr>
            <p:spPr>
              <a:xfrm>
                <a:off x="1262507" y="1465871"/>
                <a:ext cx="10386568" cy="5078313"/>
              </a:xfrm>
              <a:prstGeom prst="rect">
                <a:avLst/>
              </a:prstGeom>
            </p:spPr>
            <p:txBody>
              <a:bodyPr wrap="square">
                <a:spAutoFit/>
              </a:bodyPr>
              <a:lstStyle/>
              <a:p>
                <a:r>
                  <a:rPr lang="zh-CN" altLang="en-US" dirty="0"/>
                  <a:t>由于计算 </a:t>
                </a:r>
                <a:r>
                  <a:rPr lang="en-US" altLang="zh-CN" dirty="0"/>
                  <a:t>CV </a:t>
                </a:r>
                <a:r>
                  <a:rPr lang="zh-CN" altLang="en-US" dirty="0"/>
                  <a:t>是一个密集计算的模型选择法，即使可以利用并行计算来提高模型选择的效率，但是如果能够找到无需重复计算的替代方法，那么实际应用中，人们可能更倾向于使用这种模型选择方法。对于线性模型，如果使用平方损失，广义交叉验证（</a:t>
                </a:r>
                <a:r>
                  <a:rPr lang="en-US" altLang="zh-CN" dirty="0"/>
                  <a:t>GCV</a:t>
                </a:r>
                <a:r>
                  <a:rPr lang="zh-CN" altLang="en-US" dirty="0"/>
                  <a:t>）是 </a:t>
                </a:r>
                <a:r>
                  <a:rPr lang="en-US" altLang="zh-CN" dirty="0"/>
                  <a:t>LOO </a:t>
                </a:r>
                <a:r>
                  <a:rPr lang="zh-CN" altLang="en-US" dirty="0"/>
                  <a:t>法解析形式的近似估计，可以避免计算 </a:t>
                </a:r>
                <a:r>
                  <a:rPr lang="en-US" altLang="zh-CN" dirty="0"/>
                  <a:t>N </a:t>
                </a:r>
                <a:r>
                  <a:rPr lang="zh-CN" altLang="en-US" dirty="0"/>
                  <a:t>个模型来快速做模型选择。对于线性模型，对于目标变量的估计可以写成如下投影形式：</a:t>
                </a:r>
                <a:endParaRPr lang="en-US" altLang="zh-CN" dirty="0"/>
              </a:p>
              <a:p>
                <a:endParaRPr lang="en-US" altLang="zh-CN" dirty="0"/>
              </a:p>
              <a:p>
                <a:endParaRPr lang="en-US" altLang="zh-CN" dirty="0"/>
              </a:p>
              <a:p>
                <a:r>
                  <a:rPr lang="zh-CN" altLang="en-US" dirty="0"/>
                  <a:t>其中</a:t>
                </a:r>
                <a:r>
                  <a:rPr lang="en-US" altLang="zh-CN" dirty="0"/>
                  <a:t>S</a:t>
                </a:r>
                <a:r>
                  <a:rPr lang="zh-CN" altLang="en-US" dirty="0"/>
                  <a:t>是投影阵，仅与</a:t>
                </a:r>
                <a:r>
                  <a:rPr lang="en-US" altLang="zh-CN" dirty="0"/>
                  <a:t>X</a:t>
                </a:r>
                <a:r>
                  <a:rPr lang="zh-CN" altLang="en-US" dirty="0"/>
                  <a:t>有关，与</a:t>
                </a:r>
                <a:r>
                  <a:rPr lang="en-US" altLang="zh-CN" dirty="0"/>
                  <a:t>y</a:t>
                </a:r>
                <a:r>
                  <a:rPr lang="zh-CN" altLang="en-US" dirty="0"/>
                  <a:t>无关，则线性模型的 预测误差为</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a:t>S</a:t>
                </a:r>
                <a:r>
                  <a:rPr lang="zh-CN" altLang="en-US" dirty="0"/>
                  <a:t>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m:rPr>
                            <m:sty m:val="p"/>
                          </m:rPr>
                          <a:rPr lang="en-US" altLang="zh-CN" i="1">
                            <a:latin typeface="Cambria Math" panose="02040503050406030204" pitchFamily="18" charset="0"/>
                          </a:rPr>
                          <m:t>ii</m:t>
                        </m:r>
                      </m:sub>
                    </m:sSub>
                  </m:oMath>
                </a14:m>
                <a:r>
                  <a:rPr lang="zh-CN" altLang="en-US" dirty="0"/>
                  <a:t>的对角元素，则 </a:t>
                </a:r>
                <a:r>
                  <a:rPr lang="en-US" altLang="zh-CN" dirty="0"/>
                  <a:t>GCV </a:t>
                </a:r>
                <a:r>
                  <a:rPr lang="zh-CN" altLang="en-US" dirty="0"/>
                  <a:t>近似为</a:t>
                </a:r>
                <a:endParaRPr lang="en-US" altLang="zh-CN" dirty="0"/>
              </a:p>
              <a:p>
                <a:endParaRPr lang="en-US" altLang="zh-CN" dirty="0"/>
              </a:p>
              <a:p>
                <a:endParaRPr lang="en-US" altLang="zh-CN" dirty="0"/>
              </a:p>
              <a:p>
                <a:endParaRPr lang="en-US" altLang="zh-CN" dirty="0"/>
              </a:p>
              <a:p>
                <a:r>
                  <a:rPr lang="zh-CN" altLang="en-US" dirty="0"/>
                  <a:t>此时不需要重复计算，只需要计算线性模型的投影阵</a:t>
                </a:r>
                <a:r>
                  <a:rPr lang="en-US" altLang="zh-CN" dirty="0"/>
                  <a:t>S</a:t>
                </a:r>
                <a:r>
                  <a:rPr lang="zh-CN" altLang="en-US" dirty="0"/>
                  <a:t>的迹</a:t>
                </a:r>
                <a:r>
                  <a:rPr lang="en-US" altLang="zh-CN" dirty="0"/>
                  <a:t>,</a:t>
                </a:r>
                <a:r>
                  <a:rPr lang="zh-CN" altLang="en-US" dirty="0"/>
                  <a:t>极大降低了交叉验证的计算量，并且使得平均预测误差偏误更小。</a:t>
                </a:r>
                <a:endParaRPr lang="en-US" altLang="zh-CN" dirty="0"/>
              </a:p>
              <a:p>
                <a:r>
                  <a:rPr lang="en-US" altLang="zh-CN" dirty="0"/>
                  <a:t>GCV </a:t>
                </a:r>
                <a:r>
                  <a:rPr lang="zh-CN" altLang="en-US" dirty="0"/>
                  <a:t>仅适用于线性模型。</a:t>
                </a:r>
              </a:p>
            </p:txBody>
          </p:sp>
        </mc:Choice>
        <mc:Fallback>
          <p:sp>
            <p:nvSpPr>
              <p:cNvPr id="15" name="矩形 14">
                <a:extLst>
                  <a:ext uri="{FF2B5EF4-FFF2-40B4-BE49-F238E27FC236}">
                    <a16:creationId xmlns:a16="http://schemas.microsoft.com/office/drawing/2014/main" id="{30985C58-A2F5-49D8-8EE2-F54EAD59E3E7}"/>
                  </a:ext>
                </a:extLst>
              </p:cNvPr>
              <p:cNvSpPr>
                <a:spLocks noRot="1" noChangeAspect="1" noMove="1" noResize="1" noEditPoints="1" noAdjustHandles="1" noChangeArrowheads="1" noChangeShapeType="1" noTextEdit="1"/>
              </p:cNvSpPr>
              <p:nvPr/>
            </p:nvSpPr>
            <p:spPr>
              <a:xfrm>
                <a:off x="1262507" y="1465871"/>
                <a:ext cx="10386568" cy="5078313"/>
              </a:xfrm>
              <a:prstGeom prst="rect">
                <a:avLst/>
              </a:prstGeom>
              <a:blipFill>
                <a:blip r:embed="rId2"/>
                <a:stretch>
                  <a:fillRect l="-469" t="-600" b="-839"/>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5D8962BC-5EB7-4F1F-9745-9D4B08BB2023}"/>
              </a:ext>
            </a:extLst>
          </p:cNvPr>
          <p:cNvPicPr>
            <a:picLocks noChangeAspect="1"/>
          </p:cNvPicPr>
          <p:nvPr/>
        </p:nvPicPr>
        <p:blipFill>
          <a:blip r:embed="rId3"/>
          <a:stretch>
            <a:fillRect/>
          </a:stretch>
        </p:blipFill>
        <p:spPr>
          <a:xfrm>
            <a:off x="4629150" y="2644749"/>
            <a:ext cx="857250" cy="258536"/>
          </a:xfrm>
          <a:prstGeom prst="rect">
            <a:avLst/>
          </a:prstGeom>
        </p:spPr>
      </p:pic>
      <p:pic>
        <p:nvPicPr>
          <p:cNvPr id="17" name="图片 16">
            <a:extLst>
              <a:ext uri="{FF2B5EF4-FFF2-40B4-BE49-F238E27FC236}">
                <a16:creationId xmlns:a16="http://schemas.microsoft.com/office/drawing/2014/main" id="{69F8E370-B69A-46E3-93B3-417EF0C87B1E}"/>
              </a:ext>
            </a:extLst>
          </p:cNvPr>
          <p:cNvPicPr>
            <a:picLocks noChangeAspect="1"/>
          </p:cNvPicPr>
          <p:nvPr/>
        </p:nvPicPr>
        <p:blipFill>
          <a:blip r:embed="rId4"/>
          <a:stretch>
            <a:fillRect/>
          </a:stretch>
        </p:blipFill>
        <p:spPr>
          <a:xfrm>
            <a:off x="3652838" y="3617252"/>
            <a:ext cx="2376487" cy="558001"/>
          </a:xfrm>
          <a:prstGeom prst="rect">
            <a:avLst/>
          </a:prstGeom>
        </p:spPr>
      </p:pic>
      <p:pic>
        <p:nvPicPr>
          <p:cNvPr id="19" name="图片 18">
            <a:extLst>
              <a:ext uri="{FF2B5EF4-FFF2-40B4-BE49-F238E27FC236}">
                <a16:creationId xmlns:a16="http://schemas.microsoft.com/office/drawing/2014/main" id="{5D70DE3A-22A9-4A6C-85DB-A627AEC541E3}"/>
              </a:ext>
            </a:extLst>
          </p:cNvPr>
          <p:cNvPicPr>
            <a:picLocks noChangeAspect="1"/>
          </p:cNvPicPr>
          <p:nvPr/>
        </p:nvPicPr>
        <p:blipFill>
          <a:blip r:embed="rId5"/>
          <a:stretch>
            <a:fillRect/>
          </a:stretch>
        </p:blipFill>
        <p:spPr>
          <a:xfrm>
            <a:off x="3652838" y="4819762"/>
            <a:ext cx="2376487" cy="461454"/>
          </a:xfrm>
          <a:prstGeom prst="rect">
            <a:avLst/>
          </a:prstGeom>
        </p:spPr>
      </p:pic>
    </p:spTree>
    <p:extLst>
      <p:ext uri="{BB962C8B-B14F-4D97-AF65-F5344CB8AC3E}">
        <p14:creationId xmlns:p14="http://schemas.microsoft.com/office/powerpoint/2010/main" val="269653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174358" y="-1717158"/>
            <a:ext cx="914400" cy="526311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4679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最小二乘法</a:t>
            </a:r>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pic>
        <p:nvPicPr>
          <p:cNvPr id="23" name="图片 22">
            <a:extLst>
              <a:ext uri="{FF2B5EF4-FFF2-40B4-BE49-F238E27FC236}">
                <a16:creationId xmlns:a16="http://schemas.microsoft.com/office/drawing/2014/main" id="{ECD09556-39F2-4E10-8E1A-036EF888380D}"/>
              </a:ext>
            </a:extLst>
          </p:cNvPr>
          <p:cNvPicPr>
            <a:picLocks noChangeAspect="1"/>
          </p:cNvPicPr>
          <p:nvPr/>
        </p:nvPicPr>
        <p:blipFill>
          <a:blip r:embed="rId2"/>
          <a:stretch>
            <a:fillRect/>
          </a:stretch>
        </p:blipFill>
        <p:spPr>
          <a:xfrm>
            <a:off x="3234531" y="2136582"/>
            <a:ext cx="4975543" cy="1812179"/>
          </a:xfrm>
          <a:prstGeom prst="rect">
            <a:avLst/>
          </a:prstGeom>
        </p:spPr>
      </p:pic>
      <p:sp>
        <p:nvSpPr>
          <p:cNvPr id="24" name="文本框 23">
            <a:extLst>
              <a:ext uri="{FF2B5EF4-FFF2-40B4-BE49-F238E27FC236}">
                <a16:creationId xmlns:a16="http://schemas.microsoft.com/office/drawing/2014/main" id="{0FEB800D-ECE3-4ED3-A45D-A4C3138012E8}"/>
              </a:ext>
            </a:extLst>
          </p:cNvPr>
          <p:cNvSpPr txBox="1"/>
          <p:nvPr/>
        </p:nvSpPr>
        <p:spPr>
          <a:xfrm>
            <a:off x="650240" y="1347777"/>
            <a:ext cx="9682480" cy="4924425"/>
          </a:xfrm>
          <a:prstGeom prst="rect">
            <a:avLst/>
          </a:prstGeom>
          <a:noFill/>
        </p:spPr>
        <p:txBody>
          <a:bodyPr wrap="square" rtlCol="0">
            <a:spAutoFit/>
          </a:bodyPr>
          <a:lstStyle/>
          <a:p>
            <a:pPr algn="just"/>
            <a:endParaRPr lang="en-US" altLang="zh-CN" dirty="0"/>
          </a:p>
          <a:p>
            <a:pPr algn="just"/>
            <a:r>
              <a:rPr lang="zh-CN" altLang="en-US" sz="2000" dirty="0">
                <a:latin typeface="+mn-ea"/>
                <a:ea typeface="+mn-ea"/>
              </a:rPr>
              <a:t>（</a:t>
            </a:r>
            <a:r>
              <a:rPr lang="en-US" altLang="zh-CN" sz="2000" dirty="0">
                <a:latin typeface="+mn-ea"/>
                <a:ea typeface="+mn-ea"/>
              </a:rPr>
              <a:t>1</a:t>
            </a:r>
            <a:r>
              <a:rPr lang="zh-CN" altLang="en-US" sz="2000" dirty="0">
                <a:latin typeface="+mn-ea"/>
                <a:ea typeface="+mn-ea"/>
              </a:rPr>
              <a:t>）对目标函数求导</a:t>
            </a:r>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r>
              <a:rPr lang="zh-CN" altLang="en-US" sz="2000" dirty="0">
                <a:latin typeface="+mn-ea"/>
                <a:ea typeface="+mn-ea"/>
              </a:rPr>
              <a:t>（</a:t>
            </a:r>
            <a:r>
              <a:rPr lang="en-US" altLang="zh-CN" sz="2000" dirty="0">
                <a:latin typeface="+mn-ea"/>
                <a:ea typeface="+mn-ea"/>
              </a:rPr>
              <a:t>2</a:t>
            </a:r>
            <a:r>
              <a:rPr lang="zh-CN" altLang="en-US" sz="2000" dirty="0">
                <a:latin typeface="+mn-ea"/>
                <a:ea typeface="+mn-ea"/>
              </a:rPr>
              <a:t>）令上式为</a:t>
            </a:r>
            <a:r>
              <a:rPr lang="en-US" altLang="zh-CN" sz="2000" dirty="0">
                <a:latin typeface="+mn-ea"/>
                <a:ea typeface="+mn-ea"/>
              </a:rPr>
              <a:t>0</a:t>
            </a:r>
            <a:r>
              <a:rPr lang="zh-CN" altLang="en-US" sz="2000" dirty="0">
                <a:latin typeface="+mn-ea"/>
                <a:ea typeface="+mn-ea"/>
              </a:rPr>
              <a:t>，求得：</a:t>
            </a:r>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endParaRPr lang="en-US" altLang="zh-CN" sz="2000" dirty="0">
              <a:latin typeface="+mn-ea"/>
              <a:ea typeface="+mn-ea"/>
            </a:endParaRPr>
          </a:p>
          <a:p>
            <a:pPr algn="just"/>
            <a:r>
              <a:rPr lang="en-US" altLang="zh-CN" sz="2000" dirty="0">
                <a:latin typeface="+mn-ea"/>
                <a:ea typeface="+mn-ea"/>
              </a:rPr>
              <a:t>  </a:t>
            </a:r>
            <a:r>
              <a:rPr lang="zh-CN" altLang="en-US" sz="2000" dirty="0">
                <a:latin typeface="+mn-ea"/>
                <a:ea typeface="+mn-ea"/>
              </a:rPr>
              <a:t>此算法的缺点是：当矩阵很大时，计算非常耗时且占用资源</a:t>
            </a:r>
            <a:endParaRPr lang="en-US" altLang="zh-CN" sz="2000" dirty="0">
              <a:latin typeface="+mn-ea"/>
              <a:ea typeface="+mn-ea"/>
            </a:endParaRPr>
          </a:p>
          <a:p>
            <a:endParaRPr lang="en-US" altLang="zh-CN" dirty="0"/>
          </a:p>
          <a:p>
            <a:endParaRPr lang="en-US" altLang="zh-CN" dirty="0"/>
          </a:p>
        </p:txBody>
      </p:sp>
      <p:pic>
        <p:nvPicPr>
          <p:cNvPr id="25" name="图片 24">
            <a:extLst>
              <a:ext uri="{FF2B5EF4-FFF2-40B4-BE49-F238E27FC236}">
                <a16:creationId xmlns:a16="http://schemas.microsoft.com/office/drawing/2014/main" id="{695239EC-9D89-40AE-9AAE-B761772917FE}"/>
              </a:ext>
            </a:extLst>
          </p:cNvPr>
          <p:cNvPicPr>
            <a:picLocks noChangeAspect="1"/>
          </p:cNvPicPr>
          <p:nvPr/>
        </p:nvPicPr>
        <p:blipFill>
          <a:blip r:embed="rId3"/>
          <a:stretch>
            <a:fillRect/>
          </a:stretch>
        </p:blipFill>
        <p:spPr>
          <a:xfrm>
            <a:off x="3392562" y="4589157"/>
            <a:ext cx="2506016" cy="521324"/>
          </a:xfrm>
          <a:prstGeom prst="rect">
            <a:avLst/>
          </a:prstGeom>
        </p:spPr>
      </p:pic>
    </p:spTree>
    <p:extLst>
      <p:ext uri="{BB962C8B-B14F-4D97-AF65-F5344CB8AC3E}">
        <p14:creationId xmlns:p14="http://schemas.microsoft.com/office/powerpoint/2010/main" val="213138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174358" y="-1717158"/>
            <a:ext cx="914400" cy="526311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4679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梯度下降法</a:t>
            </a:r>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sp>
        <p:nvSpPr>
          <p:cNvPr id="17" name="内容占位符 2">
            <a:extLst>
              <a:ext uri="{FF2B5EF4-FFF2-40B4-BE49-F238E27FC236}">
                <a16:creationId xmlns:a16="http://schemas.microsoft.com/office/drawing/2014/main" id="{D63FECF9-5FB7-4310-825B-6F30A9235286}"/>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just">
              <a:lnSpc>
                <a:spcPct val="150000"/>
              </a:lnSpc>
            </a:pPr>
            <a:r>
              <a:rPr lang="zh-CN" altLang="en-US" sz="2400" dirty="0">
                <a:latin typeface="+mn-ea"/>
              </a:rPr>
              <a:t>初始化参数</a:t>
            </a:r>
            <a:endParaRPr lang="en-US" altLang="zh-CN" sz="2400" dirty="0">
              <a:latin typeface="+mn-ea"/>
            </a:endParaRPr>
          </a:p>
          <a:p>
            <a:pPr algn="just">
              <a:lnSpc>
                <a:spcPct val="150000"/>
              </a:lnSpc>
            </a:pPr>
            <a:r>
              <a:rPr lang="zh-CN" altLang="en-US" sz="2400" dirty="0">
                <a:latin typeface="+mn-ea"/>
              </a:rPr>
              <a:t>沿着负梯度方向进行迭代，直到变化很小或者不变化</a:t>
            </a:r>
            <a:endParaRPr lang="en-US" altLang="zh-CN" sz="2400" dirty="0">
              <a:latin typeface="+mn-ea"/>
            </a:endParaRPr>
          </a:p>
          <a:p>
            <a:pPr algn="just">
              <a:lnSpc>
                <a:spcPct val="150000"/>
              </a:lnSpc>
            </a:pPr>
            <a:endParaRPr lang="en-US" altLang="zh-CN" sz="2400" dirty="0">
              <a:latin typeface="+mn-ea"/>
            </a:endParaRPr>
          </a:p>
          <a:p>
            <a:pPr algn="just">
              <a:lnSpc>
                <a:spcPct val="150000"/>
              </a:lnSpc>
            </a:pPr>
            <a:endParaRPr lang="en-US" altLang="zh-CN" sz="2400" dirty="0">
              <a:latin typeface="+mn-ea"/>
            </a:endParaRPr>
          </a:p>
          <a:p>
            <a:pPr algn="just">
              <a:lnSpc>
                <a:spcPct val="150000"/>
              </a:lnSpc>
            </a:pPr>
            <a:r>
              <a:rPr lang="zh-CN" altLang="en-US" sz="2400" dirty="0">
                <a:latin typeface="+mn-ea"/>
              </a:rPr>
              <a:t>梯度下降中设计到的参数是，步长</a:t>
            </a:r>
            <a:r>
              <a:rPr lang="en-US" altLang="zh-CN" sz="2400" dirty="0">
                <a:latin typeface="+mn-ea"/>
              </a:rPr>
              <a:t>alpha</a:t>
            </a:r>
            <a:r>
              <a:rPr lang="zh-CN" altLang="en-US" sz="2400" dirty="0">
                <a:latin typeface="+mn-ea"/>
              </a:rPr>
              <a:t>，迭代次数</a:t>
            </a:r>
            <a:r>
              <a:rPr lang="en-US" altLang="zh-CN" sz="2400" dirty="0">
                <a:latin typeface="+mn-ea"/>
              </a:rPr>
              <a:t>t</a:t>
            </a:r>
            <a:r>
              <a:rPr lang="zh-CN" altLang="en-US" sz="2400" dirty="0">
                <a:latin typeface="+mn-ea"/>
              </a:rPr>
              <a:t>，这些对于计算最终的都会影响，所以需要调参优化</a:t>
            </a:r>
            <a:r>
              <a:rPr lang="zh-CN" altLang="en-US" dirty="0">
                <a:latin typeface="+mn-ea"/>
              </a:rPr>
              <a:t>。</a:t>
            </a:r>
            <a:endParaRPr lang="en-US" altLang="zh-CN" dirty="0">
              <a:latin typeface="+mn-ea"/>
            </a:endParaRPr>
          </a:p>
        </p:txBody>
      </p:sp>
      <p:pic>
        <p:nvPicPr>
          <p:cNvPr id="18" name="Picture 2" descr="https://img-blog.csdn.net/20161119102820621?watermark/2/text/aHR0cDovL2Jsb2cuY3Nkbi5uZXQv/font/5a6L5L2T/fontsize/400/fill/I0JBQkFCMA==/dissolve/70/gravity/Center">
            <a:extLst>
              <a:ext uri="{FF2B5EF4-FFF2-40B4-BE49-F238E27FC236}">
                <a16:creationId xmlns:a16="http://schemas.microsoft.com/office/drawing/2014/main" id="{BE2D89B8-01EE-4723-870A-828C253C8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528" y="3405783"/>
            <a:ext cx="25431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5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2174358" y="-1717158"/>
            <a:ext cx="914400" cy="526311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4679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两种方法比较</a:t>
            </a:r>
          </a:p>
        </p:txBody>
      </p:sp>
      <p:sp>
        <p:nvSpPr>
          <p:cNvPr id="12" name="文本框 11">
            <a:extLst>
              <a:ext uri="{FF2B5EF4-FFF2-40B4-BE49-F238E27FC236}">
                <a16:creationId xmlns:a16="http://schemas.microsoft.com/office/drawing/2014/main" id="{1F0A0CE1-342E-4884-BA9F-FF312ACE7C43}"/>
              </a:ext>
            </a:extLst>
          </p:cNvPr>
          <p:cNvSpPr txBox="1"/>
          <p:nvPr/>
        </p:nvSpPr>
        <p:spPr>
          <a:xfrm>
            <a:off x="1262507" y="2124075"/>
            <a:ext cx="9272143" cy="923330"/>
          </a:xfrm>
          <a:prstGeom prst="rect">
            <a:avLst/>
          </a:prstGeom>
          <a:noFill/>
        </p:spPr>
        <p:txBody>
          <a:bodyPr wrap="square" rtlCol="0">
            <a:spAutoFit/>
          </a:bodyPr>
          <a:lstStyle/>
          <a:p>
            <a:pPr marL="0" indent="0">
              <a:buNone/>
            </a:pPr>
            <a:endParaRPr lang="en-US" altLang="zh-CN" dirty="0"/>
          </a:p>
          <a:p>
            <a:pPr marL="0" indent="0">
              <a:buNone/>
            </a:pPr>
            <a:endParaRPr lang="en-US" altLang="zh-CN" dirty="0"/>
          </a:p>
          <a:p>
            <a:pPr marL="0" indent="0">
              <a:buNone/>
            </a:pPr>
            <a:endParaRPr lang="en-US" altLang="zh-CN" dirty="0"/>
          </a:p>
        </p:txBody>
      </p:sp>
      <p:pic>
        <p:nvPicPr>
          <p:cNvPr id="13" name="图片 12">
            <a:extLst>
              <a:ext uri="{FF2B5EF4-FFF2-40B4-BE49-F238E27FC236}">
                <a16:creationId xmlns:a16="http://schemas.microsoft.com/office/drawing/2014/main" id="{916D2494-2D05-40CE-89DA-4082162ACD78}"/>
              </a:ext>
            </a:extLst>
          </p:cNvPr>
          <p:cNvPicPr>
            <a:picLocks noChangeAspect="1"/>
          </p:cNvPicPr>
          <p:nvPr/>
        </p:nvPicPr>
        <p:blipFill>
          <a:blip r:embed="rId2"/>
          <a:stretch>
            <a:fillRect/>
          </a:stretch>
        </p:blipFill>
        <p:spPr>
          <a:xfrm>
            <a:off x="640322" y="1748268"/>
            <a:ext cx="10516511" cy="2792210"/>
          </a:xfrm>
          <a:prstGeom prst="rect">
            <a:avLst/>
          </a:prstGeom>
        </p:spPr>
      </p:pic>
      <p:sp>
        <p:nvSpPr>
          <p:cNvPr id="14" name="矩形 13">
            <a:extLst>
              <a:ext uri="{FF2B5EF4-FFF2-40B4-BE49-F238E27FC236}">
                <a16:creationId xmlns:a16="http://schemas.microsoft.com/office/drawing/2014/main" id="{7411350F-3452-4A53-AFDC-0647E5723A75}"/>
              </a:ext>
            </a:extLst>
          </p:cNvPr>
          <p:cNvSpPr/>
          <p:nvPr/>
        </p:nvSpPr>
        <p:spPr>
          <a:xfrm>
            <a:off x="1132733" y="4628300"/>
            <a:ext cx="9744374" cy="1135054"/>
          </a:xfrm>
          <a:prstGeom prst="rect">
            <a:avLst/>
          </a:prstGeom>
        </p:spPr>
        <p:txBody>
          <a:bodyPr wrap="square">
            <a:spAutoFit/>
          </a:bodyPr>
          <a:lstStyle/>
          <a:p>
            <a:pPr algn="just">
              <a:lnSpc>
                <a:spcPct val="150000"/>
              </a:lnSpc>
            </a:pPr>
            <a:r>
              <a:rPr lang="zh-CN" altLang="en-US" sz="2400" dirty="0">
                <a:latin typeface="+mn-ea"/>
                <a:ea typeface="+mn-ea"/>
              </a:rPr>
              <a:t>一般，当特征维数小于</a:t>
            </a:r>
            <a:r>
              <a:rPr lang="en-US" altLang="zh-CN" sz="2400" dirty="0">
                <a:latin typeface="+mn-ea"/>
                <a:ea typeface="+mn-ea"/>
              </a:rPr>
              <a:t>10000</a:t>
            </a:r>
            <a:r>
              <a:rPr lang="zh-CN" altLang="en-US" sz="2400" dirty="0">
                <a:latin typeface="+mn-ea"/>
                <a:ea typeface="+mn-ea"/>
              </a:rPr>
              <a:t>时，正规方程计算是一个很好的方法，当特征维数多于</a:t>
            </a:r>
            <a:r>
              <a:rPr lang="en-US" altLang="zh-CN" sz="2400" dirty="0">
                <a:latin typeface="+mn-ea"/>
                <a:ea typeface="+mn-ea"/>
              </a:rPr>
              <a:t>10000</a:t>
            </a:r>
            <a:r>
              <a:rPr lang="zh-CN" altLang="en-US" sz="2400" dirty="0">
                <a:latin typeface="+mn-ea"/>
                <a:ea typeface="+mn-ea"/>
              </a:rPr>
              <a:t>时，通常采用梯度下降方法。</a:t>
            </a:r>
          </a:p>
        </p:txBody>
      </p:sp>
    </p:spTree>
    <p:extLst>
      <p:ext uri="{BB962C8B-B14F-4D97-AF65-F5344CB8AC3E}">
        <p14:creationId xmlns:p14="http://schemas.microsoft.com/office/powerpoint/2010/main" val="411179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a16="http://schemas.microsoft.com/office/drawing/2014/main" id="{F78217A7-87B9-42C8-9AA2-56639B95E51F}"/>
              </a:ext>
            </a:extLst>
          </p:cNvPr>
          <p:cNvSpPr/>
          <p:nvPr/>
        </p:nvSpPr>
        <p:spPr>
          <a:xfrm rot="5400000">
            <a:off x="3088758" y="-2631558"/>
            <a:ext cx="914400" cy="709191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a16="http://schemas.microsoft.com/office/drawing/2014/main" id="{2D74EA7C-AE82-4A7C-BE5B-6A6D0FDA2819}"/>
              </a:ext>
            </a:extLst>
          </p:cNvPr>
          <p:cNvSpPr txBox="1">
            <a:spLocks noChangeArrowheads="1"/>
          </p:cNvSpPr>
          <p:nvPr/>
        </p:nvSpPr>
        <p:spPr bwMode="auto">
          <a:xfrm>
            <a:off x="1738314" y="552450"/>
            <a:ext cx="5263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dirty="0">
                <a:solidFill>
                  <a:schemeClr val="bg1"/>
                </a:solidFill>
              </a:rPr>
              <a:t>普通线性回归存在的问题</a:t>
            </a:r>
          </a:p>
        </p:txBody>
      </p:sp>
      <mc:AlternateContent xmlns:mc="http://schemas.openxmlformats.org/markup-compatibility/2006">
        <mc:Choice xmlns:a14="http://schemas.microsoft.com/office/drawing/2010/main" Requires="a14">
          <p:sp>
            <p:nvSpPr>
              <p:cNvPr id="16" name="内容占位符 2">
                <a:extLst>
                  <a:ext uri="{FF2B5EF4-FFF2-40B4-BE49-F238E27FC236}">
                    <a16:creationId xmlns:a16="http://schemas.microsoft.com/office/drawing/2014/main" id="{1E9B5573-44AE-4BB3-90A0-BCCC80076071}"/>
                  </a:ext>
                </a:extLst>
              </p:cNvPr>
              <p:cNvSpPr txBox="1">
                <a:spLocks/>
              </p:cNvSpPr>
              <p:nvPr/>
            </p:nvSpPr>
            <p:spPr>
              <a:xfrm>
                <a:off x="838200" y="1825625"/>
                <a:ext cx="10515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just">
                  <a:lnSpc>
                    <a:spcPct val="150000"/>
                  </a:lnSpc>
                </a:pPr>
                <a:r>
                  <a:rPr lang="zh-CN" altLang="en-US" sz="2400" dirty="0">
                    <a:latin typeface="+mn-ea"/>
                  </a:rPr>
                  <a:t>对于复杂的数据，预测精度不够</a:t>
                </a:r>
                <a:endParaRPr lang="en-US" altLang="zh-CN" sz="2400" dirty="0">
                  <a:latin typeface="+mn-ea"/>
                </a:endParaRPr>
              </a:p>
              <a:p>
                <a:pPr algn="just">
                  <a:lnSpc>
                    <a:spcPct val="150000"/>
                  </a:lnSpc>
                </a:pPr>
                <a:r>
                  <a:rPr lang="zh-CN" altLang="en-US" sz="2400" dirty="0">
                    <a:latin typeface="+mn-ea"/>
                  </a:rPr>
                  <a:t>出现多重共线性时，用普通最小二乘法估计的模型不稳定。</a:t>
                </a:r>
                <a:endParaRPr lang="en-US" altLang="zh-CN" sz="2400" dirty="0">
                  <a:latin typeface="+mn-ea"/>
                </a:endParaRPr>
              </a:p>
              <a:p>
                <a:pPr marL="457200" lvl="1" indent="0" algn="just">
                  <a:lnSpc>
                    <a:spcPct val="150000"/>
                  </a:lnSpc>
                  <a:buNone/>
                </a:pPr>
                <a:r>
                  <a:rPr lang="zh-CN" altLang="en-US" sz="2000" b="1" dirty="0">
                    <a:latin typeface="+mn-ea"/>
                  </a:rPr>
                  <a:t>多重共线性的判别</a:t>
                </a:r>
                <a:r>
                  <a:rPr lang="zh-CN" altLang="en-US" sz="2000" dirty="0">
                    <a:latin typeface="+mn-ea"/>
                  </a:rPr>
                  <a:t>：</a:t>
                </a:r>
                <a:endParaRPr lang="en-US" altLang="zh-CN" sz="2000" dirty="0">
                  <a:latin typeface="+mn-ea"/>
                </a:endParaRPr>
              </a:p>
              <a:p>
                <a:pPr marL="914400" lvl="2" indent="0" algn="just">
                  <a:lnSpc>
                    <a:spcPct val="150000"/>
                  </a:lnSpc>
                  <a:buNone/>
                </a:pPr>
                <a:r>
                  <a:rPr lang="en-US" altLang="zh-CN" sz="1600" dirty="0">
                    <a:latin typeface="+mn-ea"/>
                  </a:rPr>
                  <a:t>1.</a:t>
                </a:r>
                <a:r>
                  <a:rPr lang="zh-CN" altLang="en-US" sz="1600" dirty="0">
                    <a:latin typeface="+mn-ea"/>
                  </a:rPr>
                  <a:t>发现系数估计值的符号不对</a:t>
                </a:r>
                <a:endParaRPr lang="en-US" altLang="zh-CN" sz="1600" dirty="0">
                  <a:latin typeface="+mn-ea"/>
                </a:endParaRPr>
              </a:p>
              <a:p>
                <a:pPr marL="914400" lvl="2" indent="0" algn="just">
                  <a:lnSpc>
                    <a:spcPct val="150000"/>
                  </a:lnSpc>
                  <a:buNone/>
                </a:pPr>
                <a:r>
                  <a:rPr lang="en-US" altLang="zh-CN" sz="1600" dirty="0">
                    <a:latin typeface="+mn-ea"/>
                  </a:rPr>
                  <a:t>2.</a:t>
                </a:r>
                <a:r>
                  <a:rPr lang="zh-CN" altLang="en-US" sz="1600" dirty="0">
                    <a:latin typeface="+mn-ea"/>
                  </a:rPr>
                  <a:t>某些重要的解释变量</a:t>
                </a:r>
                <a:r>
                  <a:rPr lang="en-US" altLang="zh-CN" sz="1600" dirty="0">
                    <a:latin typeface="+mn-ea"/>
                  </a:rPr>
                  <a:t>t</a:t>
                </a:r>
                <a:r>
                  <a:rPr lang="zh-CN" altLang="en-US" sz="1600" dirty="0">
                    <a:latin typeface="+mn-ea"/>
                  </a:rPr>
                  <a:t>值低，而</a:t>
                </a:r>
                <a:r>
                  <a:rPr lang="en-US" altLang="zh-CN" sz="1600" dirty="0">
                    <a:latin typeface="+mn-ea"/>
                  </a:rPr>
                  <a:t>R</a:t>
                </a:r>
                <a:r>
                  <a:rPr lang="zh-CN" altLang="en-US" sz="1600" dirty="0">
                    <a:latin typeface="+mn-ea"/>
                  </a:rPr>
                  <a:t>方不低</a:t>
                </a:r>
                <a:endParaRPr lang="en-US" altLang="zh-CN" sz="1600" dirty="0">
                  <a:latin typeface="+mn-ea"/>
                </a:endParaRPr>
              </a:p>
              <a:p>
                <a:pPr marL="914400" lvl="2" indent="0" algn="just">
                  <a:lnSpc>
                    <a:spcPct val="150000"/>
                  </a:lnSpc>
                  <a:buNone/>
                </a:pPr>
                <a:r>
                  <a:rPr lang="en-US" altLang="zh-CN" sz="1600" dirty="0">
                    <a:latin typeface="+mn-ea"/>
                  </a:rPr>
                  <a:t>3.</a:t>
                </a:r>
                <a:r>
                  <a:rPr lang="zh-CN" altLang="en-US" sz="1600" dirty="0">
                    <a:latin typeface="+mn-ea"/>
                  </a:rPr>
                  <a:t>当一不太重要的解释变量被删除后，回归结果显著变化</a:t>
                </a:r>
                <a:endParaRPr lang="en-US" altLang="zh-CN" sz="1600" dirty="0">
                  <a:latin typeface="+mn-ea"/>
                </a:endParaRPr>
              </a:p>
              <a:p>
                <a:pPr algn="just">
                  <a:lnSpc>
                    <a:spcPct val="150000"/>
                  </a:lnSpc>
                </a:pPr>
                <a:r>
                  <a:rPr lang="zh-CN" altLang="en-US" sz="2400" dirty="0">
                    <a:latin typeface="+mn-ea"/>
                  </a:rPr>
                  <a:t>线性回归中如果参数</a:t>
                </a:r>
                <a14:m>
                  <m:oMath xmlns:m="http://schemas.openxmlformats.org/officeDocument/2006/math">
                    <m:r>
                      <a:rPr lang="zh-CN" altLang="en-US" sz="2400" i="1" smtClean="0">
                        <a:latin typeface="Cambria Math" panose="02040503050406030204" pitchFamily="18" charset="0"/>
                      </a:rPr>
                      <m:t>𝜃</m:t>
                    </m:r>
                  </m:oMath>
                </a14:m>
                <a:r>
                  <a:rPr lang="zh-CN" altLang="en-US" sz="2400" dirty="0">
                    <a:latin typeface="+mn-ea"/>
                  </a:rPr>
                  <a:t>过大、特征过多就会很容易造成过拟合</a:t>
                </a:r>
                <a:endParaRPr lang="en-US" altLang="zh-CN" sz="2400" dirty="0">
                  <a:latin typeface="+mn-ea"/>
                </a:endParaRPr>
              </a:p>
              <a:p>
                <a:pPr marL="0" indent="0">
                  <a:buFont typeface="Arial" panose="020B0604020202020204" pitchFamily="34" charset="0"/>
                  <a:buNone/>
                </a:pPr>
                <a:endParaRPr lang="zh-CN" altLang="en-US" dirty="0"/>
              </a:p>
            </p:txBody>
          </p:sp>
        </mc:Choice>
        <mc:Fallback>
          <p:sp>
            <p:nvSpPr>
              <p:cNvPr id="16" name="内容占位符 2">
                <a:extLst>
                  <a:ext uri="{FF2B5EF4-FFF2-40B4-BE49-F238E27FC236}">
                    <a16:creationId xmlns:a16="http://schemas.microsoft.com/office/drawing/2014/main" id="{1E9B5573-44AE-4BB3-90A0-BCCC80076071}"/>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3606570"/>
      </p:ext>
    </p:extLst>
  </p:cSld>
  <p:clrMapOvr>
    <a:masterClrMapping/>
  </p:clrMapOvr>
</p:sld>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TotalTime>
  <Pages>0</Pages>
  <Words>3159</Words>
  <Characters>0</Characters>
  <Application>Microsoft Office PowerPoint</Application>
  <DocSecurity>0</DocSecurity>
  <PresentationFormat>宽屏</PresentationFormat>
  <Lines>0</Lines>
  <Paragraphs>448</Paragraphs>
  <Slides>51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51</vt:i4>
      </vt:variant>
    </vt:vector>
  </HeadingPairs>
  <TitlesOfParts>
    <vt:vector size="56" baseType="lpstr">
      <vt:lpstr>等线</vt:lpstr>
      <vt:lpstr>微软雅黑</vt:lpstr>
      <vt:lpstr>Arial</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第一PPT</dc:description>
  <cp:lastModifiedBy>huangyujie</cp:lastModifiedBy>
  <cp:revision>105</cp:revision>
  <dcterms:created xsi:type="dcterms:W3CDTF">2016-01-15T03:19:00Z</dcterms:created>
  <dcterms:modified xsi:type="dcterms:W3CDTF">2019-07-03T08:24:30Z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