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/>
  <p:notesSz cx="9144000" cy="51435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aximized">
    <p:restoredLeft sz="22926"/>
    <p:restoredTop sz="95227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161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3541" y="4889825"/>
            <a:ext cx="182245" cy="14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62" y="0"/>
            <a:ext cx="9139238" cy="51816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02401" y="1066926"/>
            <a:ext cx="7750962" cy="306692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ct val="1000"/>
              </a:spcBef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실습 시간 내에 문제를 통과 시</a:t>
            </a:r>
            <a:r>
              <a:rPr lang="ko-KR" sz="2000" spc="68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-125">
                <a:solidFill>
                  <a:srgbClr val="252525"/>
                </a:solidFill>
                <a:latin typeface="Noto Sans CJK JP Regular"/>
                <a:cs typeface="Noto Sans CJK JP Regular"/>
              </a:rPr>
              <a:t>: </a:t>
            </a:r>
            <a:r>
              <a:rPr lang="ko-KR" sz="2000" spc="45">
                <a:solidFill>
                  <a:srgbClr val="252525"/>
                </a:solidFill>
                <a:latin typeface="Noto Sans CJK JP Regular"/>
                <a:cs typeface="Noto Sans CJK JP Regular"/>
              </a:rPr>
              <a:t>10점</a:t>
            </a:r>
            <a:endParaRPr lang="ko-KR" sz="2000" spc="45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252525"/>
              </a:buClr>
              <a:buFont typeface="Arial"/>
              <a:buChar char="•"/>
              <a:tabLst>
                <a:tab pos="180022" algn="l"/>
              </a:tabLst>
              <a:defRPr lang="ko-KR" altLang="en-US"/>
            </a:pPr>
            <a:endParaRPr lang="ko-KR" sz="205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실습 시간 이후에 문제를 통과 시 </a:t>
            </a:r>
            <a:r>
              <a:rPr lang="ko-KR" sz="2000" spc="-125">
                <a:solidFill>
                  <a:srgbClr val="252525"/>
                </a:solidFill>
                <a:latin typeface="Noto Sans CJK JP Regular"/>
                <a:cs typeface="Noto Sans CJK JP Regular"/>
              </a:rPr>
              <a:t>: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차등하여 점수를</a:t>
            </a:r>
            <a:r>
              <a:rPr lang="ko-KR" sz="2000" spc="22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부여</a:t>
            </a:r>
            <a:endParaRPr lang="ko-KR" sz="2000" spc="164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marL="641985" lvl="1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25">
                <a:solidFill>
                  <a:srgbClr val="252525"/>
                </a:solidFill>
                <a:latin typeface="Noto Sans CJK JP Regular"/>
                <a:cs typeface="Noto Sans CJK JP Regular"/>
              </a:rPr>
              <a:t>9점부터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시작하여 하루가 지날 때마다 </a:t>
            </a:r>
            <a:r>
              <a:rPr lang="ko-KR" sz="2000" spc="104">
                <a:solidFill>
                  <a:srgbClr val="252525"/>
                </a:solidFill>
                <a:latin typeface="Noto Sans CJK JP Regular"/>
                <a:cs typeface="Noto Sans CJK JP Regular"/>
              </a:rPr>
              <a:t>1점씩</a:t>
            </a:r>
            <a:r>
              <a:rPr lang="ko-KR" sz="2000" spc="64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차감</a:t>
            </a:r>
            <a:endParaRPr lang="ko-KR" sz="2000" spc="164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marL="641985" lvl="1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최저 </a:t>
            </a:r>
            <a:r>
              <a:rPr lang="ko-KR" sz="2000" spc="104">
                <a:solidFill>
                  <a:srgbClr val="252525"/>
                </a:solidFill>
                <a:latin typeface="Noto Sans CJK JP Regular"/>
                <a:cs typeface="Noto Sans CJK JP Regular"/>
              </a:rPr>
              <a:t>3점이</a:t>
            </a:r>
            <a:r>
              <a:rPr lang="ko-KR" sz="2000" spc="304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부여</a:t>
            </a:r>
            <a:endParaRPr lang="ko-KR" sz="2000" spc="164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marL="641985" lvl="1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미</a:t>
            </a:r>
            <a:r>
              <a:rPr lang="ko-KR" sz="2000" spc="24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제출</a:t>
            </a:r>
            <a:r>
              <a:rPr lang="ko-KR" sz="2000" spc="24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시</a:t>
            </a:r>
            <a:r>
              <a:rPr lang="ko-KR" altLang="en-US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65">
                <a:solidFill>
                  <a:srgbClr val="252525"/>
                </a:solidFill>
                <a:latin typeface="Noto Sans CJK JP Regular"/>
                <a:cs typeface="Noto Sans CJK JP Regular"/>
              </a:rPr>
              <a:t>0점</a:t>
            </a:r>
            <a:endParaRPr lang="ko-KR" sz="2000" spc="65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marL="641985" lvl="1" indent="-1720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altLang="en-US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과제 제출</a:t>
            </a:r>
            <a:r>
              <a:rPr lang="en-US" altLang="ko-KR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 email:  jeongwoo12@kangwon.ac.kr</a:t>
            </a:r>
            <a:endParaRPr lang="en-US" altLang="ko-KR" sz="2000" spc="-25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marL="641985" lvl="1" indent="-172085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180022" algn="l"/>
              </a:tabLst>
              <a:defRPr lang="ko-KR" altLang="en-US"/>
            </a:pPr>
            <a:r>
              <a:rPr lang="en-US" altLang="ko-KR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  </a:t>
            </a:r>
            <a:r>
              <a:rPr lang="ko-KR" altLang="en-US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파일명:</a:t>
            </a:r>
            <a:r>
              <a:rPr lang="en-US" altLang="ko-KR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실습 </a:t>
            </a:r>
            <a:r>
              <a:rPr lang="en-US" altLang="ko-KR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x</a:t>
            </a:r>
            <a:r>
              <a:rPr lang="ko-KR" altLang="en-US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주차_학번_이름</a:t>
            </a:r>
            <a:endParaRPr lang="ko-KR" altLang="en-US" sz="2000" spc="-25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lvl="4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180022" algn="l"/>
              </a:tabLst>
              <a:defRPr lang="ko-KR" altLang="en-US"/>
            </a:pPr>
            <a:endParaRPr lang="en-US" altLang="ko-KR" sz="2000" spc="-25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lvl="4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180022" algn="l"/>
              </a:tabLst>
              <a:defRPr lang="ko-KR" altLang="en-US"/>
            </a:pPr>
            <a:endParaRPr lang="en-US" altLang="ko-KR" sz="2000" spc="-25">
              <a:solidFill>
                <a:srgbClr val="252525"/>
              </a:solidFill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15171" y="269747"/>
            <a:ext cx="119380" cy="88900"/>
          </a:xfrm>
          <a:custGeom>
            <a:avLst/>
            <a:gd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8775192" y="269747"/>
            <a:ext cx="117475" cy="88900"/>
          </a:xfrm>
          <a:custGeom>
            <a:avLst/>
            <a:gd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8615171" y="376427"/>
            <a:ext cx="119380" cy="88900"/>
          </a:xfrm>
          <a:custGeom>
            <a:avLst/>
            <a:gd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8775192" y="376427"/>
            <a:ext cx="117475" cy="88900"/>
          </a:xfrm>
          <a:custGeom>
            <a:avLst/>
            <a:gd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773541" y="4889825"/>
            <a:ext cx="182245" cy="129850"/>
          </a:xfrm>
          <a:prstGeom prst="rect">
            <a:avLst/>
          </a:prstGeom>
        </p:spPr>
        <p:txBody>
          <a:bodyPr vert="horz" wrap="square" lIns="0" tIns="381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ct val="0"/>
              </a:spcBef>
              <a:defRPr lang="ko-KR" altLang="en-US"/>
            </a:pPr>
            <a:r>
              <a:rPr lang="ko-KR" spc="41"/>
              <a:t>1</a:t>
            </a:r>
            <a:endParaRPr lang="ko-KR" spc="41"/>
          </a:p>
        </p:txBody>
      </p:sp>
      <p:sp>
        <p:nvSpPr>
          <p:cNvPr id="10" name="object 2"/>
          <p:cNvSpPr/>
          <p:nvPr/>
        </p:nvSpPr>
        <p:spPr>
          <a:xfrm>
            <a:off x="415137" y="259334"/>
            <a:ext cx="1371599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1" name="object 3"/>
          <p:cNvSpPr/>
          <p:nvPr/>
        </p:nvSpPr>
        <p:spPr>
          <a:xfrm>
            <a:off x="1428622" y="259334"/>
            <a:ext cx="1372108" cy="57454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15171" y="269747"/>
            <a:ext cx="119380" cy="88900"/>
          </a:xfrm>
          <a:custGeom>
            <a:avLst/>
            <a:gd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8775192" y="269747"/>
            <a:ext cx="117475" cy="88900"/>
          </a:xfrm>
          <a:custGeom>
            <a:avLst/>
            <a:gd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object 5"/>
          <p:cNvSpPr/>
          <p:nvPr/>
        </p:nvSpPr>
        <p:spPr>
          <a:xfrm>
            <a:off x="8615171" y="376427"/>
            <a:ext cx="119380" cy="88900"/>
          </a:xfrm>
          <a:custGeom>
            <a:avLst/>
            <a:gd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8775192" y="376427"/>
            <a:ext cx="117475" cy="88900"/>
          </a:xfrm>
          <a:custGeom>
            <a:avLst/>
            <a:gd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8773541" y="4889825"/>
            <a:ext cx="182245" cy="129850"/>
          </a:xfrm>
          <a:prstGeom prst="rect">
            <a:avLst/>
          </a:prstGeom>
        </p:spPr>
        <p:txBody>
          <a:bodyPr vert="horz" wrap="square" lIns="0" tIns="381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ct val="0"/>
              </a:spcBef>
              <a:defRPr lang="ko-KR" altLang="en-US"/>
            </a:pPr>
            <a:r>
              <a:rPr lang="en-US" altLang="ko-KR" spc="41"/>
              <a:t>2</a:t>
            </a:r>
            <a:endParaRPr lang="en-US" altLang="ko-KR" spc="41"/>
          </a:p>
        </p:txBody>
      </p:sp>
      <p:sp>
        <p:nvSpPr>
          <p:cNvPr id="18" name="object 7"/>
          <p:cNvSpPr txBox="1"/>
          <p:nvPr/>
        </p:nvSpPr>
        <p:spPr>
          <a:xfrm>
            <a:off x="258258" y="895350"/>
            <a:ext cx="6599742" cy="295275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>
                <a:latin typeface="Noto Sans CJK JP Regular"/>
                <a:cs typeface="Noto Sans CJK JP Regular"/>
              </a:rPr>
              <a:t>Medien Filter</a:t>
            </a:r>
            <a:r>
              <a:rPr lang="ko-KR" altLang="en-US" sz="1900" spc="137">
                <a:latin typeface="Noto Sans CJK JP Regular"/>
                <a:cs typeface="Noto Sans CJK JP Regular"/>
              </a:rPr>
              <a:t> 연산을 구현하시오.</a:t>
            </a:r>
            <a:endParaRPr lang="ko-KR" altLang="en-US" sz="1900" spc="137">
              <a:latin typeface="Noto Sans CJK JP Regular"/>
              <a:cs typeface="Noto Sans CJK JP Regular"/>
            </a:endParaRPr>
          </a:p>
        </p:txBody>
      </p:sp>
      <p:sp>
        <p:nvSpPr>
          <p:cNvPr id="25" name="object 2"/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" y="1231177"/>
            <a:ext cx="6172200" cy="3263048"/>
          </a:xfrm>
          <a:prstGeom prst="rect">
            <a:avLst/>
          </a:prstGeom>
        </p:spPr>
      </p:pic>
      <p:sp>
        <p:nvSpPr>
          <p:cNvPr id="27" name="object 7"/>
          <p:cNvSpPr txBox="1"/>
          <p:nvPr/>
        </p:nvSpPr>
        <p:spPr>
          <a:xfrm>
            <a:off x="1524000" y="4562475"/>
            <a:ext cx="1295401" cy="295275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>
                <a:latin typeface="Noto Sans CJK JP Regular"/>
                <a:cs typeface="Noto Sans CJK JP Regular"/>
              </a:rPr>
              <a:t>Noise</a:t>
            </a:r>
            <a:r>
              <a:rPr lang="ko-KR" altLang="en-US" sz="1900" spc="137">
                <a:latin typeface="Noto Sans CJK JP Regular"/>
                <a:cs typeface="Noto Sans CJK JP Regular"/>
              </a:rPr>
              <a:t> 영상</a:t>
            </a:r>
            <a:endParaRPr lang="ko-KR" altLang="en-US" sz="1900" spc="137">
              <a:latin typeface="Noto Sans CJK JP Regular"/>
              <a:cs typeface="Noto Sans CJK JP Regular"/>
            </a:endParaRPr>
          </a:p>
        </p:txBody>
      </p:sp>
      <p:sp>
        <p:nvSpPr>
          <p:cNvPr id="28" name="object 7"/>
          <p:cNvSpPr txBox="1"/>
          <p:nvPr/>
        </p:nvSpPr>
        <p:spPr>
          <a:xfrm>
            <a:off x="3962400" y="4552950"/>
            <a:ext cx="2743200" cy="295275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>
                <a:latin typeface="Noto Sans CJK JP Regular"/>
                <a:cs typeface="Noto Sans CJK JP Regular"/>
              </a:rPr>
              <a:t>Medien Filter</a:t>
            </a:r>
            <a:r>
              <a:rPr lang="ko-KR" altLang="en-US" sz="1900" spc="137">
                <a:latin typeface="Noto Sans CJK JP Regular"/>
                <a:cs typeface="Noto Sans CJK JP Regular"/>
              </a:rPr>
              <a:t> 적용 결과</a:t>
            </a:r>
            <a:endParaRPr lang="ko-KR" altLang="en-US" sz="1900" spc="137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8773541" y="4889825"/>
            <a:ext cx="182245" cy="129850"/>
          </a:xfrm>
          <a:prstGeom prst="rect">
            <a:avLst/>
          </a:prstGeom>
        </p:spPr>
        <p:txBody>
          <a:bodyPr vert="horz" wrap="square" lIns="0" tIns="381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ct val="0"/>
              </a:spcBef>
              <a:defRPr lang="ko-KR" altLang="en-US"/>
            </a:pPr>
            <a:r>
              <a:rPr lang="en-US" altLang="ko-KR" spc="41"/>
              <a:t>4</a:t>
            </a:r>
            <a:endParaRPr lang="en-US" altLang="ko-KR" spc="41"/>
          </a:p>
        </p:txBody>
      </p:sp>
      <p:sp>
        <p:nvSpPr>
          <p:cNvPr id="4" name="object 7"/>
          <p:cNvSpPr txBox="1"/>
          <p:nvPr/>
        </p:nvSpPr>
        <p:spPr>
          <a:xfrm>
            <a:off x="258267" y="885825"/>
            <a:ext cx="1722933" cy="295275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>
                <a:latin typeface="Noto Sans CJK JP Regular"/>
                <a:cs typeface="Noto Sans CJK JP Regular"/>
              </a:rPr>
              <a:t>Morphology</a:t>
            </a:r>
            <a:endParaRPr lang="en-US" altLang="ko-KR" sz="1900" spc="137">
              <a:latin typeface="Noto Sans CJK JP Regular"/>
              <a:cs typeface="Noto Sans CJK JP Regular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" name="object 7"/>
          <p:cNvSpPr txBox="1"/>
          <p:nvPr/>
        </p:nvSpPr>
        <p:spPr>
          <a:xfrm>
            <a:off x="533399" y="1266825"/>
            <a:ext cx="5562601" cy="257175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spc="116">
                <a:latin typeface="Noto Sans CJK JP Regular"/>
                <a:cs typeface="Noto Sans CJK JP Regular"/>
              </a:rPr>
              <a:t>Erosion</a:t>
            </a:r>
            <a:r>
              <a:rPr lang="ko-KR" altLang="en-US" sz="1600" spc="116">
                <a:latin typeface="Noto Sans CJK JP Regular"/>
                <a:cs typeface="Noto Sans CJK JP Regular"/>
              </a:rPr>
              <a:t>, </a:t>
            </a:r>
            <a:r>
              <a:rPr lang="en-US" altLang="ko-KR" sz="1600" spc="116">
                <a:latin typeface="Noto Sans CJK JP Regular"/>
                <a:cs typeface="Noto Sans CJK JP Regular"/>
              </a:rPr>
              <a:t>Dilation, Opening, Closing</a:t>
            </a:r>
            <a:r>
              <a:rPr lang="ko-KR" altLang="en-US" sz="1600" spc="116">
                <a:latin typeface="Noto Sans CJK JP Regular"/>
                <a:cs typeface="Noto Sans CJK JP Regular"/>
              </a:rPr>
              <a:t> 함수를 구현하시오.</a:t>
            </a:r>
            <a:endParaRPr lang="ko-KR" altLang="en-US" sz="1600" spc="116">
              <a:latin typeface="Noto Sans CJK JP Regular"/>
              <a:cs typeface="Noto Sans CJK JP Regular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0999" y="1905000"/>
            <a:ext cx="8382000" cy="181956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15171" y="269747"/>
            <a:ext cx="119380" cy="88900"/>
          </a:xfrm>
          <a:custGeom>
            <a:avLst/>
            <a:gd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8775192" y="269747"/>
            <a:ext cx="117475" cy="88900"/>
          </a:xfrm>
          <a:custGeom>
            <a:avLst/>
            <a:gd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object 5"/>
          <p:cNvSpPr/>
          <p:nvPr/>
        </p:nvSpPr>
        <p:spPr>
          <a:xfrm>
            <a:off x="8615171" y="376427"/>
            <a:ext cx="119380" cy="88900"/>
          </a:xfrm>
          <a:custGeom>
            <a:avLst/>
            <a:gd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8775192" y="376427"/>
            <a:ext cx="117475" cy="88900"/>
          </a:xfrm>
          <a:custGeom>
            <a:avLst/>
            <a:gd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8773541" y="4889825"/>
            <a:ext cx="182245" cy="129850"/>
          </a:xfrm>
          <a:prstGeom prst="rect">
            <a:avLst/>
          </a:prstGeom>
        </p:spPr>
        <p:txBody>
          <a:bodyPr vert="horz" wrap="square" lIns="0" tIns="381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ct val="0"/>
              </a:spcBef>
              <a:defRPr lang="ko-KR" altLang="en-US"/>
            </a:pPr>
            <a:r>
              <a:rPr lang="en-US" altLang="ko-KR" spc="41"/>
              <a:t>3</a:t>
            </a:r>
            <a:endParaRPr lang="en-US" altLang="ko-KR" spc="41"/>
          </a:p>
        </p:txBody>
      </p:sp>
      <p:sp>
        <p:nvSpPr>
          <p:cNvPr id="32" name="object 7"/>
          <p:cNvSpPr txBox="1"/>
          <p:nvPr/>
        </p:nvSpPr>
        <p:spPr>
          <a:xfrm>
            <a:off x="258267" y="885825"/>
            <a:ext cx="3170733" cy="295275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>
                <a:latin typeface="Noto Sans CJK JP Regular"/>
                <a:cs typeface="Noto Sans CJK JP Regular"/>
              </a:rPr>
              <a:t>Morphology</a:t>
            </a:r>
            <a:r>
              <a:rPr lang="ko-KR" altLang="en-US" sz="1900" spc="137">
                <a:latin typeface="Noto Sans CJK JP Regular"/>
                <a:cs typeface="Noto Sans CJK JP Regular"/>
              </a:rPr>
              <a:t> 수식</a:t>
            </a:r>
            <a:endParaRPr lang="ko-KR" altLang="en-US" sz="1900" spc="137">
              <a:latin typeface="Noto Sans CJK JP Regular"/>
              <a:cs typeface="Noto Sans CJK JP Regular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1204031"/>
            <a:ext cx="4572000" cy="1567986"/>
          </a:xfrm>
          <a:prstGeom prst="rect">
            <a:avLst/>
          </a:prstGeom>
        </p:spPr>
      </p:pic>
      <p:sp>
        <p:nvSpPr>
          <p:cNvPr id="36" name="object 2"/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8" name="object 7"/>
          <p:cNvSpPr txBox="1"/>
          <p:nvPr/>
        </p:nvSpPr>
        <p:spPr>
          <a:xfrm>
            <a:off x="258266" y="2800350"/>
            <a:ext cx="3170734" cy="295275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>
                <a:latin typeface="Noto Sans CJK JP Regular"/>
                <a:cs typeface="Noto Sans CJK JP Regular"/>
              </a:rPr>
              <a:t>Morphology</a:t>
            </a:r>
            <a:r>
              <a:rPr lang="ko-KR" altLang="en-US" sz="1900" spc="137">
                <a:latin typeface="Noto Sans CJK JP Regular"/>
                <a:cs typeface="Noto Sans CJK JP Regular"/>
              </a:rPr>
              <a:t> 구조요소</a:t>
            </a:r>
            <a:endParaRPr lang="ko-KR" altLang="en-US" sz="1900" spc="137">
              <a:latin typeface="Noto Sans CJK JP Regular"/>
              <a:cs typeface="Noto Sans CJK JP Regular"/>
            </a:endParaRPr>
          </a:p>
        </p:txBody>
      </p:sp>
      <p:graphicFrame>
        <p:nvGraphicFramePr>
          <p:cNvPr id="39" name=""/>
          <p:cNvGraphicFramePr>
            <a:graphicFrameLocks noGrp="1"/>
          </p:cNvGraphicFramePr>
          <p:nvPr/>
        </p:nvGraphicFramePr>
        <p:xfrm>
          <a:off x="1524000" y="3267075"/>
          <a:ext cx="1447800" cy="1219200"/>
        </p:xfrm>
        <a:graphic>
          <a:graphicData uri="http://schemas.openxmlformats.org/drawingml/2006/table">
            <a:tbl>
              <a:tblPr firstRow="1" bandRow="1"/>
              <a:tblGrid>
                <a:gridCol w="289560"/>
                <a:gridCol w="289560"/>
                <a:gridCol w="289560"/>
                <a:gridCol w="289560"/>
                <a:gridCol w="289560"/>
              </a:tblGrid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500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500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500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500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5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0" name="object 7"/>
          <p:cNvSpPr txBox="1"/>
          <p:nvPr/>
        </p:nvSpPr>
        <p:spPr>
          <a:xfrm>
            <a:off x="914400" y="3657600"/>
            <a:ext cx="457200" cy="295275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>
                <a:latin typeface="Noto Sans CJK JP Regular"/>
                <a:cs typeface="Noto Sans CJK JP Regular"/>
              </a:rPr>
              <a:t>S =</a:t>
            </a:r>
            <a:endParaRPr lang="en-US" altLang="ko-KR" sz="1900" spc="137">
              <a:latin typeface="Noto Sans CJK JP Regular"/>
              <a:cs typeface="Noto Sans CJK JP Regular"/>
            </a:endParaRPr>
          </a:p>
        </p:txBody>
      </p:sp>
      <p:sp>
        <p:nvSpPr>
          <p:cNvPr id="41" name="object 7"/>
          <p:cNvSpPr txBox="1"/>
          <p:nvPr/>
        </p:nvSpPr>
        <p:spPr>
          <a:xfrm>
            <a:off x="2057400" y="4562475"/>
            <a:ext cx="457200" cy="295275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>
                <a:latin typeface="Noto Sans CJK JP Regular"/>
                <a:cs typeface="Noto Sans CJK JP Regular"/>
              </a:rPr>
              <a:t>5x5</a:t>
            </a:r>
            <a:endParaRPr lang="en-US" altLang="ko-KR" sz="1900" spc="137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</ep:Words>
  <ep:PresentationFormat>On-screen Show (4:3)</ep:PresentationFormat>
  <ep:Paragraphs>1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Theme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2019-03-13T10:25:27.000</dcterms:created>
  <dc:creator>NSM</dc:creator>
  <cp:lastModifiedBy>sjw</cp:lastModifiedBy>
  <dcterms:modified xsi:type="dcterms:W3CDTF">2019-04-04T04:32:43.081</dcterms:modified>
  <cp:revision>146</cp:revision>
  <dc:title>슬라이드 1</dc:title>
</cp:coreProperties>
</file>