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72" r:id="rId7"/>
    <p:sldId id="275" r:id="rId8"/>
    <p:sldId id="280" r:id="rId9"/>
    <p:sldId id="281" r:id="rId10"/>
    <p:sldId id="282" r:id="rId11"/>
    <p:sldId id="284" r:id="rId12"/>
    <p:sldId id="285" r:id="rId13"/>
    <p:sldId id="287" r:id="rId14"/>
    <p:sldId id="288" r:id="rId15"/>
    <p:sldId id="290" r:id="rId16"/>
    <p:sldId id="286" r:id="rId17"/>
    <p:sldId id="291" r:id="rId18"/>
    <p:sldId id="274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7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Freedman-</a:t>
            </a:r>
            <a:r>
              <a:rPr lang="en-US" dirty="0" err="1"/>
              <a:t>Diaconis</a:t>
            </a:r>
            <a:r>
              <a:rPr lang="en-US" dirty="0"/>
              <a:t> and</a:t>
            </a:r>
            <a:r>
              <a:rPr lang="en-US" baseline="0" dirty="0"/>
              <a:t> Scott’s Method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F-D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PCA</c:v>
                </c:pt>
                <c:pt idx="1">
                  <c:v>ICA</c:v>
                </c:pt>
                <c:pt idx="2">
                  <c:v>Poly KPCA</c:v>
                </c:pt>
                <c:pt idx="3">
                  <c:v>RBF KPCA</c:v>
                </c:pt>
                <c:pt idx="4">
                  <c:v>Sig KPCA</c:v>
                </c:pt>
                <c:pt idx="5">
                  <c:v>Cos KPCA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0.13545027201458501</c:v>
                </c:pt>
                <c:pt idx="1">
                  <c:v>0.281155022461135</c:v>
                </c:pt>
                <c:pt idx="2">
                  <c:v>-4.9614365394165798E-2</c:v>
                </c:pt>
                <c:pt idx="3">
                  <c:v>0.157877951676514</c:v>
                </c:pt>
                <c:pt idx="4">
                  <c:v>0.18403706054795699</c:v>
                </c:pt>
                <c:pt idx="5">
                  <c:v>0.22037113556150201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DC-4D03-85B5-7DBDCB5274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Scott's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PCA</c:v>
                </c:pt>
                <c:pt idx="1">
                  <c:v>ICA</c:v>
                </c:pt>
                <c:pt idx="2">
                  <c:v>Poly KPCA</c:v>
                </c:pt>
                <c:pt idx="3">
                  <c:v>RBF KPCA</c:v>
                </c:pt>
                <c:pt idx="4">
                  <c:v>Sig KPCA</c:v>
                </c:pt>
                <c:pt idx="5">
                  <c:v>Cos KPCA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0.13319612032164599</c:v>
                </c:pt>
                <c:pt idx="1">
                  <c:v>0.28092734792622798</c:v>
                </c:pt>
                <c:pt idx="2">
                  <c:v>-4.9282412446323698E-2</c:v>
                </c:pt>
                <c:pt idx="3">
                  <c:v>0.15794312568459801</c:v>
                </c:pt>
                <c:pt idx="4">
                  <c:v>0.18406747508506199</c:v>
                </c:pt>
                <c:pt idx="5">
                  <c:v>0.220816056790023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DC-4D03-85B5-7DBDCB527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0604672"/>
        <c:axId val="770606312"/>
      </c:lineChart>
      <c:catAx>
        <c:axId val="77060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606312"/>
        <c:crosses val="autoZero"/>
        <c:auto val="1"/>
        <c:lblAlgn val="ctr"/>
        <c:lblOffset val="100"/>
        <c:noMultiLvlLbl val="0"/>
      </c:catAx>
      <c:valAx>
        <c:axId val="77060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60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Compare the different dimensionality reduction methods and compare this approach to modern LM approach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DATA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Find/Create a dataset of similar sentences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EMBEDDINGS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Calculate the embeddings of the sentences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DIMENSION REDUCTION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Dimensionally reduce the embeddings to something more manageable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Calculate surprisal values and rank sentences accordingly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COMPARE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SURPRISALS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51794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DATA</a:t>
          </a:r>
        </a:p>
      </dsp:txBody>
      <dsp:txXfrm>
        <a:off x="13760" y="517943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121359"/>
          <a:ext cx="2011384" cy="2105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Find/Create a dataset of similar sentences</a:t>
          </a:r>
        </a:p>
      </dsp:txBody>
      <dsp:txXfrm>
        <a:off x="13760" y="1121359"/>
        <a:ext cx="2011384" cy="2105610"/>
      </dsp:txXfrm>
    </dsp:sp>
    <dsp:sp modelId="{C4F84DEA-2002-4D32-8E80-70EEE05E345A}">
      <dsp:nvSpPr>
        <dsp:cNvPr id="0" name=""/>
        <dsp:cNvSpPr/>
      </dsp:nvSpPr>
      <dsp:spPr>
        <a:xfrm>
          <a:off x="2132933" y="51794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EMBEDDINGS</a:t>
          </a:r>
        </a:p>
      </dsp:txBody>
      <dsp:txXfrm>
        <a:off x="2132933" y="517943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121359"/>
          <a:ext cx="2011384" cy="2105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Calculate the embeddings of the sentences</a:t>
          </a:r>
        </a:p>
      </dsp:txBody>
      <dsp:txXfrm>
        <a:off x="2132933" y="1121359"/>
        <a:ext cx="2011384" cy="2105610"/>
      </dsp:txXfrm>
    </dsp:sp>
    <dsp:sp modelId="{49B7F8FA-D256-41EF-9327-52A3551D9A60}">
      <dsp:nvSpPr>
        <dsp:cNvPr id="0" name=""/>
        <dsp:cNvSpPr/>
      </dsp:nvSpPr>
      <dsp:spPr>
        <a:xfrm>
          <a:off x="4252107" y="51794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DIMENSION REDUCTION</a:t>
          </a:r>
        </a:p>
      </dsp:txBody>
      <dsp:txXfrm>
        <a:off x="4252107" y="517943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121359"/>
          <a:ext cx="2011384" cy="2105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Dimensionally reduce the embeddings to something more manageable</a:t>
          </a:r>
        </a:p>
      </dsp:txBody>
      <dsp:txXfrm>
        <a:off x="4252107" y="1121359"/>
        <a:ext cx="2011384" cy="2105610"/>
      </dsp:txXfrm>
    </dsp:sp>
    <dsp:sp modelId="{4132ECB1-6BEF-4935-AFA3-B2EAA48FDE7E}">
      <dsp:nvSpPr>
        <dsp:cNvPr id="0" name=""/>
        <dsp:cNvSpPr/>
      </dsp:nvSpPr>
      <dsp:spPr>
        <a:xfrm>
          <a:off x="6371281" y="51794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SURPRISALS</a:t>
          </a:r>
        </a:p>
      </dsp:txBody>
      <dsp:txXfrm>
        <a:off x="6371281" y="517943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121359"/>
          <a:ext cx="2011384" cy="2105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Calculate surprisal values and rank sentences accordingly</a:t>
          </a:r>
        </a:p>
      </dsp:txBody>
      <dsp:txXfrm>
        <a:off x="6371281" y="1121359"/>
        <a:ext cx="2011384" cy="2105610"/>
      </dsp:txXfrm>
    </dsp:sp>
    <dsp:sp modelId="{59606EB9-9F10-4D12-A33F-A242FDCC0D0F}">
      <dsp:nvSpPr>
        <dsp:cNvPr id="0" name=""/>
        <dsp:cNvSpPr/>
      </dsp:nvSpPr>
      <dsp:spPr>
        <a:xfrm>
          <a:off x="8490455" y="51794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COMPARE</a:t>
          </a:r>
        </a:p>
      </dsp:txBody>
      <dsp:txXfrm>
        <a:off x="8490455" y="517943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121359"/>
          <a:ext cx="2011384" cy="2105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Compare the different dimensionality reduction methods and compare this approach to modern LM approach</a:t>
          </a:r>
        </a:p>
      </dsp:txBody>
      <dsp:txXfrm>
        <a:off x="8490455" y="1121359"/>
        <a:ext cx="2011384" cy="210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Surprising sentences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Vidhata Jayaraman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68A7-C037-83B7-72D9-11F1C5A6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D32D-60BC-10C6-9759-0ED930E2B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Created histograms of each of the features of the dimensionally reduced embeddings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histogram to calculate probabilities of each feature in each sentence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35A0-6CEC-C172-9303-B40193A9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C73E-1D99-5601-FDF9-9C8C8F20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324F-D308-520B-ED15-C7FD2ADE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2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EF66-50EE-FD6D-F52D-A9939B20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A5A9B-4520-D6F7-3EA7-125621417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There are many different methods to determine the number of bins to use in a histogram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too few bins can lead to over-smoothing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Too many bins can lead to overfitting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5CB5-7250-DCE7-F6BF-3FC9F2AA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990E9-A5C5-14E6-9C74-749867C1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11F8D-2CEA-E601-B725-BC8FB6BB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3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45F6-43AB-648E-BD6E-060FE678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 methods analyzed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1E609-3F9D-F198-8EF4-B9AF9C9A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Sturges’ Rule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1F270-310F-5E2B-3E5E-E58C56E40E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Freedman-</a:t>
            </a:r>
            <a:r>
              <a:rPr lang="en-US" dirty="0" err="1"/>
              <a:t>Diaconis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231CD-AB55-7480-6BE0-9B0D987621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Shimazaki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8B2060-41EE-466D-2E53-93961A61E7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Scott’s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210DA34-5D54-B61A-467A-4F67461374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100" dirty="0"/>
                  <a:t># of bins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100" dirty="0"/>
              </a:p>
              <a:p>
                <a:pPr marL="285750" indent="-285750">
                  <a:buFontTx/>
                  <a:buChar char="-"/>
                </a:pPr>
                <a:r>
                  <a:rPr lang="en-US" sz="1100" dirty="0"/>
                  <a:t>When n &gt; 200, it is not very accurate</a:t>
                </a:r>
                <a:r>
                  <a:rPr lang="en-US" sz="1100" baseline="30000" dirty="0"/>
                  <a:t>1</a:t>
                </a:r>
                <a:endParaRPr lang="en-US" sz="1100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210DA34-5D54-B61A-467A-4F6746137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31584E8A-7404-3CF1-219F-9DF92682E2E7}"/>
                  </a:ext>
                </a:extLst>
              </p:cNvPr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100" dirty="0"/>
                  <a:t>- Bin width =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100" dirty="0"/>
                  <a:t>, x = data, n = # of observations</a:t>
                </a:r>
              </a:p>
              <a:p>
                <a:r>
                  <a:rPr lang="en-US" sz="1100" dirty="0"/>
                  <a:t>- # of bins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num>
                          <m:den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dirty="0"/>
                  <a:t>, w = bin width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31584E8A-7404-3CF1-219F-9DF92682E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B1F9BF8-7503-67D6-E5A2-3B50D5A27459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5576937" y="3755394"/>
                <a:ext cx="5976307" cy="1010842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100" dirty="0"/>
                  <a:t>Divide the observations into N bins of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100" b="0" dirty="0"/>
                  <a:t>; count # of spikes per bin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100" dirty="0"/>
                  <a:t>Minimize the cost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100" dirty="0"/>
                  <a:t>=mean # of spikes, v = variance of the # of spikes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100" dirty="0"/>
                  <a:t>Oversmoothed data</a:t>
                </a:r>
              </a:p>
            </p:txBody>
          </p:sp>
        </mc:Choice>
        <mc:Fallback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6B1F9BF8-7503-67D6-E5A2-3B50D5A27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5576937" y="3755394"/>
                <a:ext cx="5976307" cy="1010842"/>
              </a:xfrm>
              <a:blipFill>
                <a:blip r:embed="rId4"/>
                <a:stretch>
                  <a:fillRect r="-204" b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C6B24E28-BC24-9449-625A-F52C3E61F9FB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100" dirty="0"/>
                  <a:t>Bin width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3.49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1100" dirty="0"/>
                  <a:t> where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/>
                  <a:t>=standard deviation of the data, n = # of observations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100" dirty="0"/>
                  <a:t># of bins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⁡{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num>
                          <m:den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100" dirty="0"/>
                  <a:t>, w = bin width</a:t>
                </a:r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C6B24E28-BC24-9449-625A-F52C3E61F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blipFill>
                <a:blip r:embed="rId5"/>
                <a:stretch>
                  <a:fillRect t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D6A5121-AAB6-284C-CED5-295B47B4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B281A3C-C295-ECEB-F300-FC25D932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B4ACBC0-975C-3501-28F6-A392DB6E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24400-65D0-7C07-FA46-7D40585A776F}"/>
              </a:ext>
            </a:extLst>
          </p:cNvPr>
          <p:cNvSpPr txBox="1"/>
          <p:nvPr/>
        </p:nvSpPr>
        <p:spPr>
          <a:xfrm>
            <a:off x="978010" y="6041113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Hyndman, Rob. (1995). The problem with Sturges’ rule for constructing histograms</a:t>
            </a:r>
          </a:p>
          <a:p>
            <a:pPr marL="228600" indent="-228600">
              <a:buAutoNum type="arabicPeriod"/>
            </a:pP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833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AD62-12BC-D6A0-5B32-1B2C595C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Freedman-</a:t>
            </a:r>
            <a:r>
              <a:rPr lang="en-US" dirty="0" err="1"/>
              <a:t>diaconis</a:t>
            </a:r>
            <a:r>
              <a:rPr lang="en-US" dirty="0"/>
              <a:t> vs </a:t>
            </a:r>
            <a:r>
              <a:rPr lang="en-US" dirty="0" err="1"/>
              <a:t>scott’s</a:t>
            </a:r>
            <a:r>
              <a:rPr lang="en-US" dirty="0"/>
              <a:t> (compared to gpt-2)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AA46E-D904-52BF-C44A-E56C39C9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897DC-3001-BE4C-7B5C-713B7E66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64CC3-3576-FA3E-D077-F00418CA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4527BB9B-8775-4CD3-FD23-D62EDD980FC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828059121"/>
              </p:ext>
            </p:extLst>
          </p:nvPr>
        </p:nvGraphicFramePr>
        <p:xfrm>
          <a:off x="835742" y="2003221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97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31F4-25BA-2693-6ADF-E4A1708F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Freedman-</a:t>
            </a:r>
            <a:r>
              <a:rPr lang="en-US" dirty="0" err="1"/>
              <a:t>diaconis</a:t>
            </a:r>
            <a:r>
              <a:rPr lang="en-US" dirty="0"/>
              <a:t> vs Scott’s (compared to gpt-2)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E6B9BDB-FDB2-1D2B-7C81-128863D8C45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34396302"/>
              </p:ext>
            </p:extLst>
          </p:nvPr>
        </p:nvGraphicFramePr>
        <p:xfrm>
          <a:off x="838200" y="211137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521035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1490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Freedman-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Diaconis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Scott’s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1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0.135450272014585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0.133196120321646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6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0.281155022461135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0.280927347926228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5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-0.0496143653941658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-0.0492824124463237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1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0.157877951676514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0.157943125684598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3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0.184037060547957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0.184067475085062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5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0.220371135561502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0.220816056790023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361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2E2B-5E84-CEBF-0F30-07D813D4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9A2E-76BE-2EF0-95F4-2A9A3A1E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AC4B-44B5-C5C7-F485-72908996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EE2-589B-6474-5B30-272E0F6A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Probability/surprisal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240E0F-2767-F5FE-4FB3-F3B89F3AE2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76875" y="3660774"/>
                <a:ext cx="5456168" cy="1801772"/>
              </a:xfrm>
            </p:spPr>
            <p:txBody>
              <a:bodyPr>
                <a:normAutofit fontScale="92500"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Created histograms of each of the features of the dimensionally reduced embeddings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Used histogram to calculate probabilities of each feature in each sentence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Used all the probabilities to calculate each sentence surprisal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𝑆𝑢𝑟𝑝𝑟𝑖𝑠𝑎𝑙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240E0F-2767-F5FE-4FB3-F3B89F3AE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76875" y="3660774"/>
                <a:ext cx="5456168" cy="1801772"/>
              </a:xfrm>
              <a:blipFill>
                <a:blip r:embed="rId2"/>
                <a:stretch>
                  <a:fillRect l="-223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18B4-8DD6-3748-740A-F8F4AAE2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B2B-2B70-5B0A-1246-D97B538C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Calculating Sentence </a:t>
            </a:r>
            <a:r>
              <a:rPr lang="en-US" dirty="0" err="1"/>
              <a:t>Surprisals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F981-D9A0-0A41-E1B3-5FB0BACF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8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7358-5634-76A2-E8BD-865A3200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7D40D-6642-7FCB-3867-246B5311E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Compared each of the dimensionality reduction methods to each other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Compared each dimensionality reduction method to other approaches to this same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7E18-C174-686D-9EFB-79285DE1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8786-7E8E-46E7-2F59-09BC887F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Calculating Sentence </a:t>
            </a:r>
            <a:r>
              <a:rPr lang="en-US" dirty="0" err="1"/>
              <a:t>Surprisals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88E1-213A-5AD2-2CB6-EA481028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1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67AB-3E93-D5BC-226C-91D63E8D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4FC9-94EB-D42A-F61A-A7544E66B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 Frequency-Inverse Document Frequency </a:t>
            </a:r>
          </a:p>
          <a:p>
            <a:r>
              <a:rPr lang="en-US" dirty="0"/>
              <a:t>(TF-IDF)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F0152-0750-50EA-165A-F7EA7C495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 way to measure how infrequently terms appear in a document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Sentences with many infrequent terms -&gt; surprising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F93F6-72CF-0883-157E-3AE4365A2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402974"/>
            <a:ext cx="3943627" cy="823912"/>
          </a:xfrm>
        </p:spPr>
        <p:txBody>
          <a:bodyPr/>
          <a:lstStyle/>
          <a:p>
            <a:r>
              <a:rPr lang="en-US" dirty="0"/>
              <a:t>Large Language Models (LLMs)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0EB23-F3BF-4AE7-19CD-74E4A4626F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Train/fine-tune an LLM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generative capabilities of LLMs to determine probability of subsequent terms given previous terms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this probability to calculate a surprisal value</a:t>
            </a:r>
          </a:p>
          <a:p>
            <a:pPr marL="285750" indent="-285750">
              <a:buFontTx/>
              <a:buChar char="-"/>
            </a:pPr>
            <a:r>
              <a:rPr lang="en-US" dirty="0"/>
              <a:t>LLM’s used here are GPT-2 and </a:t>
            </a:r>
            <a:r>
              <a:rPr lang="en-US" dirty="0" err="1"/>
              <a:t>LLaMA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8951-876B-46B8-5B4D-B12F192E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859C0-66FB-F919-0266-6255F60A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BE088-D0C0-5883-C7B7-32F1E58D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9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445C-2B70-3442-F0E3-DA0E97A1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34C38-D866-3C92-FAA0-02C00E99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111750" cy="197670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Text analysis in low resource domains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Not enough data for full model training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Not enough resources to train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Too time consuming to train a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Environmental costs of training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there any way to bypass having to use a model at all?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B90D-5272-FD41-478D-7AE2BE34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A9F71-329D-410A-72C7-4235E76D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DD9D-C28A-CEF1-DAC2-E078471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 Plan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Surprising Sentences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E91-4335-511F-E11C-EB5E443D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75546-8A90-8897-10A9-70E5D8176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92E5F-EFB2-79A2-3819-87323F76E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Am currently using a dataset of yelp reviews where I subset the data set by certain keywords</a:t>
            </a:r>
          </a:p>
          <a:p>
            <a:r>
              <a:rPr lang="en-US" dirty="0"/>
              <a:t>- Ex. “pizza”, “staff”, “drink”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8D749-37BA-A30C-37ED-DA23507CC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F3129-01E6-0BA3-E918-04433C9EAC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Ways to represent semantic “meaning” of a word numerically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Hugging Face to calculate embeddings</a:t>
            </a:r>
          </a:p>
          <a:p>
            <a:pPr marL="285750" indent="-285750">
              <a:buFontTx/>
              <a:buChar char="-"/>
            </a:pPr>
            <a:r>
              <a:rPr lang="en-US" dirty="0"/>
              <a:t>Am currently using the “MiniLM-L6-v2” embedding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20AF3-6C1C-C208-ADE2-BA48C443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62119-8FC4-E7C4-E366-260EA4E8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Calculating Sentence </a:t>
            </a:r>
            <a:r>
              <a:rPr lang="en-US" dirty="0" err="1"/>
              <a:t>Surprisals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72319-E4DB-892B-EB7B-134D5B04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DE9F-9269-AF44-95FA-A8F00A955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B3685-10C5-E906-0EED-F716648B2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PCA, ICA, KPCA</a:t>
            </a:r>
          </a:p>
        </p:txBody>
      </p:sp>
    </p:spTree>
    <p:extLst>
      <p:ext uri="{BB962C8B-B14F-4D97-AF65-F5344CB8AC3E}">
        <p14:creationId xmlns:p14="http://schemas.microsoft.com/office/powerpoint/2010/main" val="175366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268E-6AC4-A389-9AA5-BD2CEA78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3FDB-043A-1876-C89C-E08495A3A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and widely used dimensionality reduction technique and tries to preserve as much of the variance of the original data set as possible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69F8-E6F4-51F6-E0D6-3BF0A46B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08E0-6D68-A73C-79BC-51B47671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AE10A-3EE4-936B-F3CD-6D2FD0F8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0905-DE05-042E-90E4-E4FC519C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3BCD-B0A6-64B0-2257-83B04A278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Tries to identify independent components in a dataset. Typically used in signal processing to isolate signals but can also be used here to isolate independent components of a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C0DC-FBDC-4451-C4A6-7BBD977F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F597-5F0D-53C0-BFB3-FCDF5A93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C2872-B36E-C3DB-54E9-43D9C89D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286-C359-ED29-37AD-FC93A26F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75BC-A66B-DC9F-BC11-459F5DF8B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Kernel PCA: allows for the use of different non-linear kernels to allow for a non-linear dimensionality reduction unlike normal PCA</a:t>
            </a:r>
          </a:p>
          <a:p>
            <a:r>
              <a:rPr lang="en-US" dirty="0"/>
              <a:t>Kernels used here:</a:t>
            </a:r>
          </a:p>
          <a:p>
            <a:r>
              <a:rPr lang="en-US" dirty="0"/>
              <a:t>    - Polynomial, Gaussian RBF, Sigmoid, Cosine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9D9C-0EDD-3F1C-7BA4-9847334A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3204-5478-2B56-28BA-9EAB2A3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686A-5C05-3E1B-72CE-2F9B441F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3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98C7-108B-4F6F-E7C2-FA74A43B5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6E133-B735-6612-6792-BA993317F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Histogram, bin numbers</a:t>
            </a:r>
          </a:p>
        </p:txBody>
      </p:sp>
    </p:spTree>
    <p:extLst>
      <p:ext uri="{BB962C8B-B14F-4D97-AF65-F5344CB8AC3E}">
        <p14:creationId xmlns:p14="http://schemas.microsoft.com/office/powerpoint/2010/main" val="256990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{4C68B600-404B-45D5-BD71-17A019560423}tf67328976_win32</Template>
  <TotalTime>1363</TotalTime>
  <Words>684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Tenorite</vt:lpstr>
      <vt:lpstr>Office Theme</vt:lpstr>
      <vt:lpstr>Surprising sentences</vt:lpstr>
      <vt:lpstr>Motivation</vt:lpstr>
      <vt:lpstr>Method Plan</vt:lpstr>
      <vt:lpstr>Data/Embeddings</vt:lpstr>
      <vt:lpstr>Dimensionality reduction</vt:lpstr>
      <vt:lpstr>pca</vt:lpstr>
      <vt:lpstr>ica</vt:lpstr>
      <vt:lpstr>KPCA</vt:lpstr>
      <vt:lpstr>Probability</vt:lpstr>
      <vt:lpstr>histograms</vt:lpstr>
      <vt:lpstr>Number of bins</vt:lpstr>
      <vt:lpstr>Bin methods analyzed</vt:lpstr>
      <vt:lpstr>Freedman-diaconis vs scott’s (compared to gpt-2)</vt:lpstr>
      <vt:lpstr>Freedman-diaconis vs Scott’s (compared to gpt-2)</vt:lpstr>
      <vt:lpstr>Probability/surprisal values</vt:lpstr>
      <vt:lpstr>Compare</vt:lpstr>
      <vt:lpstr>Other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Jayaraman, Vidhata A. (Assoc)</dc:creator>
  <cp:lastModifiedBy>Jayaraman, Vidhata A. (Assoc)</cp:lastModifiedBy>
  <cp:revision>2</cp:revision>
  <dcterms:created xsi:type="dcterms:W3CDTF">2023-06-27T15:31:14Z</dcterms:created>
  <dcterms:modified xsi:type="dcterms:W3CDTF">2023-06-28T14:14:37Z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