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2" r:id="rId5"/>
    <p:sldId id="412" r:id="rId6"/>
    <p:sldId id="260" r:id="rId7"/>
    <p:sldId id="427" r:id="rId8"/>
    <p:sldId id="430" r:id="rId9"/>
    <p:sldId id="380" r:id="rId10"/>
    <p:sldId id="432" r:id="rId11"/>
    <p:sldId id="413" r:id="rId12"/>
    <p:sldId id="433" r:id="rId13"/>
    <p:sldId id="300" r:id="rId14"/>
    <p:sldId id="414" r:id="rId15"/>
    <p:sldId id="383" r:id="rId16"/>
    <p:sldId id="392" r:id="rId17"/>
    <p:sldId id="439" r:id="rId18"/>
    <p:sldId id="395" r:id="rId19"/>
    <p:sldId id="437" r:id="rId20"/>
    <p:sldId id="434" r:id="rId21"/>
    <p:sldId id="440" r:id="rId22"/>
    <p:sldId id="441" r:id="rId23"/>
    <p:sldId id="438" r:id="rId24"/>
    <p:sldId id="442" r:id="rId25"/>
    <p:sldId id="443" r:id="rId26"/>
    <p:sldId id="444" r:id="rId27"/>
  </p:sldIdLst>
  <p:sldSz cx="9144000" cy="5143500" type="screen16x9"/>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C468"/>
    <a:srgbClr val="00A85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44" d="100"/>
          <a:sy n="144" d="100"/>
        </p:scale>
        <p:origin x="-96" y="-9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lIns="68580" tIns="34290" rIns="68580" bIns="34290"/>
          <a:lstStyle/>
          <a:p>
            <a:r>
              <a:rPr lang="zh-CN" altLang="en-US"/>
              <a:t>单击此处编辑母版标题样式</a:t>
            </a:r>
          </a:p>
        </p:txBody>
      </p:sp>
      <p:sp>
        <p:nvSpPr>
          <p:cNvPr id="3" name="内容占位符 2"/>
          <p:cNvSpPr>
            <a:spLocks noGrp="1"/>
          </p:cNvSpPr>
          <p:nvPr>
            <p:ph idx="1"/>
          </p:nvPr>
        </p:nvSpPr>
        <p:spPr>
          <a:xfrm>
            <a:off x="628650" y="1369218"/>
            <a:ext cx="7886700" cy="3263504"/>
          </a:xfrm>
          <a:prstGeom prst="rect">
            <a:avLst/>
          </a:prstGeom>
        </p:spPr>
        <p:txBody>
          <a:bodyPr lIns="68580" tIns="34290" rIns="68580" bIns="3429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628650" y="4767263"/>
            <a:ext cx="2057400" cy="273844"/>
          </a:xfrm>
          <a:prstGeom prst="rect">
            <a:avLst/>
          </a:prstGeom>
        </p:spPr>
        <p:txBody>
          <a:bodyPr lIns="68580" tIns="34290" rIns="68580" bIns="34290"/>
          <a:lstStyle/>
          <a:p>
            <a:fld id="{25D17C82-9B32-40A6-8F74-6C9772353D20}" type="datetimeFigureOut">
              <a:rPr lang="zh-CN" altLang="en-US" smtClean="0"/>
              <a:pPr/>
              <a:t>2019/11/19 Tuesday</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lIns="68580" tIns="34290" rIns="68580" bIns="34290"/>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lIns="68580" tIns="34290" rIns="68580" bIns="34290"/>
          <a:lstStyle/>
          <a:p>
            <a:fld id="{68FEE3CD-21F1-4DDD-B0C7-7410C46C411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2" descr="E:\线下推广\PPT规范\模板\PPT规范设计_1.jpg"/>
          <p:cNvPicPr>
            <a:picLocks noChangeAspect="1"/>
          </p:cNvPicPr>
          <p:nvPr/>
        </p:nvPicPr>
        <p:blipFill>
          <a:blip r:embed="rId2" cstate="print"/>
          <a:stretch>
            <a:fillRect/>
          </a:stretch>
        </p:blipFill>
        <p:spPr>
          <a:xfrm>
            <a:off x="0" y="0"/>
            <a:ext cx="9144000" cy="5145088"/>
          </a:xfrm>
          <a:prstGeom prst="rect">
            <a:avLst/>
          </a:prstGeom>
          <a:noFill/>
          <a:ln w="9525">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pic>
        <p:nvPicPr>
          <p:cNvPr id="3" name="图片 2" descr="e19b7484259cfc36efca000392815273"/>
          <p:cNvPicPr>
            <a:picLocks noChangeAspect="1"/>
          </p:cNvPicPr>
          <p:nvPr/>
        </p:nvPicPr>
        <p:blipFill>
          <a:blip r:embed="rId3" cstate="print"/>
          <a:stretch>
            <a:fillRect/>
          </a:stretch>
        </p:blipFill>
        <p:spPr>
          <a:xfrm>
            <a:off x="3916680" y="2292350"/>
            <a:ext cx="1473835" cy="1485265"/>
          </a:xfrm>
          <a:prstGeom prst="rect">
            <a:avLst/>
          </a:prstGeom>
        </p:spPr>
      </p:pic>
      <p:sp>
        <p:nvSpPr>
          <p:cNvPr id="4" name="文本框 3"/>
          <p:cNvSpPr txBox="1"/>
          <p:nvPr/>
        </p:nvSpPr>
        <p:spPr>
          <a:xfrm>
            <a:off x="2915816" y="1635646"/>
            <a:ext cx="3314700" cy="368300"/>
          </a:xfrm>
          <a:prstGeom prst="rect">
            <a:avLst/>
          </a:prstGeom>
          <a:noFill/>
        </p:spPr>
        <p:txBody>
          <a:bodyPr wrap="square" rtlCol="0" anchor="t">
            <a:spAutoFit/>
          </a:bodyPr>
          <a:lstStyle/>
          <a:p>
            <a:pPr algn="ctr"/>
            <a:r>
              <a:rPr lang="zh-CN" altLang="en-US" dirty="0"/>
              <a:t>什么是</a:t>
            </a:r>
            <a:r>
              <a:rPr lang="en-US" altLang="zh-CN" dirty="0"/>
              <a:t>MQ</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685"/>
            <a:ext cx="4879340" cy="547370"/>
          </a:xfrm>
        </p:spPr>
        <p:txBody>
          <a:bodyPr/>
          <a:lstStyle/>
          <a:p>
            <a:pPr algn="l"/>
            <a:r>
              <a:rPr lang="zh-CN" altLang="en-US" sz="2800" b="1" dirty="0"/>
              <a:t>消息队列概述</a:t>
            </a:r>
            <a:endParaRPr lang="zh-CN" altLang="en-US" sz="2800" dirty="0"/>
          </a:p>
        </p:txBody>
      </p:sp>
      <p:sp>
        <p:nvSpPr>
          <p:cNvPr id="3" name="内容占位符 2"/>
          <p:cNvSpPr>
            <a:spLocks noGrp="1"/>
          </p:cNvSpPr>
          <p:nvPr>
            <p:ph idx="1"/>
          </p:nvPr>
        </p:nvSpPr>
        <p:spPr>
          <a:xfrm>
            <a:off x="539552" y="2067694"/>
            <a:ext cx="7886700" cy="2498676"/>
          </a:xfrm>
        </p:spPr>
        <p:txBody>
          <a:bodyPr/>
          <a:lstStyle/>
          <a:p>
            <a:pPr>
              <a:lnSpc>
                <a:spcPct val="150000"/>
              </a:lnSpc>
            </a:pPr>
            <a:r>
              <a:rPr lang="zh-CN" altLang="en-US" sz="1800" dirty="0" smtClean="0"/>
              <a:t>消息队列中间件是分布式系统中重要的组件，可以比作是一个存放消息的容器，当我们需要使用消息的时候可以取出消息供自己使用。</a:t>
            </a:r>
            <a:endParaRPr lang="en-US" altLang="zh-CN" sz="1800" dirty="0" smtClean="0"/>
          </a:p>
          <a:p>
            <a:pPr>
              <a:lnSpc>
                <a:spcPct val="150000"/>
              </a:lnSpc>
            </a:pPr>
            <a:r>
              <a:rPr lang="zh-CN" altLang="en-US" sz="1800" dirty="0" smtClean="0"/>
              <a:t>目</a:t>
            </a:r>
            <a:r>
              <a:rPr lang="zh-CN" altLang="en-US" sz="1800" dirty="0"/>
              <a:t>前在生产环境，使用较多的消息队列有</a:t>
            </a:r>
            <a:r>
              <a:rPr lang="en-US" altLang="zh-CN" sz="1800" dirty="0"/>
              <a:t>ActiveMQ</a:t>
            </a:r>
            <a:r>
              <a:rPr lang="zh-CN" altLang="en-US" sz="1800" dirty="0"/>
              <a:t>，</a:t>
            </a:r>
            <a:r>
              <a:rPr lang="en-US" altLang="zh-CN" sz="1800" dirty="0"/>
              <a:t>RabbitMQ</a:t>
            </a:r>
            <a:r>
              <a:rPr lang="zh-CN" altLang="en-US" sz="1800" dirty="0"/>
              <a:t>，</a:t>
            </a:r>
            <a:r>
              <a:rPr lang="en-US" altLang="zh-CN" sz="1800" dirty="0" err="1"/>
              <a:t>ZeroMQ</a:t>
            </a:r>
            <a:r>
              <a:rPr lang="zh-CN" altLang="en-US" sz="1800" dirty="0"/>
              <a:t>，</a:t>
            </a:r>
            <a:r>
              <a:rPr lang="en-US" altLang="zh-CN" sz="1800" dirty="0"/>
              <a:t>Kafka</a:t>
            </a:r>
            <a:r>
              <a:rPr lang="zh-CN" altLang="en-US" sz="1800" dirty="0"/>
              <a:t>，</a:t>
            </a:r>
            <a:r>
              <a:rPr lang="en-US" altLang="zh-CN" sz="1800" dirty="0" err="1"/>
              <a:t>MetaMQ</a:t>
            </a:r>
            <a:r>
              <a:rPr lang="zh-CN" altLang="en-US" sz="1800" dirty="0"/>
              <a:t>，</a:t>
            </a:r>
            <a:r>
              <a:rPr lang="en-US" altLang="zh-CN" sz="1800" dirty="0" err="1"/>
              <a:t>RocketMQ</a:t>
            </a:r>
            <a:r>
              <a:rPr lang="zh-CN" altLang="en-US" sz="1800" dirty="0"/>
              <a:t>等</a:t>
            </a:r>
            <a:r>
              <a:rPr lang="zh-CN" altLang="en-US" sz="1800" dirty="0" smtClean="0"/>
              <a:t>。</a:t>
            </a:r>
            <a:endParaRPr lang="en-US" altLang="zh-CN" sz="1800" dirty="0" smtClean="0"/>
          </a:p>
        </p:txBody>
      </p:sp>
      <p:pic>
        <p:nvPicPr>
          <p:cNvPr id="4"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7" name="内容占位符 2"/>
          <p:cNvSpPr txBox="1"/>
          <p:nvPr/>
        </p:nvSpPr>
        <p:spPr>
          <a:xfrm>
            <a:off x="683568" y="987574"/>
            <a:ext cx="6336704" cy="504056"/>
          </a:xfrm>
          <a:prstGeom prst="rect">
            <a:avLst/>
          </a:prstGeom>
        </p:spPr>
        <p:txBody>
          <a:bodyPr lIns="68580" tIns="34290" rIns="68580" bIns="34290"/>
          <a:lstStyle/>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内容占位符 2"/>
          <p:cNvSpPr txBox="1"/>
          <p:nvPr/>
        </p:nvSpPr>
        <p:spPr>
          <a:xfrm>
            <a:off x="539552" y="987574"/>
            <a:ext cx="7886700" cy="936104"/>
          </a:xfrm>
          <a:prstGeom prst="rect">
            <a:avLst/>
          </a:prstGeom>
        </p:spPr>
        <p:txBody>
          <a:bodyPr lIns="68580" tIns="34290" rIns="68580" bIns="34290"/>
          <a:lstStyle/>
          <a:p>
            <a:pPr marL="342900" indent="-342900" rtl="0">
              <a:lnSpc>
                <a:spcPct val="150000"/>
              </a:lnSpc>
              <a:spcBef>
                <a:spcPct val="20000"/>
              </a:spcBef>
              <a:buFont typeface="Arial" panose="020B0604020202020204" pitchFamily="34" charset="0"/>
              <a:buChar char="•"/>
            </a:pPr>
            <a:r>
              <a:rPr lang="zh-CN" altLang="en-US" dirty="0" smtClean="0">
                <a:latin typeface="+mn-lt"/>
                <a:ea typeface="+mn-ea"/>
              </a:rPr>
              <a:t>消息：消息</a:t>
            </a:r>
            <a:r>
              <a:rPr lang="en-US" altLang="zh-CN" dirty="0" smtClean="0">
                <a:latin typeface="+mn-lt"/>
                <a:ea typeface="+mn-ea"/>
              </a:rPr>
              <a:t>(Message) </a:t>
            </a:r>
            <a:r>
              <a:rPr lang="zh-CN" altLang="en-US" dirty="0" smtClean="0">
                <a:latin typeface="+mn-lt"/>
                <a:ea typeface="+mn-ea"/>
              </a:rPr>
              <a:t>：应用间传送的数据。消息可以非常简单，比如只包含文本字符串、</a:t>
            </a:r>
            <a:r>
              <a:rPr lang="en-US" altLang="zh-CN" dirty="0" smtClean="0">
                <a:latin typeface="+mn-lt"/>
                <a:ea typeface="+mn-ea"/>
              </a:rPr>
              <a:t>JSON </a:t>
            </a:r>
            <a:r>
              <a:rPr lang="zh-CN" altLang="en-US" dirty="0" smtClean="0">
                <a:latin typeface="+mn-lt"/>
                <a:ea typeface="+mn-ea"/>
              </a:rPr>
              <a:t>等，也可以很复杂，比如内嵌对象。</a:t>
            </a:r>
          </a:p>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pic>
        <p:nvPicPr>
          <p:cNvPr id="3" name="图片 2" descr="e19b7484259cfc36efca000392815273"/>
          <p:cNvPicPr>
            <a:picLocks noChangeAspect="1"/>
          </p:cNvPicPr>
          <p:nvPr/>
        </p:nvPicPr>
        <p:blipFill>
          <a:blip r:embed="rId3" cstate="print"/>
          <a:stretch>
            <a:fillRect/>
          </a:stretch>
        </p:blipFill>
        <p:spPr>
          <a:xfrm>
            <a:off x="3916680" y="2292350"/>
            <a:ext cx="1473835" cy="1485265"/>
          </a:xfrm>
          <a:prstGeom prst="rect">
            <a:avLst/>
          </a:prstGeom>
        </p:spPr>
      </p:pic>
      <p:sp>
        <p:nvSpPr>
          <p:cNvPr id="4" name="文本框 3"/>
          <p:cNvSpPr txBox="1"/>
          <p:nvPr/>
        </p:nvSpPr>
        <p:spPr>
          <a:xfrm>
            <a:off x="3131840" y="1563638"/>
            <a:ext cx="3314700" cy="368300"/>
          </a:xfrm>
          <a:prstGeom prst="rect">
            <a:avLst/>
          </a:prstGeom>
          <a:noFill/>
        </p:spPr>
        <p:txBody>
          <a:bodyPr wrap="square" rtlCol="0" anchor="t">
            <a:spAutoFit/>
          </a:bodyPr>
          <a:lstStyle/>
          <a:p>
            <a:pPr algn="ctr"/>
            <a:r>
              <a:rPr lang="en-US" dirty="0"/>
              <a:t>MQ</a:t>
            </a:r>
            <a:r>
              <a:rPr lang="zh-CN" altLang="en-US" dirty="0"/>
              <a:t>带来什么好处？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5" name="标题 1"/>
          <p:cNvSpPr txBox="1"/>
          <p:nvPr/>
        </p:nvSpPr>
        <p:spPr>
          <a:xfrm>
            <a:off x="611560" y="339502"/>
            <a:ext cx="4248472" cy="641722"/>
          </a:xfrm>
          <a:prstGeom prst="rect">
            <a:avLst/>
          </a:prstGeom>
        </p:spPr>
        <p:txBody>
          <a:bodyPr/>
          <a:lstStyle/>
          <a:p>
            <a:pPr lvl="0" rtl="0" fontAlgn="auto">
              <a:spcAft>
                <a:spcPts val="0"/>
              </a:spcAft>
              <a:defRPr/>
            </a:pPr>
            <a:r>
              <a:rPr lang="zh-CN" altLang="en-US" sz="2800" b="1" dirty="0" smtClean="0"/>
              <a:t>消息队列应用场景</a:t>
            </a:r>
            <a:endParaRPr lang="zh-CN" altLang="en-US" sz="2800" dirty="0"/>
          </a:p>
        </p:txBody>
      </p:sp>
      <p:sp>
        <p:nvSpPr>
          <p:cNvPr id="7" name="内容占位符 2"/>
          <p:cNvSpPr txBox="1"/>
          <p:nvPr/>
        </p:nvSpPr>
        <p:spPr>
          <a:xfrm>
            <a:off x="683568" y="1131590"/>
            <a:ext cx="6493768" cy="3173165"/>
          </a:xfrm>
          <a:prstGeom prst="rect">
            <a:avLst/>
          </a:prstGeom>
        </p:spPr>
        <p:txBody>
          <a:bodyPr>
            <a:normAutofit fontScale="92500" lnSpcReduction="20000"/>
          </a:bodyPr>
          <a:lstStyle/>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在实际应用中常用的使用场景如下：</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50000"/>
              </a:lnSpc>
              <a:spcBef>
                <a:spcPct val="20000"/>
              </a:spcBef>
              <a:spcAft>
                <a:spcPts val="0"/>
              </a:spcAft>
              <a:buClrTx/>
              <a:buSzTx/>
              <a:buFont typeface="+mj-lt"/>
              <a:buAutoNum type="alphaLcParen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异步处理</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50000"/>
              </a:lnSpc>
              <a:spcBef>
                <a:spcPct val="20000"/>
              </a:spcBef>
              <a:spcAft>
                <a:spcPts val="0"/>
              </a:spcAft>
              <a:buClrTx/>
              <a:buSzTx/>
              <a:buFont typeface="+mj-lt"/>
              <a:buAutoNum type="alphaLcParen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应用解耦</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50000"/>
              </a:lnSpc>
              <a:spcBef>
                <a:spcPct val="20000"/>
              </a:spcBef>
              <a:spcAft>
                <a:spcPts val="0"/>
              </a:spcAft>
              <a:buClrTx/>
              <a:buSzTx/>
              <a:buFont typeface="+mj-lt"/>
              <a:buAutoNum type="alphaLcParen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流量削峰</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限流</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50000"/>
              </a:lnSpc>
              <a:spcBef>
                <a:spcPct val="20000"/>
              </a:spcBef>
              <a:spcAft>
                <a:spcPts val="0"/>
              </a:spcAft>
              <a:buClrTx/>
              <a:buSzTx/>
              <a:buFont typeface="+mj-lt"/>
              <a:buAutoNum type="alphaLcParen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日志处理</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50000"/>
              </a:lnSpc>
              <a:spcBef>
                <a:spcPct val="20000"/>
              </a:spcBef>
              <a:spcAft>
                <a:spcPts val="0"/>
              </a:spcAft>
              <a:buClrTx/>
              <a:buSzTx/>
              <a:buFont typeface="+mj-lt"/>
              <a:buAutoNum type="alphaLcParen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分布式柔性事务控制</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95486"/>
            <a:ext cx="4968552" cy="519187"/>
          </a:xfrm>
        </p:spPr>
        <p:txBody>
          <a:bodyPr/>
          <a:lstStyle/>
          <a:p>
            <a:pPr algn="l"/>
            <a:r>
              <a:rPr lang="zh-CN" altLang="en-US" sz="2800" b="1" dirty="0" smtClean="0">
                <a:latin typeface="+mj-ea"/>
              </a:rPr>
              <a:t>应</a:t>
            </a:r>
            <a:r>
              <a:rPr lang="zh-CN" altLang="en-US" sz="2800" b="1" dirty="0">
                <a:latin typeface="+mj-ea"/>
              </a:rPr>
              <a:t>用场景</a:t>
            </a:r>
            <a:r>
              <a:rPr lang="en-US" altLang="zh-CN" sz="2800" b="1" dirty="0">
                <a:latin typeface="+mj-ea"/>
              </a:rPr>
              <a:t>-</a:t>
            </a:r>
            <a:r>
              <a:rPr lang="zh-CN" altLang="en-US" sz="2800" b="1" dirty="0">
                <a:latin typeface="+mj-ea"/>
              </a:rPr>
              <a:t>可靠消息最终一致性</a:t>
            </a:r>
          </a:p>
        </p:txBody>
      </p:sp>
      <p:sp>
        <p:nvSpPr>
          <p:cNvPr id="3" name="内容占位符 2"/>
          <p:cNvSpPr>
            <a:spLocks noGrp="1"/>
          </p:cNvSpPr>
          <p:nvPr>
            <p:ph idx="1"/>
          </p:nvPr>
        </p:nvSpPr>
        <p:spPr>
          <a:xfrm>
            <a:off x="395536" y="771550"/>
            <a:ext cx="8352928" cy="4176464"/>
          </a:xfrm>
        </p:spPr>
        <p:txBody>
          <a:bodyPr/>
          <a:lstStyle/>
          <a:p>
            <a:r>
              <a:rPr lang="zh-CN" altLang="en-US" sz="1600" dirty="0"/>
              <a:t>消息发送一致性：是指产生消息的业务动作与消息发送的一致。也就是说，如果业务操作成功，那么由这个业务操作所产生的消息一定要成功投递到消息中间件中去，否则就丢弃该消息。</a:t>
            </a:r>
            <a:endParaRPr lang="en-US" altLang="zh-CN" sz="1600" dirty="0"/>
          </a:p>
          <a:p>
            <a:r>
              <a:rPr lang="zh-CN" altLang="en-US" sz="1600" dirty="0"/>
              <a:t>下面用伪代码进行演示消息发送和投递的不可靠性：</a:t>
            </a:r>
            <a:endParaRPr lang="en-US" altLang="zh-CN" sz="1600" dirty="0"/>
          </a:p>
          <a:p>
            <a:endParaRPr lang="zh-CN" altLang="en-US" dirty="0"/>
          </a:p>
        </p:txBody>
      </p:sp>
      <p:pic>
        <p:nvPicPr>
          <p:cNvPr id="5" name="图片 4"/>
          <p:cNvPicPr>
            <a:picLocks noChangeAspect="1"/>
          </p:cNvPicPr>
          <p:nvPr/>
        </p:nvPicPr>
        <p:blipFill>
          <a:blip r:embed="rId2" cstate="print"/>
          <a:stretch>
            <a:fillRect/>
          </a:stretch>
        </p:blipFill>
        <p:spPr>
          <a:xfrm>
            <a:off x="611560" y="1851670"/>
            <a:ext cx="3178969" cy="1285875"/>
          </a:xfrm>
          <a:prstGeom prst="rect">
            <a:avLst/>
          </a:prstGeom>
        </p:spPr>
      </p:pic>
      <p:pic>
        <p:nvPicPr>
          <p:cNvPr id="6" name="图片 5"/>
          <p:cNvPicPr>
            <a:picLocks noChangeAspect="1"/>
          </p:cNvPicPr>
          <p:nvPr/>
        </p:nvPicPr>
        <p:blipFill>
          <a:blip r:embed="rId3" cstate="print"/>
          <a:stretch>
            <a:fillRect/>
          </a:stretch>
        </p:blipFill>
        <p:spPr>
          <a:xfrm>
            <a:off x="4644008" y="1923678"/>
            <a:ext cx="2871788" cy="1243013"/>
          </a:xfrm>
          <a:prstGeom prst="rect">
            <a:avLst/>
          </a:prstGeom>
        </p:spPr>
      </p:pic>
      <p:pic>
        <p:nvPicPr>
          <p:cNvPr id="7" name="图片 6"/>
          <p:cNvPicPr>
            <a:picLocks noChangeAspect="1"/>
          </p:cNvPicPr>
          <p:nvPr/>
        </p:nvPicPr>
        <p:blipFill>
          <a:blip r:embed="rId4" cstate="print"/>
          <a:stretch>
            <a:fillRect/>
          </a:stretch>
        </p:blipFill>
        <p:spPr>
          <a:xfrm>
            <a:off x="611560" y="3219822"/>
            <a:ext cx="3900488" cy="1464469"/>
          </a:xfrm>
          <a:prstGeom prst="rect">
            <a:avLst/>
          </a:prstGeom>
        </p:spPr>
      </p:pic>
      <p:pic>
        <p:nvPicPr>
          <p:cNvPr id="8" name="图片 7"/>
          <p:cNvPicPr>
            <a:picLocks noChangeAspect="1"/>
          </p:cNvPicPr>
          <p:nvPr/>
        </p:nvPicPr>
        <p:blipFill>
          <a:blip r:embed="rId5" cstate="print"/>
          <a:stretch>
            <a:fillRect/>
          </a:stretch>
        </p:blipFill>
        <p:spPr>
          <a:xfrm>
            <a:off x="4716016" y="3219822"/>
            <a:ext cx="3757613" cy="1443038"/>
          </a:xfrm>
          <a:prstGeom prst="rect">
            <a:avLst/>
          </a:prstGeom>
        </p:spPr>
      </p:pic>
      <p:pic>
        <p:nvPicPr>
          <p:cNvPr id="9" name="Picture 4" descr="E:\常规物料\PPT规范\模板\PPT规范设计-15-15.png"/>
          <p:cNvPicPr>
            <a:picLocks noChangeAspect="1"/>
          </p:cNvPicPr>
          <p:nvPr/>
        </p:nvPicPr>
        <p:blipFill>
          <a:blip r:embed="rId6" cstate="print"/>
          <a:stretch>
            <a:fillRect/>
          </a:stretch>
        </p:blipFill>
        <p:spPr>
          <a:xfrm>
            <a:off x="5516563" y="227013"/>
            <a:ext cx="3627437" cy="350837"/>
          </a:xfrm>
          <a:prstGeom prst="rect">
            <a:avLst/>
          </a:prstGeom>
          <a:noFill/>
          <a:ln w="9525">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4" name="标题 1"/>
          <p:cNvSpPr txBox="1"/>
          <p:nvPr/>
        </p:nvSpPr>
        <p:spPr>
          <a:xfrm>
            <a:off x="628650" y="273844"/>
            <a:ext cx="5527526" cy="641722"/>
          </a:xfrm>
          <a:prstGeom prst="rect">
            <a:avLst/>
          </a:prstGeom>
        </p:spPr>
        <p:txBody>
          <a:bodyPr/>
          <a:lstStyle/>
          <a:p>
            <a:pPr lvl="0" rtl="0" fontAlgn="auto">
              <a:spcAft>
                <a:spcPts val="0"/>
              </a:spcAft>
            </a:pPr>
            <a:r>
              <a:rPr lang="zh-CN" altLang="en-US" sz="2800" b="1" dirty="0" smtClean="0">
                <a:latin typeface="+mj-ea"/>
              </a:rPr>
              <a:t>应用场景</a:t>
            </a:r>
            <a:r>
              <a:rPr lang="en-US" altLang="zh-CN" sz="2800" b="1" dirty="0" smtClean="0">
                <a:latin typeface="+mj-ea"/>
              </a:rPr>
              <a:t>-</a:t>
            </a:r>
            <a:r>
              <a:rPr lang="zh-CN" altLang="en-US" sz="2800" b="1" dirty="0" smtClean="0">
                <a:latin typeface="+mj-ea"/>
              </a:rPr>
              <a:t>可靠消息最终一致性</a:t>
            </a:r>
            <a:endParaRPr kumimoji="0" lang="zh-CN" alt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11" name="内容占位符 2"/>
          <p:cNvSpPr txBox="1"/>
          <p:nvPr/>
        </p:nvSpPr>
        <p:spPr>
          <a:xfrm>
            <a:off x="395536" y="771550"/>
            <a:ext cx="8352928" cy="4176464"/>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内容占位符 2"/>
          <p:cNvSpPr txBox="1"/>
          <p:nvPr/>
        </p:nvSpPr>
        <p:spPr>
          <a:xfrm>
            <a:off x="547936" y="923950"/>
            <a:ext cx="8352928" cy="3880048"/>
          </a:xfrm>
          <a:prstGeom prst="rect">
            <a:avLst/>
          </a:prstGeom>
        </p:spPr>
        <p:txBody>
          <a:bodyPr/>
          <a:lstStyle/>
          <a:p>
            <a:pPr marL="342900" indent="-342900" rtl="0" fontAlgn="auto">
              <a:spcBef>
                <a:spcPct val="20000"/>
              </a:spcBef>
              <a:spcAft>
                <a:spcPts val="0"/>
              </a:spcAft>
              <a:buFont typeface="Arial" panose="020B0604020202020204" pitchFamily="34" charset="0"/>
              <a:buChar char="•"/>
            </a:pPr>
            <a:r>
              <a:rPr lang="zh-CN" altLang="en-US" dirty="0" smtClean="0"/>
              <a:t>可靠消息最终一致性架构如下：</a:t>
            </a:r>
            <a:endParaRPr lang="en-US" altLang="zh-CN" dirty="0" smtClean="0"/>
          </a:p>
        </p:txBody>
      </p:sp>
      <p:pic>
        <p:nvPicPr>
          <p:cNvPr id="14" name="Picture 6" descr="ECEB0CD9-A61C-4ED9-98C1-CE02A9B658C3.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83717" y="1347614"/>
            <a:ext cx="7376430" cy="302433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2" descr="E:\线下推广\PPT规范\模板\PPT规范设计_8.jpg"/>
          <p:cNvPicPr>
            <a:picLocks noChangeAspect="1"/>
          </p:cNvPicPr>
          <p:nvPr/>
        </p:nvPicPr>
        <p:blipFill>
          <a:blip r:embed="rId2" cstate="print"/>
          <a:stretch>
            <a:fillRect/>
          </a:stretch>
        </p:blipFill>
        <p:spPr>
          <a:xfrm>
            <a:off x="0" y="-1588"/>
            <a:ext cx="9144000" cy="5145088"/>
          </a:xfrm>
          <a:prstGeom prst="rect">
            <a:avLst/>
          </a:prstGeom>
          <a:noFill/>
          <a:ln w="9525">
            <a:noFill/>
          </a:ln>
        </p:spPr>
      </p:pic>
      <p:pic>
        <p:nvPicPr>
          <p:cNvPr id="5122" name="Picture 2" descr="E:\线下推广\常规物料\PPT规范\未标题-1-01.png"/>
          <p:cNvPicPr>
            <a:picLocks noChangeAspect="1"/>
          </p:cNvPicPr>
          <p:nvPr/>
        </p:nvPicPr>
        <p:blipFill>
          <a:blip r:embed="rId3" cstate="print"/>
          <a:stretch>
            <a:fillRect/>
          </a:stretch>
        </p:blipFill>
        <p:spPr>
          <a:xfrm>
            <a:off x="1878013" y="2024063"/>
            <a:ext cx="5387975" cy="792162"/>
          </a:xfrm>
          <a:prstGeom prst="rect">
            <a:avLst/>
          </a:prstGeom>
          <a:noFill/>
          <a:ln w="9525">
            <a:noFill/>
          </a:ln>
        </p:spPr>
      </p:pic>
      <p:sp>
        <p:nvSpPr>
          <p:cNvPr id="5" name="TextBox 4"/>
          <p:cNvSpPr txBox="1"/>
          <p:nvPr/>
        </p:nvSpPr>
        <p:spPr>
          <a:xfrm>
            <a:off x="2089150" y="2170113"/>
            <a:ext cx="3873176" cy="523220"/>
          </a:xfrm>
          <a:prstGeom prst="rect">
            <a:avLst/>
          </a:prstGeom>
          <a:noFill/>
        </p:spPr>
        <p:txBody>
          <a:bodyPr wrap="none" rtlCol="0">
            <a:spAutoFit/>
          </a:bodyPr>
          <a:lstStyle/>
          <a:p>
            <a:pPr rtl="0" fontAlgn="auto">
              <a:spcBef>
                <a:spcPts val="0"/>
              </a:spcBef>
              <a:spcAft>
                <a:spcPts val="0"/>
              </a:spcAft>
              <a:defRPr/>
            </a:pPr>
            <a:r>
              <a:rPr lang="zh-CN" altLang="en-US" sz="2600" b="1" spc="300" noProof="0" dirty="0" smtClean="0">
                <a:solidFill>
                  <a:schemeClr val="bg1"/>
                </a:solidFill>
                <a:latin typeface="微软雅黑" panose="020B0503020204020204" pitchFamily="34" charset="-122"/>
                <a:ea typeface="微软雅黑" panose="020B0503020204020204" pitchFamily="34" charset="-122"/>
                <a:sym typeface="+mn-ea"/>
              </a:rPr>
              <a:t>第</a:t>
            </a:r>
            <a:r>
              <a:rPr lang="zh-CN" altLang="en-US" sz="2600" b="1" spc="300" dirty="0" smtClean="0">
                <a:solidFill>
                  <a:schemeClr val="bg1"/>
                </a:solidFill>
                <a:latin typeface="微软雅黑" panose="020B0503020204020204" pitchFamily="34" charset="-122"/>
                <a:ea typeface="微软雅黑" panose="020B0503020204020204" pitchFamily="34" charset="-122"/>
                <a:sym typeface="+mn-ea"/>
              </a:rPr>
              <a:t>三</a:t>
            </a:r>
            <a:r>
              <a:rPr lang="zh-CN" altLang="en-US" sz="2600" b="1" spc="300" noProof="0" dirty="0" smtClean="0">
                <a:solidFill>
                  <a:schemeClr val="bg1"/>
                </a:solidFill>
                <a:latin typeface="微软雅黑" panose="020B0503020204020204" pitchFamily="34" charset="-122"/>
                <a:ea typeface="微软雅黑" panose="020B0503020204020204" pitchFamily="34" charset="-122"/>
                <a:sym typeface="+mn-ea"/>
              </a:rPr>
              <a:t>章   </a:t>
            </a:r>
            <a:r>
              <a:rPr lang="en-US" altLang="zh-CN" sz="2800" b="1" spc="300" dirty="0" smtClean="0">
                <a:solidFill>
                  <a:schemeClr val="bg1"/>
                </a:solidFill>
                <a:latin typeface="微软雅黑" panose="020B0503020204020204" pitchFamily="34" charset="-122"/>
                <a:ea typeface="微软雅黑" panose="020B0503020204020204" pitchFamily="34" charset="-122"/>
              </a:rPr>
              <a:t>RabbitMQ</a:t>
            </a:r>
            <a:endParaRPr kumimoji="0" lang="zh-CN" altLang="en-US" sz="2600" b="1" kern="1200" cap="none" spc="300" normalizeH="0" baseline="0" noProof="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6" name="标题 1"/>
          <p:cNvSpPr txBox="1"/>
          <p:nvPr/>
        </p:nvSpPr>
        <p:spPr>
          <a:xfrm>
            <a:off x="611560" y="195486"/>
            <a:ext cx="4968552" cy="519187"/>
          </a:xfrm>
          <a:prstGeom prst="rect">
            <a:avLst/>
          </a:prstGeom>
        </p:spPr>
        <p:txBody>
          <a:bodyPr/>
          <a:lstStyle/>
          <a:p>
            <a:pPr lvl="0" rtl="0" fontAlgn="auto">
              <a:spcAft>
                <a:spcPts val="0"/>
              </a:spcAft>
              <a:defRPr/>
            </a:pPr>
            <a:r>
              <a:rPr lang="en-US" altLang="zh-CN" sz="2800" b="1" dirty="0" smtClean="0">
                <a:latin typeface="+mj-ea"/>
              </a:rPr>
              <a:t>AMQP</a:t>
            </a:r>
          </a:p>
        </p:txBody>
      </p:sp>
      <p:sp>
        <p:nvSpPr>
          <p:cNvPr id="7" name="矩形 6"/>
          <p:cNvSpPr/>
          <p:nvPr/>
        </p:nvSpPr>
        <p:spPr>
          <a:xfrm>
            <a:off x="755576" y="915566"/>
            <a:ext cx="8064896" cy="1754326"/>
          </a:xfrm>
          <a:prstGeom prst="rect">
            <a:avLst/>
          </a:prstGeom>
        </p:spPr>
        <p:txBody>
          <a:bodyPr wrap="square">
            <a:spAutoFit/>
          </a:bodyPr>
          <a:lstStyle/>
          <a:p>
            <a:r>
              <a:rPr lang="en-US" altLang="zh-CN" dirty="0" smtClean="0"/>
              <a:t>AMQP</a:t>
            </a:r>
            <a:r>
              <a:rPr lang="zh-CN" altLang="en-US" dirty="0" smtClean="0"/>
              <a:t>，即</a:t>
            </a:r>
            <a:r>
              <a:rPr lang="en-US" altLang="zh-CN" dirty="0" smtClean="0"/>
              <a:t>Advanced Message Queuing Protocol,</a:t>
            </a:r>
            <a:r>
              <a:rPr lang="zh-CN" altLang="en-US" dirty="0" smtClean="0"/>
              <a:t>一个提供统一消息服务的应用层标准 高级消息队列协议（二进制应用层协议），是应用层协议的一个开放标准</a:t>
            </a:r>
            <a:r>
              <a:rPr lang="en-US" altLang="zh-CN" dirty="0" smtClean="0"/>
              <a:t>,</a:t>
            </a:r>
            <a:r>
              <a:rPr lang="zh-CN" altLang="en-US" dirty="0" smtClean="0"/>
              <a:t>为面向消息的中间件设计，兼容 </a:t>
            </a:r>
            <a:r>
              <a:rPr lang="en-US" altLang="zh-CN" dirty="0" smtClean="0"/>
              <a:t>JMS</a:t>
            </a:r>
            <a:r>
              <a:rPr lang="zh-CN" altLang="en-US" dirty="0" smtClean="0"/>
              <a:t>。基于此协议的客户端与消息中间件可传递消息，并不受客户端</a:t>
            </a:r>
            <a:r>
              <a:rPr lang="en-US" altLang="zh-CN" dirty="0" smtClean="0"/>
              <a:t>/</a:t>
            </a:r>
            <a:r>
              <a:rPr lang="zh-CN" altLang="en-US" dirty="0" smtClean="0"/>
              <a:t>中间件同产品，不同的开发语言等条件的限制。</a:t>
            </a:r>
          </a:p>
          <a:p>
            <a:r>
              <a:rPr lang="en-US" altLang="zh-CN" dirty="0" smtClean="0"/>
              <a:t>RabbitMQ </a:t>
            </a:r>
            <a:r>
              <a:rPr lang="zh-CN" altLang="en-US" dirty="0" smtClean="0"/>
              <a:t>就是基于 </a:t>
            </a:r>
            <a:r>
              <a:rPr lang="en-US" altLang="zh-CN" dirty="0" smtClean="0"/>
              <a:t>AMQP </a:t>
            </a:r>
            <a:r>
              <a:rPr lang="zh-CN" altLang="en-US" dirty="0" smtClean="0"/>
              <a:t>协议实现的。</a:t>
            </a:r>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6" name="标题 1"/>
          <p:cNvSpPr txBox="1"/>
          <p:nvPr/>
        </p:nvSpPr>
        <p:spPr>
          <a:xfrm>
            <a:off x="611560" y="195486"/>
            <a:ext cx="4968552" cy="519187"/>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800" b="1" noProof="0" dirty="0" smtClean="0">
                <a:latin typeface="+mj-ea"/>
                <a:ea typeface="+mj-ea"/>
                <a:cs typeface="+mj-cs"/>
              </a:rPr>
              <a:t>RabbitMQ</a:t>
            </a:r>
            <a:r>
              <a:rPr lang="zh-CN" altLang="en-US" sz="2800" b="1" noProof="0" dirty="0" smtClean="0">
                <a:latin typeface="+mj-ea"/>
                <a:ea typeface="+mj-ea"/>
                <a:cs typeface="+mj-cs"/>
              </a:rPr>
              <a:t>架构</a:t>
            </a:r>
            <a:endParaRPr kumimoji="0" lang="zh-CN" altLang="en-US" sz="2800" b="1" i="0" u="none" strike="noStrike" kern="1200" cap="none" spc="0" normalizeH="0" baseline="0" noProof="0" dirty="0">
              <a:ln>
                <a:noFill/>
              </a:ln>
              <a:solidFill>
                <a:schemeClr val="tx1"/>
              </a:solidFill>
              <a:effectLst/>
              <a:uLnTx/>
              <a:uFillTx/>
              <a:latin typeface="+mj-ea"/>
              <a:ea typeface="+mj-ea"/>
              <a:cs typeface="+mj-cs"/>
            </a:endParaRPr>
          </a:p>
        </p:txBody>
      </p:sp>
      <p:sp>
        <p:nvSpPr>
          <p:cNvPr id="7" name="矩形 6"/>
          <p:cNvSpPr/>
          <p:nvPr/>
        </p:nvSpPr>
        <p:spPr>
          <a:xfrm>
            <a:off x="755576" y="915566"/>
            <a:ext cx="7776864" cy="646331"/>
          </a:xfrm>
          <a:prstGeom prst="rect">
            <a:avLst/>
          </a:prstGeom>
        </p:spPr>
        <p:txBody>
          <a:bodyPr wrap="square">
            <a:spAutoFit/>
          </a:bodyPr>
          <a:lstStyle/>
          <a:p>
            <a:r>
              <a:rPr lang="en-US" altLang="zh-CN" dirty="0" smtClean="0"/>
              <a:t>RabbitMQ</a:t>
            </a:r>
            <a:r>
              <a:rPr lang="zh-CN" altLang="en-US" dirty="0" smtClean="0"/>
              <a:t>是一个由</a:t>
            </a:r>
            <a:r>
              <a:rPr lang="en-US" altLang="zh-CN" dirty="0" smtClean="0"/>
              <a:t>erlang</a:t>
            </a:r>
            <a:r>
              <a:rPr lang="zh-CN" altLang="en-US" dirty="0" smtClean="0"/>
              <a:t>开发，</a:t>
            </a:r>
            <a:r>
              <a:rPr lang="en-US" altLang="zh-CN" dirty="0" smtClean="0"/>
              <a:t>AMQP</a:t>
            </a:r>
            <a:r>
              <a:rPr lang="zh-CN" altLang="en-US" dirty="0" smtClean="0"/>
              <a:t>的开源实现的高级消息队列，说白了就是一个开源的消息中间件。</a:t>
            </a:r>
            <a:endParaRPr lang="zh-CN" altLang="en-US" dirty="0"/>
          </a:p>
        </p:txBody>
      </p:sp>
      <p:pic>
        <p:nvPicPr>
          <p:cNvPr id="23554" name="Picture 2" descr="C://Users/Administrator/AppData/Local/YNote/data/dxh122685692@163.com/fc8862f9bf7a4243b0c557c1b0d555ae/clipboard.png"/>
          <p:cNvPicPr>
            <a:picLocks noChangeAspect="1" noChangeArrowheads="1"/>
          </p:cNvPicPr>
          <p:nvPr/>
        </p:nvPicPr>
        <p:blipFill>
          <a:blip r:embed="rId3" cstate="print"/>
          <a:srcRect/>
          <a:stretch>
            <a:fillRect/>
          </a:stretch>
        </p:blipFill>
        <p:spPr bwMode="auto">
          <a:xfrm>
            <a:off x="827584" y="1851670"/>
            <a:ext cx="7560840" cy="2811016"/>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6" name="标题 1"/>
          <p:cNvSpPr txBox="1"/>
          <p:nvPr/>
        </p:nvSpPr>
        <p:spPr>
          <a:xfrm>
            <a:off x="611560" y="195486"/>
            <a:ext cx="4968552" cy="519187"/>
          </a:xfrm>
          <a:prstGeom prst="rect">
            <a:avLst/>
          </a:prstGeom>
        </p:spPr>
        <p:txBody>
          <a:bodyPr/>
          <a:lstStyle/>
          <a:p>
            <a:pPr lvl="0" rtl="0" fontAlgn="auto">
              <a:spcAft>
                <a:spcPts val="0"/>
              </a:spcAft>
              <a:defRPr/>
            </a:pPr>
            <a:r>
              <a:rPr lang="en-US" altLang="zh-CN" sz="2800" b="1" dirty="0" smtClean="0">
                <a:latin typeface="+mj-ea"/>
              </a:rPr>
              <a:t>RabbitMQ</a:t>
            </a:r>
            <a:r>
              <a:rPr lang="zh-CN" altLang="en-US" sz="2800" b="1" dirty="0" smtClean="0">
                <a:latin typeface="+mj-ea"/>
              </a:rPr>
              <a:t>基</a:t>
            </a:r>
            <a:r>
              <a:rPr lang="zh-CN" altLang="en-US" sz="2800" b="1" dirty="0" smtClean="0">
                <a:latin typeface="+mj-ea"/>
              </a:rPr>
              <a:t>本名词</a:t>
            </a:r>
            <a:endParaRPr lang="zh-CN" altLang="en-US" sz="2800" b="1" dirty="0">
              <a:latin typeface="+mj-ea"/>
            </a:endParaRPr>
          </a:p>
        </p:txBody>
      </p:sp>
      <p:sp>
        <p:nvSpPr>
          <p:cNvPr id="7" name="矩形 6"/>
          <p:cNvSpPr/>
          <p:nvPr/>
        </p:nvSpPr>
        <p:spPr>
          <a:xfrm>
            <a:off x="755576" y="915566"/>
            <a:ext cx="8064896" cy="3139321"/>
          </a:xfrm>
          <a:prstGeom prst="rect">
            <a:avLst/>
          </a:prstGeom>
        </p:spPr>
        <p:txBody>
          <a:bodyPr wrap="square">
            <a:spAutoFit/>
          </a:bodyPr>
          <a:lstStyle/>
          <a:p>
            <a:r>
              <a:rPr lang="en-US" altLang="zh-CN" dirty="0" smtClean="0">
                <a:solidFill>
                  <a:srgbClr val="333333"/>
                </a:solidFill>
                <a:latin typeface="arial" panose="020B0604020202020204" pitchFamily="34" charset="0"/>
              </a:rPr>
              <a:t>1.  Exchange</a:t>
            </a:r>
            <a:r>
              <a:rPr lang="zh-CN" altLang="en-US" dirty="0" smtClean="0">
                <a:solidFill>
                  <a:srgbClr val="333333"/>
                </a:solidFill>
                <a:latin typeface="arial" panose="020B0604020202020204" pitchFamily="34" charset="0"/>
              </a:rPr>
              <a:t>：消息交换机，它指定消息按什么规则，路由到哪个队列。</a:t>
            </a:r>
          </a:p>
          <a:p>
            <a:r>
              <a:rPr lang="en-US" altLang="zh-CN" dirty="0" smtClean="0">
                <a:solidFill>
                  <a:srgbClr val="333333"/>
                </a:solidFill>
                <a:latin typeface="arial" panose="020B0604020202020204" pitchFamily="34" charset="0"/>
              </a:rPr>
              <a:t>2.  Queue</a:t>
            </a:r>
            <a:r>
              <a:rPr lang="zh-CN" altLang="en-US" dirty="0" smtClean="0">
                <a:solidFill>
                  <a:srgbClr val="333333"/>
                </a:solidFill>
                <a:latin typeface="arial" panose="020B0604020202020204" pitchFamily="34" charset="0"/>
              </a:rPr>
              <a:t>：消息队列载体，每个消息都会被投入到一个或多个队列。</a:t>
            </a:r>
          </a:p>
          <a:p>
            <a:r>
              <a:rPr lang="en-US" altLang="zh-CN" dirty="0" smtClean="0">
                <a:solidFill>
                  <a:srgbClr val="333333"/>
                </a:solidFill>
                <a:latin typeface="arial" panose="020B0604020202020204" pitchFamily="34" charset="0"/>
              </a:rPr>
              <a:t>3.  Binding</a:t>
            </a:r>
            <a:r>
              <a:rPr lang="zh-CN" altLang="en-US" dirty="0" smtClean="0">
                <a:solidFill>
                  <a:srgbClr val="333333"/>
                </a:solidFill>
                <a:latin typeface="arial" panose="020B0604020202020204" pitchFamily="34" charset="0"/>
              </a:rPr>
              <a:t>：绑定，它的作用就是把</a:t>
            </a:r>
            <a:r>
              <a:rPr lang="en-US" altLang="zh-CN" dirty="0" smtClean="0">
                <a:solidFill>
                  <a:srgbClr val="333333"/>
                </a:solidFill>
                <a:latin typeface="arial" panose="020B0604020202020204" pitchFamily="34" charset="0"/>
              </a:rPr>
              <a:t>exchange</a:t>
            </a:r>
            <a:r>
              <a:rPr lang="zh-CN" altLang="en-US" dirty="0" smtClean="0">
                <a:solidFill>
                  <a:srgbClr val="333333"/>
                </a:solidFill>
                <a:latin typeface="arial" panose="020B0604020202020204" pitchFamily="34" charset="0"/>
              </a:rPr>
              <a:t>和</a:t>
            </a:r>
            <a:r>
              <a:rPr lang="en-US" altLang="zh-CN" dirty="0" smtClean="0">
                <a:solidFill>
                  <a:srgbClr val="333333"/>
                </a:solidFill>
                <a:latin typeface="arial" panose="020B0604020202020204" pitchFamily="34" charset="0"/>
              </a:rPr>
              <a:t>queue</a:t>
            </a:r>
            <a:r>
              <a:rPr lang="zh-CN" altLang="en-US" dirty="0" smtClean="0">
                <a:solidFill>
                  <a:srgbClr val="333333"/>
                </a:solidFill>
                <a:latin typeface="arial" panose="020B0604020202020204" pitchFamily="34" charset="0"/>
              </a:rPr>
              <a:t>按照路由规则绑定起来。</a:t>
            </a:r>
          </a:p>
          <a:p>
            <a:r>
              <a:rPr lang="en-US" altLang="zh-CN" dirty="0" smtClean="0">
                <a:solidFill>
                  <a:srgbClr val="333333"/>
                </a:solidFill>
                <a:latin typeface="arial" panose="020B0604020202020204" pitchFamily="34" charset="0"/>
              </a:rPr>
              <a:t>4.  Routing Key</a:t>
            </a:r>
            <a:r>
              <a:rPr lang="zh-CN" altLang="en-US" dirty="0" smtClean="0">
                <a:solidFill>
                  <a:srgbClr val="333333"/>
                </a:solidFill>
                <a:latin typeface="arial" panose="020B0604020202020204" pitchFamily="34" charset="0"/>
              </a:rPr>
              <a:t>：路由关键字，</a:t>
            </a:r>
            <a:r>
              <a:rPr lang="en-US" altLang="zh-CN" dirty="0" smtClean="0">
                <a:solidFill>
                  <a:srgbClr val="333333"/>
                </a:solidFill>
                <a:latin typeface="arial" panose="020B0604020202020204" pitchFamily="34" charset="0"/>
              </a:rPr>
              <a:t>exchange</a:t>
            </a:r>
            <a:r>
              <a:rPr lang="zh-CN" altLang="en-US" dirty="0" smtClean="0">
                <a:solidFill>
                  <a:srgbClr val="333333"/>
                </a:solidFill>
                <a:latin typeface="arial" panose="020B0604020202020204" pitchFamily="34" charset="0"/>
              </a:rPr>
              <a:t>根据这个关键字进行消息投递。</a:t>
            </a:r>
          </a:p>
          <a:p>
            <a:r>
              <a:rPr lang="en-US" altLang="zh-CN" dirty="0" smtClean="0">
                <a:solidFill>
                  <a:srgbClr val="333333"/>
                </a:solidFill>
                <a:latin typeface="arial" panose="020B0604020202020204" pitchFamily="34" charset="0"/>
              </a:rPr>
              <a:t>5.  vhost</a:t>
            </a:r>
            <a:r>
              <a:rPr lang="zh-CN" altLang="en-US" dirty="0" smtClean="0">
                <a:solidFill>
                  <a:srgbClr val="333333"/>
                </a:solidFill>
                <a:latin typeface="arial" panose="020B0604020202020204" pitchFamily="34" charset="0"/>
              </a:rPr>
              <a:t>：虚拟主机，一个</a:t>
            </a:r>
            <a:r>
              <a:rPr lang="en-US" altLang="zh-CN" dirty="0" smtClean="0">
                <a:solidFill>
                  <a:srgbClr val="333333"/>
                </a:solidFill>
                <a:latin typeface="arial" panose="020B0604020202020204" pitchFamily="34" charset="0"/>
              </a:rPr>
              <a:t>broker</a:t>
            </a:r>
            <a:r>
              <a:rPr lang="zh-CN" altLang="en-US" dirty="0" smtClean="0">
                <a:solidFill>
                  <a:srgbClr val="333333"/>
                </a:solidFill>
                <a:latin typeface="arial" panose="020B0604020202020204" pitchFamily="34" charset="0"/>
              </a:rPr>
              <a:t>里可以开设多个</a:t>
            </a:r>
            <a:r>
              <a:rPr lang="en-US" altLang="zh-CN" dirty="0" smtClean="0">
                <a:solidFill>
                  <a:srgbClr val="333333"/>
                </a:solidFill>
                <a:latin typeface="arial" panose="020B0604020202020204" pitchFamily="34" charset="0"/>
              </a:rPr>
              <a:t>vhost</a:t>
            </a:r>
            <a:r>
              <a:rPr lang="zh-CN" altLang="en-US" dirty="0" smtClean="0">
                <a:solidFill>
                  <a:srgbClr val="333333"/>
                </a:solidFill>
                <a:latin typeface="arial" panose="020B0604020202020204" pitchFamily="34" charset="0"/>
              </a:rPr>
              <a:t>，用作不同用户的权限分离。</a:t>
            </a:r>
          </a:p>
          <a:p>
            <a:r>
              <a:rPr lang="en-US" altLang="zh-CN" dirty="0" smtClean="0">
                <a:solidFill>
                  <a:srgbClr val="333333"/>
                </a:solidFill>
                <a:latin typeface="arial" panose="020B0604020202020204" pitchFamily="34" charset="0"/>
              </a:rPr>
              <a:t>6.  producer</a:t>
            </a:r>
            <a:r>
              <a:rPr lang="zh-CN" altLang="en-US" dirty="0" smtClean="0">
                <a:solidFill>
                  <a:srgbClr val="333333"/>
                </a:solidFill>
                <a:latin typeface="arial" panose="020B0604020202020204" pitchFamily="34" charset="0"/>
              </a:rPr>
              <a:t>：消息生产者，就是投递消息的程序。</a:t>
            </a:r>
          </a:p>
          <a:p>
            <a:r>
              <a:rPr lang="en-US" altLang="zh-CN" dirty="0" smtClean="0">
                <a:solidFill>
                  <a:srgbClr val="333333"/>
                </a:solidFill>
                <a:latin typeface="arial" panose="020B0604020202020204" pitchFamily="34" charset="0"/>
              </a:rPr>
              <a:t>7.  consumer</a:t>
            </a:r>
            <a:r>
              <a:rPr lang="zh-CN" altLang="en-US" dirty="0" smtClean="0">
                <a:solidFill>
                  <a:srgbClr val="333333"/>
                </a:solidFill>
                <a:latin typeface="arial" panose="020B0604020202020204" pitchFamily="34" charset="0"/>
              </a:rPr>
              <a:t>：消息消费者，就是接受消息的程序。</a:t>
            </a:r>
          </a:p>
          <a:p>
            <a:r>
              <a:rPr lang="en-US" altLang="zh-CN" dirty="0" smtClean="0">
                <a:solidFill>
                  <a:srgbClr val="333333"/>
                </a:solidFill>
                <a:latin typeface="arial" panose="020B0604020202020204" pitchFamily="34" charset="0"/>
              </a:rPr>
              <a:t>8.  channel</a:t>
            </a:r>
            <a:r>
              <a:rPr lang="zh-CN" altLang="en-US" dirty="0" smtClean="0">
                <a:solidFill>
                  <a:srgbClr val="333333"/>
                </a:solidFill>
                <a:latin typeface="arial" panose="020B0604020202020204" pitchFamily="34" charset="0"/>
              </a:rPr>
              <a:t>：消息通道，在客户端的每个连接里，可建立多个</a:t>
            </a:r>
            <a:r>
              <a:rPr lang="en-US" altLang="zh-CN" dirty="0" smtClean="0">
                <a:solidFill>
                  <a:srgbClr val="333333"/>
                </a:solidFill>
                <a:latin typeface="arial" panose="020B0604020202020204" pitchFamily="34" charset="0"/>
              </a:rPr>
              <a:t>channel</a:t>
            </a:r>
            <a:r>
              <a:rPr lang="zh-CN" altLang="en-US" dirty="0" smtClean="0">
                <a:solidFill>
                  <a:srgbClr val="333333"/>
                </a:solidFill>
                <a:latin typeface="arial" panose="020B0604020202020204" pitchFamily="34" charset="0"/>
              </a:rPr>
              <a:t>，每个</a:t>
            </a:r>
            <a:r>
              <a:rPr lang="en-US" altLang="zh-CN" dirty="0" smtClean="0">
                <a:solidFill>
                  <a:srgbClr val="333333"/>
                </a:solidFill>
                <a:latin typeface="arial" panose="020B0604020202020204" pitchFamily="34" charset="0"/>
              </a:rPr>
              <a:t>channel</a:t>
            </a:r>
            <a:r>
              <a:rPr lang="zh-CN" altLang="en-US" dirty="0" smtClean="0">
                <a:solidFill>
                  <a:srgbClr val="333333"/>
                </a:solidFill>
                <a:latin typeface="arial" panose="020B0604020202020204" pitchFamily="34" charset="0"/>
              </a:rPr>
              <a:t>代表一个会话任务。</a:t>
            </a:r>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2" descr="E:\线下推广\PPT规范\模板\PPT规范设计_8.jpg"/>
          <p:cNvPicPr>
            <a:picLocks noChangeAspect="1"/>
          </p:cNvPicPr>
          <p:nvPr/>
        </p:nvPicPr>
        <p:blipFill>
          <a:blip r:embed="rId2" cstate="print"/>
          <a:stretch>
            <a:fillRect/>
          </a:stretch>
        </p:blipFill>
        <p:spPr>
          <a:xfrm>
            <a:off x="635" y="-635"/>
            <a:ext cx="9144000" cy="5145088"/>
          </a:xfrm>
          <a:prstGeom prst="rect">
            <a:avLst/>
          </a:prstGeom>
          <a:noFill/>
          <a:ln w="9525">
            <a:noFill/>
          </a:ln>
        </p:spPr>
      </p:pic>
      <p:pic>
        <p:nvPicPr>
          <p:cNvPr id="3074" name="Picture 3" descr="E:\常规物料\PPT规范\模板\PPT规范设计-14-14.png"/>
          <p:cNvPicPr>
            <a:picLocks noChangeAspect="1"/>
          </p:cNvPicPr>
          <p:nvPr/>
        </p:nvPicPr>
        <p:blipFill>
          <a:blip r:embed="rId3" cstate="print"/>
          <a:stretch>
            <a:fillRect/>
          </a:stretch>
        </p:blipFill>
        <p:spPr>
          <a:xfrm>
            <a:off x="1119188" y="1595438"/>
            <a:ext cx="6905625" cy="1565275"/>
          </a:xfrm>
          <a:prstGeom prst="rect">
            <a:avLst/>
          </a:prstGeom>
          <a:noFill/>
          <a:ln w="9525">
            <a:noFill/>
          </a:ln>
        </p:spPr>
      </p:pic>
      <p:sp>
        <p:nvSpPr>
          <p:cNvPr id="3" name="TextBox 2"/>
          <p:cNvSpPr txBox="1"/>
          <p:nvPr/>
        </p:nvSpPr>
        <p:spPr>
          <a:xfrm>
            <a:off x="3425825" y="2101850"/>
            <a:ext cx="2613660" cy="553085"/>
          </a:xfrm>
          <a:prstGeom prst="rect">
            <a:avLst/>
          </a:prstGeom>
          <a:noFill/>
        </p:spPr>
        <p:txBody>
          <a:bodyPr wrap="square" rtlCol="0">
            <a:spAutoFit/>
          </a:bodyPr>
          <a:lstStyle/>
          <a:p>
            <a:pPr marR="0" defTabSz="914400" rtl="0" fontAlgn="auto">
              <a:spcBef>
                <a:spcPts val="0"/>
              </a:spcBef>
              <a:spcAft>
                <a:spcPts val="0"/>
              </a:spcAft>
              <a:buClrTx/>
              <a:buSzTx/>
              <a:buFontTx/>
              <a:buNone/>
              <a:defRPr/>
            </a:pPr>
            <a:r>
              <a:rPr kumimoji="0" lang="zh-CN" altLang="en-US" sz="3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消息队列</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6" name="标题 1"/>
          <p:cNvSpPr txBox="1"/>
          <p:nvPr/>
        </p:nvSpPr>
        <p:spPr>
          <a:xfrm>
            <a:off x="611560" y="195486"/>
            <a:ext cx="4968552" cy="519187"/>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800" b="1" i="0" u="none" strike="noStrike" kern="1200" cap="none" spc="0" normalizeH="0" baseline="0" noProof="0" dirty="0" smtClean="0">
                <a:ln>
                  <a:noFill/>
                </a:ln>
                <a:solidFill>
                  <a:schemeClr val="tx1"/>
                </a:solidFill>
                <a:effectLst/>
                <a:uLnTx/>
                <a:uFillTx/>
                <a:latin typeface="+mj-ea"/>
                <a:ea typeface="+mj-ea"/>
                <a:cs typeface="+mj-cs"/>
              </a:rPr>
              <a:t>RabbitMQ</a:t>
            </a:r>
            <a:r>
              <a:rPr kumimoji="0" lang="zh-CN" altLang="en-US" sz="2800" b="1" i="0" u="none" strike="noStrike" kern="1200" cap="none" spc="0" normalizeH="0" baseline="0" noProof="0" dirty="0" smtClean="0">
                <a:ln>
                  <a:noFill/>
                </a:ln>
                <a:solidFill>
                  <a:schemeClr val="tx1"/>
                </a:solidFill>
                <a:effectLst/>
                <a:uLnTx/>
                <a:uFillTx/>
                <a:latin typeface="+mj-ea"/>
                <a:ea typeface="+mj-ea"/>
                <a:cs typeface="+mj-cs"/>
              </a:rPr>
              <a:t>交换机类型</a:t>
            </a:r>
            <a:endParaRPr kumimoji="0" lang="en-US" sz="2800" b="1" i="0" u="none" strike="noStrike" kern="1200" cap="none" spc="0" normalizeH="0" baseline="0" noProof="0" dirty="0">
              <a:ln>
                <a:noFill/>
              </a:ln>
              <a:solidFill>
                <a:schemeClr val="tx1"/>
              </a:solidFill>
              <a:effectLst/>
              <a:uLnTx/>
              <a:uFillTx/>
              <a:latin typeface="+mj-ea"/>
              <a:ea typeface="+mj-ea"/>
              <a:cs typeface="+mj-cs"/>
            </a:endParaRPr>
          </a:p>
        </p:txBody>
      </p:sp>
      <p:sp>
        <p:nvSpPr>
          <p:cNvPr id="3" name="文本框 2"/>
          <p:cNvSpPr txBox="1"/>
          <p:nvPr/>
        </p:nvSpPr>
        <p:spPr>
          <a:xfrm>
            <a:off x="723900" y="987575"/>
            <a:ext cx="7563485" cy="2308324"/>
          </a:xfrm>
          <a:prstGeom prst="rect">
            <a:avLst/>
          </a:prstGeom>
          <a:noFill/>
        </p:spPr>
        <p:txBody>
          <a:bodyPr wrap="square" rtlCol="0" anchor="t">
            <a:spAutoFit/>
          </a:bodyPr>
          <a:lstStyle/>
          <a:p>
            <a:r>
              <a:rPr lang="en-US" altLang="zh-CN" dirty="0" smtClean="0"/>
              <a:t>Direct exchange</a:t>
            </a:r>
            <a:r>
              <a:rPr lang="zh-CN" altLang="en-US" dirty="0" smtClean="0"/>
              <a:t>（直连交换机</a:t>
            </a:r>
            <a:r>
              <a:rPr lang="zh-CN" altLang="en-US" dirty="0" smtClean="0"/>
              <a:t>）</a:t>
            </a:r>
            <a:endParaRPr lang="en-US" altLang="zh-CN" dirty="0" smtClean="0"/>
          </a:p>
          <a:p>
            <a:endParaRPr lang="zh-CN" altLang="en-US" dirty="0" smtClean="0"/>
          </a:p>
          <a:p>
            <a:r>
              <a:rPr lang="en-US" altLang="zh-CN" dirty="0" smtClean="0"/>
              <a:t>Fanout exchange</a:t>
            </a:r>
            <a:r>
              <a:rPr lang="zh-CN" altLang="en-US" dirty="0" smtClean="0"/>
              <a:t>（扇型交换机</a:t>
            </a:r>
            <a:r>
              <a:rPr lang="zh-CN" altLang="en-US" dirty="0" smtClean="0"/>
              <a:t>）</a:t>
            </a:r>
            <a:endParaRPr lang="en-US" altLang="zh-CN" dirty="0" smtClean="0"/>
          </a:p>
          <a:p>
            <a:endParaRPr lang="zh-CN" altLang="en-US" dirty="0" smtClean="0"/>
          </a:p>
          <a:p>
            <a:r>
              <a:rPr lang="en-US" altLang="zh-CN" dirty="0" smtClean="0"/>
              <a:t>Topic exchange</a:t>
            </a:r>
            <a:r>
              <a:rPr lang="zh-CN" altLang="en-US" dirty="0" smtClean="0"/>
              <a:t>（主题交换机</a:t>
            </a:r>
            <a:r>
              <a:rPr lang="zh-CN" altLang="en-US" dirty="0" smtClean="0"/>
              <a:t>）</a:t>
            </a:r>
            <a:endParaRPr lang="en-US" altLang="zh-CN" dirty="0" smtClean="0"/>
          </a:p>
          <a:p>
            <a:endParaRPr lang="zh-CN" altLang="en-US" dirty="0" smtClean="0"/>
          </a:p>
          <a:p>
            <a:r>
              <a:rPr lang="en-US" altLang="zh-CN" dirty="0" smtClean="0"/>
              <a:t>Headers exchange</a:t>
            </a:r>
            <a:r>
              <a:rPr lang="zh-CN" altLang="en-US" dirty="0" smtClean="0"/>
              <a:t>（头交换</a:t>
            </a:r>
            <a:r>
              <a:rPr lang="zh-CN" altLang="en-US" dirty="0" smtClean="0"/>
              <a:t>机）</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6" name="标题 1"/>
          <p:cNvSpPr txBox="1"/>
          <p:nvPr/>
        </p:nvSpPr>
        <p:spPr>
          <a:xfrm>
            <a:off x="611560" y="195486"/>
            <a:ext cx="4968552" cy="519187"/>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dirty="0" smtClean="0">
                <a:latin typeface="+mj-ea"/>
                <a:ea typeface="+mj-ea"/>
                <a:cs typeface="+mj-cs"/>
              </a:rPr>
              <a:t>牛</a:t>
            </a:r>
            <a:r>
              <a:rPr lang="zh-CN" altLang="en-US" sz="2800" b="1" dirty="0" smtClean="0">
                <a:latin typeface="+mj-ea"/>
                <a:ea typeface="+mj-ea"/>
                <a:cs typeface="+mj-cs"/>
              </a:rPr>
              <a:t>刀小试</a:t>
            </a:r>
            <a:endParaRPr kumimoji="0" lang="en-US" sz="2800" b="1" i="0" u="none" strike="noStrike" kern="1200" cap="none" spc="0" normalizeH="0" baseline="0" noProof="0" dirty="0">
              <a:ln>
                <a:noFill/>
              </a:ln>
              <a:solidFill>
                <a:schemeClr val="tx1"/>
              </a:solidFill>
              <a:effectLst/>
              <a:uLnTx/>
              <a:uFillTx/>
              <a:latin typeface="+mj-ea"/>
              <a:ea typeface="+mj-ea"/>
              <a:cs typeface="+mj-cs"/>
            </a:endParaRPr>
          </a:p>
        </p:txBody>
      </p:sp>
      <p:pic>
        <p:nvPicPr>
          <p:cNvPr id="5"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7" name="标题 1"/>
          <p:cNvSpPr txBox="1"/>
          <p:nvPr/>
        </p:nvSpPr>
        <p:spPr>
          <a:xfrm>
            <a:off x="611560" y="195486"/>
            <a:ext cx="4968552" cy="519187"/>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en-US" sz="2800" b="1" i="0" u="none" strike="noStrike" kern="1200" cap="none" spc="0" normalizeH="0" baseline="0" noProof="0" dirty="0">
              <a:ln>
                <a:noFill/>
              </a:ln>
              <a:solidFill>
                <a:schemeClr val="tx1"/>
              </a:solidFill>
              <a:effectLst/>
              <a:uLnTx/>
              <a:uFillTx/>
              <a:latin typeface="+mj-ea"/>
              <a:ea typeface="+mj-ea"/>
              <a:cs typeface="+mj-cs"/>
            </a:endParaRPr>
          </a:p>
        </p:txBody>
      </p:sp>
      <p:sp>
        <p:nvSpPr>
          <p:cNvPr id="10" name="内容占位符 2"/>
          <p:cNvSpPr txBox="1"/>
          <p:nvPr/>
        </p:nvSpPr>
        <p:spPr>
          <a:xfrm>
            <a:off x="547936" y="923950"/>
            <a:ext cx="8352928" cy="3880048"/>
          </a:xfrm>
          <a:prstGeom prst="rect">
            <a:avLst/>
          </a:prstGeom>
        </p:spPr>
        <p:txBody>
          <a:bodyPr/>
          <a:lstStyle/>
          <a:p>
            <a:pPr marL="342900" indent="-342900" rtl="0" fontAlgn="auto">
              <a:spcBef>
                <a:spcPct val="20000"/>
              </a:spcBef>
              <a:spcAft>
                <a:spcPts val="0"/>
              </a:spcAft>
              <a:buFont typeface="Arial" panose="020B0604020202020204" pitchFamily="34" charset="0"/>
              <a:buChar char="•"/>
            </a:pPr>
            <a:r>
              <a:rPr lang="zh-CN" altLang="en-US" dirty="0" smtClean="0"/>
              <a:t>生产者</a:t>
            </a:r>
            <a:endParaRPr lang="en-US" altLang="zh-CN" dirty="0" smtClean="0"/>
          </a:p>
          <a:p>
            <a:pPr marL="342900" indent="-342900" rtl="0" fontAlgn="auto">
              <a:spcBef>
                <a:spcPct val="20000"/>
              </a:spcBef>
              <a:spcAft>
                <a:spcPts val="0"/>
              </a:spcAft>
              <a:buFont typeface="Arial" panose="020B0604020202020204" pitchFamily="34" charset="0"/>
              <a:buChar char="•"/>
            </a:pPr>
            <a:endParaRPr lang="en-US" altLang="zh-CN" dirty="0" smtClean="0"/>
          </a:p>
        </p:txBody>
      </p:sp>
      <p:pic>
        <p:nvPicPr>
          <p:cNvPr id="1027" name="Picture 3"/>
          <p:cNvPicPr>
            <a:picLocks noChangeAspect="1" noChangeArrowheads="1"/>
          </p:cNvPicPr>
          <p:nvPr/>
        </p:nvPicPr>
        <p:blipFill>
          <a:blip r:embed="rId3" cstate="print"/>
          <a:srcRect/>
          <a:stretch>
            <a:fillRect/>
          </a:stretch>
        </p:blipFill>
        <p:spPr bwMode="auto">
          <a:xfrm>
            <a:off x="1043608" y="1563638"/>
            <a:ext cx="6408712" cy="223224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6" name="标题 1"/>
          <p:cNvSpPr txBox="1"/>
          <p:nvPr/>
        </p:nvSpPr>
        <p:spPr>
          <a:xfrm>
            <a:off x="611560" y="195486"/>
            <a:ext cx="4968552" cy="519187"/>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dirty="0" smtClean="0">
                <a:latin typeface="+mj-ea"/>
                <a:ea typeface="+mj-ea"/>
                <a:cs typeface="+mj-cs"/>
              </a:rPr>
              <a:t>牛</a:t>
            </a:r>
            <a:r>
              <a:rPr lang="zh-CN" altLang="en-US" sz="2800" b="1" dirty="0" smtClean="0">
                <a:latin typeface="+mj-ea"/>
                <a:ea typeface="+mj-ea"/>
                <a:cs typeface="+mj-cs"/>
              </a:rPr>
              <a:t>刀小试</a:t>
            </a:r>
            <a:endParaRPr kumimoji="0" lang="en-US" sz="2800" b="1" i="0" u="none" strike="noStrike" kern="1200" cap="none" spc="0" normalizeH="0" baseline="0" noProof="0" dirty="0">
              <a:ln>
                <a:noFill/>
              </a:ln>
              <a:solidFill>
                <a:schemeClr val="tx1"/>
              </a:solidFill>
              <a:effectLst/>
              <a:uLnTx/>
              <a:uFillTx/>
              <a:latin typeface="+mj-ea"/>
              <a:ea typeface="+mj-ea"/>
              <a:cs typeface="+mj-cs"/>
            </a:endParaRPr>
          </a:p>
        </p:txBody>
      </p:sp>
      <p:pic>
        <p:nvPicPr>
          <p:cNvPr id="5"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7" name="标题 1"/>
          <p:cNvSpPr txBox="1"/>
          <p:nvPr/>
        </p:nvSpPr>
        <p:spPr>
          <a:xfrm>
            <a:off x="611560" y="195486"/>
            <a:ext cx="4968552" cy="519187"/>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en-US" sz="2800" b="1" i="0" u="none" strike="noStrike" kern="1200" cap="none" spc="0" normalizeH="0" baseline="0" noProof="0" dirty="0">
              <a:ln>
                <a:noFill/>
              </a:ln>
              <a:solidFill>
                <a:schemeClr val="tx1"/>
              </a:solidFill>
              <a:effectLst/>
              <a:uLnTx/>
              <a:uFillTx/>
              <a:latin typeface="+mj-ea"/>
              <a:ea typeface="+mj-ea"/>
              <a:cs typeface="+mj-cs"/>
            </a:endParaRPr>
          </a:p>
        </p:txBody>
      </p:sp>
      <p:sp>
        <p:nvSpPr>
          <p:cNvPr id="10" name="内容占位符 2"/>
          <p:cNvSpPr txBox="1"/>
          <p:nvPr/>
        </p:nvSpPr>
        <p:spPr>
          <a:xfrm>
            <a:off x="547936" y="923950"/>
            <a:ext cx="8352928" cy="3880048"/>
          </a:xfrm>
          <a:prstGeom prst="rect">
            <a:avLst/>
          </a:prstGeom>
        </p:spPr>
        <p:txBody>
          <a:bodyPr/>
          <a:lstStyle/>
          <a:p>
            <a:pPr marL="342900" indent="-342900" rtl="0" fontAlgn="auto">
              <a:spcBef>
                <a:spcPct val="20000"/>
              </a:spcBef>
              <a:spcAft>
                <a:spcPts val="0"/>
              </a:spcAft>
              <a:buFont typeface="Arial" panose="020B0604020202020204" pitchFamily="34" charset="0"/>
              <a:buChar char="•"/>
            </a:pPr>
            <a:r>
              <a:rPr lang="zh-CN" altLang="en-US" dirty="0" smtClean="0"/>
              <a:t>消费者</a:t>
            </a:r>
            <a:endParaRPr lang="en-US" altLang="zh-CN" dirty="0" smtClean="0"/>
          </a:p>
        </p:txBody>
      </p:sp>
      <p:pic>
        <p:nvPicPr>
          <p:cNvPr id="2050" name="Picture 2"/>
          <p:cNvPicPr>
            <a:picLocks noChangeAspect="1" noChangeArrowheads="1"/>
          </p:cNvPicPr>
          <p:nvPr/>
        </p:nvPicPr>
        <p:blipFill>
          <a:blip r:embed="rId3" cstate="print"/>
          <a:srcRect/>
          <a:stretch>
            <a:fillRect/>
          </a:stretch>
        </p:blipFill>
        <p:spPr bwMode="auto">
          <a:xfrm>
            <a:off x="1331640" y="1419622"/>
            <a:ext cx="5975109" cy="28954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6" name="标题 1"/>
          <p:cNvSpPr txBox="1"/>
          <p:nvPr/>
        </p:nvSpPr>
        <p:spPr>
          <a:xfrm>
            <a:off x="611560" y="195486"/>
            <a:ext cx="4968552" cy="519187"/>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800" b="1" i="0" u="none" strike="noStrike" kern="1200" cap="none" spc="0" normalizeH="0" baseline="0" noProof="0" dirty="0" smtClean="0">
                <a:ln>
                  <a:noFill/>
                </a:ln>
                <a:solidFill>
                  <a:schemeClr val="tx1"/>
                </a:solidFill>
                <a:effectLst/>
                <a:uLnTx/>
                <a:uFillTx/>
                <a:latin typeface="+mj-ea"/>
                <a:ea typeface="+mj-ea"/>
                <a:cs typeface="+mj-cs"/>
              </a:rPr>
              <a:t>RabbitMQ</a:t>
            </a:r>
            <a:r>
              <a:rPr lang="zh-CN" altLang="en-US" sz="2800" b="1" noProof="0" dirty="0" smtClean="0">
                <a:latin typeface="+mj-ea"/>
                <a:ea typeface="+mj-ea"/>
                <a:cs typeface="+mj-cs"/>
              </a:rPr>
              <a:t>事务</a:t>
            </a:r>
            <a:endParaRPr kumimoji="0" lang="en-US" sz="2800" b="1" i="0" u="none" strike="noStrike" kern="1200" cap="none" spc="0" normalizeH="0" baseline="0" noProof="0" dirty="0">
              <a:ln>
                <a:noFill/>
              </a:ln>
              <a:solidFill>
                <a:schemeClr val="tx1"/>
              </a:solidFill>
              <a:effectLst/>
              <a:uLnTx/>
              <a:uFillTx/>
              <a:latin typeface="+mj-ea"/>
              <a:ea typeface="+mj-ea"/>
              <a:cs typeface="+mj-cs"/>
            </a:endParaRPr>
          </a:p>
        </p:txBody>
      </p:sp>
      <p:sp>
        <p:nvSpPr>
          <p:cNvPr id="3" name="文本框 2"/>
          <p:cNvSpPr txBox="1"/>
          <p:nvPr/>
        </p:nvSpPr>
        <p:spPr>
          <a:xfrm>
            <a:off x="723901" y="987575"/>
            <a:ext cx="7232476" cy="1754326"/>
          </a:xfrm>
          <a:prstGeom prst="rect">
            <a:avLst/>
          </a:prstGeom>
          <a:noFill/>
        </p:spPr>
        <p:txBody>
          <a:bodyPr wrap="square" rtlCol="0" anchor="t">
            <a:spAutoFit/>
          </a:bodyPr>
          <a:lstStyle/>
          <a:p>
            <a:r>
              <a:rPr lang="zh-CN" altLang="en-US" dirty="0" smtClean="0"/>
              <a:t>事</a:t>
            </a:r>
            <a:r>
              <a:rPr lang="zh-CN" altLang="en-US" dirty="0" smtClean="0"/>
              <a:t>务的实现主要是对信道（</a:t>
            </a:r>
            <a:r>
              <a:rPr lang="en-US" altLang="zh-CN" dirty="0" smtClean="0"/>
              <a:t>Channel</a:t>
            </a:r>
            <a:r>
              <a:rPr lang="zh-CN" altLang="en-US" dirty="0" smtClean="0"/>
              <a:t>）的设置，主要的方法有三个：</a:t>
            </a:r>
          </a:p>
          <a:p>
            <a:r>
              <a:rPr lang="en-US" altLang="zh-CN" dirty="0" smtClean="0"/>
              <a:t>channel.txSelect</a:t>
            </a:r>
            <a:r>
              <a:rPr lang="en-US" altLang="zh-CN" dirty="0" smtClean="0"/>
              <a:t>()  //</a:t>
            </a:r>
            <a:r>
              <a:rPr lang="zh-CN" altLang="en-US" dirty="0" smtClean="0"/>
              <a:t>声</a:t>
            </a:r>
            <a:r>
              <a:rPr lang="zh-CN" altLang="en-US" dirty="0" smtClean="0"/>
              <a:t>明启动事务模式；</a:t>
            </a:r>
          </a:p>
          <a:p>
            <a:r>
              <a:rPr lang="en-US" altLang="zh-CN" dirty="0" smtClean="0"/>
              <a:t>channel.txComment</a:t>
            </a:r>
            <a:r>
              <a:rPr lang="en-US" altLang="zh-CN" dirty="0" smtClean="0"/>
              <a:t>()  // </a:t>
            </a:r>
            <a:r>
              <a:rPr lang="zh-CN" altLang="en-US" dirty="0" smtClean="0"/>
              <a:t>提</a:t>
            </a:r>
            <a:r>
              <a:rPr lang="zh-CN" altLang="en-US" dirty="0" smtClean="0"/>
              <a:t>交事务；</a:t>
            </a:r>
          </a:p>
          <a:p>
            <a:r>
              <a:rPr lang="en-US" altLang="zh-CN" dirty="0" smtClean="0"/>
              <a:t>channel.txRollback</a:t>
            </a:r>
            <a:r>
              <a:rPr lang="en-US" altLang="zh-CN" dirty="0" smtClean="0"/>
              <a:t>()  //</a:t>
            </a:r>
            <a:r>
              <a:rPr lang="zh-CN" altLang="en-US" dirty="0" smtClean="0"/>
              <a:t>回</a:t>
            </a:r>
            <a:r>
              <a:rPr lang="zh-CN" altLang="en-US" dirty="0" smtClean="0"/>
              <a:t>滚事务</a:t>
            </a:r>
            <a:r>
              <a:rPr lang="zh-CN" altLang="en-US" dirty="0" smtClean="0"/>
              <a:t>；</a:t>
            </a:r>
            <a:endParaRPr lang="zh-CN" altLang="en-US" dirty="0" smtClean="0"/>
          </a:p>
          <a:p>
            <a:endParaRPr lang="en-US" altLang="zh-CN" dirty="0" smtClean="0"/>
          </a:p>
          <a:p>
            <a:endParaRPr lang="en-US" altLang="zh-CN" dirty="0" smtClean="0"/>
          </a:p>
        </p:txBody>
      </p:sp>
      <p:sp>
        <p:nvSpPr>
          <p:cNvPr id="5" name="文本框 2"/>
          <p:cNvSpPr txBox="1"/>
          <p:nvPr/>
        </p:nvSpPr>
        <p:spPr>
          <a:xfrm>
            <a:off x="683568" y="2715766"/>
            <a:ext cx="7563485" cy="1477328"/>
          </a:xfrm>
          <a:prstGeom prst="rect">
            <a:avLst/>
          </a:prstGeom>
          <a:noFill/>
        </p:spPr>
        <p:txBody>
          <a:bodyPr wrap="square" rtlCol="0" anchor="t">
            <a:spAutoFit/>
          </a:bodyPr>
          <a:lstStyle/>
          <a:p>
            <a:r>
              <a:rPr lang="en-US" altLang="zh-CN" dirty="0" smtClean="0"/>
              <a:t>1.</a:t>
            </a:r>
            <a:r>
              <a:rPr lang="zh-CN" altLang="en-US" dirty="0" smtClean="0"/>
              <a:t>客</a:t>
            </a:r>
            <a:r>
              <a:rPr lang="zh-CN" altLang="en-US" dirty="0" smtClean="0"/>
              <a:t>户端发送给服务器</a:t>
            </a:r>
            <a:r>
              <a:rPr lang="en-US" altLang="zh-CN" dirty="0" smtClean="0"/>
              <a:t>Tx.Select(</a:t>
            </a:r>
            <a:r>
              <a:rPr lang="zh-CN" altLang="en-US" dirty="0" smtClean="0"/>
              <a:t>开启事务模式</a:t>
            </a:r>
            <a:r>
              <a:rPr lang="en-US" altLang="zh-CN" dirty="0" smtClean="0"/>
              <a:t>)</a:t>
            </a:r>
          </a:p>
          <a:p>
            <a:r>
              <a:rPr lang="en-US" altLang="zh-CN" dirty="0" smtClean="0"/>
              <a:t>2.</a:t>
            </a:r>
            <a:r>
              <a:rPr lang="zh-CN" altLang="en-US" dirty="0" smtClean="0"/>
              <a:t>服</a:t>
            </a:r>
            <a:r>
              <a:rPr lang="zh-CN" altLang="en-US" dirty="0" smtClean="0"/>
              <a:t>务器端返回</a:t>
            </a:r>
            <a:r>
              <a:rPr lang="en-US" altLang="zh-CN" dirty="0" smtClean="0"/>
              <a:t>Tx.Select-Ok</a:t>
            </a:r>
            <a:r>
              <a:rPr lang="zh-CN" altLang="en-US" dirty="0" smtClean="0"/>
              <a:t>（开启事务模式</a:t>
            </a:r>
            <a:r>
              <a:rPr lang="en-US" altLang="zh-CN" dirty="0" smtClean="0"/>
              <a:t>ok</a:t>
            </a:r>
            <a:r>
              <a:rPr lang="zh-CN" altLang="en-US" dirty="0" smtClean="0"/>
              <a:t>）</a:t>
            </a:r>
          </a:p>
          <a:p>
            <a:r>
              <a:rPr lang="en-US" altLang="zh-CN" dirty="0" smtClean="0"/>
              <a:t>3.</a:t>
            </a:r>
            <a:r>
              <a:rPr lang="zh-CN" altLang="en-US" dirty="0" smtClean="0"/>
              <a:t>推</a:t>
            </a:r>
            <a:r>
              <a:rPr lang="zh-CN" altLang="en-US" dirty="0" smtClean="0"/>
              <a:t>送消息</a:t>
            </a:r>
          </a:p>
          <a:p>
            <a:r>
              <a:rPr lang="en-US" altLang="zh-CN" dirty="0" smtClean="0"/>
              <a:t>4.</a:t>
            </a:r>
            <a:r>
              <a:rPr lang="zh-CN" altLang="en-US" dirty="0" smtClean="0"/>
              <a:t>客</a:t>
            </a:r>
            <a:r>
              <a:rPr lang="zh-CN" altLang="en-US" dirty="0" smtClean="0"/>
              <a:t>户端发送给事务提交</a:t>
            </a:r>
            <a:r>
              <a:rPr lang="en-US" altLang="zh-CN" dirty="0" smtClean="0"/>
              <a:t>Tx.Commit</a:t>
            </a:r>
          </a:p>
          <a:p>
            <a:r>
              <a:rPr lang="en-US" altLang="zh-CN" dirty="0" smtClean="0"/>
              <a:t>5.</a:t>
            </a:r>
            <a:r>
              <a:rPr lang="zh-CN" altLang="en-US" dirty="0" smtClean="0"/>
              <a:t>服</a:t>
            </a:r>
            <a:r>
              <a:rPr lang="zh-CN" altLang="en-US" dirty="0" smtClean="0"/>
              <a:t>务器端返回</a:t>
            </a:r>
            <a:r>
              <a:rPr lang="en-US" altLang="zh-CN" dirty="0" smtClean="0"/>
              <a:t>Tx.Commit-Ok</a:t>
            </a:r>
            <a:endParaRPr lang="en-US" altLang="zh-CN"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6" name="标题 1"/>
          <p:cNvSpPr txBox="1"/>
          <p:nvPr/>
        </p:nvSpPr>
        <p:spPr>
          <a:xfrm>
            <a:off x="611560" y="195486"/>
            <a:ext cx="4968552" cy="519187"/>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800" b="1" i="0" u="none" strike="noStrike" kern="1200" cap="none" spc="0" normalizeH="0" baseline="0" noProof="0" dirty="0" smtClean="0">
                <a:ln>
                  <a:noFill/>
                </a:ln>
                <a:solidFill>
                  <a:schemeClr val="tx1"/>
                </a:solidFill>
                <a:effectLst/>
                <a:uLnTx/>
                <a:uFillTx/>
                <a:latin typeface="+mj-ea"/>
                <a:ea typeface="+mj-ea"/>
                <a:cs typeface="+mj-cs"/>
              </a:rPr>
              <a:t>RabbitMQ</a:t>
            </a:r>
            <a:r>
              <a:rPr kumimoji="0" lang="zh-CN" altLang="en-US" sz="2800" b="1" i="0" u="none" strike="noStrike" kern="1200" cap="none" spc="0" normalizeH="0" baseline="0" noProof="0" dirty="0" smtClean="0">
                <a:ln>
                  <a:noFill/>
                </a:ln>
                <a:solidFill>
                  <a:schemeClr val="tx1"/>
                </a:solidFill>
                <a:effectLst/>
                <a:uLnTx/>
                <a:uFillTx/>
                <a:latin typeface="+mj-ea"/>
                <a:ea typeface="+mj-ea"/>
                <a:cs typeface="+mj-cs"/>
              </a:rPr>
              <a:t>生产者</a:t>
            </a:r>
            <a:r>
              <a:rPr kumimoji="0" lang="en-US" altLang="zh-CN" sz="2800" b="1" i="0" u="none" strike="noStrike" kern="1200" cap="none" spc="0" normalizeH="0" baseline="0" noProof="0" dirty="0" smtClean="0">
                <a:ln>
                  <a:noFill/>
                </a:ln>
                <a:solidFill>
                  <a:schemeClr val="tx1"/>
                </a:solidFill>
                <a:effectLst/>
                <a:uLnTx/>
                <a:uFillTx/>
                <a:latin typeface="+mj-ea"/>
                <a:ea typeface="+mj-ea"/>
                <a:cs typeface="+mj-cs"/>
              </a:rPr>
              <a:t>confirm</a:t>
            </a:r>
            <a:endParaRPr kumimoji="0" lang="en-US" sz="2800" b="1" i="0" u="none" strike="noStrike" kern="1200" cap="none" spc="0" normalizeH="0" baseline="0" noProof="0" dirty="0">
              <a:ln>
                <a:noFill/>
              </a:ln>
              <a:solidFill>
                <a:schemeClr val="tx1"/>
              </a:solidFill>
              <a:effectLst/>
              <a:uLnTx/>
              <a:uFillTx/>
              <a:latin typeface="+mj-ea"/>
              <a:ea typeface="+mj-ea"/>
              <a:cs typeface="+mj-cs"/>
            </a:endParaRPr>
          </a:p>
        </p:txBody>
      </p:sp>
      <p:sp>
        <p:nvSpPr>
          <p:cNvPr id="3" name="文本框 2"/>
          <p:cNvSpPr txBox="1"/>
          <p:nvPr/>
        </p:nvSpPr>
        <p:spPr>
          <a:xfrm>
            <a:off x="755576" y="1275606"/>
            <a:ext cx="7232476" cy="2031325"/>
          </a:xfrm>
          <a:prstGeom prst="rect">
            <a:avLst/>
          </a:prstGeom>
          <a:noFill/>
        </p:spPr>
        <p:txBody>
          <a:bodyPr wrap="square" rtlCol="0" anchor="t">
            <a:spAutoFit/>
          </a:bodyPr>
          <a:lstStyle/>
          <a:p>
            <a:r>
              <a:rPr lang="zh-CN" altLang="en-US" b="1" dirty="0" smtClean="0"/>
              <a:t>异步</a:t>
            </a:r>
            <a:r>
              <a:rPr lang="en-US" altLang="zh-CN" b="1" dirty="0" smtClean="0"/>
              <a:t>Confirm</a:t>
            </a:r>
            <a:r>
              <a:rPr lang="zh-CN" altLang="en-US" b="1" dirty="0" smtClean="0"/>
              <a:t>方式</a:t>
            </a:r>
            <a:endParaRPr lang="en-US" altLang="zh-CN" b="1" dirty="0" smtClean="0"/>
          </a:p>
          <a:p>
            <a:r>
              <a:rPr lang="zh-CN" altLang="en-US" b="1" dirty="0" smtClean="0"/>
              <a:t>开启：</a:t>
            </a:r>
            <a:r>
              <a:rPr lang="en-US" altLang="zh-CN" dirty="0" smtClean="0"/>
              <a:t>channel.confirmSelect()</a:t>
            </a:r>
            <a:endParaRPr lang="en-US" altLang="zh-CN" b="1" dirty="0" smtClean="0"/>
          </a:p>
          <a:p>
            <a:r>
              <a:rPr lang="zh-CN" altLang="en-US" dirty="0" smtClean="0"/>
              <a:t>方</a:t>
            </a:r>
            <a:r>
              <a:rPr lang="zh-CN" altLang="en-US" dirty="0" smtClean="0"/>
              <a:t>式一：</a:t>
            </a:r>
            <a:r>
              <a:rPr lang="en-US" altLang="zh-CN" dirty="0" smtClean="0"/>
              <a:t>channel.waitForConfirms()</a:t>
            </a:r>
            <a:r>
              <a:rPr lang="zh-CN" altLang="en-US" dirty="0" smtClean="0"/>
              <a:t>普通发送方确认模式；</a:t>
            </a:r>
          </a:p>
          <a:p>
            <a:r>
              <a:rPr lang="zh-CN" altLang="en-US" dirty="0" smtClean="0"/>
              <a:t>方式二：</a:t>
            </a:r>
            <a:r>
              <a:rPr lang="en-US" altLang="zh-CN" dirty="0" smtClean="0"/>
              <a:t>channel.waitForConfirmsOrDie()</a:t>
            </a:r>
            <a:r>
              <a:rPr lang="zh-CN" altLang="en-US" dirty="0" smtClean="0"/>
              <a:t>批量确认模式；</a:t>
            </a:r>
          </a:p>
          <a:p>
            <a:r>
              <a:rPr lang="zh-CN" altLang="en-US" dirty="0" smtClean="0"/>
              <a:t>方式三：</a:t>
            </a:r>
            <a:r>
              <a:rPr lang="en-US" altLang="zh-CN" dirty="0" smtClean="0"/>
              <a:t>channel.addConfirmListener()</a:t>
            </a:r>
            <a:r>
              <a:rPr lang="zh-CN" altLang="en-US" dirty="0" smtClean="0"/>
              <a:t>异步监听发送方确认模式；</a:t>
            </a:r>
          </a:p>
          <a:p>
            <a:endParaRPr lang="en-US" altLang="zh-CN" dirty="0" smtClean="0"/>
          </a:p>
          <a:p>
            <a:endParaRPr lang="en-US" altLang="zh-CN"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6" name="标题 1"/>
          <p:cNvSpPr txBox="1"/>
          <p:nvPr/>
        </p:nvSpPr>
        <p:spPr>
          <a:xfrm>
            <a:off x="611560" y="195486"/>
            <a:ext cx="4968552" cy="519187"/>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800" b="1" i="0" u="none" strike="noStrike" kern="1200" cap="none" spc="0" normalizeH="0" baseline="0" noProof="0" dirty="0" smtClean="0">
                <a:ln>
                  <a:noFill/>
                </a:ln>
                <a:solidFill>
                  <a:schemeClr val="tx1"/>
                </a:solidFill>
                <a:effectLst/>
                <a:uLnTx/>
                <a:uFillTx/>
                <a:latin typeface="+mj-ea"/>
                <a:ea typeface="+mj-ea"/>
                <a:cs typeface="+mj-cs"/>
              </a:rPr>
              <a:t>RabbitMQ</a:t>
            </a:r>
            <a:r>
              <a:rPr lang="zh-CN" altLang="en-US" sz="2800" b="1" dirty="0" smtClean="0">
                <a:latin typeface="+mj-ea"/>
                <a:ea typeface="+mj-ea"/>
                <a:cs typeface="+mj-cs"/>
              </a:rPr>
              <a:t>权限</a:t>
            </a:r>
            <a:endParaRPr kumimoji="0" lang="en-US" sz="2800" b="1" i="0" u="none" strike="noStrike" kern="1200" cap="none" spc="0" normalizeH="0" baseline="0" noProof="0" dirty="0">
              <a:ln>
                <a:noFill/>
              </a:ln>
              <a:solidFill>
                <a:schemeClr val="tx1"/>
              </a:solidFill>
              <a:effectLst/>
              <a:uLnTx/>
              <a:uFillTx/>
              <a:latin typeface="+mj-ea"/>
              <a:ea typeface="+mj-ea"/>
              <a:cs typeface="+mj-cs"/>
            </a:endParaRPr>
          </a:p>
        </p:txBody>
      </p:sp>
      <p:sp>
        <p:nvSpPr>
          <p:cNvPr id="7" name="矩形 6"/>
          <p:cNvSpPr/>
          <p:nvPr/>
        </p:nvSpPr>
        <p:spPr>
          <a:xfrm>
            <a:off x="755576" y="987574"/>
            <a:ext cx="7992888" cy="3139321"/>
          </a:xfrm>
          <a:prstGeom prst="rect">
            <a:avLst/>
          </a:prstGeom>
        </p:spPr>
        <p:txBody>
          <a:bodyPr wrap="square">
            <a:spAutoFit/>
          </a:bodyPr>
          <a:lstStyle/>
          <a:p>
            <a:r>
              <a:rPr lang="zh-CN" altLang="en-US" dirty="0" smtClean="0"/>
              <a:t>从</a:t>
            </a:r>
            <a:r>
              <a:rPr lang="en-US" altLang="zh-CN" dirty="0" smtClean="0"/>
              <a:t>1.6.1</a:t>
            </a:r>
            <a:r>
              <a:rPr lang="zh-CN" altLang="en-US" dirty="0" smtClean="0"/>
              <a:t>版本开始，</a:t>
            </a:r>
            <a:r>
              <a:rPr lang="en-US" altLang="zh-CN" dirty="0" smtClean="0"/>
              <a:t>RabbitMQ</a:t>
            </a:r>
            <a:r>
              <a:rPr lang="zh-CN" altLang="en-US" dirty="0" smtClean="0"/>
              <a:t>实现了一套访问控制列表（</a:t>
            </a:r>
            <a:r>
              <a:rPr lang="en-US" altLang="zh-CN" dirty="0" smtClean="0"/>
              <a:t>ACL</a:t>
            </a:r>
            <a:r>
              <a:rPr lang="zh-CN" altLang="en-US" dirty="0" smtClean="0"/>
              <a:t>）风格的权限系统。</a:t>
            </a:r>
          </a:p>
          <a:p>
            <a:r>
              <a:rPr lang="zh-CN" altLang="en-US" dirty="0" smtClean="0"/>
              <a:t>第一级控权单位是</a:t>
            </a:r>
            <a:r>
              <a:rPr lang="en-US" altLang="zh-CN" dirty="0" smtClean="0"/>
              <a:t>virtual host</a:t>
            </a:r>
            <a:r>
              <a:rPr lang="zh-CN" altLang="en-US" dirty="0" smtClean="0"/>
              <a:t>，</a:t>
            </a:r>
            <a:r>
              <a:rPr lang="en-US" altLang="zh-CN" dirty="0" smtClean="0"/>
              <a:t>virtual host</a:t>
            </a:r>
            <a:r>
              <a:rPr lang="zh-CN" altLang="en-US" dirty="0" smtClean="0"/>
              <a:t>下面第二级的控权单位是</a:t>
            </a:r>
            <a:r>
              <a:rPr lang="en-US" altLang="zh-CN" dirty="0" smtClean="0"/>
              <a:t>resource</a:t>
            </a:r>
            <a:r>
              <a:rPr lang="zh-CN" altLang="en-US" dirty="0" smtClean="0"/>
              <a:t>（包含</a:t>
            </a:r>
            <a:r>
              <a:rPr lang="en-US" altLang="zh-CN" dirty="0" smtClean="0"/>
              <a:t>exchange</a:t>
            </a:r>
            <a:r>
              <a:rPr lang="zh-CN" altLang="en-US" dirty="0" smtClean="0"/>
              <a:t>和</a:t>
            </a:r>
            <a:r>
              <a:rPr lang="en-US" altLang="zh-CN" dirty="0" smtClean="0"/>
              <a:t>queue</a:t>
            </a:r>
            <a:r>
              <a:rPr lang="zh-CN" altLang="en-US" dirty="0" smtClean="0"/>
              <a:t>）。两个相同名称的</a:t>
            </a:r>
            <a:r>
              <a:rPr lang="en-US" altLang="zh-CN" dirty="0" smtClean="0"/>
              <a:t>resource</a:t>
            </a:r>
            <a:r>
              <a:rPr lang="zh-CN" altLang="en-US" dirty="0" smtClean="0"/>
              <a:t>如果分属不同的</a:t>
            </a:r>
            <a:r>
              <a:rPr lang="en-US" altLang="zh-CN" dirty="0" smtClean="0"/>
              <a:t>virtual host</a:t>
            </a:r>
            <a:r>
              <a:rPr lang="zh-CN" altLang="en-US" dirty="0" smtClean="0"/>
              <a:t>，则算是不同的</a:t>
            </a:r>
            <a:r>
              <a:rPr lang="en-US" altLang="zh-CN" dirty="0" smtClean="0"/>
              <a:t>resource</a:t>
            </a:r>
            <a:r>
              <a:rPr lang="zh-CN" altLang="en-US" dirty="0" smtClean="0"/>
              <a:t>。</a:t>
            </a:r>
            <a:endParaRPr lang="en-US" altLang="zh-CN" dirty="0" smtClean="0"/>
          </a:p>
          <a:p>
            <a:r>
              <a:rPr lang="zh-CN" altLang="en-US" dirty="0" smtClean="0"/>
              <a:t>当用户访问</a:t>
            </a:r>
            <a:r>
              <a:rPr lang="en-US" altLang="zh-CN" dirty="0" smtClean="0"/>
              <a:t>MQ</a:t>
            </a:r>
            <a:r>
              <a:rPr lang="zh-CN" altLang="en-US" dirty="0" smtClean="0"/>
              <a:t>时，首先触发</a:t>
            </a:r>
            <a:r>
              <a:rPr lang="zh-CN" altLang="en-US" b="1" dirty="0" smtClean="0"/>
              <a:t>第一级控权，判断用户是否有访问该</a:t>
            </a:r>
            <a:r>
              <a:rPr lang="en-US" altLang="zh-CN" b="1" dirty="0" smtClean="0"/>
              <a:t>virtual host</a:t>
            </a:r>
            <a:r>
              <a:rPr lang="zh-CN" altLang="en-US" b="1" dirty="0" smtClean="0"/>
              <a:t>的权限</a:t>
            </a:r>
            <a:r>
              <a:rPr lang="zh-CN" altLang="en-US" dirty="0" smtClean="0"/>
              <a:t>。</a:t>
            </a:r>
          </a:p>
          <a:p>
            <a:r>
              <a:rPr lang="zh-CN" altLang="en-US" dirty="0" smtClean="0"/>
              <a:t>若可访问，则进行</a:t>
            </a:r>
            <a:r>
              <a:rPr lang="zh-CN" altLang="en-US" b="1" dirty="0" smtClean="0"/>
              <a:t>第二级控权，判断用户是否具有操作（</a:t>
            </a:r>
            <a:r>
              <a:rPr lang="en-US" altLang="zh-CN" b="1" dirty="0" smtClean="0"/>
              <a:t>operation</a:t>
            </a:r>
            <a:r>
              <a:rPr lang="zh-CN" altLang="en-US" b="1" dirty="0" smtClean="0"/>
              <a:t>）所请求的资源的权限</a:t>
            </a:r>
            <a:r>
              <a:rPr lang="zh-CN" altLang="en-US" dirty="0" smtClean="0"/>
              <a:t>。</a:t>
            </a:r>
          </a:p>
          <a:p>
            <a:r>
              <a:rPr lang="zh-CN" altLang="en-US" b="1" dirty="0" smtClean="0"/>
              <a:t>读</a:t>
            </a:r>
            <a:r>
              <a:rPr lang="en-US" altLang="zh-CN" dirty="0" smtClean="0"/>
              <a:t>-</a:t>
            </a:r>
            <a:r>
              <a:rPr lang="zh-CN" altLang="en-US" dirty="0" smtClean="0"/>
              <a:t>有关消费消息的任何操作，包括</a:t>
            </a:r>
            <a:r>
              <a:rPr lang="en-US" altLang="zh-CN" dirty="0" smtClean="0"/>
              <a:t>"</a:t>
            </a:r>
            <a:r>
              <a:rPr lang="zh-CN" altLang="en-US" dirty="0" smtClean="0"/>
              <a:t>清除</a:t>
            </a:r>
            <a:r>
              <a:rPr lang="en-US" altLang="zh-CN" dirty="0" smtClean="0"/>
              <a:t>"</a:t>
            </a:r>
            <a:r>
              <a:rPr lang="zh-CN" altLang="en-US" dirty="0" smtClean="0"/>
              <a:t>整个队列（同样需要绑定操作成功）</a:t>
            </a:r>
          </a:p>
          <a:p>
            <a:r>
              <a:rPr lang="zh-CN" altLang="en-US" b="1" dirty="0" smtClean="0"/>
              <a:t>写</a:t>
            </a:r>
            <a:r>
              <a:rPr lang="en-US" altLang="zh-CN" dirty="0" smtClean="0"/>
              <a:t>-</a:t>
            </a:r>
            <a:r>
              <a:rPr lang="zh-CN" altLang="en-US" dirty="0" smtClean="0"/>
              <a:t>发布消息（同样需要绑定操作成功）</a:t>
            </a:r>
          </a:p>
          <a:p>
            <a:r>
              <a:rPr lang="zh-CN" altLang="en-US" b="1" dirty="0" smtClean="0"/>
              <a:t>配置</a:t>
            </a:r>
            <a:r>
              <a:rPr lang="en-US" altLang="zh-CN" dirty="0" smtClean="0"/>
              <a:t>-</a:t>
            </a:r>
            <a:r>
              <a:rPr lang="zh-CN" altLang="en-US" dirty="0" smtClean="0"/>
              <a:t>队列和交换器的创建和删除</a:t>
            </a:r>
            <a:endParaRPr lang="zh-CN" altLang="en-US" dirty="0"/>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6" name="标题 1"/>
          <p:cNvSpPr txBox="1"/>
          <p:nvPr/>
        </p:nvSpPr>
        <p:spPr>
          <a:xfrm>
            <a:off x="611560" y="195486"/>
            <a:ext cx="4968552" cy="519187"/>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800" b="1" i="0" u="none" strike="noStrike" kern="1200" cap="none" spc="0" normalizeH="0" baseline="0" noProof="0" dirty="0" smtClean="0">
                <a:ln>
                  <a:noFill/>
                </a:ln>
                <a:solidFill>
                  <a:schemeClr val="tx1"/>
                </a:solidFill>
                <a:effectLst/>
                <a:uLnTx/>
                <a:uFillTx/>
                <a:latin typeface="+mj-ea"/>
                <a:ea typeface="+mj-ea"/>
                <a:cs typeface="+mj-cs"/>
              </a:rPr>
              <a:t>RabbitMQ</a:t>
            </a:r>
            <a:r>
              <a:rPr lang="zh-CN" altLang="en-US" sz="2800" b="1" dirty="0" smtClean="0">
                <a:latin typeface="+mj-ea"/>
                <a:ea typeface="+mj-ea"/>
                <a:cs typeface="+mj-cs"/>
              </a:rPr>
              <a:t>权限</a:t>
            </a:r>
            <a:endParaRPr kumimoji="0" lang="en-US" sz="2800" b="1" i="0" u="none" strike="noStrike" kern="1200" cap="none" spc="0" normalizeH="0" baseline="0" noProof="0" dirty="0">
              <a:ln>
                <a:noFill/>
              </a:ln>
              <a:solidFill>
                <a:schemeClr val="tx1"/>
              </a:solidFill>
              <a:effectLst/>
              <a:uLnTx/>
              <a:uFillTx/>
              <a:latin typeface="+mj-ea"/>
              <a:ea typeface="+mj-ea"/>
              <a:cs typeface="+mj-cs"/>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2" descr="E:\线下推广\PPT规范\模板\PPT规范设计_8.jpg"/>
          <p:cNvPicPr>
            <a:picLocks noChangeAspect="1"/>
          </p:cNvPicPr>
          <p:nvPr/>
        </p:nvPicPr>
        <p:blipFill>
          <a:blip r:embed="rId2" cstate="print"/>
          <a:stretch>
            <a:fillRect/>
          </a:stretch>
        </p:blipFill>
        <p:spPr>
          <a:xfrm>
            <a:off x="0" y="-1270"/>
            <a:ext cx="9144000" cy="5145088"/>
          </a:xfrm>
          <a:prstGeom prst="rect">
            <a:avLst/>
          </a:prstGeom>
          <a:noFill/>
          <a:ln w="9525">
            <a:noFill/>
          </a:ln>
        </p:spPr>
      </p:pic>
      <p:pic>
        <p:nvPicPr>
          <p:cNvPr id="4098" name="Picture 2" descr="E:\线下推广\常规物料\PPT规范\未标题-1-01.png"/>
          <p:cNvPicPr>
            <a:picLocks noChangeAspect="1"/>
          </p:cNvPicPr>
          <p:nvPr/>
        </p:nvPicPr>
        <p:blipFill>
          <a:blip r:embed="rId3" cstate="print"/>
          <a:stretch>
            <a:fillRect/>
          </a:stretch>
        </p:blipFill>
        <p:spPr>
          <a:xfrm>
            <a:off x="1878330" y="353695"/>
            <a:ext cx="5005705" cy="735965"/>
          </a:xfrm>
          <a:prstGeom prst="rect">
            <a:avLst/>
          </a:prstGeom>
          <a:noFill/>
          <a:ln w="9525">
            <a:noFill/>
          </a:ln>
        </p:spPr>
      </p:pic>
      <p:sp>
        <p:nvSpPr>
          <p:cNvPr id="5" name="TextBox 4"/>
          <p:cNvSpPr txBox="1"/>
          <p:nvPr/>
        </p:nvSpPr>
        <p:spPr>
          <a:xfrm>
            <a:off x="2227263" y="501333"/>
            <a:ext cx="2351926" cy="400110"/>
          </a:xfrm>
          <a:prstGeom prst="rect">
            <a:avLst/>
          </a:prstGeom>
          <a:noFill/>
        </p:spPr>
        <p:txBody>
          <a:bodyPr wrap="none" rtlCol="0">
            <a:spAutoFit/>
          </a:bodyPr>
          <a:lstStyle/>
          <a:p>
            <a:pPr marR="0" algn="l" defTabSz="914400" rtl="0" fontAlgn="auto">
              <a:spcBef>
                <a:spcPts val="0"/>
              </a:spcBef>
              <a:spcAft>
                <a:spcPts val="0"/>
              </a:spcAft>
              <a:buClrTx/>
              <a:buSzTx/>
              <a:buFontTx/>
              <a:buNone/>
              <a:defRPr/>
            </a:pP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第一章</a:t>
            </a:r>
            <a:r>
              <a:rPr kumimoji="0" lang="zh-CN" altLang="en-US" sz="2000" b="1" kern="1200" cap="none" spc="300" normalizeH="0" noProof="0" dirty="0" smtClean="0">
                <a:solidFill>
                  <a:schemeClr val="bg1"/>
                </a:solidFill>
                <a:latin typeface="微软雅黑" panose="020B0503020204020204" pitchFamily="34" charset="-122"/>
                <a:ea typeface="微软雅黑" panose="020B0503020204020204" pitchFamily="34" charset="-122"/>
                <a:cs typeface="+mn-cs"/>
              </a:rPr>
              <a:t>   </a:t>
            </a: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队列   </a:t>
            </a:r>
            <a:endParaRPr lang="zh-CN" altLang="en-US" sz="2000" b="1" spc="300" noProof="0" dirty="0" smtClean="0">
              <a:solidFill>
                <a:schemeClr val="bg1"/>
              </a:solidFill>
              <a:latin typeface="微软雅黑" panose="020B0503020204020204" pitchFamily="34" charset="-122"/>
              <a:ea typeface="微软雅黑" panose="020B0503020204020204" pitchFamily="34" charset="-122"/>
              <a:cs typeface="+mn-cs"/>
              <a:sym typeface="+mn-ea"/>
            </a:endParaRPr>
          </a:p>
        </p:txBody>
      </p:sp>
      <p:pic>
        <p:nvPicPr>
          <p:cNvPr id="4100" name="Picture 2" descr="E:\线下推广\常规物料\PPT规范\未标题-1-01.png"/>
          <p:cNvPicPr>
            <a:picLocks noChangeAspect="1"/>
          </p:cNvPicPr>
          <p:nvPr/>
        </p:nvPicPr>
        <p:blipFill>
          <a:blip r:embed="rId3" cstate="print"/>
          <a:stretch>
            <a:fillRect/>
          </a:stretch>
        </p:blipFill>
        <p:spPr>
          <a:xfrm>
            <a:off x="1835696" y="1779662"/>
            <a:ext cx="5069840" cy="744855"/>
          </a:xfrm>
          <a:prstGeom prst="rect">
            <a:avLst/>
          </a:prstGeom>
          <a:noFill/>
          <a:ln w="9525">
            <a:noFill/>
          </a:ln>
        </p:spPr>
      </p:pic>
      <p:sp>
        <p:nvSpPr>
          <p:cNvPr id="8" name="TextBox 7"/>
          <p:cNvSpPr txBox="1"/>
          <p:nvPr/>
        </p:nvSpPr>
        <p:spPr>
          <a:xfrm>
            <a:off x="2339752" y="1995686"/>
            <a:ext cx="2826415" cy="400110"/>
          </a:xfrm>
          <a:prstGeom prst="rect">
            <a:avLst/>
          </a:prstGeom>
          <a:noFill/>
        </p:spPr>
        <p:txBody>
          <a:bodyPr wrap="none" rtlCol="0">
            <a:spAutoFit/>
          </a:bodyPr>
          <a:lstStyle/>
          <a:p>
            <a:pPr marR="0" algn="l" defTabSz="914400" rtl="0" fontAlgn="auto">
              <a:spcBef>
                <a:spcPts val="0"/>
              </a:spcBef>
              <a:spcAft>
                <a:spcPts val="0"/>
              </a:spcAft>
              <a:buClrTx/>
              <a:buSzTx/>
              <a:buFontTx/>
              <a:buNone/>
              <a:defRPr/>
            </a:pP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第二章</a:t>
            </a:r>
            <a:r>
              <a:rPr kumimoji="0" lang="zh-CN" altLang="en-US" sz="2000" b="1" kern="1200" cap="none" spc="300" normalizeH="0" noProof="0" dirty="0" smtClean="0">
                <a:solidFill>
                  <a:schemeClr val="bg1"/>
                </a:solidFill>
                <a:latin typeface="微软雅黑" panose="020B0503020204020204" pitchFamily="34" charset="-122"/>
                <a:ea typeface="微软雅黑" panose="020B0503020204020204" pitchFamily="34" charset="-122"/>
                <a:cs typeface="+mn-cs"/>
              </a:rPr>
              <a:t>   </a:t>
            </a: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消息队列  </a:t>
            </a:r>
          </a:p>
        </p:txBody>
      </p:sp>
      <p:pic>
        <p:nvPicPr>
          <p:cNvPr id="2" name="Picture 2" descr="E:\线下推广\常规物料\PPT规范\未标题-1-01.png"/>
          <p:cNvPicPr>
            <a:picLocks noChangeAspect="1"/>
          </p:cNvPicPr>
          <p:nvPr/>
        </p:nvPicPr>
        <p:blipFill>
          <a:blip r:embed="rId3" cstate="print"/>
          <a:stretch>
            <a:fillRect/>
          </a:stretch>
        </p:blipFill>
        <p:spPr>
          <a:xfrm>
            <a:off x="1894205" y="3091180"/>
            <a:ext cx="5090160" cy="748665"/>
          </a:xfrm>
          <a:prstGeom prst="rect">
            <a:avLst/>
          </a:prstGeom>
          <a:noFill/>
          <a:ln w="9525">
            <a:noFill/>
          </a:ln>
        </p:spPr>
      </p:pic>
      <p:sp>
        <p:nvSpPr>
          <p:cNvPr id="4" name="TextBox 4"/>
          <p:cNvSpPr txBox="1"/>
          <p:nvPr/>
        </p:nvSpPr>
        <p:spPr>
          <a:xfrm>
            <a:off x="2243138" y="3238818"/>
            <a:ext cx="3164649" cy="400110"/>
          </a:xfrm>
          <a:prstGeom prst="rect">
            <a:avLst/>
          </a:prstGeom>
          <a:noFill/>
        </p:spPr>
        <p:txBody>
          <a:bodyPr wrap="none" rtlCol="0">
            <a:spAutoFit/>
          </a:bodyPr>
          <a:lstStyle/>
          <a:p>
            <a:pPr rtl="0" fontAlgn="auto">
              <a:spcBef>
                <a:spcPts val="0"/>
              </a:spcBef>
              <a:spcAft>
                <a:spcPts val="0"/>
              </a:spcAft>
              <a:defRPr/>
            </a:pP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第</a:t>
            </a:r>
            <a:r>
              <a:rPr lang="zh-CN" altLang="en-US" sz="2000" b="1" spc="300" dirty="0" smtClean="0">
                <a:solidFill>
                  <a:schemeClr val="bg1"/>
                </a:solidFill>
                <a:latin typeface="微软雅黑" panose="020B0503020204020204" pitchFamily="34" charset="-122"/>
                <a:ea typeface="微软雅黑" panose="020B0503020204020204" pitchFamily="34" charset="-122"/>
                <a:sym typeface="+mn-ea"/>
              </a:rPr>
              <a:t>三</a:t>
            </a: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章   </a:t>
            </a:r>
            <a:r>
              <a:rPr kumimoji="0" lang="en-US" altLang="zh-CN"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RabbitMQ</a:t>
            </a: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 </a:t>
            </a:r>
            <a:endParaRPr lang="zh-CN" altLang="en-US" sz="2000" b="1" spc="300" noProof="0" dirty="0" smtClean="0">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7" name="TextBox 7"/>
          <p:cNvSpPr txBox="1"/>
          <p:nvPr/>
        </p:nvSpPr>
        <p:spPr>
          <a:xfrm>
            <a:off x="2243138" y="4169410"/>
            <a:ext cx="1059180" cy="398780"/>
          </a:xfrm>
          <a:prstGeom prst="rect">
            <a:avLst/>
          </a:prstGeom>
          <a:noFill/>
        </p:spPr>
        <p:txBody>
          <a:bodyPr wrap="none" rtlCol="0">
            <a:spAutoFit/>
          </a:bodyPr>
          <a:lstStyle/>
          <a:p>
            <a:pPr marR="0" algn="l" defTabSz="914400" rtl="0" fontAlgn="auto">
              <a:spcBef>
                <a:spcPts val="0"/>
              </a:spcBef>
              <a:spcAft>
                <a:spcPts val="0"/>
              </a:spcAft>
              <a:buClrTx/>
              <a:buSzTx/>
              <a:buFontTx/>
              <a:buNone/>
              <a:defRPr/>
            </a:pPr>
            <a:r>
              <a:rPr kumimoji="0" lang="zh-CN" altLang="en-US" sz="2000" b="1" kern="1200" cap="none" spc="300" normalizeH="0" baseline="0" noProof="0" dirty="0" smtClean="0">
                <a:solidFill>
                  <a:schemeClr val="bg1"/>
                </a:solidFill>
                <a:latin typeface="微软雅黑" panose="020B0503020204020204" pitchFamily="34" charset="-122"/>
                <a:ea typeface="微软雅黑" panose="020B0503020204020204" pitchFamily="34" charset="-122"/>
                <a:cs typeface="+mn-cs"/>
              </a:rPr>
              <a:t>第五章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2" descr="E:\线下推广\PPT规范\模板\PPT规范设计_8.jpg"/>
          <p:cNvPicPr>
            <a:picLocks noChangeAspect="1"/>
          </p:cNvPicPr>
          <p:nvPr/>
        </p:nvPicPr>
        <p:blipFill>
          <a:blip r:embed="rId2" cstate="print"/>
          <a:stretch>
            <a:fillRect/>
          </a:stretch>
        </p:blipFill>
        <p:spPr>
          <a:xfrm>
            <a:off x="635" y="-1270"/>
            <a:ext cx="9144000" cy="5145088"/>
          </a:xfrm>
          <a:prstGeom prst="rect">
            <a:avLst/>
          </a:prstGeom>
          <a:noFill/>
          <a:ln w="9525">
            <a:noFill/>
          </a:ln>
        </p:spPr>
      </p:pic>
      <p:pic>
        <p:nvPicPr>
          <p:cNvPr id="5122" name="Picture 2" descr="E:\线下推广\常规物料\PPT规范\未标题-1-01.png"/>
          <p:cNvPicPr>
            <a:picLocks noChangeAspect="1"/>
          </p:cNvPicPr>
          <p:nvPr/>
        </p:nvPicPr>
        <p:blipFill>
          <a:blip r:embed="rId3" cstate="print"/>
          <a:stretch>
            <a:fillRect/>
          </a:stretch>
        </p:blipFill>
        <p:spPr>
          <a:xfrm>
            <a:off x="1878013" y="2024063"/>
            <a:ext cx="5387975" cy="792162"/>
          </a:xfrm>
          <a:prstGeom prst="rect">
            <a:avLst/>
          </a:prstGeom>
          <a:noFill/>
          <a:ln w="9525">
            <a:noFill/>
          </a:ln>
        </p:spPr>
      </p:pic>
      <p:sp>
        <p:nvSpPr>
          <p:cNvPr id="5" name="TextBox 4"/>
          <p:cNvSpPr txBox="1"/>
          <p:nvPr/>
        </p:nvSpPr>
        <p:spPr>
          <a:xfrm>
            <a:off x="2411761" y="2174558"/>
            <a:ext cx="2952327" cy="523220"/>
          </a:xfrm>
          <a:prstGeom prst="rect">
            <a:avLst/>
          </a:prstGeom>
          <a:noFill/>
        </p:spPr>
        <p:txBody>
          <a:bodyPr wrap="square" rtlCol="0">
            <a:spAutoFit/>
          </a:bodyPr>
          <a:lstStyle/>
          <a:p>
            <a:pPr rtl="0" fontAlgn="auto">
              <a:spcBef>
                <a:spcPts val="0"/>
              </a:spcBef>
              <a:spcAft>
                <a:spcPts val="0"/>
              </a:spcAft>
              <a:defRPr/>
            </a:pPr>
            <a:r>
              <a:rPr lang="zh-CN" altLang="en-US" sz="2800" b="1" spc="300" dirty="0" smtClean="0">
                <a:solidFill>
                  <a:schemeClr val="bg1"/>
                </a:solidFill>
                <a:latin typeface="微软雅黑" panose="020B0503020204020204" pitchFamily="34" charset="-122"/>
                <a:ea typeface="微软雅黑" panose="020B0503020204020204" pitchFamily="34" charset="-122"/>
              </a:rPr>
              <a:t>第一章   队列   </a:t>
            </a:r>
            <a:endParaRPr lang="zh-CN" altLang="en-US" sz="2800" b="1" spc="300" dirty="0" smtClean="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sp>
        <p:nvSpPr>
          <p:cNvPr id="3" name="矩形 2"/>
          <p:cNvSpPr/>
          <p:nvPr/>
        </p:nvSpPr>
        <p:spPr>
          <a:xfrm>
            <a:off x="2485534" y="2096889"/>
            <a:ext cx="3976923" cy="369332"/>
          </a:xfrm>
          <a:prstGeom prst="rect">
            <a:avLst/>
          </a:prstGeom>
        </p:spPr>
        <p:txBody>
          <a:bodyPr wrap="none">
            <a:spAutoFit/>
          </a:bodyPr>
          <a:lstStyle/>
          <a:p>
            <a:r>
              <a:rPr lang="zh-CN" altLang="en-US" dirty="0" smtClean="0"/>
              <a:t>队列是一种先进先出的数据结构</a:t>
            </a:r>
            <a:r>
              <a:rPr lang="en-US" altLang="zh-CN" dirty="0" smtClean="0"/>
              <a:t>(FIFO)</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pic>
        <p:nvPicPr>
          <p:cNvPr id="4" name="图片 3"/>
          <p:cNvPicPr>
            <a:picLocks noChangeAspect="1"/>
          </p:cNvPicPr>
          <p:nvPr/>
        </p:nvPicPr>
        <p:blipFill>
          <a:blip r:embed="rId3" cstate="print"/>
          <a:stretch>
            <a:fillRect/>
          </a:stretch>
        </p:blipFill>
        <p:spPr>
          <a:xfrm>
            <a:off x="732790" y="821055"/>
            <a:ext cx="7399655" cy="4006850"/>
          </a:xfrm>
          <a:prstGeom prst="rect">
            <a:avLst/>
          </a:prstGeom>
        </p:spPr>
      </p:pic>
      <p:sp>
        <p:nvSpPr>
          <p:cNvPr id="3" name="标题 1"/>
          <p:cNvSpPr>
            <a:spLocks noGrp="1"/>
          </p:cNvSpPr>
          <p:nvPr/>
        </p:nvSpPr>
        <p:spPr>
          <a:xfrm>
            <a:off x="628650" y="273685"/>
            <a:ext cx="4879340" cy="547370"/>
          </a:xfrm>
          <a:prstGeom prst="rect">
            <a:avLst/>
          </a:prstGeom>
        </p:spPr>
        <p:txBody>
          <a:bodyPr lIns="68580" tIns="34290" rIns="68580" bIns="34290"/>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a:t>Java</a:t>
            </a:r>
            <a:r>
              <a:rPr lang="zh-CN" altLang="en-US" sz="2800" b="1" dirty="0"/>
              <a:t>队列</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3000" fill="hold"/>
                                        <p:tgtEl>
                                          <p:spTgt spid="4"/>
                                        </p:tgtEl>
                                        <p:attrNameLst>
                                          <p:attrName>ppt_x</p:attrName>
                                        </p:attrNameLst>
                                      </p:cBhvr>
                                      <p:tavLst>
                                        <p:tav tm="0">
                                          <p:val>
                                            <p:strVal val="#ppt_x"/>
                                          </p:val>
                                        </p:tav>
                                        <p:tav tm="100000">
                                          <p:val>
                                            <p:strVal val="#ppt_x"/>
                                          </p:val>
                                        </p:tav>
                                      </p:tavLst>
                                    </p:anim>
                                    <p:anim calcmode="lin" valueType="num">
                                      <p:cBhvr additive="base">
                                        <p:cTn id="8" dur="3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pic>
        <p:nvPicPr>
          <p:cNvPr id="3" name="图片 2" descr="e19b7484259cfc36efca000392815273"/>
          <p:cNvPicPr>
            <a:picLocks noChangeAspect="1"/>
          </p:cNvPicPr>
          <p:nvPr/>
        </p:nvPicPr>
        <p:blipFill>
          <a:blip r:embed="rId3" cstate="print"/>
          <a:stretch>
            <a:fillRect/>
          </a:stretch>
        </p:blipFill>
        <p:spPr>
          <a:xfrm>
            <a:off x="3609975" y="2379980"/>
            <a:ext cx="1473835" cy="1485265"/>
          </a:xfrm>
          <a:prstGeom prst="rect">
            <a:avLst/>
          </a:prstGeom>
        </p:spPr>
      </p:pic>
      <p:sp>
        <p:nvSpPr>
          <p:cNvPr id="4" name="文本框 3"/>
          <p:cNvSpPr txBox="1"/>
          <p:nvPr/>
        </p:nvSpPr>
        <p:spPr>
          <a:xfrm>
            <a:off x="2164080" y="1576705"/>
            <a:ext cx="4979035" cy="368300"/>
          </a:xfrm>
          <a:prstGeom prst="rect">
            <a:avLst/>
          </a:prstGeom>
          <a:noFill/>
        </p:spPr>
        <p:txBody>
          <a:bodyPr wrap="square" rtlCol="0" anchor="t">
            <a:spAutoFit/>
          </a:bodyPr>
          <a:lstStyle/>
          <a:p>
            <a:r>
              <a:rPr lang="zh-CN" altLang="en-US"/>
              <a:t>ArrayBlockingQueue  </a:t>
            </a:r>
            <a:r>
              <a:rPr lang="en-US" altLang="zh-CN"/>
              <a:t>OR  LinkedBlockingQueue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常规物料\PPT规范\模板\PPT规范设计-15-15.png"/>
          <p:cNvPicPr>
            <a:picLocks noChangeAspect="1"/>
          </p:cNvPicPr>
          <p:nvPr/>
        </p:nvPicPr>
        <p:blipFill>
          <a:blip r:embed="rId2" cstate="print"/>
          <a:stretch>
            <a:fillRect/>
          </a:stretch>
        </p:blipFill>
        <p:spPr>
          <a:xfrm>
            <a:off x="5516563" y="227013"/>
            <a:ext cx="3627437" cy="350837"/>
          </a:xfrm>
          <a:prstGeom prst="rect">
            <a:avLst/>
          </a:prstGeom>
          <a:noFill/>
          <a:ln w="9525">
            <a:noFill/>
          </a:ln>
        </p:spPr>
      </p:pic>
      <p:pic>
        <p:nvPicPr>
          <p:cNvPr id="3" name="图片 2" descr="e19b7484259cfc36efca000392815273"/>
          <p:cNvPicPr>
            <a:picLocks noChangeAspect="1"/>
          </p:cNvPicPr>
          <p:nvPr/>
        </p:nvPicPr>
        <p:blipFill>
          <a:blip r:embed="rId3" cstate="print"/>
          <a:stretch>
            <a:fillRect/>
          </a:stretch>
        </p:blipFill>
        <p:spPr>
          <a:xfrm>
            <a:off x="3916680" y="2292350"/>
            <a:ext cx="1473835" cy="1485265"/>
          </a:xfrm>
          <a:prstGeom prst="rect">
            <a:avLst/>
          </a:prstGeom>
        </p:spPr>
      </p:pic>
      <p:sp>
        <p:nvSpPr>
          <p:cNvPr id="4" name="文本框 3"/>
          <p:cNvSpPr txBox="1"/>
          <p:nvPr/>
        </p:nvSpPr>
        <p:spPr>
          <a:xfrm>
            <a:off x="3339465" y="1576705"/>
            <a:ext cx="3314700" cy="368300"/>
          </a:xfrm>
          <a:prstGeom prst="rect">
            <a:avLst/>
          </a:prstGeom>
          <a:noFill/>
        </p:spPr>
        <p:txBody>
          <a:bodyPr wrap="square" rtlCol="0" anchor="t">
            <a:spAutoFit/>
          </a:bodyPr>
          <a:lstStyle/>
          <a:p>
            <a:pPr algn="ctr"/>
            <a:r>
              <a:rPr lang="zh-CN" altLang="en-US"/>
              <a:t>无锁队列如何设计</a:t>
            </a:r>
            <a:r>
              <a:rPr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2" descr="E:\线下推广\PPT规范\模板\PPT规范设计_8.jpg"/>
          <p:cNvPicPr>
            <a:picLocks noChangeAspect="1"/>
          </p:cNvPicPr>
          <p:nvPr/>
        </p:nvPicPr>
        <p:blipFill>
          <a:blip r:embed="rId2" cstate="print"/>
          <a:stretch>
            <a:fillRect/>
          </a:stretch>
        </p:blipFill>
        <p:spPr>
          <a:xfrm>
            <a:off x="0" y="0"/>
            <a:ext cx="9144000" cy="5145088"/>
          </a:xfrm>
          <a:prstGeom prst="rect">
            <a:avLst/>
          </a:prstGeom>
          <a:noFill/>
          <a:ln w="9525">
            <a:noFill/>
          </a:ln>
        </p:spPr>
      </p:pic>
      <p:pic>
        <p:nvPicPr>
          <p:cNvPr id="5122" name="Picture 2" descr="E:\线下推广\常规物料\PPT规范\未标题-1-01.png"/>
          <p:cNvPicPr>
            <a:picLocks noChangeAspect="1"/>
          </p:cNvPicPr>
          <p:nvPr/>
        </p:nvPicPr>
        <p:blipFill>
          <a:blip r:embed="rId3" cstate="print"/>
          <a:stretch>
            <a:fillRect/>
          </a:stretch>
        </p:blipFill>
        <p:spPr>
          <a:xfrm>
            <a:off x="1878013" y="2024063"/>
            <a:ext cx="5387975" cy="792162"/>
          </a:xfrm>
          <a:prstGeom prst="rect">
            <a:avLst/>
          </a:prstGeom>
          <a:noFill/>
          <a:ln w="9525">
            <a:noFill/>
          </a:ln>
        </p:spPr>
      </p:pic>
      <p:sp>
        <p:nvSpPr>
          <p:cNvPr id="5" name="TextBox 4"/>
          <p:cNvSpPr txBox="1"/>
          <p:nvPr/>
        </p:nvSpPr>
        <p:spPr>
          <a:xfrm>
            <a:off x="2089150" y="2170113"/>
            <a:ext cx="4067026" cy="492443"/>
          </a:xfrm>
          <a:prstGeom prst="rect">
            <a:avLst/>
          </a:prstGeom>
          <a:noFill/>
        </p:spPr>
        <p:txBody>
          <a:bodyPr wrap="square" rtlCol="0">
            <a:spAutoFit/>
          </a:bodyPr>
          <a:lstStyle/>
          <a:p>
            <a:pPr marR="0" algn="l" defTabSz="914400" rtl="0" fontAlgn="auto">
              <a:spcBef>
                <a:spcPts val="0"/>
              </a:spcBef>
              <a:spcAft>
                <a:spcPts val="0"/>
              </a:spcAft>
              <a:buClrTx/>
              <a:buSzTx/>
              <a:buFontTx/>
              <a:buNone/>
              <a:defRPr/>
            </a:pPr>
            <a:r>
              <a:rPr lang="zh-CN" altLang="en-US" sz="2600" b="1" spc="300" noProof="0" dirty="0" smtClean="0">
                <a:solidFill>
                  <a:schemeClr val="bg1"/>
                </a:solidFill>
                <a:latin typeface="微软雅黑" panose="020B0503020204020204" pitchFamily="34" charset="-122"/>
                <a:ea typeface="微软雅黑" panose="020B0503020204020204" pitchFamily="34" charset="-122"/>
                <a:sym typeface="+mn-ea"/>
              </a:rPr>
              <a:t>第二章      消息队列</a:t>
            </a:r>
            <a:endParaRPr kumimoji="0" lang="zh-CN" altLang="en-US" sz="2600" b="1" kern="1200" cap="none" spc="300" normalizeH="0" baseline="0" noProof="0" dirty="0">
              <a:solidFill>
                <a:schemeClr val="bg1"/>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984</Words>
  <Application>Microsoft Office PowerPoint</Application>
  <PresentationFormat>全屏显示(16:9)</PresentationFormat>
  <Paragraphs>81</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消息队列概述</vt:lpstr>
      <vt:lpstr>幻灯片 12</vt:lpstr>
      <vt:lpstr>幻灯片 13</vt:lpstr>
      <vt:lpstr>应用场景-可靠消息最终一致性</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Administrator</cp:lastModifiedBy>
  <cp:revision>680</cp:revision>
  <dcterms:created xsi:type="dcterms:W3CDTF">2015-06-05T01:43:00Z</dcterms:created>
  <dcterms:modified xsi:type="dcterms:W3CDTF">2019-11-19T14:44:17Z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