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 id="272" r:id="rId15"/>
    <p:sldId id="273" r:id="rId16"/>
    <p:sldId id="274" r:id="rId17"/>
    <p:sldId id="276" r:id="rId18"/>
    <p:sldId id="277" r:id="rId19"/>
    <p:sldId id="278" r:id="rId20"/>
    <p:sldId id="270"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8" d="100"/>
          <a:sy n="108" d="100"/>
        </p:scale>
        <p:origin x="-90"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4363B-97E5-463D-82FB-F03CF4A946C9}" type="datetimeFigureOut">
              <a:rPr lang="zh-CN" altLang="en-US" smtClean="0"/>
              <a:pPr/>
              <a:t>2019/11/12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CBDC2-4091-4C69-AA20-48AE28E1D017}" type="slidenum">
              <a:rPr lang="zh-CN" altLang="en-US" smtClean="0"/>
              <a:pPr/>
              <a:t>‹#›</a:t>
            </a:fld>
            <a:endParaRPr lang="zh-CN" altLang="en-US"/>
          </a:p>
        </p:txBody>
      </p:sp>
    </p:spTree>
    <p:extLst>
      <p:ext uri="{BB962C8B-B14F-4D97-AF65-F5344CB8AC3E}">
        <p14:creationId xmlns:p14="http://schemas.microsoft.com/office/powerpoint/2010/main" xmlns="" val="397554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11</a:t>
            </a:fld>
            <a:endParaRPr lang="zh-CN" altLang="en-US"/>
          </a:p>
        </p:txBody>
      </p:sp>
    </p:spTree>
    <p:extLst>
      <p:ext uri="{BB962C8B-B14F-4D97-AF65-F5344CB8AC3E}">
        <p14:creationId xmlns:p14="http://schemas.microsoft.com/office/powerpoint/2010/main" xmlns="" val="762268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20</a:t>
            </a:fld>
            <a:endParaRPr lang="zh-CN" altLang="en-US"/>
          </a:p>
        </p:txBody>
      </p:sp>
    </p:spTree>
    <p:extLst>
      <p:ext uri="{BB962C8B-B14F-4D97-AF65-F5344CB8AC3E}">
        <p14:creationId xmlns:p14="http://schemas.microsoft.com/office/powerpoint/2010/main" xmlns="" val="1119858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21</a:t>
            </a:fld>
            <a:endParaRPr lang="zh-CN" altLang="en-US"/>
          </a:p>
        </p:txBody>
      </p:sp>
    </p:spTree>
    <p:extLst>
      <p:ext uri="{BB962C8B-B14F-4D97-AF65-F5344CB8AC3E}">
        <p14:creationId xmlns:p14="http://schemas.microsoft.com/office/powerpoint/2010/main" xmlns="" val="2939114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12</a:t>
            </a:fld>
            <a:endParaRPr lang="zh-CN" altLang="en-US"/>
          </a:p>
        </p:txBody>
      </p:sp>
    </p:spTree>
    <p:extLst>
      <p:ext uri="{BB962C8B-B14F-4D97-AF65-F5344CB8AC3E}">
        <p14:creationId xmlns:p14="http://schemas.microsoft.com/office/powerpoint/2010/main" xmlns="" val="304438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13</a:t>
            </a:fld>
            <a:endParaRPr lang="zh-CN" altLang="en-US"/>
          </a:p>
        </p:txBody>
      </p:sp>
    </p:spTree>
    <p:extLst>
      <p:ext uri="{BB962C8B-B14F-4D97-AF65-F5344CB8AC3E}">
        <p14:creationId xmlns:p14="http://schemas.microsoft.com/office/powerpoint/2010/main" xmlns="" val="308892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14</a:t>
            </a:fld>
            <a:endParaRPr lang="zh-CN" altLang="en-US"/>
          </a:p>
        </p:txBody>
      </p:sp>
    </p:spTree>
    <p:extLst>
      <p:ext uri="{BB962C8B-B14F-4D97-AF65-F5344CB8AC3E}">
        <p14:creationId xmlns:p14="http://schemas.microsoft.com/office/powerpoint/2010/main" xmlns="" val="28817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15</a:t>
            </a:fld>
            <a:endParaRPr lang="zh-CN" altLang="en-US"/>
          </a:p>
        </p:txBody>
      </p:sp>
    </p:spTree>
    <p:extLst>
      <p:ext uri="{BB962C8B-B14F-4D97-AF65-F5344CB8AC3E}">
        <p14:creationId xmlns:p14="http://schemas.microsoft.com/office/powerpoint/2010/main" xmlns="" val="3884771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16</a:t>
            </a:fld>
            <a:endParaRPr lang="zh-CN" altLang="en-US"/>
          </a:p>
        </p:txBody>
      </p:sp>
    </p:spTree>
    <p:extLst>
      <p:ext uri="{BB962C8B-B14F-4D97-AF65-F5344CB8AC3E}">
        <p14:creationId xmlns:p14="http://schemas.microsoft.com/office/powerpoint/2010/main" xmlns="" val="376175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17</a:t>
            </a:fld>
            <a:endParaRPr lang="zh-CN" altLang="en-US"/>
          </a:p>
        </p:txBody>
      </p:sp>
    </p:spTree>
    <p:extLst>
      <p:ext uri="{BB962C8B-B14F-4D97-AF65-F5344CB8AC3E}">
        <p14:creationId xmlns:p14="http://schemas.microsoft.com/office/powerpoint/2010/main" xmlns="" val="48114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18</a:t>
            </a:fld>
            <a:endParaRPr lang="zh-CN" altLang="en-US"/>
          </a:p>
        </p:txBody>
      </p:sp>
    </p:spTree>
    <p:extLst>
      <p:ext uri="{BB962C8B-B14F-4D97-AF65-F5344CB8AC3E}">
        <p14:creationId xmlns:p14="http://schemas.microsoft.com/office/powerpoint/2010/main" xmlns="" val="1487263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CBDC2-4091-4C69-AA20-48AE28E1D017}" type="slidenum">
              <a:rPr lang="zh-CN" altLang="en-US" smtClean="0"/>
              <a:pPr/>
              <a:t>19</a:t>
            </a:fld>
            <a:endParaRPr lang="zh-CN" altLang="en-US"/>
          </a:p>
        </p:txBody>
      </p:sp>
    </p:spTree>
    <p:extLst>
      <p:ext uri="{BB962C8B-B14F-4D97-AF65-F5344CB8AC3E}">
        <p14:creationId xmlns:p14="http://schemas.microsoft.com/office/powerpoint/2010/main" xmlns="" val="230150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039D792-D382-469B-BDA7-588A51756C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6272D0CC-A310-437C-929D-A521E41444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5ADAB57-3A88-4B38-AFFF-5A61677B07E7}"/>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5" name="页脚占位符 4">
            <a:extLst>
              <a:ext uri="{FF2B5EF4-FFF2-40B4-BE49-F238E27FC236}">
                <a16:creationId xmlns:a16="http://schemas.microsoft.com/office/drawing/2014/main" xmlns="" id="{6AFCAB73-47E8-4803-97FA-1DF804A48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F1BD99C-C8DB-49A4-A56B-F346C71C4B91}"/>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48953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BC47ED-FF7B-4CC6-8AF5-415E9A96D1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11CCD496-6C73-41B7-87FF-8686E78E2EE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E56F5B3-229B-4F33-BC18-8B8CD9B75F0D}"/>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5" name="页脚占位符 4">
            <a:extLst>
              <a:ext uri="{FF2B5EF4-FFF2-40B4-BE49-F238E27FC236}">
                <a16:creationId xmlns:a16="http://schemas.microsoft.com/office/drawing/2014/main" xmlns="" id="{7998DBEA-82BB-4B0B-8C84-734230C493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A691251-FD55-454F-A6E4-FB0020A00590}"/>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10180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2359309F-26CF-4E21-B0C5-33453F6064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62F236C-DDE6-41D5-9A04-5A21E32EABB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5330B74-B64C-46A3-9DB2-2DB618C84489}"/>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5" name="页脚占位符 4">
            <a:extLst>
              <a:ext uri="{FF2B5EF4-FFF2-40B4-BE49-F238E27FC236}">
                <a16:creationId xmlns:a16="http://schemas.microsoft.com/office/drawing/2014/main" xmlns="" id="{10BA03DE-3978-41FD-834A-C66B5EC24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D403A54-B249-4946-A3E7-90A53686DA0C}"/>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339389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FEDA07-6999-4814-81DF-3B1BD944FC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9F94238-C23C-4B1E-9625-0B50D801838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1159804-9B50-4DE7-B1DE-011E69B8749B}"/>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5" name="页脚占位符 4">
            <a:extLst>
              <a:ext uri="{FF2B5EF4-FFF2-40B4-BE49-F238E27FC236}">
                <a16:creationId xmlns:a16="http://schemas.microsoft.com/office/drawing/2014/main" xmlns="" id="{A58AB20C-6EF7-426E-8FE6-CF19722201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ED05A2A-864F-4B02-B312-757B7AECF0E4}"/>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195194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6D2E71F-D30F-4876-81CF-2E27A2BC93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99E7275-1773-4CF0-85D6-14D80FE277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EC02BBD4-2DAC-4538-A68A-44F9F8B6B856}"/>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5" name="页脚占位符 4">
            <a:extLst>
              <a:ext uri="{FF2B5EF4-FFF2-40B4-BE49-F238E27FC236}">
                <a16:creationId xmlns:a16="http://schemas.microsoft.com/office/drawing/2014/main" xmlns="" id="{41FDC4CD-D3BB-47EE-94E2-586A3F5F12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8D0599E-7BE4-47B4-822A-870E322CB32A}"/>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210690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0E7134-E7EA-4FDD-BA35-3621F01D0D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2B96BAF-6D51-409D-96EE-33A124F7CF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69280DDA-9BA6-4971-943A-A1FEED0A36A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53FC32D5-8D3B-4C43-8F9F-F247315A3840}"/>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6" name="页脚占位符 5">
            <a:extLst>
              <a:ext uri="{FF2B5EF4-FFF2-40B4-BE49-F238E27FC236}">
                <a16:creationId xmlns:a16="http://schemas.microsoft.com/office/drawing/2014/main" xmlns="" id="{F7020023-9453-441B-A593-DED44D7ACF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42ED226-C833-41B0-9959-6DB1C18389D2}"/>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58110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978899-20B3-4A13-BD7E-EE5058A92C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A6A5007-087E-4D9A-8C5B-548B973F5B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C945B1F3-EA45-42D9-9220-ECC8189B4F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D8AC403E-D9E6-48C5-B0A9-6E98EAF09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6DC2D721-2E85-4B6B-AAE9-4D2B5ADAA6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AEB895D6-1B45-4990-8508-46214C6D69B0}"/>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8" name="页脚占位符 7">
            <a:extLst>
              <a:ext uri="{FF2B5EF4-FFF2-40B4-BE49-F238E27FC236}">
                <a16:creationId xmlns:a16="http://schemas.microsoft.com/office/drawing/2014/main" xmlns="" id="{0946BDE7-8DED-4E9D-92F3-21257F55FE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905B2F95-4396-48C6-918C-8B40C348B298}"/>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223594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7BBB86-9B13-403F-8841-EEBF9606FA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76411130-94A8-4CB7-93C5-E20794EEB52F}"/>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4" name="页脚占位符 3">
            <a:extLst>
              <a:ext uri="{FF2B5EF4-FFF2-40B4-BE49-F238E27FC236}">
                <a16:creationId xmlns:a16="http://schemas.microsoft.com/office/drawing/2014/main" xmlns="" id="{9D1AD9EB-0FCF-4885-99EA-3AE9C2464A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BB00847-7226-4E65-B4E7-FE1634408439}"/>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328445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89A5B0FE-4C17-4D76-896A-B00E89A60924}"/>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3" name="页脚占位符 2">
            <a:extLst>
              <a:ext uri="{FF2B5EF4-FFF2-40B4-BE49-F238E27FC236}">
                <a16:creationId xmlns:a16="http://schemas.microsoft.com/office/drawing/2014/main" xmlns="" id="{ECA9A1D6-31E9-4664-97BA-B743FAECEE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DD2EABA-F9D3-4B6F-BCC6-7543A1793DF0}"/>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84100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2A5E718-E25B-4216-A7A1-9F00EA9BD2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F27D350E-98BB-48E3-8C05-0356FF203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A0B3C0E8-AE11-4AB5-B534-EF5DAD88A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7818611B-7690-4C92-9FA7-B517A431CA54}"/>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6" name="页脚占位符 5">
            <a:extLst>
              <a:ext uri="{FF2B5EF4-FFF2-40B4-BE49-F238E27FC236}">
                <a16:creationId xmlns:a16="http://schemas.microsoft.com/office/drawing/2014/main" xmlns="" id="{91D180C8-724E-4672-8243-2C249346A0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15BB5BD-E9EB-4C13-AB12-CEB1B795C58A}"/>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175309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371998-C030-4223-A39F-84B8CB0BAE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65CED041-4F00-4350-9D61-C8D66FD3C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0A1C7C44-EDB3-44B1-BFD1-6887FC95A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0A8BFD33-F322-4685-B1AC-353D32958A1B}"/>
              </a:ext>
            </a:extLst>
          </p:cNvPr>
          <p:cNvSpPr>
            <a:spLocks noGrp="1"/>
          </p:cNvSpPr>
          <p:nvPr>
            <p:ph type="dt" sz="half" idx="10"/>
          </p:nvPr>
        </p:nvSpPr>
        <p:spPr/>
        <p:txBody>
          <a:bodyPr/>
          <a:lstStyle/>
          <a:p>
            <a:fld id="{25D17C82-9B32-40A6-8F74-6C9772353D20}" type="datetimeFigureOut">
              <a:rPr lang="zh-CN" altLang="en-US" smtClean="0"/>
              <a:pPr/>
              <a:t>2019/11/12 Tuesday</a:t>
            </a:fld>
            <a:endParaRPr lang="zh-CN" altLang="en-US"/>
          </a:p>
        </p:txBody>
      </p:sp>
      <p:sp>
        <p:nvSpPr>
          <p:cNvPr id="6" name="页脚占位符 5">
            <a:extLst>
              <a:ext uri="{FF2B5EF4-FFF2-40B4-BE49-F238E27FC236}">
                <a16:creationId xmlns:a16="http://schemas.microsoft.com/office/drawing/2014/main" xmlns="" id="{7A4F69FD-C9AC-4176-8630-D2CB0B0FF8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FDA16A8-A10A-48F9-93E0-6F401EFFE9E6}"/>
              </a:ext>
            </a:extLst>
          </p:cNvPr>
          <p:cNvSpPr>
            <a:spLocks noGrp="1"/>
          </p:cNvSpPr>
          <p:nvPr>
            <p:ph type="sldNum" sz="quarter" idx="12"/>
          </p:nvPr>
        </p:nvSpPr>
        <p:spPr/>
        <p:txBody>
          <a:body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293476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2E5F242-C081-4F70-A6B9-B18DBF18C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DAA45B08-E5E7-439E-8879-7139B8457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4207C8DC-01AE-4638-BCB1-4AB8429A0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17C82-9B32-40A6-8F74-6C9772353D20}" type="datetimeFigureOut">
              <a:rPr lang="zh-CN" altLang="en-US" smtClean="0"/>
              <a:pPr/>
              <a:t>2019/11/12 Tuesday</a:t>
            </a:fld>
            <a:endParaRPr lang="zh-CN" altLang="en-US"/>
          </a:p>
        </p:txBody>
      </p:sp>
      <p:sp>
        <p:nvSpPr>
          <p:cNvPr id="5" name="页脚占位符 4">
            <a:extLst>
              <a:ext uri="{FF2B5EF4-FFF2-40B4-BE49-F238E27FC236}">
                <a16:creationId xmlns:a16="http://schemas.microsoft.com/office/drawing/2014/main" xmlns="" id="{7665D94C-73F6-4651-A584-3951673FF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AE13842-BCA5-41E2-9A7C-95308C9A0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EE3CD-21F1-4DDD-B0C7-7410C46C4117}" type="slidenum">
              <a:rPr lang="zh-CN" altLang="en-US" smtClean="0"/>
              <a:pPr/>
              <a:t>‹#›</a:t>
            </a:fld>
            <a:endParaRPr lang="zh-CN" altLang="en-US"/>
          </a:p>
        </p:txBody>
      </p:sp>
    </p:spTree>
    <p:extLst>
      <p:ext uri="{BB962C8B-B14F-4D97-AF65-F5344CB8AC3E}">
        <p14:creationId xmlns:p14="http://schemas.microsoft.com/office/powerpoint/2010/main" xmlns="" val="3886764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8C98CE-A501-4A06-BA04-035A0FA4EE0E}"/>
              </a:ext>
            </a:extLst>
          </p:cNvPr>
          <p:cNvSpPr>
            <a:spLocks noGrp="1"/>
          </p:cNvSpPr>
          <p:nvPr>
            <p:ph type="ctrTitle"/>
          </p:nvPr>
        </p:nvSpPr>
        <p:spPr>
          <a:xfrm>
            <a:off x="1524000" y="1122363"/>
            <a:ext cx="9144000" cy="2387600"/>
          </a:xfrm>
        </p:spPr>
        <p:txBody>
          <a:bodyPr/>
          <a:lstStyle/>
          <a:p>
            <a:r>
              <a:rPr lang="zh-CN" altLang="en-US" b="1" dirty="0"/>
              <a:t>消息队列介绍</a:t>
            </a:r>
          </a:p>
        </p:txBody>
      </p:sp>
    </p:spTree>
    <p:extLst>
      <p:ext uri="{BB962C8B-B14F-4D97-AF65-F5344CB8AC3E}">
        <p14:creationId xmlns:p14="http://schemas.microsoft.com/office/powerpoint/2010/main" xmlns="" val="313742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4CB129-F1A6-42F5-AE29-6265A02FD0A5}"/>
              </a:ext>
            </a:extLst>
          </p:cNvPr>
          <p:cNvSpPr>
            <a:spLocks noGrp="1"/>
          </p:cNvSpPr>
          <p:nvPr>
            <p:ph type="title"/>
          </p:nvPr>
        </p:nvSpPr>
        <p:spPr>
          <a:xfrm>
            <a:off x="838200" y="144462"/>
            <a:ext cx="10515600" cy="1325563"/>
          </a:xfrm>
        </p:spPr>
        <p:txBody>
          <a:bodyPr/>
          <a:lstStyle/>
          <a:p>
            <a:r>
              <a:rPr lang="zh-CN" altLang="en-US" b="1" dirty="0"/>
              <a:t>消息队列应用场景</a:t>
            </a:r>
            <a:r>
              <a:rPr lang="en-US" altLang="zh-CN" b="1" dirty="0"/>
              <a:t>-</a:t>
            </a:r>
            <a:r>
              <a:rPr lang="zh-CN" altLang="en-US" b="1" dirty="0"/>
              <a:t>可靠消息最终一致性</a:t>
            </a:r>
            <a:endParaRPr lang="zh-CN" altLang="en-US" dirty="0"/>
          </a:p>
        </p:txBody>
      </p:sp>
      <p:sp>
        <p:nvSpPr>
          <p:cNvPr id="3" name="内容占位符 2">
            <a:extLst>
              <a:ext uri="{FF2B5EF4-FFF2-40B4-BE49-F238E27FC236}">
                <a16:creationId xmlns:a16="http://schemas.microsoft.com/office/drawing/2014/main" xmlns="" id="{58A69D86-9257-4C6A-A60C-AB8DD3232181}"/>
              </a:ext>
            </a:extLst>
          </p:cNvPr>
          <p:cNvSpPr>
            <a:spLocks noGrp="1"/>
          </p:cNvSpPr>
          <p:nvPr>
            <p:ph idx="1"/>
          </p:nvPr>
        </p:nvSpPr>
        <p:spPr>
          <a:xfrm>
            <a:off x="838200" y="1362710"/>
            <a:ext cx="10515600" cy="5032375"/>
          </a:xfrm>
        </p:spPr>
        <p:txBody>
          <a:bodyPr/>
          <a:lstStyle/>
          <a:p>
            <a:r>
              <a:rPr lang="zh-CN" altLang="en-US" dirty="0"/>
              <a:t>消息发送一致性：是指产生消息的业务动作与消息发送的一致。也就是说，如果业务操作成功，那么由这个业务操作所产生的消息一定要成功投递到消息中间件中去，否则就丢弃该消息。</a:t>
            </a:r>
            <a:endParaRPr lang="en-US" altLang="zh-CN" dirty="0"/>
          </a:p>
          <a:p>
            <a:r>
              <a:rPr lang="zh-CN" altLang="en-US" dirty="0"/>
              <a:t>下面用伪代码进行演示消息发送和投递的不可靠性：</a:t>
            </a:r>
            <a:endParaRPr lang="en-US" altLang="zh-CN" dirty="0"/>
          </a:p>
          <a:p>
            <a:endParaRPr lang="zh-CN" altLang="en-US" dirty="0"/>
          </a:p>
        </p:txBody>
      </p:sp>
      <p:pic>
        <p:nvPicPr>
          <p:cNvPr id="5" name="图片 4">
            <a:extLst>
              <a:ext uri="{FF2B5EF4-FFF2-40B4-BE49-F238E27FC236}">
                <a16:creationId xmlns:a16="http://schemas.microsoft.com/office/drawing/2014/main" xmlns="" id="{138E98C7-5070-4E0A-B091-5EAE5C48F8EF}"/>
              </a:ext>
            </a:extLst>
          </p:cNvPr>
          <p:cNvPicPr>
            <a:picLocks noChangeAspect="1"/>
          </p:cNvPicPr>
          <p:nvPr/>
        </p:nvPicPr>
        <p:blipFill>
          <a:blip r:embed="rId2" cstate="print"/>
          <a:stretch>
            <a:fillRect/>
          </a:stretch>
        </p:blipFill>
        <p:spPr>
          <a:xfrm>
            <a:off x="838199" y="3192780"/>
            <a:ext cx="4238625" cy="1714500"/>
          </a:xfrm>
          <a:prstGeom prst="rect">
            <a:avLst/>
          </a:prstGeom>
        </p:spPr>
      </p:pic>
      <p:pic>
        <p:nvPicPr>
          <p:cNvPr id="6" name="图片 5">
            <a:extLst>
              <a:ext uri="{FF2B5EF4-FFF2-40B4-BE49-F238E27FC236}">
                <a16:creationId xmlns:a16="http://schemas.microsoft.com/office/drawing/2014/main" xmlns="" id="{16930426-084C-4392-AC4D-B8DD5E11FAC4}"/>
              </a:ext>
            </a:extLst>
          </p:cNvPr>
          <p:cNvPicPr>
            <a:picLocks noChangeAspect="1"/>
          </p:cNvPicPr>
          <p:nvPr/>
        </p:nvPicPr>
        <p:blipFill>
          <a:blip r:embed="rId3" cstate="print"/>
          <a:stretch>
            <a:fillRect/>
          </a:stretch>
        </p:blipFill>
        <p:spPr>
          <a:xfrm>
            <a:off x="6300787" y="3192780"/>
            <a:ext cx="3829050" cy="1657350"/>
          </a:xfrm>
          <a:prstGeom prst="rect">
            <a:avLst/>
          </a:prstGeom>
        </p:spPr>
      </p:pic>
      <p:pic>
        <p:nvPicPr>
          <p:cNvPr id="7" name="图片 6">
            <a:extLst>
              <a:ext uri="{FF2B5EF4-FFF2-40B4-BE49-F238E27FC236}">
                <a16:creationId xmlns:a16="http://schemas.microsoft.com/office/drawing/2014/main" xmlns="" id="{0F590F58-4E59-46BA-90E3-CE10A4236DD6}"/>
              </a:ext>
            </a:extLst>
          </p:cNvPr>
          <p:cNvPicPr>
            <a:picLocks noChangeAspect="1"/>
          </p:cNvPicPr>
          <p:nvPr/>
        </p:nvPicPr>
        <p:blipFill>
          <a:blip r:embed="rId4" cstate="print"/>
          <a:stretch>
            <a:fillRect/>
          </a:stretch>
        </p:blipFill>
        <p:spPr>
          <a:xfrm>
            <a:off x="838199" y="4875847"/>
            <a:ext cx="5200650" cy="1952625"/>
          </a:xfrm>
          <a:prstGeom prst="rect">
            <a:avLst/>
          </a:prstGeom>
        </p:spPr>
      </p:pic>
      <p:pic>
        <p:nvPicPr>
          <p:cNvPr id="8" name="图片 7">
            <a:extLst>
              <a:ext uri="{FF2B5EF4-FFF2-40B4-BE49-F238E27FC236}">
                <a16:creationId xmlns:a16="http://schemas.microsoft.com/office/drawing/2014/main" xmlns="" id="{C163D06E-FB30-4A41-A72A-8EFBFC77D451}"/>
              </a:ext>
            </a:extLst>
          </p:cNvPr>
          <p:cNvPicPr>
            <a:picLocks noChangeAspect="1"/>
          </p:cNvPicPr>
          <p:nvPr/>
        </p:nvPicPr>
        <p:blipFill>
          <a:blip r:embed="rId5" cstate="print"/>
          <a:stretch>
            <a:fillRect/>
          </a:stretch>
        </p:blipFill>
        <p:spPr>
          <a:xfrm>
            <a:off x="6300787" y="4881880"/>
            <a:ext cx="5010150" cy="1924050"/>
          </a:xfrm>
          <a:prstGeom prst="rect">
            <a:avLst/>
          </a:prstGeom>
        </p:spPr>
      </p:pic>
    </p:spTree>
    <p:extLst>
      <p:ext uri="{BB962C8B-B14F-4D97-AF65-F5344CB8AC3E}">
        <p14:creationId xmlns:p14="http://schemas.microsoft.com/office/powerpoint/2010/main" xmlns="" val="2557142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p:txBody>
          <a:bodyPr/>
          <a:lstStyle/>
          <a:p>
            <a:r>
              <a:rPr lang="zh-CN" altLang="en-US" b="1" dirty="0" smtClean="0"/>
              <a:t>消息队列应用场景</a:t>
            </a:r>
            <a:r>
              <a:rPr lang="en-US" altLang="zh-CN" b="1" dirty="0" smtClean="0"/>
              <a:t>-</a:t>
            </a:r>
            <a:r>
              <a:rPr lang="zh-CN" altLang="en-US" b="1" dirty="0" smtClean="0"/>
              <a:t>可靠消息最终一致性</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p:txBody>
          <a:bodyPr/>
          <a:lstStyle/>
          <a:p>
            <a:r>
              <a:rPr lang="zh-CN" altLang="en-US" dirty="0"/>
              <a:t>可靠消息最终一致性架构如下：</a:t>
            </a:r>
            <a:endParaRPr lang="en-US" altLang="zh-CN" dirty="0"/>
          </a:p>
          <a:p>
            <a:endParaRPr lang="zh-CN" altLang="en-US" dirty="0"/>
          </a:p>
        </p:txBody>
      </p:sp>
      <p:pic>
        <p:nvPicPr>
          <p:cNvPr id="8198" name="Picture 6" descr="ECEB0CD9-A61C-4ED9-98C1-CE02A9B658C3.png">
            <a:extLst>
              <a:ext uri="{FF2B5EF4-FFF2-40B4-BE49-F238E27FC236}">
                <a16:creationId xmlns:a16="http://schemas.microsoft.com/office/drawing/2014/main" xmlns="" id="{8465A31A-64E0-42CF-8B41-E44AB62A320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36319" y="2509520"/>
            <a:ext cx="9715500" cy="39833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84365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1325563"/>
          </a:xfrm>
        </p:spPr>
        <p:txBody>
          <a:bodyPr/>
          <a:lstStyle/>
          <a:p>
            <a:r>
              <a:rPr lang="zh-CN" altLang="en-US" b="1" dirty="0"/>
              <a:t>主流消息队列</a:t>
            </a:r>
            <a:r>
              <a:rPr lang="en-US" altLang="zh-CN" b="1" dirty="0"/>
              <a:t>-Kafka</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1300480"/>
            <a:ext cx="10515600" cy="5496560"/>
          </a:xfrm>
        </p:spPr>
        <p:txBody>
          <a:bodyPr>
            <a:normAutofit/>
          </a:bodyPr>
          <a:lstStyle/>
          <a:p>
            <a:pPr>
              <a:lnSpc>
                <a:spcPct val="100000"/>
              </a:lnSpc>
            </a:pPr>
            <a:r>
              <a:rPr lang="en-US" altLang="zh-CN" dirty="0"/>
              <a:t>Kafka</a:t>
            </a:r>
            <a:r>
              <a:rPr lang="zh-CN" altLang="en-US" dirty="0"/>
              <a:t>简介</a:t>
            </a:r>
            <a:endParaRPr lang="en-US" altLang="zh-CN" dirty="0"/>
          </a:p>
          <a:p>
            <a:pPr marL="0" indent="0">
              <a:lnSpc>
                <a:spcPct val="100000"/>
              </a:lnSpc>
              <a:buNone/>
            </a:pPr>
            <a:r>
              <a:rPr lang="en-US" altLang="zh-CN" sz="2400" dirty="0"/>
              <a:t>      Kafka</a:t>
            </a:r>
            <a:r>
              <a:rPr lang="zh-CN" altLang="en-US" sz="2400" dirty="0"/>
              <a:t>是一种分布式的，基于发布</a:t>
            </a:r>
            <a:r>
              <a:rPr lang="en-US" altLang="zh-CN" sz="2400" dirty="0"/>
              <a:t>/</a:t>
            </a:r>
            <a:r>
              <a:rPr lang="zh-CN" altLang="en-US" sz="2400" dirty="0"/>
              <a:t>订阅的消息系统。主要特性如下：</a:t>
            </a:r>
            <a:endParaRPr lang="en-US" altLang="zh-CN" sz="2400" dirty="0"/>
          </a:p>
          <a:p>
            <a:pPr marL="457200" indent="-457200">
              <a:lnSpc>
                <a:spcPct val="100000"/>
              </a:lnSpc>
              <a:buFont typeface="+mj-lt"/>
              <a:buAutoNum type="alphaLcParenR"/>
            </a:pPr>
            <a:r>
              <a:rPr lang="zh-CN" altLang="en-US" sz="2400" b="1" dirty="0"/>
              <a:t>高吞吐量、低延时</a:t>
            </a:r>
            <a:r>
              <a:rPr lang="zh-CN" altLang="en-US" sz="2400" dirty="0"/>
              <a:t>：每秒可以处理几十万条消息，消息延时控制在毫秒内</a:t>
            </a:r>
            <a:endParaRPr lang="en-US" altLang="zh-CN" sz="2400" dirty="0"/>
          </a:p>
          <a:p>
            <a:pPr marL="457200" indent="-457200">
              <a:lnSpc>
                <a:spcPct val="100000"/>
              </a:lnSpc>
              <a:buFont typeface="+mj-lt"/>
              <a:buAutoNum type="alphaLcParenR"/>
            </a:pPr>
            <a:r>
              <a:rPr lang="zh-CN" altLang="en-US" sz="2400" b="1" dirty="0"/>
              <a:t>可扩展性</a:t>
            </a:r>
            <a:r>
              <a:rPr lang="zh-CN" altLang="en-US" sz="2400" dirty="0"/>
              <a:t>：</a:t>
            </a:r>
            <a:r>
              <a:rPr lang="en-US" altLang="zh-CN" sz="2400" dirty="0" err="1"/>
              <a:t>kafka</a:t>
            </a:r>
            <a:r>
              <a:rPr lang="zh-CN" altLang="en-US" sz="2400" dirty="0"/>
              <a:t>集群支持热扩展</a:t>
            </a:r>
            <a:endParaRPr lang="en-US" altLang="zh-CN" sz="2400" dirty="0"/>
          </a:p>
          <a:p>
            <a:pPr marL="457200" indent="-457200">
              <a:lnSpc>
                <a:spcPct val="100000"/>
              </a:lnSpc>
              <a:buFont typeface="+mj-lt"/>
              <a:buAutoNum type="alphaLcParenR"/>
            </a:pPr>
            <a:r>
              <a:rPr lang="zh-CN" altLang="en-US" sz="2400" b="1" dirty="0"/>
              <a:t>持久性、可靠性</a:t>
            </a:r>
            <a:r>
              <a:rPr lang="zh-CN" altLang="en-US" sz="2400" dirty="0"/>
              <a:t>：消息可持久化到本地磁盘，并支持数据备份防止数据丢失</a:t>
            </a:r>
            <a:endParaRPr lang="en-US" altLang="zh-CN" sz="2400" dirty="0"/>
          </a:p>
          <a:p>
            <a:pPr marL="457200" indent="-457200">
              <a:lnSpc>
                <a:spcPct val="100000"/>
              </a:lnSpc>
              <a:buFont typeface="+mj-lt"/>
              <a:buAutoNum type="alphaLcParenR"/>
            </a:pPr>
            <a:r>
              <a:rPr lang="zh-CN" altLang="en-US" sz="2400" b="1" dirty="0"/>
              <a:t>容错性</a:t>
            </a:r>
            <a:r>
              <a:rPr lang="zh-CN" altLang="en-US" sz="2400" dirty="0"/>
              <a:t>：允许集群中节点失败（若副本数量为</a:t>
            </a:r>
            <a:r>
              <a:rPr lang="en-US" altLang="zh-CN" sz="2400" dirty="0"/>
              <a:t>n</a:t>
            </a:r>
            <a:r>
              <a:rPr lang="zh-CN" altLang="en-US" sz="2400" dirty="0"/>
              <a:t>，则允许</a:t>
            </a:r>
            <a:r>
              <a:rPr lang="en-US" altLang="zh-CN" sz="2400" dirty="0"/>
              <a:t>n-1</a:t>
            </a:r>
            <a:r>
              <a:rPr lang="zh-CN" altLang="en-US" sz="2400" dirty="0"/>
              <a:t>个节点宕机）</a:t>
            </a:r>
            <a:endParaRPr lang="en-US" altLang="zh-CN" sz="2400" dirty="0"/>
          </a:p>
          <a:p>
            <a:pPr marL="457200" indent="-457200">
              <a:lnSpc>
                <a:spcPct val="100000"/>
              </a:lnSpc>
              <a:buFont typeface="+mj-lt"/>
              <a:buAutoNum type="alphaLcParenR"/>
            </a:pPr>
            <a:r>
              <a:rPr lang="zh-CN" altLang="en-US" sz="2400" b="1" dirty="0"/>
              <a:t>高并发</a:t>
            </a:r>
            <a:r>
              <a:rPr lang="zh-CN" altLang="en-US" sz="2400" dirty="0"/>
              <a:t>：支持数千个客户端同时读写</a:t>
            </a:r>
            <a:endParaRPr lang="en-US" altLang="zh-CN" sz="2400" dirty="0"/>
          </a:p>
        </p:txBody>
      </p:sp>
    </p:spTree>
    <p:extLst>
      <p:ext uri="{BB962C8B-B14F-4D97-AF65-F5344CB8AC3E}">
        <p14:creationId xmlns:p14="http://schemas.microsoft.com/office/powerpoint/2010/main" xmlns="" val="1195774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1325563"/>
          </a:xfrm>
        </p:spPr>
        <p:txBody>
          <a:bodyPr/>
          <a:lstStyle/>
          <a:p>
            <a:r>
              <a:rPr lang="zh-CN" altLang="en-US" b="1" dirty="0"/>
              <a:t>主流消息队列</a:t>
            </a:r>
            <a:r>
              <a:rPr lang="en-US" altLang="zh-CN" b="1" dirty="0"/>
              <a:t>-Kafka</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1300480"/>
            <a:ext cx="10515600" cy="5496560"/>
          </a:xfrm>
        </p:spPr>
        <p:txBody>
          <a:bodyPr>
            <a:normAutofit/>
          </a:bodyPr>
          <a:lstStyle/>
          <a:p>
            <a:pPr>
              <a:lnSpc>
                <a:spcPct val="100000"/>
              </a:lnSpc>
            </a:pPr>
            <a:r>
              <a:rPr lang="en-US" altLang="zh-CN" dirty="0"/>
              <a:t>Kafka</a:t>
            </a:r>
            <a:r>
              <a:rPr lang="zh-CN" altLang="en-US" dirty="0"/>
              <a:t>架构图</a:t>
            </a:r>
          </a:p>
        </p:txBody>
      </p:sp>
      <p:pic>
        <p:nvPicPr>
          <p:cNvPr id="10244" name="Picture 4" descr="https://images2018.cnblogs.com/blog/1385722/201808/1385722-20180804221732434-2116774825.png">
            <a:extLst>
              <a:ext uri="{FF2B5EF4-FFF2-40B4-BE49-F238E27FC236}">
                <a16:creationId xmlns:a16="http://schemas.microsoft.com/office/drawing/2014/main" xmlns="" id="{4E196E11-B79A-4D29-A9AF-15AC4F36006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44289" y="1819935"/>
            <a:ext cx="10099631" cy="503806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6845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762635"/>
          </a:xfrm>
        </p:spPr>
        <p:txBody>
          <a:bodyPr/>
          <a:lstStyle/>
          <a:p>
            <a:r>
              <a:rPr lang="zh-CN" altLang="en-US" b="1" dirty="0"/>
              <a:t>主流消息队列</a:t>
            </a:r>
            <a:r>
              <a:rPr lang="en-US" altLang="zh-CN" b="1" dirty="0"/>
              <a:t>-Kafka</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772160"/>
            <a:ext cx="10515600" cy="5496560"/>
          </a:xfrm>
        </p:spPr>
        <p:txBody>
          <a:bodyPr>
            <a:normAutofit/>
          </a:bodyPr>
          <a:lstStyle/>
          <a:p>
            <a:pPr>
              <a:lnSpc>
                <a:spcPct val="100000"/>
              </a:lnSpc>
            </a:pPr>
            <a:r>
              <a:rPr lang="en-US" altLang="zh-CN" dirty="0"/>
              <a:t>topic</a:t>
            </a:r>
            <a:r>
              <a:rPr lang="zh-CN" altLang="en-US" dirty="0"/>
              <a:t>与</a:t>
            </a:r>
            <a:r>
              <a:rPr lang="en-US" altLang="zh-CN" dirty="0"/>
              <a:t>partition</a:t>
            </a:r>
          </a:p>
          <a:p>
            <a:pPr marL="457200" indent="-457200">
              <a:lnSpc>
                <a:spcPct val="100000"/>
              </a:lnSpc>
              <a:buFont typeface="+mj-lt"/>
              <a:buAutoNum type="alphaLcParenR"/>
            </a:pPr>
            <a:r>
              <a:rPr lang="en-US" altLang="zh-CN" sz="2400" b="1" dirty="0"/>
              <a:t>topic:</a:t>
            </a:r>
            <a:r>
              <a:rPr lang="en-US" altLang="zh-CN" sz="2400" dirty="0"/>
              <a:t> </a:t>
            </a:r>
            <a:r>
              <a:rPr lang="zh-CN" altLang="en-US" sz="2400" dirty="0"/>
              <a:t>在 </a:t>
            </a:r>
            <a:r>
              <a:rPr lang="en-US" altLang="zh-CN" sz="2400" dirty="0" err="1"/>
              <a:t>kafka</a:t>
            </a:r>
            <a:r>
              <a:rPr lang="en-US" altLang="zh-CN" sz="2400" dirty="0"/>
              <a:t> </a:t>
            </a:r>
            <a:r>
              <a:rPr lang="zh-CN" altLang="en-US" sz="2400" dirty="0"/>
              <a:t>中，</a:t>
            </a:r>
            <a:r>
              <a:rPr lang="en-US" altLang="zh-CN" sz="2400" dirty="0"/>
              <a:t>topic </a:t>
            </a:r>
            <a:r>
              <a:rPr lang="zh-CN" altLang="en-US" sz="2400" dirty="0"/>
              <a:t>是一个存储消息的逻辑概念，可以认为是一个消息集合。每条消息发送到 </a:t>
            </a:r>
            <a:r>
              <a:rPr lang="en-US" altLang="zh-CN" sz="2400" dirty="0" err="1"/>
              <a:t>kafka</a:t>
            </a:r>
            <a:r>
              <a:rPr lang="en-US" altLang="zh-CN" sz="2400" dirty="0"/>
              <a:t> </a:t>
            </a:r>
            <a:r>
              <a:rPr lang="zh-CN" altLang="en-US" sz="2400" dirty="0"/>
              <a:t>集群的消息都有一个类别。</a:t>
            </a:r>
            <a:endParaRPr lang="en-US" altLang="zh-CN" sz="2400" dirty="0"/>
          </a:p>
          <a:p>
            <a:pPr marL="457200" indent="-457200">
              <a:lnSpc>
                <a:spcPct val="100000"/>
              </a:lnSpc>
              <a:buFont typeface="+mj-lt"/>
              <a:buAutoNum type="alphaLcParenR"/>
            </a:pPr>
            <a:r>
              <a:rPr lang="en-US" altLang="zh-CN" sz="2400" b="1" dirty="0"/>
              <a:t>partition:</a:t>
            </a:r>
            <a:r>
              <a:rPr lang="zh-CN" altLang="en-US" sz="2400" dirty="0"/>
              <a:t>每个 </a:t>
            </a:r>
            <a:r>
              <a:rPr lang="en-US" altLang="zh-CN" sz="2400" dirty="0"/>
              <a:t>topic </a:t>
            </a:r>
            <a:r>
              <a:rPr lang="zh-CN" altLang="en-US" sz="2400" dirty="0"/>
              <a:t>可以划分多个分区（每个 </a:t>
            </a:r>
            <a:r>
              <a:rPr lang="en-US" altLang="zh-CN" sz="2400" dirty="0"/>
              <a:t>topic </a:t>
            </a:r>
            <a:r>
              <a:rPr lang="zh-CN" altLang="en-US" sz="2400" dirty="0"/>
              <a:t>至少有一个分区），同一 </a:t>
            </a:r>
            <a:r>
              <a:rPr lang="en-US" altLang="zh-CN" sz="2400" dirty="0"/>
              <a:t>topic </a:t>
            </a:r>
            <a:r>
              <a:rPr lang="zh-CN" altLang="en-US" sz="2400" dirty="0"/>
              <a:t>下的不同分区包含的消息是不同的。每个消息在被添加到分区时，都会被分配一个 </a:t>
            </a:r>
            <a:r>
              <a:rPr lang="en-US" altLang="zh-CN" sz="2400" dirty="0"/>
              <a:t>offset</a:t>
            </a:r>
            <a:r>
              <a:rPr lang="zh-CN" altLang="en-US" sz="2400" dirty="0"/>
              <a:t>（称之为偏移量），它是消息在此分区中的唯一编号，</a:t>
            </a:r>
            <a:r>
              <a:rPr lang="en-US" altLang="zh-CN" sz="2400" dirty="0" err="1"/>
              <a:t>kafka</a:t>
            </a:r>
            <a:r>
              <a:rPr lang="en-US" altLang="zh-CN" sz="2400" dirty="0"/>
              <a:t> </a:t>
            </a:r>
            <a:r>
              <a:rPr lang="zh-CN" altLang="en-US" sz="2400" dirty="0"/>
              <a:t>通过 </a:t>
            </a:r>
            <a:r>
              <a:rPr lang="en-US" altLang="zh-CN" sz="2400" dirty="0"/>
              <a:t>offset</a:t>
            </a:r>
            <a:r>
              <a:rPr lang="zh-CN" altLang="en-US" sz="2400" dirty="0"/>
              <a:t>保证消息在分区内的顺序，</a:t>
            </a:r>
            <a:r>
              <a:rPr lang="en-US" altLang="zh-CN" sz="2400" dirty="0"/>
              <a:t>offset </a:t>
            </a:r>
            <a:r>
              <a:rPr lang="zh-CN" altLang="en-US" sz="2400" dirty="0"/>
              <a:t>的顺序不跨分区，即 </a:t>
            </a:r>
            <a:r>
              <a:rPr lang="en-US" altLang="zh-CN" sz="2400" dirty="0" err="1"/>
              <a:t>kafka</a:t>
            </a:r>
            <a:r>
              <a:rPr lang="zh-CN" altLang="en-US" sz="2400" dirty="0"/>
              <a:t>只保证在同一个分区内的消息是有序的</a:t>
            </a:r>
            <a:endParaRPr lang="en-US" altLang="zh-CN" sz="2400" b="1" dirty="0"/>
          </a:p>
          <a:p>
            <a:pPr marL="0" indent="0">
              <a:lnSpc>
                <a:spcPct val="100000"/>
              </a:lnSpc>
              <a:buNone/>
            </a:pPr>
            <a:endParaRPr lang="zh-CN" altLang="en-US" sz="2400" dirty="0"/>
          </a:p>
        </p:txBody>
      </p:sp>
      <p:pic>
        <p:nvPicPr>
          <p:cNvPr id="11268" name="Picture 4" descr="https://img2018.cnblogs.com/blog/1383365/201812/1383365-20181218151510473-938369024.png">
            <a:extLst>
              <a:ext uri="{FF2B5EF4-FFF2-40B4-BE49-F238E27FC236}">
                <a16:creationId xmlns:a16="http://schemas.microsoft.com/office/drawing/2014/main" xmlns="" id="{FC6212CA-1050-4D43-9622-E60700E64D6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95400" y="4058790"/>
            <a:ext cx="6974840" cy="271856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280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925195"/>
          </a:xfrm>
        </p:spPr>
        <p:txBody>
          <a:bodyPr/>
          <a:lstStyle/>
          <a:p>
            <a:r>
              <a:rPr lang="zh-CN" altLang="en-US" b="1" dirty="0"/>
              <a:t>主流消息队列</a:t>
            </a:r>
            <a:r>
              <a:rPr lang="en-US" altLang="zh-CN" b="1" dirty="0"/>
              <a:t>-Kafka</a:t>
            </a:r>
            <a:r>
              <a:rPr lang="zh-CN" altLang="en-US" b="1" dirty="0"/>
              <a:t>分区分配策略</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1005840"/>
            <a:ext cx="10515600" cy="5262880"/>
          </a:xfrm>
        </p:spPr>
        <p:txBody>
          <a:bodyPr>
            <a:normAutofit fontScale="92500" lnSpcReduction="10000"/>
          </a:bodyPr>
          <a:lstStyle/>
          <a:p>
            <a:pPr>
              <a:lnSpc>
                <a:spcPct val="100000"/>
              </a:lnSpc>
            </a:pPr>
            <a:r>
              <a:rPr lang="en-US" altLang="zh-CN" b="1" dirty="0"/>
              <a:t>partitions/replicas</a:t>
            </a:r>
            <a:r>
              <a:rPr lang="zh-CN" altLang="en-US" b="1" dirty="0"/>
              <a:t>在</a:t>
            </a:r>
            <a:r>
              <a:rPr lang="en-US" altLang="zh-CN" b="1" dirty="0"/>
              <a:t>broker</a:t>
            </a:r>
            <a:r>
              <a:rPr lang="zh-CN" altLang="en-US" b="1" dirty="0"/>
              <a:t>上的</a:t>
            </a:r>
            <a:r>
              <a:rPr lang="zh-CN" altLang="en-US" dirty="0"/>
              <a:t>分区分配策略</a:t>
            </a: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r>
              <a:rPr lang="zh-CN" altLang="en-US" dirty="0"/>
              <a:t>副本分配算法如下：</a:t>
            </a:r>
          </a:p>
          <a:p>
            <a:pPr marL="514350" indent="-514350">
              <a:buFont typeface="+mj-lt"/>
              <a:buAutoNum type="alphaLcParenR"/>
            </a:pPr>
            <a:r>
              <a:rPr lang="zh-CN" altLang="en-US" dirty="0"/>
              <a:t>将所有</a:t>
            </a:r>
            <a:r>
              <a:rPr lang="en-US" altLang="zh-CN" dirty="0"/>
              <a:t>N Broker</a:t>
            </a:r>
            <a:r>
              <a:rPr lang="zh-CN" altLang="en-US" dirty="0"/>
              <a:t>和待分配的</a:t>
            </a:r>
            <a:r>
              <a:rPr lang="en-US" altLang="zh-CN" dirty="0" err="1"/>
              <a:t>i</a:t>
            </a:r>
            <a:r>
              <a:rPr lang="zh-CN" altLang="en-US" dirty="0"/>
              <a:t>个</a:t>
            </a:r>
            <a:r>
              <a:rPr lang="en-US" altLang="zh-CN" dirty="0"/>
              <a:t>Partition</a:t>
            </a:r>
            <a:r>
              <a:rPr lang="zh-CN" altLang="en-US" dirty="0"/>
              <a:t>排序</a:t>
            </a:r>
            <a:r>
              <a:rPr lang="en-US" altLang="zh-CN" dirty="0"/>
              <a:t>.</a:t>
            </a:r>
            <a:endParaRPr lang="zh-CN" altLang="en-US" dirty="0"/>
          </a:p>
          <a:p>
            <a:pPr marL="514350" indent="-514350">
              <a:buFont typeface="+mj-lt"/>
              <a:buAutoNum type="alphaLcParenR"/>
            </a:pPr>
            <a:r>
              <a:rPr lang="zh-CN" altLang="en-US" dirty="0"/>
              <a:t>将第</a:t>
            </a:r>
            <a:r>
              <a:rPr lang="en-US" altLang="zh-CN" dirty="0" err="1"/>
              <a:t>i</a:t>
            </a:r>
            <a:r>
              <a:rPr lang="zh-CN" altLang="en-US" dirty="0"/>
              <a:t>个</a:t>
            </a:r>
            <a:r>
              <a:rPr lang="en-US" altLang="zh-CN" dirty="0"/>
              <a:t>Partition</a:t>
            </a:r>
            <a:r>
              <a:rPr lang="zh-CN" altLang="en-US" dirty="0"/>
              <a:t>分配到第</a:t>
            </a:r>
            <a:r>
              <a:rPr lang="en-US" altLang="zh-CN" dirty="0"/>
              <a:t>(</a:t>
            </a:r>
            <a:r>
              <a:rPr lang="en-US" altLang="zh-CN" dirty="0" err="1"/>
              <a:t>i</a:t>
            </a:r>
            <a:r>
              <a:rPr lang="en-US" altLang="zh-CN" dirty="0"/>
              <a:t> mod n)</a:t>
            </a:r>
            <a:r>
              <a:rPr lang="zh-CN" altLang="en-US" dirty="0"/>
              <a:t>个</a:t>
            </a:r>
            <a:r>
              <a:rPr lang="en-US" altLang="zh-CN" dirty="0"/>
              <a:t>Broker</a:t>
            </a:r>
            <a:r>
              <a:rPr lang="zh-CN" altLang="en-US" dirty="0"/>
              <a:t>上</a:t>
            </a:r>
            <a:r>
              <a:rPr lang="en-US" altLang="zh-CN" dirty="0"/>
              <a:t>.</a:t>
            </a:r>
            <a:endParaRPr lang="zh-CN" altLang="en-US" dirty="0"/>
          </a:p>
          <a:p>
            <a:pPr marL="514350" indent="-514350">
              <a:buFont typeface="+mj-lt"/>
              <a:buAutoNum type="alphaLcParenR"/>
            </a:pPr>
            <a:r>
              <a:rPr lang="zh-CN" altLang="en-US" dirty="0"/>
              <a:t>将第</a:t>
            </a:r>
            <a:r>
              <a:rPr lang="en-US" altLang="zh-CN" dirty="0" err="1"/>
              <a:t>i</a:t>
            </a:r>
            <a:r>
              <a:rPr lang="zh-CN" altLang="en-US" dirty="0"/>
              <a:t>个</a:t>
            </a:r>
            <a:r>
              <a:rPr lang="en-US" altLang="zh-CN" dirty="0"/>
              <a:t>Partition</a:t>
            </a:r>
            <a:r>
              <a:rPr lang="zh-CN" altLang="en-US" dirty="0"/>
              <a:t>的第</a:t>
            </a:r>
            <a:r>
              <a:rPr lang="en-US" altLang="zh-CN" dirty="0"/>
              <a:t>j</a:t>
            </a:r>
            <a:r>
              <a:rPr lang="zh-CN" altLang="en-US" dirty="0"/>
              <a:t>个副本分配到第</a:t>
            </a:r>
            <a:r>
              <a:rPr lang="en-US" altLang="zh-CN" dirty="0"/>
              <a:t>((</a:t>
            </a:r>
            <a:r>
              <a:rPr lang="en-US" altLang="zh-CN" dirty="0" err="1"/>
              <a:t>i</a:t>
            </a:r>
            <a:r>
              <a:rPr lang="en-US" altLang="zh-CN" dirty="0"/>
              <a:t> + j) mod n)</a:t>
            </a:r>
            <a:r>
              <a:rPr lang="zh-CN" altLang="en-US" dirty="0"/>
              <a:t>个</a:t>
            </a:r>
            <a:r>
              <a:rPr lang="en-US" altLang="zh-CN" dirty="0"/>
              <a:t>Broker</a:t>
            </a:r>
            <a:r>
              <a:rPr lang="zh-CN" altLang="en-US" dirty="0"/>
              <a:t>上</a:t>
            </a:r>
            <a:r>
              <a:rPr lang="en-US" altLang="zh-CN" dirty="0"/>
              <a:t>.</a:t>
            </a:r>
            <a:endParaRPr lang="zh-CN" altLang="en-US" dirty="0"/>
          </a:p>
          <a:p>
            <a:pPr>
              <a:lnSpc>
                <a:spcPct val="100000"/>
              </a:lnSpc>
            </a:pPr>
            <a:endParaRPr lang="en-US" altLang="zh-CN" dirty="0"/>
          </a:p>
          <a:p>
            <a:pPr>
              <a:lnSpc>
                <a:spcPct val="100000"/>
              </a:lnSpc>
            </a:pPr>
            <a:endParaRPr lang="en-US" altLang="zh-CN" dirty="0"/>
          </a:p>
        </p:txBody>
      </p:sp>
      <p:sp>
        <p:nvSpPr>
          <p:cNvPr id="4" name="AutoShape 2" descr="https://img-blog.csdn.net/20141206201439389?watermark/2/text/aHR0cDovL2Jsb2cuY3Nkbi5uZXQvbGl6aGl0YW8=/font/5a6L5L2T/fontsize/400/fill/I0JBQkFCMA==/dissolve/70/gravity/SouthEast">
            <a:extLst>
              <a:ext uri="{FF2B5EF4-FFF2-40B4-BE49-F238E27FC236}">
                <a16:creationId xmlns:a16="http://schemas.microsoft.com/office/drawing/2014/main" xmlns="" id="{5FC9814A-99B3-43DB-A989-B3BDF51ED3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6" name="Picture 4" descr="https://img-blog.csdn.net/20141206201439389?watermark/2/text/aHR0cDovL2Jsb2cuY3Nkbi5uZXQvbGl6aGl0YW8=/font/5a6L5L2T/fontsize/400/fill/I0JBQkFCMA==/dissolve/70/gravity/SouthEast">
            <a:extLst>
              <a:ext uri="{FF2B5EF4-FFF2-40B4-BE49-F238E27FC236}">
                <a16:creationId xmlns:a16="http://schemas.microsoft.com/office/drawing/2014/main" xmlns="" id="{D227C56D-85F5-43C8-A93B-22A4DF66822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0121" y="1622903"/>
            <a:ext cx="8376920" cy="27357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1029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925195"/>
          </a:xfrm>
        </p:spPr>
        <p:txBody>
          <a:bodyPr/>
          <a:lstStyle/>
          <a:p>
            <a:r>
              <a:rPr lang="zh-CN" altLang="en-US" b="1" dirty="0"/>
              <a:t>主流消息队列</a:t>
            </a:r>
            <a:r>
              <a:rPr lang="en-US" altLang="zh-CN" b="1" dirty="0"/>
              <a:t>-Kafka</a:t>
            </a:r>
            <a:r>
              <a:rPr lang="zh-CN" altLang="en-US" b="1" dirty="0"/>
              <a:t>分区分配策略</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1005840"/>
            <a:ext cx="10515600" cy="5262880"/>
          </a:xfrm>
        </p:spPr>
        <p:txBody>
          <a:bodyPr>
            <a:normAutofit/>
          </a:bodyPr>
          <a:lstStyle/>
          <a:p>
            <a:pPr>
              <a:lnSpc>
                <a:spcPct val="100000"/>
              </a:lnSpc>
            </a:pPr>
            <a:r>
              <a:rPr lang="zh-CN" altLang="en-US" b="1" dirty="0"/>
              <a:t>生产者消息投递的</a:t>
            </a:r>
            <a:r>
              <a:rPr lang="zh-CN" altLang="en-US" dirty="0"/>
              <a:t>分区分配策略</a:t>
            </a:r>
            <a:endParaRPr lang="en-US" altLang="zh-CN" dirty="0"/>
          </a:p>
          <a:p>
            <a:pPr marL="0" indent="0">
              <a:buNone/>
            </a:pPr>
            <a:r>
              <a:rPr lang="en-US" altLang="zh-CN" dirty="0"/>
              <a:t>     </a:t>
            </a:r>
            <a:r>
              <a:rPr lang="zh-CN" altLang="en-US" sz="2400" dirty="0"/>
              <a:t>默认的分区策略是：</a:t>
            </a:r>
          </a:p>
          <a:p>
            <a:pPr marL="514350" indent="-514350" latinLnBrk="1">
              <a:buFont typeface="+mj-lt"/>
              <a:buAutoNum type="alphaLcParenR"/>
            </a:pPr>
            <a:r>
              <a:rPr lang="zh-CN" altLang="en-US" sz="2400" dirty="0"/>
              <a:t>如果在发消息的时候指定了分区，则消息投递到指定的分区</a:t>
            </a:r>
          </a:p>
          <a:p>
            <a:pPr marL="514350" indent="-514350" latinLnBrk="1">
              <a:buFont typeface="+mj-lt"/>
              <a:buAutoNum type="alphaLcParenR"/>
            </a:pPr>
            <a:r>
              <a:rPr lang="zh-CN" altLang="en-US" sz="2400" dirty="0"/>
              <a:t>如果没有指定分区，但是消息的</a:t>
            </a:r>
            <a:r>
              <a:rPr lang="en-US" altLang="zh-CN" sz="2400" dirty="0"/>
              <a:t>key</a:t>
            </a:r>
            <a:r>
              <a:rPr lang="zh-CN" altLang="en-US" sz="2400" dirty="0"/>
              <a:t>不为空，则基于</a:t>
            </a:r>
            <a:r>
              <a:rPr lang="en-US" altLang="zh-CN" sz="2400" dirty="0"/>
              <a:t>key</a:t>
            </a:r>
            <a:r>
              <a:rPr lang="zh-CN" altLang="en-US" sz="2400" dirty="0"/>
              <a:t>的哈希值来选择一个分区</a:t>
            </a:r>
          </a:p>
          <a:p>
            <a:pPr marL="514350" indent="-514350" latinLnBrk="1">
              <a:buFont typeface="+mj-lt"/>
              <a:buAutoNum type="alphaLcParenR"/>
            </a:pPr>
            <a:r>
              <a:rPr lang="zh-CN" altLang="en-US" sz="2400" dirty="0"/>
              <a:t>如果既没有指定分区，且消息的</a:t>
            </a:r>
            <a:r>
              <a:rPr lang="en-US" altLang="zh-CN" sz="2400" dirty="0"/>
              <a:t>key</a:t>
            </a:r>
            <a:r>
              <a:rPr lang="zh-CN" altLang="en-US" sz="2400" dirty="0"/>
              <a:t>也是空，则用轮询的方式选择一个分区</a:t>
            </a:r>
          </a:p>
          <a:p>
            <a:pPr>
              <a:lnSpc>
                <a:spcPct val="100000"/>
              </a:lnSpc>
            </a:pP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marL="0" indent="0">
              <a:buNone/>
            </a:pPr>
            <a:endParaRPr lang="zh-CN" altLang="en-US" dirty="0"/>
          </a:p>
          <a:p>
            <a:pPr>
              <a:lnSpc>
                <a:spcPct val="100000"/>
              </a:lnSpc>
            </a:pPr>
            <a:endParaRPr lang="en-US" altLang="zh-CN" dirty="0"/>
          </a:p>
          <a:p>
            <a:pPr>
              <a:lnSpc>
                <a:spcPct val="100000"/>
              </a:lnSpc>
            </a:pPr>
            <a:endParaRPr lang="en-US" altLang="zh-CN" dirty="0"/>
          </a:p>
        </p:txBody>
      </p:sp>
      <p:sp>
        <p:nvSpPr>
          <p:cNvPr id="4" name="AutoShape 2" descr="https://img-blog.csdn.net/20141206201439389?watermark/2/text/aHR0cDovL2Jsb2cuY3Nkbi5uZXQvbGl6aGl0YW8=/font/5a6L5L2T/fontsize/400/fill/I0JBQkFCMA==/dissolve/70/gravity/SouthEast">
            <a:extLst>
              <a:ext uri="{FF2B5EF4-FFF2-40B4-BE49-F238E27FC236}">
                <a16:creationId xmlns:a16="http://schemas.microsoft.com/office/drawing/2014/main" xmlns="" id="{5FC9814A-99B3-43DB-A989-B3BDF51ED3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xmlns="" id="{B45BADBE-1E18-4D99-803F-1170DDA61F44}"/>
              </a:ext>
            </a:extLst>
          </p:cNvPr>
          <p:cNvPicPr>
            <a:picLocks noChangeAspect="1"/>
          </p:cNvPicPr>
          <p:nvPr/>
        </p:nvPicPr>
        <p:blipFill>
          <a:blip r:embed="rId3" cstate="print"/>
          <a:stretch>
            <a:fillRect/>
          </a:stretch>
        </p:blipFill>
        <p:spPr>
          <a:xfrm>
            <a:off x="2477570" y="3745790"/>
            <a:ext cx="7785500" cy="2902099"/>
          </a:xfrm>
          <a:prstGeom prst="rect">
            <a:avLst/>
          </a:prstGeom>
        </p:spPr>
      </p:pic>
    </p:spTree>
    <p:extLst>
      <p:ext uri="{BB962C8B-B14F-4D97-AF65-F5344CB8AC3E}">
        <p14:creationId xmlns:p14="http://schemas.microsoft.com/office/powerpoint/2010/main" xmlns="" val="3892226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925195"/>
          </a:xfrm>
        </p:spPr>
        <p:txBody>
          <a:bodyPr/>
          <a:lstStyle/>
          <a:p>
            <a:r>
              <a:rPr lang="zh-CN" altLang="en-US" b="1" dirty="0"/>
              <a:t>主流消息队列</a:t>
            </a:r>
            <a:r>
              <a:rPr lang="en-US" altLang="zh-CN" b="1" dirty="0"/>
              <a:t>-Kafka</a:t>
            </a:r>
            <a:r>
              <a:rPr lang="zh-CN" altLang="en-US" b="1" dirty="0"/>
              <a:t>分区分配策略</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1005840"/>
            <a:ext cx="10515600" cy="5262880"/>
          </a:xfrm>
        </p:spPr>
        <p:txBody>
          <a:bodyPr>
            <a:normAutofit/>
          </a:bodyPr>
          <a:lstStyle/>
          <a:p>
            <a:pPr>
              <a:lnSpc>
                <a:spcPct val="100000"/>
              </a:lnSpc>
            </a:pPr>
            <a:r>
              <a:rPr lang="zh-CN" altLang="en-US" b="1" dirty="0"/>
              <a:t>消费者消息消费的</a:t>
            </a:r>
            <a:r>
              <a:rPr lang="zh-CN" altLang="en-US" dirty="0"/>
              <a:t>分区分配策略</a:t>
            </a:r>
            <a:endParaRPr lang="en-US" altLang="zh-CN" dirty="0"/>
          </a:p>
          <a:p>
            <a:pPr marL="514350" indent="-514350">
              <a:lnSpc>
                <a:spcPct val="100000"/>
              </a:lnSpc>
              <a:buFont typeface="+mj-lt"/>
              <a:buAutoNum type="alphaLcParenR"/>
            </a:pPr>
            <a:r>
              <a:rPr lang="en-US" altLang="zh-CN" dirty="0"/>
              <a:t>range</a:t>
            </a:r>
            <a:r>
              <a:rPr lang="zh-CN" altLang="en-US" dirty="0"/>
              <a:t>策略</a:t>
            </a:r>
            <a:endParaRPr lang="en-US" altLang="zh-CN" dirty="0"/>
          </a:p>
          <a:p>
            <a:pPr marL="514350" indent="-514350">
              <a:lnSpc>
                <a:spcPct val="100000"/>
              </a:lnSpc>
              <a:buFont typeface="+mj-lt"/>
              <a:buAutoNum type="alphaLcParenR"/>
            </a:pPr>
            <a:r>
              <a:rPr lang="en-US" altLang="zh-CN" dirty="0" err="1"/>
              <a:t>roundrobin</a:t>
            </a:r>
            <a:r>
              <a:rPr lang="zh-CN" altLang="en-US" dirty="0"/>
              <a:t>（轮询）</a:t>
            </a:r>
            <a:endParaRPr lang="en-US" altLang="zh-CN" dirty="0"/>
          </a:p>
          <a:p>
            <a:pPr marL="0" indent="0">
              <a:buNone/>
            </a:pPr>
            <a:r>
              <a:rPr lang="en-US" altLang="zh-CN" sz="2000" dirty="0"/>
              <a:t>range</a:t>
            </a:r>
            <a:r>
              <a:rPr lang="zh-CN" altLang="en-US" sz="2000" dirty="0"/>
              <a:t>分配策略针对的是主题</a:t>
            </a:r>
          </a:p>
          <a:p>
            <a:pPr marL="0" indent="0">
              <a:buNone/>
            </a:pPr>
            <a:r>
              <a:rPr lang="en-US" altLang="zh-CN" sz="2000" dirty="0"/>
              <a:t>1</a:t>
            </a:r>
            <a:r>
              <a:rPr lang="zh-CN" altLang="en-US" sz="2000" dirty="0"/>
              <a:t>、首先，将分区按数字顺序排行序，消费者按消费者名称的字典序排好序</a:t>
            </a:r>
          </a:p>
          <a:p>
            <a:pPr marL="0" indent="0">
              <a:buNone/>
            </a:pPr>
            <a:r>
              <a:rPr lang="en-US" altLang="zh-CN" sz="2000" dirty="0"/>
              <a:t>2</a:t>
            </a:r>
            <a:r>
              <a:rPr lang="zh-CN" altLang="en-US" sz="2000" dirty="0"/>
              <a:t>、然后，用分区总数除以消费者总数。如果能够除尽，则皆大欢喜，平均分配；若除不尽，则位于排序前面的消费者将多负责一个分区</a:t>
            </a:r>
          </a:p>
          <a:p>
            <a:pPr>
              <a:lnSpc>
                <a:spcPct val="100000"/>
              </a:lnSpc>
            </a:pP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marL="0" indent="0">
              <a:buNone/>
            </a:pPr>
            <a:endParaRPr lang="zh-CN" altLang="en-US" dirty="0"/>
          </a:p>
          <a:p>
            <a:pPr>
              <a:lnSpc>
                <a:spcPct val="100000"/>
              </a:lnSpc>
            </a:pPr>
            <a:endParaRPr lang="en-US" altLang="zh-CN" dirty="0"/>
          </a:p>
          <a:p>
            <a:pPr>
              <a:lnSpc>
                <a:spcPct val="100000"/>
              </a:lnSpc>
            </a:pPr>
            <a:endParaRPr lang="en-US" altLang="zh-CN" dirty="0"/>
          </a:p>
        </p:txBody>
      </p:sp>
      <p:sp>
        <p:nvSpPr>
          <p:cNvPr id="4" name="AutoShape 2" descr="https://img-blog.csdn.net/20141206201439389?watermark/2/text/aHR0cDovL2Jsb2cuY3Nkbi5uZXQvbGl6aGl0YW8=/font/5a6L5L2T/fontsize/400/fill/I0JBQkFCMA==/dissolve/70/gravity/SouthEast">
            <a:extLst>
              <a:ext uri="{FF2B5EF4-FFF2-40B4-BE49-F238E27FC236}">
                <a16:creationId xmlns:a16="http://schemas.microsoft.com/office/drawing/2014/main" xmlns="" id="{5FC9814A-99B3-43DB-A989-B3BDF51ED3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340" name="Picture 4" descr="https://img2018.cnblogs.com/blog/874963/201809/874963-20180917175720708-538297823.png">
            <a:extLst>
              <a:ext uri="{FF2B5EF4-FFF2-40B4-BE49-F238E27FC236}">
                <a16:creationId xmlns:a16="http://schemas.microsoft.com/office/drawing/2014/main" xmlns="" id="{F3EDF06D-54A0-43AB-A401-72DCC63C774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43600" y="3889733"/>
            <a:ext cx="5181896" cy="2887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24936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925195"/>
          </a:xfrm>
        </p:spPr>
        <p:txBody>
          <a:bodyPr/>
          <a:lstStyle/>
          <a:p>
            <a:r>
              <a:rPr lang="zh-CN" altLang="en-US" b="1" dirty="0"/>
              <a:t>主流消息队列</a:t>
            </a:r>
            <a:r>
              <a:rPr lang="en-US" altLang="zh-CN" b="1" dirty="0"/>
              <a:t>-</a:t>
            </a:r>
            <a:r>
              <a:rPr lang="en-US" altLang="zh-CN" b="1" dirty="0" err="1"/>
              <a:t>RocketMQ</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1005840"/>
            <a:ext cx="10515600" cy="5262880"/>
          </a:xfrm>
        </p:spPr>
        <p:txBody>
          <a:bodyPr>
            <a:normAutofit/>
          </a:bodyPr>
          <a:lstStyle/>
          <a:p>
            <a:pPr>
              <a:lnSpc>
                <a:spcPct val="100000"/>
              </a:lnSpc>
            </a:pPr>
            <a:r>
              <a:rPr lang="en-US" altLang="zh-CN" dirty="0" err="1"/>
              <a:t>RocketMQ</a:t>
            </a:r>
            <a:r>
              <a:rPr lang="zh-CN" altLang="en-US" dirty="0"/>
              <a:t>架构图</a:t>
            </a:r>
            <a:endParaRPr lang="en-US" altLang="zh-CN" dirty="0"/>
          </a:p>
          <a:p>
            <a:pPr marL="0" indent="0">
              <a:lnSpc>
                <a:spcPct val="100000"/>
              </a:lnSpc>
              <a:buNone/>
            </a:pP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marL="0" indent="0">
              <a:buNone/>
            </a:pPr>
            <a:endParaRPr lang="zh-CN" altLang="en-US" dirty="0"/>
          </a:p>
          <a:p>
            <a:pPr>
              <a:lnSpc>
                <a:spcPct val="100000"/>
              </a:lnSpc>
            </a:pPr>
            <a:endParaRPr lang="en-US" altLang="zh-CN" dirty="0"/>
          </a:p>
          <a:p>
            <a:pPr>
              <a:lnSpc>
                <a:spcPct val="100000"/>
              </a:lnSpc>
            </a:pPr>
            <a:endParaRPr lang="en-US" altLang="zh-CN" dirty="0"/>
          </a:p>
        </p:txBody>
      </p:sp>
      <p:sp>
        <p:nvSpPr>
          <p:cNvPr id="4" name="AutoShape 2" descr="https://img-blog.csdn.net/20141206201439389?watermark/2/text/aHR0cDovL2Jsb2cuY3Nkbi5uZXQvbGl6aGl0YW8=/font/5a6L5L2T/fontsize/400/fill/I0JBQkFCMA==/dissolve/70/gravity/SouthEast">
            <a:extLst>
              <a:ext uri="{FF2B5EF4-FFF2-40B4-BE49-F238E27FC236}">
                <a16:creationId xmlns:a16="http://schemas.microsoft.com/office/drawing/2014/main" xmlns="" id="{5FC9814A-99B3-43DB-A989-B3BDF51ED3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xmlns="" id="{9FA44FCB-EBA1-4B6A-AC9C-95C8D6B0DA9E}"/>
              </a:ext>
            </a:extLst>
          </p:cNvPr>
          <p:cNvPicPr>
            <a:picLocks noChangeAspect="1"/>
          </p:cNvPicPr>
          <p:nvPr/>
        </p:nvPicPr>
        <p:blipFill>
          <a:blip r:embed="rId3" cstate="print"/>
          <a:stretch>
            <a:fillRect/>
          </a:stretch>
        </p:blipFill>
        <p:spPr>
          <a:xfrm>
            <a:off x="1559560" y="1435123"/>
            <a:ext cx="8768080" cy="5152724"/>
          </a:xfrm>
          <a:prstGeom prst="rect">
            <a:avLst/>
          </a:prstGeom>
        </p:spPr>
      </p:pic>
    </p:spTree>
    <p:extLst>
      <p:ext uri="{BB962C8B-B14F-4D97-AF65-F5344CB8AC3E}">
        <p14:creationId xmlns:p14="http://schemas.microsoft.com/office/powerpoint/2010/main" xmlns="" val="221110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925195"/>
          </a:xfrm>
        </p:spPr>
        <p:txBody>
          <a:bodyPr/>
          <a:lstStyle/>
          <a:p>
            <a:r>
              <a:rPr lang="zh-CN" altLang="en-US" b="1" dirty="0"/>
              <a:t>主流消息队列</a:t>
            </a:r>
            <a:r>
              <a:rPr lang="en-US" altLang="zh-CN" b="1" dirty="0"/>
              <a:t>-RabbitMQ</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1005840"/>
            <a:ext cx="10515600" cy="5262880"/>
          </a:xfrm>
        </p:spPr>
        <p:txBody>
          <a:bodyPr>
            <a:normAutofit/>
          </a:bodyPr>
          <a:lstStyle/>
          <a:p>
            <a:pPr>
              <a:lnSpc>
                <a:spcPct val="100000"/>
              </a:lnSpc>
            </a:pPr>
            <a:r>
              <a:rPr lang="en-US" altLang="zh-CN" dirty="0"/>
              <a:t>RabbitMQ</a:t>
            </a:r>
            <a:r>
              <a:rPr lang="zh-CN" altLang="en-US" dirty="0"/>
              <a:t>架构图</a:t>
            </a:r>
            <a:endParaRPr lang="en-US" altLang="zh-CN" dirty="0"/>
          </a:p>
          <a:p>
            <a:pPr marL="0" indent="0">
              <a:lnSpc>
                <a:spcPct val="100000"/>
              </a:lnSpc>
              <a:buNone/>
            </a:pP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marL="0" indent="0">
              <a:buNone/>
            </a:pPr>
            <a:endParaRPr lang="zh-CN" altLang="en-US" dirty="0"/>
          </a:p>
          <a:p>
            <a:pPr>
              <a:lnSpc>
                <a:spcPct val="100000"/>
              </a:lnSpc>
            </a:pPr>
            <a:endParaRPr lang="en-US" altLang="zh-CN" dirty="0"/>
          </a:p>
          <a:p>
            <a:pPr>
              <a:lnSpc>
                <a:spcPct val="100000"/>
              </a:lnSpc>
            </a:pPr>
            <a:endParaRPr lang="en-US" altLang="zh-CN" dirty="0"/>
          </a:p>
        </p:txBody>
      </p:sp>
      <p:sp>
        <p:nvSpPr>
          <p:cNvPr id="4" name="AutoShape 2" descr="https://img-blog.csdn.net/20141206201439389?watermark/2/text/aHR0cDovL2Jsb2cuY3Nkbi5uZXQvbGl6aGl0YW8=/font/5a6L5L2T/fontsize/400/fill/I0JBQkFCMA==/dissolve/70/gravity/SouthEast">
            <a:extLst>
              <a:ext uri="{FF2B5EF4-FFF2-40B4-BE49-F238E27FC236}">
                <a16:creationId xmlns:a16="http://schemas.microsoft.com/office/drawing/2014/main" xmlns="" id="{5FC9814A-99B3-43DB-A989-B3BDF51ED3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434" name="Picture 2" descr="https://img-blog.csdn.net/20180705160728360?watermark/2/text/aHR0cHM6Ly9ibG9nLmNzZG4ubmV0L21haWhpbHRvbg==/font/5a6L5L2T/fontsize/400/fill/I0JBQkFCMA==/dissolve/70">
            <a:extLst>
              <a:ext uri="{FF2B5EF4-FFF2-40B4-BE49-F238E27FC236}">
                <a16:creationId xmlns:a16="http://schemas.microsoft.com/office/drawing/2014/main" xmlns="" id="{145FB4CF-E693-42B7-923A-E5FAC8DFA5E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13841" y="1579859"/>
            <a:ext cx="9363114" cy="49936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513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671AB-14FF-43CB-8757-7662068957EB}"/>
              </a:ext>
            </a:extLst>
          </p:cNvPr>
          <p:cNvSpPr>
            <a:spLocks noGrp="1"/>
          </p:cNvSpPr>
          <p:nvPr>
            <p:ph type="title"/>
          </p:nvPr>
        </p:nvSpPr>
        <p:spPr/>
        <p:txBody>
          <a:bodyPr/>
          <a:lstStyle/>
          <a:p>
            <a:r>
              <a:rPr lang="zh-CN" altLang="en-US" b="1" dirty="0"/>
              <a:t>消息队列概述</a:t>
            </a:r>
            <a:endParaRPr lang="zh-CN" altLang="en-US" dirty="0"/>
          </a:p>
        </p:txBody>
      </p:sp>
      <p:sp>
        <p:nvSpPr>
          <p:cNvPr id="3" name="内容占位符 2">
            <a:extLst>
              <a:ext uri="{FF2B5EF4-FFF2-40B4-BE49-F238E27FC236}">
                <a16:creationId xmlns:a16="http://schemas.microsoft.com/office/drawing/2014/main" xmlns="" id="{81855E05-6ED9-4083-965A-21A01D8CA867}"/>
              </a:ext>
            </a:extLst>
          </p:cNvPr>
          <p:cNvSpPr>
            <a:spLocks noGrp="1"/>
          </p:cNvSpPr>
          <p:nvPr>
            <p:ph idx="1"/>
          </p:nvPr>
        </p:nvSpPr>
        <p:spPr/>
        <p:txBody>
          <a:bodyPr/>
          <a:lstStyle/>
          <a:p>
            <a:pPr>
              <a:lnSpc>
                <a:spcPct val="150000"/>
              </a:lnSpc>
            </a:pPr>
            <a:r>
              <a:rPr lang="zh-CN" altLang="en-US" dirty="0"/>
              <a:t>消息队列中间件是分布式系统中重要的组件，主要解决应用耦合，异步消息，流量削锋，日志处理，分布式事务等问题。实现高性能，高可用，可伸缩和最终一致性架构。是大型分布式系统不可缺少的中间件。</a:t>
            </a:r>
          </a:p>
          <a:p>
            <a:pPr>
              <a:lnSpc>
                <a:spcPct val="150000"/>
              </a:lnSpc>
            </a:pPr>
            <a:r>
              <a:rPr lang="zh-CN" altLang="en-US" dirty="0"/>
              <a:t>目前在生产环境，使用较多的消息队列有</a:t>
            </a:r>
            <a:r>
              <a:rPr lang="en-US" altLang="zh-CN" dirty="0"/>
              <a:t>ActiveMQ</a:t>
            </a:r>
            <a:r>
              <a:rPr lang="zh-CN" altLang="en-US" dirty="0"/>
              <a:t>，</a:t>
            </a:r>
            <a:r>
              <a:rPr lang="en-US" altLang="zh-CN" dirty="0"/>
              <a:t>RabbitMQ</a:t>
            </a:r>
            <a:r>
              <a:rPr lang="zh-CN" altLang="en-US" dirty="0"/>
              <a:t>，</a:t>
            </a:r>
            <a:r>
              <a:rPr lang="en-US" altLang="zh-CN" dirty="0" err="1"/>
              <a:t>ZeroMQ</a:t>
            </a:r>
            <a:r>
              <a:rPr lang="zh-CN" altLang="en-US" dirty="0"/>
              <a:t>，</a:t>
            </a:r>
            <a:r>
              <a:rPr lang="en-US" altLang="zh-CN" dirty="0"/>
              <a:t>Kafka</a:t>
            </a:r>
            <a:r>
              <a:rPr lang="zh-CN" altLang="en-US" dirty="0"/>
              <a:t>，</a:t>
            </a:r>
            <a:r>
              <a:rPr lang="en-US" altLang="zh-CN" dirty="0" err="1"/>
              <a:t>MetaMQ</a:t>
            </a:r>
            <a:r>
              <a:rPr lang="zh-CN" altLang="en-US" dirty="0"/>
              <a:t>，</a:t>
            </a:r>
            <a:r>
              <a:rPr lang="en-US" altLang="zh-CN" dirty="0" err="1"/>
              <a:t>RocketMQ</a:t>
            </a:r>
            <a:r>
              <a:rPr lang="zh-CN" altLang="en-US" dirty="0"/>
              <a:t>等。</a:t>
            </a:r>
          </a:p>
        </p:txBody>
      </p:sp>
    </p:spTree>
    <p:extLst>
      <p:ext uri="{BB962C8B-B14F-4D97-AF65-F5344CB8AC3E}">
        <p14:creationId xmlns:p14="http://schemas.microsoft.com/office/powerpoint/2010/main" xmlns="" val="3514413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569595"/>
          </a:xfrm>
        </p:spPr>
        <p:txBody>
          <a:bodyPr>
            <a:normAutofit fontScale="90000"/>
          </a:bodyPr>
          <a:lstStyle/>
          <a:p>
            <a:r>
              <a:rPr lang="zh-CN" altLang="en-US" b="1" dirty="0"/>
              <a:t>主流消息队列对比</a:t>
            </a:r>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1300480"/>
            <a:ext cx="10515600" cy="5496560"/>
          </a:xfrm>
        </p:spPr>
        <p:txBody>
          <a:bodyPr>
            <a:normAutofit/>
          </a:bodyPr>
          <a:lstStyle/>
          <a:p>
            <a:pPr marL="0" indent="0">
              <a:lnSpc>
                <a:spcPct val="100000"/>
              </a:lnSpc>
              <a:buNone/>
            </a:pPr>
            <a:endParaRPr lang="en-US" altLang="zh-CN" sz="2400" dirty="0"/>
          </a:p>
          <a:p>
            <a:pPr>
              <a:lnSpc>
                <a:spcPct val="100000"/>
              </a:lnSpc>
            </a:pPr>
            <a:endParaRPr lang="zh-CN" altLang="en-US" sz="2400" dirty="0"/>
          </a:p>
        </p:txBody>
      </p:sp>
      <p:graphicFrame>
        <p:nvGraphicFramePr>
          <p:cNvPr id="4" name="表格 3">
            <a:extLst>
              <a:ext uri="{FF2B5EF4-FFF2-40B4-BE49-F238E27FC236}">
                <a16:creationId xmlns:a16="http://schemas.microsoft.com/office/drawing/2014/main" xmlns="" id="{C68C34E0-8C5F-42D6-9057-76169DA379F3}"/>
              </a:ext>
            </a:extLst>
          </p:cNvPr>
          <p:cNvGraphicFramePr>
            <a:graphicFrameLocks noGrp="1"/>
          </p:cNvGraphicFramePr>
          <p:nvPr>
            <p:extLst>
              <p:ext uri="{D42A27DB-BD31-4B8C-83A1-F6EECF244321}">
                <p14:modId xmlns:p14="http://schemas.microsoft.com/office/powerpoint/2010/main" xmlns="" val="648798472"/>
              </p:ext>
            </p:extLst>
          </p:nvPr>
        </p:nvGraphicFramePr>
        <p:xfrm>
          <a:off x="934718" y="650240"/>
          <a:ext cx="10871202" cy="6173883"/>
        </p:xfrm>
        <a:graphic>
          <a:graphicData uri="http://schemas.openxmlformats.org/drawingml/2006/table">
            <a:tbl>
              <a:tblPr firstRow="1" bandRow="1">
                <a:tableStyleId>{7DF18680-E054-41AD-8BC1-D1AEF772440D}</a:tableStyleId>
              </a:tblPr>
              <a:tblGrid>
                <a:gridCol w="1580344">
                  <a:extLst>
                    <a:ext uri="{9D8B030D-6E8A-4147-A177-3AD203B41FA5}">
                      <a16:colId xmlns:a16="http://schemas.microsoft.com/office/drawing/2014/main" xmlns="" val="313979003"/>
                    </a:ext>
                  </a:extLst>
                </a:gridCol>
                <a:gridCol w="2022763">
                  <a:extLst>
                    <a:ext uri="{9D8B030D-6E8A-4147-A177-3AD203B41FA5}">
                      <a16:colId xmlns:a16="http://schemas.microsoft.com/office/drawing/2014/main" xmlns="" val="144545953"/>
                    </a:ext>
                  </a:extLst>
                </a:gridCol>
                <a:gridCol w="1832494">
                  <a:extLst>
                    <a:ext uri="{9D8B030D-6E8A-4147-A177-3AD203B41FA5}">
                      <a16:colId xmlns:a16="http://schemas.microsoft.com/office/drawing/2014/main" xmlns="" val="3654412781"/>
                    </a:ext>
                  </a:extLst>
                </a:gridCol>
                <a:gridCol w="1811867">
                  <a:extLst>
                    <a:ext uri="{9D8B030D-6E8A-4147-A177-3AD203B41FA5}">
                      <a16:colId xmlns:a16="http://schemas.microsoft.com/office/drawing/2014/main" xmlns="" val="1625488624"/>
                    </a:ext>
                  </a:extLst>
                </a:gridCol>
                <a:gridCol w="1828185">
                  <a:extLst>
                    <a:ext uri="{9D8B030D-6E8A-4147-A177-3AD203B41FA5}">
                      <a16:colId xmlns:a16="http://schemas.microsoft.com/office/drawing/2014/main" xmlns="" val="939619451"/>
                    </a:ext>
                  </a:extLst>
                </a:gridCol>
                <a:gridCol w="1795549">
                  <a:extLst>
                    <a:ext uri="{9D8B030D-6E8A-4147-A177-3AD203B41FA5}">
                      <a16:colId xmlns:a16="http://schemas.microsoft.com/office/drawing/2014/main" xmlns="" val="3045458537"/>
                    </a:ext>
                  </a:extLst>
                </a:gridCol>
              </a:tblGrid>
              <a:tr h="482787">
                <a:tc>
                  <a:txBody>
                    <a:bodyPr/>
                    <a:lstStyle/>
                    <a:p>
                      <a:r>
                        <a:rPr lang="zh-CN" altLang="en-US" dirty="0"/>
                        <a:t>特性</a:t>
                      </a:r>
                    </a:p>
                  </a:txBody>
                  <a:tcPr/>
                </a:tc>
                <a:tc>
                  <a:txBody>
                    <a:bodyPr/>
                    <a:lstStyle/>
                    <a:p>
                      <a:r>
                        <a:rPr lang="en-US" altLang="zh-CN" dirty="0" err="1"/>
                        <a:t>kafka</a:t>
                      </a:r>
                      <a:endParaRPr lang="zh-CN" altLang="en-US" dirty="0"/>
                    </a:p>
                  </a:txBody>
                  <a:tcPr/>
                </a:tc>
                <a:tc>
                  <a:txBody>
                    <a:bodyPr/>
                    <a:lstStyle/>
                    <a:p>
                      <a:r>
                        <a:rPr lang="en-US" altLang="zh-CN" dirty="0" err="1"/>
                        <a:t>rabbitmq</a:t>
                      </a:r>
                      <a:endParaRPr lang="zh-CN" altLang="en-US" dirty="0"/>
                    </a:p>
                  </a:txBody>
                  <a:tcPr/>
                </a:tc>
                <a:tc>
                  <a:txBody>
                    <a:bodyPr/>
                    <a:lstStyle/>
                    <a:p>
                      <a:r>
                        <a:rPr lang="en-US" altLang="zh-CN" dirty="0" err="1"/>
                        <a:t>rocketmq</a:t>
                      </a:r>
                      <a:endParaRPr lang="zh-CN" altLang="en-US" dirty="0"/>
                    </a:p>
                  </a:txBody>
                  <a:tcPr/>
                </a:tc>
                <a:tc>
                  <a:txBody>
                    <a:bodyPr/>
                    <a:lstStyle/>
                    <a:p>
                      <a:r>
                        <a:rPr lang="en-US" altLang="zh-CN" dirty="0" err="1"/>
                        <a:t>activemq</a:t>
                      </a:r>
                      <a:endParaRPr lang="zh-CN" altLang="en-US" dirty="0"/>
                    </a:p>
                  </a:txBody>
                  <a:tcPr/>
                </a:tc>
                <a:tc>
                  <a:txBody>
                    <a:bodyPr/>
                    <a:lstStyle/>
                    <a:p>
                      <a:r>
                        <a:rPr lang="en-US" altLang="zh-CN" dirty="0" err="1"/>
                        <a:t>zeromq</a:t>
                      </a:r>
                      <a:endParaRPr lang="zh-CN" altLang="en-US" dirty="0"/>
                    </a:p>
                  </a:txBody>
                  <a:tcPr/>
                </a:tc>
                <a:extLst>
                  <a:ext uri="{0D108BD9-81ED-4DB2-BD59-A6C34878D82A}">
                    <a16:rowId xmlns:a16="http://schemas.microsoft.com/office/drawing/2014/main" xmlns="" val="175458110"/>
                  </a:ext>
                </a:extLst>
              </a:tr>
              <a:tr h="482787">
                <a:tc>
                  <a:txBody>
                    <a:bodyPr/>
                    <a:lstStyle/>
                    <a:p>
                      <a:r>
                        <a:rPr lang="zh-CN" altLang="en-US" dirty="0"/>
                        <a:t>开发语言</a:t>
                      </a:r>
                    </a:p>
                  </a:txBody>
                  <a:tcPr/>
                </a:tc>
                <a:tc>
                  <a:txBody>
                    <a:bodyPr/>
                    <a:lstStyle/>
                    <a:p>
                      <a:r>
                        <a:rPr lang="en-US" altLang="zh-CN" dirty="0" err="1"/>
                        <a:t>scala</a:t>
                      </a:r>
                      <a:endParaRPr lang="zh-CN" altLang="en-US" dirty="0"/>
                    </a:p>
                  </a:txBody>
                  <a:tcPr/>
                </a:tc>
                <a:tc>
                  <a:txBody>
                    <a:bodyPr/>
                    <a:lstStyle/>
                    <a:p>
                      <a:r>
                        <a:rPr lang="en-US" altLang="zh-CN" dirty="0"/>
                        <a:t>erlang</a:t>
                      </a:r>
                      <a:endParaRPr lang="zh-CN" altLang="en-US" dirty="0"/>
                    </a:p>
                  </a:txBody>
                  <a:tcPr/>
                </a:tc>
                <a:tc>
                  <a:txBody>
                    <a:bodyPr/>
                    <a:lstStyle/>
                    <a:p>
                      <a:r>
                        <a:rPr lang="en-US" altLang="zh-CN" dirty="0"/>
                        <a:t>java</a:t>
                      </a:r>
                      <a:endParaRPr lang="zh-CN" altLang="en-US" dirty="0"/>
                    </a:p>
                  </a:txBody>
                  <a:tcPr/>
                </a:tc>
                <a:tc>
                  <a:txBody>
                    <a:bodyPr/>
                    <a:lstStyle/>
                    <a:p>
                      <a:r>
                        <a:rPr lang="en-US" altLang="zh-CN" dirty="0"/>
                        <a:t>java</a:t>
                      </a:r>
                      <a:endParaRPr lang="zh-CN" altLang="en-US" dirty="0"/>
                    </a:p>
                  </a:txBody>
                  <a:tcPr/>
                </a:tc>
                <a:tc>
                  <a:txBody>
                    <a:bodyPr/>
                    <a:lstStyle/>
                    <a:p>
                      <a:r>
                        <a:rPr lang="en-US" altLang="zh-CN" dirty="0"/>
                        <a:t>c</a:t>
                      </a:r>
                      <a:endParaRPr lang="zh-CN" altLang="en-US" dirty="0"/>
                    </a:p>
                  </a:txBody>
                  <a:tcPr/>
                </a:tc>
                <a:extLst>
                  <a:ext uri="{0D108BD9-81ED-4DB2-BD59-A6C34878D82A}">
                    <a16:rowId xmlns:a16="http://schemas.microsoft.com/office/drawing/2014/main" xmlns="" val="1431267690"/>
                  </a:ext>
                </a:extLst>
              </a:tr>
              <a:tr h="834254">
                <a:tc>
                  <a:txBody>
                    <a:bodyPr/>
                    <a:lstStyle/>
                    <a:p>
                      <a:r>
                        <a:rPr lang="zh-CN" altLang="en-US" dirty="0"/>
                        <a:t>支持协议</a:t>
                      </a:r>
                    </a:p>
                  </a:txBody>
                  <a:tcPr/>
                </a:tc>
                <a:tc>
                  <a:txBody>
                    <a:bodyPr/>
                    <a:lstStyle/>
                    <a:p>
                      <a:pPr marL="0" algn="l" defTabSz="914400" rtl="0" eaLnBrk="1" latinLnBrk="0" hangingPunct="1"/>
                      <a:r>
                        <a:rPr lang="zh-CN" altLang="en-US" sz="1800" kern="1200" dirty="0">
                          <a:solidFill>
                            <a:schemeClr val="dk1"/>
                          </a:solidFill>
                          <a:latin typeface="+mn-lt"/>
                          <a:ea typeface="+mn-ea"/>
                          <a:cs typeface="+mn-cs"/>
                        </a:rPr>
                        <a:t>自行设计的基于</a:t>
                      </a:r>
                      <a:r>
                        <a:rPr lang="en-US" altLang="zh-CN" sz="1800" kern="1200" dirty="0">
                          <a:solidFill>
                            <a:schemeClr val="dk1"/>
                          </a:solidFill>
                          <a:latin typeface="+mn-lt"/>
                          <a:ea typeface="+mn-ea"/>
                          <a:cs typeface="+mn-cs"/>
                        </a:rPr>
                        <a:t>TCP</a:t>
                      </a:r>
                      <a:r>
                        <a:rPr lang="zh-CN" altLang="en-US" sz="1800" kern="1200" dirty="0">
                          <a:solidFill>
                            <a:schemeClr val="dk1"/>
                          </a:solidFill>
                          <a:latin typeface="+mn-lt"/>
                          <a:ea typeface="+mn-ea"/>
                          <a:cs typeface="+mn-cs"/>
                        </a:rPr>
                        <a:t>层的协议</a:t>
                      </a:r>
                    </a:p>
                  </a:txBody>
                  <a:tcPr/>
                </a:tc>
                <a:tc>
                  <a:txBody>
                    <a:bodyPr/>
                    <a:lstStyle/>
                    <a:p>
                      <a:r>
                        <a:rPr lang="en-US" altLang="zh-CN" sz="1800" b="0" i="0" kern="1200" dirty="0">
                          <a:solidFill>
                            <a:schemeClr val="dk1"/>
                          </a:solidFill>
                          <a:effectLst/>
                          <a:latin typeface="+mn-lt"/>
                          <a:ea typeface="+mn-ea"/>
                          <a:cs typeface="+mn-cs"/>
                        </a:rPr>
                        <a:t>AMQP</a:t>
                      </a:r>
                      <a:endParaRPr lang="zh-CN" altLang="en-US" dirty="0"/>
                    </a:p>
                  </a:txBody>
                  <a:tcPr/>
                </a:tc>
                <a:tc>
                  <a:txBody>
                    <a:bodyPr/>
                    <a:lstStyle/>
                    <a:p>
                      <a:r>
                        <a:rPr lang="zh-CN" altLang="en-US" dirty="0"/>
                        <a:t>自己定义的一套</a:t>
                      </a:r>
                    </a:p>
                  </a:txBody>
                  <a:tcPr/>
                </a:tc>
                <a:tc>
                  <a:txBody>
                    <a:bodyPr/>
                    <a:lstStyle/>
                    <a:p>
                      <a:r>
                        <a:rPr lang="en-US" altLang="zh-CN" sz="1800" b="0" i="0" kern="1200" dirty="0" err="1">
                          <a:solidFill>
                            <a:schemeClr val="dk1"/>
                          </a:solidFill>
                          <a:effectLst/>
                          <a:latin typeface="+mn-lt"/>
                          <a:ea typeface="+mn-ea"/>
                          <a:cs typeface="+mn-cs"/>
                        </a:rPr>
                        <a:t>OpenWire</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STOMP</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REST</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XMPP</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AMQP</a:t>
                      </a:r>
                      <a:endParaRPr lang="zh-CN" altLang="en-US" dirty="0"/>
                    </a:p>
                  </a:txBody>
                  <a:tcPr/>
                </a:tc>
                <a:tc>
                  <a:txBody>
                    <a:bodyPr/>
                    <a:lstStyle/>
                    <a:p>
                      <a:r>
                        <a:rPr lang="en-US" altLang="zh-CN" sz="1800" b="0" i="0" kern="1200" dirty="0">
                          <a:solidFill>
                            <a:schemeClr val="dk1"/>
                          </a:solidFill>
                          <a:effectLst/>
                          <a:latin typeface="+mn-lt"/>
                          <a:ea typeface="+mn-ea"/>
                          <a:cs typeface="+mn-cs"/>
                        </a:rPr>
                        <a:t>TCP</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UDP </a:t>
                      </a:r>
                      <a:endParaRPr lang="zh-CN" altLang="en-US" dirty="0"/>
                    </a:p>
                  </a:txBody>
                  <a:tcPr/>
                </a:tc>
                <a:extLst>
                  <a:ext uri="{0D108BD9-81ED-4DB2-BD59-A6C34878D82A}">
                    <a16:rowId xmlns:a16="http://schemas.microsoft.com/office/drawing/2014/main" xmlns="" val="2844492509"/>
                  </a:ext>
                </a:extLst>
              </a:tr>
              <a:tr h="482787">
                <a:tc>
                  <a:txBody>
                    <a:bodyPr/>
                    <a:lstStyle/>
                    <a:p>
                      <a:r>
                        <a:rPr lang="zh-CN" altLang="en-US" sz="1800" kern="1200" dirty="0">
                          <a:solidFill>
                            <a:schemeClr val="dk1"/>
                          </a:solidFill>
                          <a:latin typeface="+mn-lt"/>
                          <a:ea typeface="+mn-ea"/>
                          <a:cs typeface="+mn-cs"/>
                        </a:rPr>
                        <a:t>消息存储</a:t>
                      </a:r>
                    </a:p>
                  </a:txBody>
                  <a:tcPr/>
                </a:tc>
                <a:tc>
                  <a:txBody>
                    <a:bodyPr/>
                    <a:lstStyle/>
                    <a:p>
                      <a:r>
                        <a:rPr lang="zh-CN" altLang="en-US" sz="1800" kern="1200" dirty="0">
                          <a:solidFill>
                            <a:schemeClr val="dk1"/>
                          </a:solidFill>
                          <a:latin typeface="+mn-lt"/>
                          <a:ea typeface="+mn-ea"/>
                          <a:cs typeface="+mn-cs"/>
                        </a:rPr>
                        <a:t>内存、磁盘、数据库。支持大量堆积</a:t>
                      </a:r>
                    </a:p>
                  </a:txBody>
                  <a:tcPr/>
                </a:tc>
                <a:tc>
                  <a:txBody>
                    <a:bodyPr/>
                    <a:lstStyle/>
                    <a:p>
                      <a:r>
                        <a:rPr lang="zh-CN" altLang="en-US" sz="1800" b="0" i="0" kern="1200" dirty="0">
                          <a:solidFill>
                            <a:schemeClr val="dk1"/>
                          </a:solidFill>
                          <a:effectLst/>
                          <a:latin typeface="+mn-lt"/>
                          <a:ea typeface="+mn-ea"/>
                          <a:cs typeface="+mn-cs"/>
                        </a:rPr>
                        <a:t>内存、磁盘。支持少量堆积</a:t>
                      </a:r>
                      <a:endParaRPr lang="zh-CN" altLang="en-US" dirty="0"/>
                    </a:p>
                  </a:txBody>
                  <a:tcPr/>
                </a:tc>
                <a:tc>
                  <a:txBody>
                    <a:bodyPr/>
                    <a:lstStyle/>
                    <a:p>
                      <a:r>
                        <a:rPr lang="zh-CN" altLang="en-US" sz="1800" b="0" i="0" kern="1200" dirty="0">
                          <a:solidFill>
                            <a:schemeClr val="dk1"/>
                          </a:solidFill>
                          <a:effectLst/>
                          <a:latin typeface="+mn-lt"/>
                          <a:ea typeface="+mn-ea"/>
                          <a:cs typeface="+mn-cs"/>
                        </a:rPr>
                        <a:t>磁盘。支持大量堆积</a:t>
                      </a:r>
                      <a:endParaRPr lang="zh-CN" altLang="en-US" dirty="0"/>
                    </a:p>
                  </a:txBody>
                  <a:tcPr/>
                </a:tc>
                <a:tc>
                  <a:txBody>
                    <a:bodyPr/>
                    <a:lstStyle/>
                    <a:p>
                      <a:r>
                        <a:rPr lang="zh-CN" altLang="en-US" sz="1800" b="0" i="0" kern="1200" dirty="0">
                          <a:solidFill>
                            <a:schemeClr val="dk1"/>
                          </a:solidFill>
                          <a:effectLst/>
                          <a:latin typeface="+mn-lt"/>
                          <a:ea typeface="+mn-ea"/>
                          <a:cs typeface="+mn-cs"/>
                        </a:rPr>
                        <a:t>内存、磁盘、数据库。支持少量堆积</a:t>
                      </a:r>
                      <a:endParaRPr lang="zh-CN" altLang="en-US" dirty="0"/>
                    </a:p>
                  </a:txBody>
                  <a:tcPr/>
                </a:tc>
                <a:tc>
                  <a:txBody>
                    <a:bodyPr/>
                    <a:lstStyle/>
                    <a:p>
                      <a:r>
                        <a:rPr lang="zh-CN" altLang="en-US" sz="1800" b="0" i="0" kern="1200" dirty="0">
                          <a:solidFill>
                            <a:schemeClr val="dk1"/>
                          </a:solidFill>
                          <a:effectLst/>
                          <a:latin typeface="+mn-lt"/>
                          <a:ea typeface="+mn-ea"/>
                          <a:cs typeface="+mn-cs"/>
                        </a:rPr>
                        <a:t>消息发送端的内存或者磁盘中。不支持持久化。</a:t>
                      </a:r>
                      <a:endParaRPr lang="zh-CN" altLang="en-US" dirty="0"/>
                    </a:p>
                  </a:txBody>
                  <a:tcPr/>
                </a:tc>
                <a:extLst>
                  <a:ext uri="{0D108BD9-81ED-4DB2-BD59-A6C34878D82A}">
                    <a16:rowId xmlns:a16="http://schemas.microsoft.com/office/drawing/2014/main" xmlns="" val="2514687201"/>
                  </a:ext>
                </a:extLst>
              </a:tr>
              <a:tr h="482787">
                <a:tc>
                  <a:txBody>
                    <a:bodyPr/>
                    <a:lstStyle/>
                    <a:p>
                      <a:r>
                        <a:rPr lang="zh-CN" altLang="en-US" sz="1800" kern="1200" dirty="0">
                          <a:solidFill>
                            <a:schemeClr val="dk1"/>
                          </a:solidFill>
                          <a:latin typeface="+mn-lt"/>
                          <a:ea typeface="+mn-ea"/>
                          <a:cs typeface="+mn-cs"/>
                        </a:rPr>
                        <a:t>单机吞吐量</a:t>
                      </a:r>
                    </a:p>
                  </a:txBody>
                  <a:tcPr/>
                </a:tc>
                <a:tc>
                  <a:txBody>
                    <a:bodyPr/>
                    <a:lstStyle/>
                    <a:p>
                      <a:r>
                        <a:rPr lang="zh-CN" altLang="en-US" sz="1800" kern="1200" dirty="0">
                          <a:solidFill>
                            <a:schemeClr val="dk1"/>
                          </a:solidFill>
                          <a:latin typeface="+mn-lt"/>
                          <a:ea typeface="+mn-ea"/>
                          <a:cs typeface="+mn-cs"/>
                        </a:rPr>
                        <a:t>十万级</a:t>
                      </a:r>
                    </a:p>
                  </a:txBody>
                  <a:tcPr/>
                </a:tc>
                <a:tc>
                  <a:txBody>
                    <a:bodyPr/>
                    <a:lstStyle/>
                    <a:p>
                      <a:r>
                        <a:rPr lang="zh-CN" altLang="en-US" dirty="0"/>
                        <a:t>万级</a:t>
                      </a:r>
                    </a:p>
                  </a:txBody>
                  <a:tcPr/>
                </a:tc>
                <a:tc>
                  <a:txBody>
                    <a:bodyPr/>
                    <a:lstStyle/>
                    <a:p>
                      <a:r>
                        <a:rPr lang="zh-CN" altLang="en-US" dirty="0"/>
                        <a:t>万级</a:t>
                      </a:r>
                    </a:p>
                  </a:txBody>
                  <a:tcPr/>
                </a:tc>
                <a:tc>
                  <a:txBody>
                    <a:bodyPr/>
                    <a:lstStyle/>
                    <a:p>
                      <a:r>
                        <a:rPr lang="zh-CN" altLang="en-US" dirty="0"/>
                        <a:t>万级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万级</a:t>
                      </a:r>
                    </a:p>
                  </a:txBody>
                  <a:tcPr/>
                </a:tc>
                <a:extLst>
                  <a:ext uri="{0D108BD9-81ED-4DB2-BD59-A6C34878D82A}">
                    <a16:rowId xmlns:a16="http://schemas.microsoft.com/office/drawing/2014/main" xmlns="" val="3235074726"/>
                  </a:ext>
                </a:extLst>
              </a:tr>
              <a:tr h="482787">
                <a:tc>
                  <a:txBody>
                    <a:bodyPr/>
                    <a:lstStyle/>
                    <a:p>
                      <a:r>
                        <a:rPr lang="zh-CN" altLang="en-US" sz="1800" kern="1200" dirty="0">
                          <a:solidFill>
                            <a:schemeClr val="dk1"/>
                          </a:solidFill>
                          <a:latin typeface="+mn-lt"/>
                          <a:ea typeface="+mn-ea"/>
                          <a:cs typeface="+mn-cs"/>
                        </a:rPr>
                        <a:t>消息事务</a:t>
                      </a:r>
                    </a:p>
                  </a:txBody>
                  <a:tcPr/>
                </a:tc>
                <a:tc>
                  <a:txBody>
                    <a:bodyPr/>
                    <a:lstStyle/>
                    <a:p>
                      <a:r>
                        <a:rPr lang="zh-CN" altLang="en-US" sz="1800" kern="1200" dirty="0">
                          <a:solidFill>
                            <a:schemeClr val="dk1"/>
                          </a:solidFill>
                          <a:latin typeface="+mn-lt"/>
                          <a:ea typeface="+mn-ea"/>
                          <a:cs typeface="+mn-cs"/>
                        </a:rPr>
                        <a:t>支持</a:t>
                      </a:r>
                    </a:p>
                  </a:txBody>
                  <a:tcPr/>
                </a:tc>
                <a:tc>
                  <a:txBody>
                    <a:bodyPr/>
                    <a:lstStyle/>
                    <a:p>
                      <a:r>
                        <a:rPr lang="zh-CN" altLang="en-US" dirty="0"/>
                        <a:t>支持</a:t>
                      </a:r>
                    </a:p>
                  </a:txBody>
                  <a:tcPr/>
                </a:tc>
                <a:tc>
                  <a:txBody>
                    <a:bodyPr/>
                    <a:lstStyle/>
                    <a:p>
                      <a:r>
                        <a:rPr lang="zh-CN" altLang="en-US" dirty="0"/>
                        <a:t>支持</a:t>
                      </a:r>
                    </a:p>
                  </a:txBody>
                  <a:tcPr/>
                </a:tc>
                <a:tc>
                  <a:txBody>
                    <a:bodyPr/>
                    <a:lstStyle/>
                    <a:p>
                      <a:r>
                        <a:rPr lang="zh-CN" altLang="en-US" dirty="0"/>
                        <a:t>支持</a:t>
                      </a:r>
                    </a:p>
                  </a:txBody>
                  <a:tcPr/>
                </a:tc>
                <a:tc>
                  <a:txBody>
                    <a:bodyPr/>
                    <a:lstStyle/>
                    <a:p>
                      <a:r>
                        <a:rPr lang="zh-CN" altLang="en-US" dirty="0"/>
                        <a:t>不支持</a:t>
                      </a:r>
                    </a:p>
                  </a:txBody>
                  <a:tcPr/>
                </a:tc>
                <a:extLst>
                  <a:ext uri="{0D108BD9-81ED-4DB2-BD59-A6C34878D82A}">
                    <a16:rowId xmlns:a16="http://schemas.microsoft.com/office/drawing/2014/main" xmlns="" val="2206972737"/>
                  </a:ext>
                </a:extLst>
              </a:tr>
              <a:tr h="482787">
                <a:tc>
                  <a:txBody>
                    <a:bodyPr/>
                    <a:lstStyle/>
                    <a:p>
                      <a:r>
                        <a:rPr lang="zh-CN" altLang="en-US" sz="1800" kern="1200" dirty="0">
                          <a:solidFill>
                            <a:schemeClr val="dk1"/>
                          </a:solidFill>
                          <a:latin typeface="+mn-lt"/>
                          <a:ea typeface="+mn-ea"/>
                          <a:cs typeface="+mn-cs"/>
                        </a:rPr>
                        <a:t>负载均衡</a:t>
                      </a:r>
                    </a:p>
                  </a:txBody>
                  <a:tcPr/>
                </a:tc>
                <a:tc>
                  <a:txBody>
                    <a:bodyPr/>
                    <a:lstStyle/>
                    <a:p>
                      <a:r>
                        <a:rPr lang="zh-CN" altLang="en-US" sz="1800" kern="1200" dirty="0">
                          <a:solidFill>
                            <a:schemeClr val="dk1"/>
                          </a:solidFill>
                          <a:latin typeface="+mn-lt"/>
                          <a:ea typeface="+mn-ea"/>
                          <a:cs typeface="+mn-cs"/>
                        </a:rPr>
                        <a:t>支持</a:t>
                      </a:r>
                    </a:p>
                  </a:txBody>
                  <a:tcPr/>
                </a:tc>
                <a:tc>
                  <a:txBody>
                    <a:bodyPr/>
                    <a:lstStyle/>
                    <a:p>
                      <a:r>
                        <a:rPr lang="zh-CN" altLang="en-US" dirty="0"/>
                        <a:t>支持</a:t>
                      </a:r>
                    </a:p>
                  </a:txBody>
                  <a:tcPr/>
                </a:tc>
                <a:tc>
                  <a:txBody>
                    <a:bodyPr/>
                    <a:lstStyle/>
                    <a:p>
                      <a:r>
                        <a:rPr lang="zh-CN" altLang="en-US" dirty="0"/>
                        <a:t>支持</a:t>
                      </a:r>
                    </a:p>
                  </a:txBody>
                  <a:tcPr/>
                </a:tc>
                <a:tc>
                  <a:txBody>
                    <a:bodyPr/>
                    <a:lstStyle/>
                    <a:p>
                      <a:r>
                        <a:rPr lang="zh-CN" altLang="en-US" dirty="0"/>
                        <a:t>支持</a:t>
                      </a:r>
                    </a:p>
                  </a:txBody>
                  <a:tcPr/>
                </a:tc>
                <a:tc>
                  <a:txBody>
                    <a:bodyPr/>
                    <a:lstStyle/>
                    <a:p>
                      <a:r>
                        <a:rPr lang="zh-CN" altLang="en-US" dirty="0"/>
                        <a:t>不支持</a:t>
                      </a:r>
                    </a:p>
                  </a:txBody>
                  <a:tcPr/>
                </a:tc>
                <a:extLst>
                  <a:ext uri="{0D108BD9-81ED-4DB2-BD59-A6C34878D82A}">
                    <a16:rowId xmlns:a16="http://schemas.microsoft.com/office/drawing/2014/main" xmlns="" val="3350924161"/>
                  </a:ext>
                </a:extLst>
              </a:tr>
              <a:tr h="482787">
                <a:tc>
                  <a:txBody>
                    <a:bodyPr/>
                    <a:lstStyle/>
                    <a:p>
                      <a:r>
                        <a:rPr lang="zh-CN" altLang="en-US" sz="1800" kern="1200" dirty="0">
                          <a:solidFill>
                            <a:schemeClr val="dk1"/>
                          </a:solidFill>
                          <a:latin typeface="+mn-lt"/>
                          <a:ea typeface="+mn-ea"/>
                          <a:cs typeface="+mn-cs"/>
                        </a:rPr>
                        <a:t>管理界面</a:t>
                      </a:r>
                    </a:p>
                  </a:txBody>
                  <a:tcPr/>
                </a:tc>
                <a:tc>
                  <a:txBody>
                    <a:bodyPr/>
                    <a:lstStyle/>
                    <a:p>
                      <a:r>
                        <a:rPr lang="zh-CN" altLang="en-US" sz="1800" kern="1200" dirty="0">
                          <a:solidFill>
                            <a:schemeClr val="dk1"/>
                          </a:solidFill>
                          <a:latin typeface="+mn-lt"/>
                          <a:ea typeface="+mn-ea"/>
                          <a:cs typeface="+mn-cs"/>
                        </a:rPr>
                        <a:t>一般</a:t>
                      </a:r>
                    </a:p>
                  </a:txBody>
                  <a:tcPr/>
                </a:tc>
                <a:tc>
                  <a:txBody>
                    <a:bodyPr/>
                    <a:lstStyle/>
                    <a:p>
                      <a:r>
                        <a:rPr lang="zh-CN" altLang="en-US" dirty="0"/>
                        <a:t>好</a:t>
                      </a:r>
                    </a:p>
                  </a:txBody>
                  <a:tcPr/>
                </a:tc>
                <a:tc>
                  <a:txBody>
                    <a:bodyPr/>
                    <a:lstStyle/>
                    <a:p>
                      <a:r>
                        <a:rPr lang="zh-CN" altLang="en-US" dirty="0"/>
                        <a:t>无</a:t>
                      </a:r>
                    </a:p>
                  </a:txBody>
                  <a:tcPr/>
                </a:tc>
                <a:tc>
                  <a:txBody>
                    <a:bodyPr/>
                    <a:lstStyle/>
                    <a:p>
                      <a:r>
                        <a:rPr lang="zh-CN" altLang="en-US" dirty="0"/>
                        <a:t>一般</a:t>
                      </a:r>
                    </a:p>
                  </a:txBody>
                  <a:tcPr/>
                </a:tc>
                <a:tc>
                  <a:txBody>
                    <a:bodyPr/>
                    <a:lstStyle/>
                    <a:p>
                      <a:r>
                        <a:rPr lang="zh-CN" altLang="en-US" dirty="0"/>
                        <a:t>无</a:t>
                      </a:r>
                    </a:p>
                  </a:txBody>
                  <a:tcPr/>
                </a:tc>
                <a:extLst>
                  <a:ext uri="{0D108BD9-81ED-4DB2-BD59-A6C34878D82A}">
                    <a16:rowId xmlns:a16="http://schemas.microsoft.com/office/drawing/2014/main" xmlns="" val="1100304126"/>
                  </a:ext>
                </a:extLst>
              </a:tr>
              <a:tr h="482787">
                <a:tc>
                  <a:txBody>
                    <a:bodyPr/>
                    <a:lstStyle/>
                    <a:p>
                      <a:r>
                        <a:rPr lang="zh-CN" altLang="en-US" sz="1800" kern="1200" dirty="0">
                          <a:solidFill>
                            <a:schemeClr val="dk1"/>
                          </a:solidFill>
                          <a:latin typeface="+mn-lt"/>
                          <a:ea typeface="+mn-ea"/>
                          <a:cs typeface="+mn-cs"/>
                        </a:rPr>
                        <a:t>高可用性</a:t>
                      </a:r>
                    </a:p>
                  </a:txBody>
                  <a:tcPr/>
                </a:tc>
                <a:tc>
                  <a:txBody>
                    <a:bodyPr/>
                    <a:lstStyle/>
                    <a:p>
                      <a:r>
                        <a:rPr lang="zh-CN" altLang="en-US" sz="1800" kern="1200" dirty="0">
                          <a:solidFill>
                            <a:schemeClr val="dk1"/>
                          </a:solidFill>
                          <a:latin typeface="+mn-lt"/>
                          <a:ea typeface="+mn-ea"/>
                          <a:cs typeface="+mn-cs"/>
                        </a:rPr>
                        <a:t>非常高</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分布式</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a:tc>
                <a:tc>
                  <a:txBody>
                    <a:bodyPr/>
                    <a:lstStyle/>
                    <a:p>
                      <a:r>
                        <a:rPr lang="zh-CN" altLang="en-US" dirty="0"/>
                        <a:t>高</a:t>
                      </a:r>
                      <a:r>
                        <a:rPr lang="en-US" altLang="zh-CN" dirty="0"/>
                        <a:t>(</a:t>
                      </a:r>
                      <a:r>
                        <a:rPr lang="zh-CN" altLang="en-US" dirty="0"/>
                        <a:t>主从</a:t>
                      </a:r>
                      <a:r>
                        <a:rPr lang="en-US" altLang="zh-CN" dirty="0"/>
                        <a:t>)</a:t>
                      </a:r>
                      <a:endParaRPr lang="zh-CN" altLang="en-US" dirty="0"/>
                    </a:p>
                  </a:txBody>
                  <a:tcPr/>
                </a:tc>
                <a:tc>
                  <a:txBody>
                    <a:bodyPr/>
                    <a:lstStyle/>
                    <a:p>
                      <a:r>
                        <a:rPr lang="zh-CN" altLang="en-US" dirty="0"/>
                        <a:t>非常高</a:t>
                      </a:r>
                      <a:r>
                        <a:rPr lang="en-US" altLang="zh-CN" dirty="0"/>
                        <a:t>(</a:t>
                      </a:r>
                      <a:r>
                        <a:rPr lang="zh-CN" altLang="en-US" dirty="0"/>
                        <a:t>分布式</a:t>
                      </a:r>
                      <a:r>
                        <a:rPr lang="en-US" altLang="zh-CN" dirty="0"/>
                        <a:t>)</a:t>
                      </a:r>
                      <a:endParaRPr lang="zh-CN" altLang="en-US" dirty="0"/>
                    </a:p>
                  </a:txBody>
                  <a:tcPr/>
                </a:tc>
                <a:tc>
                  <a:txBody>
                    <a:bodyPr/>
                    <a:lstStyle/>
                    <a:p>
                      <a:r>
                        <a:rPr lang="zh-CN" altLang="en-US" dirty="0"/>
                        <a:t>高</a:t>
                      </a:r>
                      <a:r>
                        <a:rPr lang="en-US" altLang="zh-CN" dirty="0"/>
                        <a:t>(</a:t>
                      </a:r>
                      <a:r>
                        <a:rPr lang="zh-CN" altLang="en-US" dirty="0"/>
                        <a:t>主从</a:t>
                      </a:r>
                      <a:r>
                        <a:rPr lang="en-US" altLang="zh-CN" dirty="0"/>
                        <a:t>)</a:t>
                      </a:r>
                      <a:endParaRPr lang="zh-CN" altLang="en-US" dirty="0"/>
                    </a:p>
                  </a:txBody>
                  <a:tcPr/>
                </a:tc>
                <a:tc>
                  <a:txBody>
                    <a:bodyPr/>
                    <a:lstStyle/>
                    <a:p>
                      <a:r>
                        <a:rPr lang="zh-CN" altLang="en-US" dirty="0"/>
                        <a:t>高</a:t>
                      </a:r>
                    </a:p>
                  </a:txBody>
                  <a:tcPr/>
                </a:tc>
                <a:extLst>
                  <a:ext uri="{0D108BD9-81ED-4DB2-BD59-A6C34878D82A}">
                    <a16:rowId xmlns:a16="http://schemas.microsoft.com/office/drawing/2014/main" xmlns="" val="2999208092"/>
                  </a:ext>
                </a:extLst>
              </a:tr>
              <a:tr h="482787">
                <a:tc>
                  <a:txBody>
                    <a:bodyPr/>
                    <a:lstStyle/>
                    <a:p>
                      <a:r>
                        <a:rPr lang="zh-CN" altLang="en-US" sz="1800" kern="1200" dirty="0">
                          <a:solidFill>
                            <a:schemeClr val="dk1"/>
                          </a:solidFill>
                          <a:latin typeface="+mn-lt"/>
                          <a:ea typeface="+mn-ea"/>
                          <a:cs typeface="+mn-cs"/>
                        </a:rPr>
                        <a:t>顺序消息</a:t>
                      </a:r>
                    </a:p>
                  </a:txBody>
                  <a:tcPr/>
                </a:tc>
                <a:tc>
                  <a:txBody>
                    <a:bodyPr/>
                    <a:lstStyle/>
                    <a:p>
                      <a:r>
                        <a:rPr lang="zh-CN" altLang="en-US" sz="1800" kern="1200" dirty="0">
                          <a:solidFill>
                            <a:schemeClr val="dk1"/>
                          </a:solidFill>
                          <a:latin typeface="+mn-lt"/>
                          <a:ea typeface="+mn-ea"/>
                          <a:cs typeface="+mn-cs"/>
                        </a:rPr>
                        <a:t>支持</a:t>
                      </a:r>
                    </a:p>
                  </a:txBody>
                  <a:tcPr/>
                </a:tc>
                <a:tc>
                  <a:txBody>
                    <a:bodyPr/>
                    <a:lstStyle/>
                    <a:p>
                      <a:r>
                        <a:rPr lang="zh-CN" altLang="en-US" dirty="0"/>
                        <a:t>不支持</a:t>
                      </a:r>
                    </a:p>
                  </a:txBody>
                  <a:tcPr/>
                </a:tc>
                <a:tc>
                  <a:txBody>
                    <a:bodyPr/>
                    <a:lstStyle/>
                    <a:p>
                      <a:r>
                        <a:rPr lang="zh-CN" altLang="en-US" dirty="0"/>
                        <a:t>支持</a:t>
                      </a:r>
                    </a:p>
                  </a:txBody>
                  <a:tcPr/>
                </a:tc>
                <a:tc>
                  <a:txBody>
                    <a:bodyPr/>
                    <a:lstStyle/>
                    <a:p>
                      <a:r>
                        <a:rPr lang="zh-CN" altLang="en-US" dirty="0"/>
                        <a:t>不支持</a:t>
                      </a:r>
                    </a:p>
                  </a:txBody>
                  <a:tcPr/>
                </a:tc>
                <a:tc>
                  <a:txBody>
                    <a:bodyPr/>
                    <a:lstStyle/>
                    <a:p>
                      <a:r>
                        <a:rPr lang="zh-CN" altLang="en-US" dirty="0"/>
                        <a:t>不支持</a:t>
                      </a:r>
                    </a:p>
                  </a:txBody>
                  <a:tcPr/>
                </a:tc>
                <a:extLst>
                  <a:ext uri="{0D108BD9-81ED-4DB2-BD59-A6C34878D82A}">
                    <a16:rowId xmlns:a16="http://schemas.microsoft.com/office/drawing/2014/main" xmlns="" val="1616072927"/>
                  </a:ext>
                </a:extLst>
              </a:tr>
              <a:tr h="482787">
                <a:tc>
                  <a:txBody>
                    <a:bodyPr/>
                    <a:lstStyle/>
                    <a:p>
                      <a:r>
                        <a:rPr lang="zh-CN" altLang="en-US" sz="1800" kern="1200" dirty="0">
                          <a:solidFill>
                            <a:schemeClr val="dk1"/>
                          </a:solidFill>
                          <a:latin typeface="+mn-lt"/>
                          <a:ea typeface="+mn-ea"/>
                          <a:cs typeface="+mn-cs"/>
                        </a:rPr>
                        <a:t>消息确认</a:t>
                      </a:r>
                    </a:p>
                  </a:txBody>
                  <a:tcPr/>
                </a:tc>
                <a:tc>
                  <a:txBody>
                    <a:bodyPr/>
                    <a:lstStyle/>
                    <a:p>
                      <a:r>
                        <a:rPr lang="zh-CN" altLang="en-US" sz="1800" kern="1200" dirty="0">
                          <a:solidFill>
                            <a:schemeClr val="dk1"/>
                          </a:solidFill>
                          <a:latin typeface="+mn-lt"/>
                          <a:ea typeface="+mn-ea"/>
                          <a:cs typeface="+mn-cs"/>
                        </a:rPr>
                        <a:t>支持</a:t>
                      </a:r>
                    </a:p>
                  </a:txBody>
                  <a:tcPr/>
                </a:tc>
                <a:tc>
                  <a:txBody>
                    <a:bodyPr/>
                    <a:lstStyle/>
                    <a:p>
                      <a:r>
                        <a:rPr lang="zh-CN" altLang="en-US" dirty="0"/>
                        <a:t>支持</a:t>
                      </a:r>
                    </a:p>
                  </a:txBody>
                  <a:tcPr/>
                </a:tc>
                <a:tc>
                  <a:txBody>
                    <a:bodyPr/>
                    <a:lstStyle/>
                    <a:p>
                      <a:r>
                        <a:rPr lang="zh-CN" altLang="en-US" dirty="0"/>
                        <a:t>支持</a:t>
                      </a:r>
                    </a:p>
                  </a:txBody>
                  <a:tcPr/>
                </a:tc>
                <a:tc>
                  <a:txBody>
                    <a:bodyPr/>
                    <a:lstStyle/>
                    <a:p>
                      <a:r>
                        <a:rPr lang="zh-CN" altLang="en-US" dirty="0"/>
                        <a:t>支持</a:t>
                      </a:r>
                    </a:p>
                  </a:txBody>
                  <a:tcPr/>
                </a:tc>
                <a:tc>
                  <a:txBody>
                    <a:bodyPr/>
                    <a:lstStyle/>
                    <a:p>
                      <a:r>
                        <a:rPr lang="zh-CN" altLang="en-US" dirty="0"/>
                        <a:t>支持</a:t>
                      </a:r>
                    </a:p>
                  </a:txBody>
                  <a:tcPr/>
                </a:tc>
                <a:extLst>
                  <a:ext uri="{0D108BD9-81ED-4DB2-BD59-A6C34878D82A}">
                    <a16:rowId xmlns:a16="http://schemas.microsoft.com/office/drawing/2014/main" xmlns="" val="1033719151"/>
                  </a:ext>
                </a:extLst>
              </a:tr>
            </a:tbl>
          </a:graphicData>
        </a:graphic>
      </p:graphicFrame>
    </p:spTree>
    <p:extLst>
      <p:ext uri="{BB962C8B-B14F-4D97-AF65-F5344CB8AC3E}">
        <p14:creationId xmlns:p14="http://schemas.microsoft.com/office/powerpoint/2010/main" xmlns="" val="334700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B960E-CABE-4057-8F7D-88F34684646C}"/>
              </a:ext>
            </a:extLst>
          </p:cNvPr>
          <p:cNvSpPr>
            <a:spLocks noGrp="1"/>
          </p:cNvSpPr>
          <p:nvPr>
            <p:ph type="title"/>
          </p:nvPr>
        </p:nvSpPr>
        <p:spPr>
          <a:xfrm>
            <a:off x="838200" y="80645"/>
            <a:ext cx="10515600" cy="915035"/>
          </a:xfrm>
        </p:spPr>
        <p:txBody>
          <a:bodyPr>
            <a:normAutofit/>
          </a:bodyPr>
          <a:lstStyle/>
          <a:p>
            <a:r>
              <a:rPr lang="zh-CN" altLang="en-US" b="1" dirty="0"/>
              <a:t>小结</a:t>
            </a:r>
            <a:endParaRPr lang="zh-CN" altLang="en-US" dirty="0"/>
          </a:p>
        </p:txBody>
      </p:sp>
      <p:sp>
        <p:nvSpPr>
          <p:cNvPr id="3" name="内容占位符 2">
            <a:extLst>
              <a:ext uri="{FF2B5EF4-FFF2-40B4-BE49-F238E27FC236}">
                <a16:creationId xmlns:a16="http://schemas.microsoft.com/office/drawing/2014/main" xmlns="" id="{8B358550-06ED-43C3-9432-2E4C5F55B3F8}"/>
              </a:ext>
            </a:extLst>
          </p:cNvPr>
          <p:cNvSpPr>
            <a:spLocks noGrp="1"/>
          </p:cNvSpPr>
          <p:nvPr>
            <p:ph idx="1"/>
          </p:nvPr>
        </p:nvSpPr>
        <p:spPr>
          <a:xfrm>
            <a:off x="838200" y="995680"/>
            <a:ext cx="10515600" cy="5801360"/>
          </a:xfrm>
        </p:spPr>
        <p:txBody>
          <a:bodyPr>
            <a:normAutofit lnSpcReduction="10000"/>
          </a:bodyPr>
          <a:lstStyle/>
          <a:p>
            <a:pPr marL="0" indent="0">
              <a:lnSpc>
                <a:spcPct val="100000"/>
              </a:lnSpc>
              <a:buNone/>
            </a:pPr>
            <a:r>
              <a:rPr lang="zh-CN" altLang="en-US" sz="2400" dirty="0"/>
              <a:t>其实现在基本上</a:t>
            </a:r>
            <a:r>
              <a:rPr lang="en-US" altLang="zh-CN" sz="2400" dirty="0"/>
              <a:t>MQ</a:t>
            </a:r>
            <a:r>
              <a:rPr lang="zh-CN" altLang="en-US" sz="2400" dirty="0"/>
              <a:t>主要就是下面三个流派：</a:t>
            </a:r>
          </a:p>
          <a:p>
            <a:pPr marL="0" indent="0">
              <a:lnSpc>
                <a:spcPct val="100000"/>
              </a:lnSpc>
              <a:buNone/>
            </a:pPr>
            <a:r>
              <a:rPr lang="en-US" altLang="zh-CN" sz="2400" dirty="0"/>
              <a:t>1.</a:t>
            </a:r>
            <a:r>
              <a:rPr lang="zh-CN" altLang="en-US" sz="2400" dirty="0"/>
              <a:t>有</a:t>
            </a:r>
            <a:r>
              <a:rPr lang="en-US" altLang="zh-CN" sz="2400" dirty="0"/>
              <a:t>Broker</a:t>
            </a:r>
            <a:r>
              <a:rPr lang="zh-CN" altLang="en-US" sz="2400" dirty="0"/>
              <a:t>的暴力路由：</a:t>
            </a:r>
            <a:r>
              <a:rPr lang="en-US" altLang="zh-CN" sz="2400" dirty="0"/>
              <a:t>Kafka    </a:t>
            </a:r>
          </a:p>
          <a:p>
            <a:pPr marL="0" indent="0">
              <a:lnSpc>
                <a:spcPct val="100000"/>
              </a:lnSpc>
              <a:buNone/>
            </a:pPr>
            <a:r>
              <a:rPr lang="en-US" altLang="zh-CN" sz="2400" dirty="0"/>
              <a:t>2.</a:t>
            </a:r>
            <a:r>
              <a:rPr lang="zh-CN" altLang="en-US" sz="2400" dirty="0"/>
              <a:t>有</a:t>
            </a:r>
            <a:r>
              <a:rPr lang="en-US" altLang="zh-CN" sz="2400" dirty="0"/>
              <a:t>Broker</a:t>
            </a:r>
            <a:r>
              <a:rPr lang="zh-CN" altLang="en-US" sz="2400" dirty="0"/>
              <a:t>的复杂路由：</a:t>
            </a:r>
            <a:r>
              <a:rPr lang="en-US" altLang="zh-CN" sz="2400" dirty="0"/>
              <a:t>RabbitMQ    </a:t>
            </a:r>
          </a:p>
          <a:p>
            <a:pPr marL="0" indent="0">
              <a:lnSpc>
                <a:spcPct val="100000"/>
              </a:lnSpc>
              <a:buNone/>
            </a:pPr>
            <a:r>
              <a:rPr lang="en-US" altLang="zh-CN" sz="2400" dirty="0"/>
              <a:t>3.</a:t>
            </a:r>
            <a:r>
              <a:rPr lang="zh-CN" altLang="en-US" sz="2400" dirty="0"/>
              <a:t>无</a:t>
            </a:r>
            <a:r>
              <a:rPr lang="en-US" altLang="zh-CN" sz="2400" dirty="0"/>
              <a:t>Broker</a:t>
            </a:r>
            <a:r>
              <a:rPr lang="zh-CN" altLang="en-US" sz="2400" dirty="0"/>
              <a:t>的通信流派：</a:t>
            </a:r>
            <a:r>
              <a:rPr lang="en-US" altLang="zh-CN" sz="2400" dirty="0" err="1"/>
              <a:t>ZeroMQ</a:t>
            </a:r>
            <a:r>
              <a:rPr lang="en-US" altLang="zh-CN" sz="2400" dirty="0"/>
              <a:t>    </a:t>
            </a:r>
          </a:p>
          <a:p>
            <a:pPr marL="0" indent="0">
              <a:lnSpc>
                <a:spcPct val="100000"/>
              </a:lnSpc>
              <a:buNone/>
            </a:pPr>
            <a:r>
              <a:rPr lang="zh-CN" altLang="en-US" sz="2400" dirty="0"/>
              <a:t>其他很多小众的</a:t>
            </a:r>
            <a:r>
              <a:rPr lang="en-US" altLang="zh-CN" sz="2400" dirty="0"/>
              <a:t>MQ</a:t>
            </a:r>
            <a:r>
              <a:rPr lang="zh-CN" altLang="en-US" sz="2400" dirty="0"/>
              <a:t>一般很少有人会用。而且用</a:t>
            </a:r>
            <a:r>
              <a:rPr lang="en-US" altLang="zh-CN" sz="2400" dirty="0"/>
              <a:t>MQ</a:t>
            </a:r>
            <a:r>
              <a:rPr lang="zh-CN" altLang="en-US" sz="2400" dirty="0"/>
              <a:t>的场景主要就是两大类：</a:t>
            </a:r>
          </a:p>
          <a:p>
            <a:pPr marL="0" indent="0">
              <a:lnSpc>
                <a:spcPct val="100000"/>
              </a:lnSpc>
              <a:buNone/>
            </a:pPr>
            <a:r>
              <a:rPr lang="en-US" altLang="zh-CN" sz="2400" dirty="0"/>
              <a:t>1.</a:t>
            </a:r>
            <a:r>
              <a:rPr lang="zh-CN" altLang="en-US" sz="2400" dirty="0"/>
              <a:t>业务系统之间异步通信</a:t>
            </a:r>
          </a:p>
          <a:p>
            <a:pPr marL="0" indent="0">
              <a:lnSpc>
                <a:spcPct val="100000"/>
              </a:lnSpc>
              <a:buNone/>
            </a:pPr>
            <a:r>
              <a:rPr lang="en-US" altLang="zh-CN" sz="2400" dirty="0"/>
              <a:t>2.</a:t>
            </a:r>
            <a:r>
              <a:rPr lang="zh-CN" altLang="en-US" sz="2400" dirty="0"/>
              <a:t>大数据领域的实时数据计算</a:t>
            </a:r>
          </a:p>
          <a:p>
            <a:pPr>
              <a:lnSpc>
                <a:spcPct val="100000"/>
              </a:lnSpc>
            </a:pPr>
            <a:r>
              <a:rPr lang="zh-CN" altLang="en-US" sz="2400" dirty="0"/>
              <a:t>所以一般业务系统之间通信就是会采用</a:t>
            </a:r>
            <a:r>
              <a:rPr lang="en-US" altLang="zh-CN" sz="2400" dirty="0"/>
              <a:t>RabbitMQ/</a:t>
            </a:r>
            <a:r>
              <a:rPr lang="en-US" altLang="zh-CN" sz="2400" dirty="0" err="1"/>
              <a:t>RocketMQ</a:t>
            </a:r>
            <a:r>
              <a:rPr lang="zh-CN" altLang="en-US" sz="2400" dirty="0"/>
              <a:t>，需要复杂消息路由和强大的消息处理功能的支撑。</a:t>
            </a:r>
          </a:p>
          <a:p>
            <a:pPr>
              <a:lnSpc>
                <a:spcPct val="100000"/>
              </a:lnSpc>
            </a:pPr>
            <a:r>
              <a:rPr lang="zh-CN" altLang="en-US" sz="2400" dirty="0"/>
              <a:t>大数据的实时计算场景会采用</a:t>
            </a:r>
            <a:r>
              <a:rPr lang="en-US" altLang="zh-CN" sz="2400" dirty="0"/>
              <a:t>Kafka</a:t>
            </a:r>
            <a:r>
              <a:rPr lang="zh-CN" altLang="en-US" sz="2400" dirty="0"/>
              <a:t>，需要简单的消费模型，但是超高的吞吐量。</a:t>
            </a:r>
          </a:p>
          <a:p>
            <a:pPr>
              <a:lnSpc>
                <a:spcPct val="100000"/>
              </a:lnSpc>
            </a:pPr>
            <a:r>
              <a:rPr lang="zh-CN" altLang="en-US" sz="2400" dirty="0"/>
              <a:t>至于</a:t>
            </a:r>
            <a:r>
              <a:rPr lang="en-US" altLang="zh-CN" sz="2400" dirty="0" err="1"/>
              <a:t>ZeroMQ</a:t>
            </a:r>
            <a:r>
              <a:rPr lang="zh-CN" altLang="en-US" sz="2400" dirty="0"/>
              <a:t>，一般来说，少数分布式系统中子系统之间的分布式通信时会采用，作为轻量级的异步化的通信组件。</a:t>
            </a:r>
          </a:p>
        </p:txBody>
      </p:sp>
    </p:spTree>
    <p:extLst>
      <p:ext uri="{BB962C8B-B14F-4D97-AF65-F5344CB8AC3E}">
        <p14:creationId xmlns:p14="http://schemas.microsoft.com/office/powerpoint/2010/main" xmlns="" val="377972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671AB-14FF-43CB-8757-7662068957EB}"/>
              </a:ext>
            </a:extLst>
          </p:cNvPr>
          <p:cNvSpPr>
            <a:spLocks noGrp="1"/>
          </p:cNvSpPr>
          <p:nvPr>
            <p:ph type="title"/>
          </p:nvPr>
        </p:nvSpPr>
        <p:spPr/>
        <p:txBody>
          <a:bodyPr/>
          <a:lstStyle/>
          <a:p>
            <a:r>
              <a:rPr lang="zh-CN" altLang="en-US" b="1" dirty="0"/>
              <a:t>消息队列应用场景</a:t>
            </a:r>
            <a:endParaRPr lang="zh-CN" altLang="en-US" dirty="0"/>
          </a:p>
        </p:txBody>
      </p:sp>
      <p:sp>
        <p:nvSpPr>
          <p:cNvPr id="3" name="内容占位符 2">
            <a:extLst>
              <a:ext uri="{FF2B5EF4-FFF2-40B4-BE49-F238E27FC236}">
                <a16:creationId xmlns:a16="http://schemas.microsoft.com/office/drawing/2014/main" xmlns="" id="{81855E05-6ED9-4083-965A-21A01D8CA867}"/>
              </a:ext>
            </a:extLst>
          </p:cNvPr>
          <p:cNvSpPr>
            <a:spLocks noGrp="1"/>
          </p:cNvSpPr>
          <p:nvPr>
            <p:ph idx="1"/>
          </p:nvPr>
        </p:nvSpPr>
        <p:spPr/>
        <p:txBody>
          <a:bodyPr>
            <a:normAutofit lnSpcReduction="10000"/>
          </a:bodyPr>
          <a:lstStyle/>
          <a:p>
            <a:pPr>
              <a:lnSpc>
                <a:spcPct val="150000"/>
              </a:lnSpc>
            </a:pPr>
            <a:r>
              <a:rPr lang="zh-CN" altLang="en-US" dirty="0"/>
              <a:t>在实际应用中常用的使用场景如下：</a:t>
            </a:r>
            <a:endParaRPr lang="en-US" altLang="zh-CN" dirty="0"/>
          </a:p>
          <a:p>
            <a:pPr marL="514350" indent="-514350">
              <a:lnSpc>
                <a:spcPct val="150000"/>
              </a:lnSpc>
              <a:buFont typeface="+mj-lt"/>
              <a:buAutoNum type="alphaLcParenR"/>
            </a:pPr>
            <a:r>
              <a:rPr lang="zh-CN" altLang="en-US" dirty="0"/>
              <a:t>异步处理</a:t>
            </a:r>
            <a:endParaRPr lang="en-US" altLang="zh-CN" dirty="0"/>
          </a:p>
          <a:p>
            <a:pPr marL="514350" indent="-514350">
              <a:lnSpc>
                <a:spcPct val="150000"/>
              </a:lnSpc>
              <a:buFont typeface="+mj-lt"/>
              <a:buAutoNum type="alphaLcParenR"/>
            </a:pPr>
            <a:r>
              <a:rPr lang="zh-CN" altLang="en-US" dirty="0"/>
              <a:t>应用解耦</a:t>
            </a:r>
            <a:endParaRPr lang="en-US" altLang="zh-CN" dirty="0"/>
          </a:p>
          <a:p>
            <a:pPr marL="514350" indent="-514350">
              <a:lnSpc>
                <a:spcPct val="150000"/>
              </a:lnSpc>
              <a:buFont typeface="+mj-lt"/>
              <a:buAutoNum type="alphaLcParenR"/>
            </a:pPr>
            <a:r>
              <a:rPr lang="zh-CN" altLang="en-US" dirty="0"/>
              <a:t>流量削锋</a:t>
            </a:r>
            <a:endParaRPr lang="en-US" altLang="zh-CN" dirty="0"/>
          </a:p>
          <a:p>
            <a:pPr marL="514350" indent="-514350">
              <a:lnSpc>
                <a:spcPct val="150000"/>
              </a:lnSpc>
              <a:buFont typeface="+mj-lt"/>
              <a:buAutoNum type="alphaLcParenR"/>
            </a:pPr>
            <a:r>
              <a:rPr lang="zh-CN" altLang="en-US" dirty="0"/>
              <a:t>日志处理</a:t>
            </a:r>
            <a:endParaRPr lang="en-US" altLang="zh-CN" dirty="0"/>
          </a:p>
          <a:p>
            <a:pPr marL="514350" indent="-514350">
              <a:lnSpc>
                <a:spcPct val="150000"/>
              </a:lnSpc>
              <a:buFont typeface="+mj-lt"/>
              <a:buAutoNum type="alphaLcParenR"/>
            </a:pPr>
            <a:r>
              <a:rPr lang="zh-CN" altLang="en-US" dirty="0"/>
              <a:t>分布式柔性事务控制</a:t>
            </a:r>
          </a:p>
        </p:txBody>
      </p:sp>
    </p:spTree>
    <p:extLst>
      <p:ext uri="{BB962C8B-B14F-4D97-AF65-F5344CB8AC3E}">
        <p14:creationId xmlns:p14="http://schemas.microsoft.com/office/powerpoint/2010/main" xmlns="" val="285034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671AB-14FF-43CB-8757-7662068957EB}"/>
              </a:ext>
            </a:extLst>
          </p:cNvPr>
          <p:cNvSpPr>
            <a:spLocks noGrp="1"/>
          </p:cNvSpPr>
          <p:nvPr>
            <p:ph type="title"/>
          </p:nvPr>
        </p:nvSpPr>
        <p:spPr/>
        <p:txBody>
          <a:bodyPr/>
          <a:lstStyle/>
          <a:p>
            <a:r>
              <a:rPr lang="zh-CN" altLang="en-US" b="1" dirty="0"/>
              <a:t>消息队列应用场景</a:t>
            </a:r>
            <a:r>
              <a:rPr lang="en-US" altLang="zh-CN" b="1" dirty="0"/>
              <a:t>-</a:t>
            </a:r>
            <a:r>
              <a:rPr lang="zh-CN" altLang="en-US" b="1" dirty="0"/>
              <a:t>异步处理</a:t>
            </a:r>
            <a:endParaRPr lang="zh-CN" altLang="en-US" dirty="0"/>
          </a:p>
        </p:txBody>
      </p:sp>
      <p:sp>
        <p:nvSpPr>
          <p:cNvPr id="3" name="内容占位符 2">
            <a:extLst>
              <a:ext uri="{FF2B5EF4-FFF2-40B4-BE49-F238E27FC236}">
                <a16:creationId xmlns:a16="http://schemas.microsoft.com/office/drawing/2014/main" xmlns="" id="{81855E05-6ED9-4083-965A-21A01D8CA867}"/>
              </a:ext>
            </a:extLst>
          </p:cNvPr>
          <p:cNvSpPr>
            <a:spLocks noGrp="1"/>
          </p:cNvSpPr>
          <p:nvPr>
            <p:ph idx="1"/>
          </p:nvPr>
        </p:nvSpPr>
        <p:spPr>
          <a:xfrm>
            <a:off x="838200" y="1368425"/>
            <a:ext cx="10515600" cy="4351338"/>
          </a:xfrm>
        </p:spPr>
        <p:txBody>
          <a:bodyPr/>
          <a:lstStyle/>
          <a:p>
            <a:pPr>
              <a:lnSpc>
                <a:spcPct val="150000"/>
              </a:lnSpc>
            </a:pPr>
            <a:r>
              <a:rPr lang="zh-CN" altLang="en-US" dirty="0"/>
              <a:t>场景说明：比如用户注册后，需要发注册邮件和注册短信。传统的做法有两种 </a:t>
            </a:r>
            <a:r>
              <a:rPr lang="en-US" altLang="zh-CN" dirty="0"/>
              <a:t>1.</a:t>
            </a:r>
            <a:r>
              <a:rPr lang="zh-CN" altLang="en-US" dirty="0"/>
              <a:t>串行的方式；</a:t>
            </a:r>
            <a:r>
              <a:rPr lang="en-US" altLang="zh-CN" dirty="0"/>
              <a:t>2.</a:t>
            </a:r>
            <a:r>
              <a:rPr lang="zh-CN" altLang="en-US" dirty="0"/>
              <a:t>并行方式。</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pic>
        <p:nvPicPr>
          <p:cNvPr id="1028" name="Picture 4" descr="https://images2015.cnblogs.com/blog/820332/201601/820332-20160124211106000-2080222350.png">
            <a:extLst>
              <a:ext uri="{FF2B5EF4-FFF2-40B4-BE49-F238E27FC236}">
                <a16:creationId xmlns:a16="http://schemas.microsoft.com/office/drawing/2014/main" xmlns="" id="{6776FBC9-7F16-4A89-8048-C04C1385A4D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7771" y="2913379"/>
            <a:ext cx="9756457" cy="1325563"/>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s://images2015.cnblogs.com/blog/820332/201601/820332-20160124211115703-218873208.png">
            <a:extLst>
              <a:ext uri="{FF2B5EF4-FFF2-40B4-BE49-F238E27FC236}">
                <a16:creationId xmlns:a16="http://schemas.microsoft.com/office/drawing/2014/main" xmlns="" id="{65B84A67-7939-44F6-9CBD-C0CE3CDCE03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7771" y="4582160"/>
            <a:ext cx="6056789" cy="17246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25049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671AB-14FF-43CB-8757-7662068957EB}"/>
              </a:ext>
            </a:extLst>
          </p:cNvPr>
          <p:cNvSpPr>
            <a:spLocks noGrp="1"/>
          </p:cNvSpPr>
          <p:nvPr>
            <p:ph type="title"/>
          </p:nvPr>
        </p:nvSpPr>
        <p:spPr/>
        <p:txBody>
          <a:bodyPr/>
          <a:lstStyle/>
          <a:p>
            <a:r>
              <a:rPr lang="zh-CN" altLang="en-US" b="1" dirty="0"/>
              <a:t>消息队列应用场景</a:t>
            </a:r>
            <a:r>
              <a:rPr lang="en-US" altLang="zh-CN" b="1" dirty="0"/>
              <a:t>-</a:t>
            </a:r>
            <a:r>
              <a:rPr lang="zh-CN" altLang="en-US" b="1" dirty="0"/>
              <a:t>异步处理</a:t>
            </a:r>
            <a:endParaRPr lang="zh-CN" altLang="en-US" dirty="0"/>
          </a:p>
        </p:txBody>
      </p:sp>
      <p:sp>
        <p:nvSpPr>
          <p:cNvPr id="3" name="内容占位符 2">
            <a:extLst>
              <a:ext uri="{FF2B5EF4-FFF2-40B4-BE49-F238E27FC236}">
                <a16:creationId xmlns:a16="http://schemas.microsoft.com/office/drawing/2014/main" xmlns="" id="{81855E05-6ED9-4083-965A-21A01D8CA867}"/>
              </a:ext>
            </a:extLst>
          </p:cNvPr>
          <p:cNvSpPr>
            <a:spLocks noGrp="1"/>
          </p:cNvSpPr>
          <p:nvPr>
            <p:ph idx="1"/>
          </p:nvPr>
        </p:nvSpPr>
        <p:spPr>
          <a:xfrm>
            <a:off x="838200" y="1368425"/>
            <a:ext cx="10515600" cy="4351338"/>
          </a:xfrm>
        </p:spPr>
        <p:txBody>
          <a:bodyPr/>
          <a:lstStyle/>
          <a:p>
            <a:pPr>
              <a:lnSpc>
                <a:spcPct val="150000"/>
              </a:lnSpc>
            </a:pPr>
            <a:r>
              <a:rPr lang="zh-CN" altLang="en-US" dirty="0"/>
              <a:t>引入消息队列，将不是必须的业务逻辑，异步处理。改造后的设计如下：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marL="0" indent="0">
              <a:lnSpc>
                <a:spcPct val="150000"/>
              </a:lnSpc>
              <a:buNone/>
            </a:pPr>
            <a:endParaRPr lang="en-US" altLang="zh-CN" dirty="0"/>
          </a:p>
        </p:txBody>
      </p:sp>
      <p:pic>
        <p:nvPicPr>
          <p:cNvPr id="2050" name="Picture 2" descr="https://images2015.cnblogs.com/blog/820332/201601/820332-20160124211131625-1083908699.png">
            <a:extLst>
              <a:ext uri="{FF2B5EF4-FFF2-40B4-BE49-F238E27FC236}">
                <a16:creationId xmlns:a16="http://schemas.microsoft.com/office/drawing/2014/main" xmlns="" id="{882EFB50-5E19-4F2F-9A8B-3A44B287397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3799" y="2693988"/>
            <a:ext cx="8819897" cy="29244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15621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671AB-14FF-43CB-8757-7662068957EB}"/>
              </a:ext>
            </a:extLst>
          </p:cNvPr>
          <p:cNvSpPr>
            <a:spLocks noGrp="1"/>
          </p:cNvSpPr>
          <p:nvPr>
            <p:ph type="title"/>
          </p:nvPr>
        </p:nvSpPr>
        <p:spPr/>
        <p:txBody>
          <a:bodyPr/>
          <a:lstStyle/>
          <a:p>
            <a:r>
              <a:rPr lang="zh-CN" altLang="en-US" b="1" dirty="0"/>
              <a:t>消息队列应用场景</a:t>
            </a:r>
            <a:r>
              <a:rPr lang="en-US" altLang="zh-CN" b="1" dirty="0"/>
              <a:t>-</a:t>
            </a:r>
            <a:r>
              <a:rPr lang="zh-CN" altLang="en-US" b="1" dirty="0"/>
              <a:t>应用解耦</a:t>
            </a:r>
            <a:endParaRPr lang="zh-CN" altLang="en-US" dirty="0"/>
          </a:p>
        </p:txBody>
      </p:sp>
      <p:sp>
        <p:nvSpPr>
          <p:cNvPr id="3" name="内容占位符 2">
            <a:extLst>
              <a:ext uri="{FF2B5EF4-FFF2-40B4-BE49-F238E27FC236}">
                <a16:creationId xmlns:a16="http://schemas.microsoft.com/office/drawing/2014/main" xmlns="" id="{81855E05-6ED9-4083-965A-21A01D8CA867}"/>
              </a:ext>
            </a:extLst>
          </p:cNvPr>
          <p:cNvSpPr>
            <a:spLocks noGrp="1"/>
          </p:cNvSpPr>
          <p:nvPr>
            <p:ph idx="1"/>
          </p:nvPr>
        </p:nvSpPr>
        <p:spPr>
          <a:xfrm>
            <a:off x="838200" y="1368425"/>
            <a:ext cx="10515600" cy="4351338"/>
          </a:xfrm>
        </p:spPr>
        <p:txBody>
          <a:bodyPr>
            <a:normAutofit fontScale="92500" lnSpcReduction="20000"/>
          </a:bodyPr>
          <a:lstStyle/>
          <a:p>
            <a:pPr>
              <a:lnSpc>
                <a:spcPct val="150000"/>
              </a:lnSpc>
            </a:pPr>
            <a:r>
              <a:rPr lang="zh-CN" altLang="en-US" dirty="0"/>
              <a:t>场景说明：用户下单后，订单系统需要通知库存系统。传统的做法是，订单系统调用库存系统的接口。如下图：</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传统模式的缺点：</a:t>
            </a:r>
          </a:p>
          <a:p>
            <a:pPr marL="514350" indent="-514350">
              <a:lnSpc>
                <a:spcPct val="150000"/>
              </a:lnSpc>
              <a:buFont typeface="+mj-lt"/>
              <a:buAutoNum type="alphaLcParenR"/>
            </a:pPr>
            <a:r>
              <a:rPr lang="zh-CN" altLang="en-US" dirty="0"/>
              <a:t>订单系统与库存系统耦合；</a:t>
            </a:r>
          </a:p>
          <a:p>
            <a:pPr marL="514350" indent="-514350">
              <a:lnSpc>
                <a:spcPct val="150000"/>
              </a:lnSpc>
              <a:buFont typeface="+mj-lt"/>
              <a:buAutoNum type="alphaLcParenR"/>
            </a:pPr>
            <a:r>
              <a:rPr lang="zh-CN" altLang="en-US" dirty="0"/>
              <a:t>假如库存系统无法访问，则订单减库存将失败，从而导致订单失败</a:t>
            </a:r>
          </a:p>
        </p:txBody>
      </p:sp>
      <p:pic>
        <p:nvPicPr>
          <p:cNvPr id="3074" name="Picture 2" descr="https://images2015.cnblogs.com/blog/820332/201601/820332-20160124211254187-1511483255.png">
            <a:extLst>
              <a:ext uri="{FF2B5EF4-FFF2-40B4-BE49-F238E27FC236}">
                <a16:creationId xmlns:a16="http://schemas.microsoft.com/office/drawing/2014/main" xmlns="" id="{2300F4D8-5371-413E-8520-9BB4F2D9BC7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2676208"/>
            <a:ext cx="6238875" cy="1038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0923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671AB-14FF-43CB-8757-7662068957EB}"/>
              </a:ext>
            </a:extLst>
          </p:cNvPr>
          <p:cNvSpPr>
            <a:spLocks noGrp="1"/>
          </p:cNvSpPr>
          <p:nvPr>
            <p:ph type="title"/>
          </p:nvPr>
        </p:nvSpPr>
        <p:spPr/>
        <p:txBody>
          <a:bodyPr/>
          <a:lstStyle/>
          <a:p>
            <a:r>
              <a:rPr lang="zh-CN" altLang="en-US" b="1" dirty="0"/>
              <a:t>消息队列应用场景</a:t>
            </a:r>
            <a:r>
              <a:rPr lang="en-US" altLang="zh-CN" b="1" dirty="0"/>
              <a:t>-</a:t>
            </a:r>
            <a:r>
              <a:rPr lang="zh-CN" altLang="en-US" b="1" dirty="0"/>
              <a:t>应用解耦</a:t>
            </a:r>
            <a:endParaRPr lang="zh-CN" altLang="en-US" dirty="0"/>
          </a:p>
        </p:txBody>
      </p:sp>
      <p:sp>
        <p:nvSpPr>
          <p:cNvPr id="3" name="内容占位符 2">
            <a:extLst>
              <a:ext uri="{FF2B5EF4-FFF2-40B4-BE49-F238E27FC236}">
                <a16:creationId xmlns:a16="http://schemas.microsoft.com/office/drawing/2014/main" xmlns="" id="{81855E05-6ED9-4083-965A-21A01D8CA867}"/>
              </a:ext>
            </a:extLst>
          </p:cNvPr>
          <p:cNvSpPr>
            <a:spLocks noGrp="1"/>
          </p:cNvSpPr>
          <p:nvPr>
            <p:ph idx="1"/>
          </p:nvPr>
        </p:nvSpPr>
        <p:spPr>
          <a:xfrm>
            <a:off x="838200" y="1368424"/>
            <a:ext cx="10515600" cy="4859655"/>
          </a:xfrm>
        </p:spPr>
        <p:txBody>
          <a:bodyPr>
            <a:normAutofit fontScale="92500" lnSpcReduction="20000"/>
          </a:bodyPr>
          <a:lstStyle/>
          <a:p>
            <a:pPr>
              <a:lnSpc>
                <a:spcPct val="150000"/>
              </a:lnSpc>
            </a:pPr>
            <a:r>
              <a:rPr lang="zh-CN" altLang="en-US" dirty="0"/>
              <a:t>引入消息队列，讲订单系统与库存系统解耦，如下图</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订单系统：用户下单后，订单系统完成持久化处理，将消息写入消息队列，返回用户订单下单成功。</a:t>
            </a:r>
          </a:p>
          <a:p>
            <a:pPr>
              <a:lnSpc>
                <a:spcPct val="150000"/>
              </a:lnSpc>
            </a:pPr>
            <a:r>
              <a:rPr lang="zh-CN" altLang="en-US" dirty="0"/>
              <a:t>库存系统：订阅下单的消息，采用拉</a:t>
            </a:r>
            <a:r>
              <a:rPr lang="en-US" altLang="zh-CN" dirty="0"/>
              <a:t>/</a:t>
            </a:r>
            <a:r>
              <a:rPr lang="zh-CN" altLang="en-US" dirty="0"/>
              <a:t>推的方式，获取下单信息，库存系统根据下单信息，进行库存操作</a:t>
            </a:r>
          </a:p>
        </p:txBody>
      </p:sp>
      <p:pic>
        <p:nvPicPr>
          <p:cNvPr id="4098" name="Picture 2" descr="https://images2015.cnblogs.com/blog/820332/201601/820332-20160124211307687-1914946501.png">
            <a:extLst>
              <a:ext uri="{FF2B5EF4-FFF2-40B4-BE49-F238E27FC236}">
                <a16:creationId xmlns:a16="http://schemas.microsoft.com/office/drawing/2014/main" xmlns="" id="{77A12F52-9D09-4790-BC65-F196906CFF3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56334" y="1974056"/>
            <a:ext cx="5183505" cy="19853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5806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671AB-14FF-43CB-8757-7662068957EB}"/>
              </a:ext>
            </a:extLst>
          </p:cNvPr>
          <p:cNvSpPr>
            <a:spLocks noGrp="1"/>
          </p:cNvSpPr>
          <p:nvPr>
            <p:ph type="title"/>
          </p:nvPr>
        </p:nvSpPr>
        <p:spPr>
          <a:xfrm>
            <a:off x="838200" y="13177"/>
            <a:ext cx="10515600" cy="1233488"/>
          </a:xfrm>
        </p:spPr>
        <p:txBody>
          <a:bodyPr/>
          <a:lstStyle/>
          <a:p>
            <a:r>
              <a:rPr lang="zh-CN" altLang="en-US" b="1" dirty="0"/>
              <a:t>消息队列应用场景</a:t>
            </a:r>
            <a:r>
              <a:rPr lang="en-US" altLang="zh-CN" b="1" dirty="0"/>
              <a:t>-</a:t>
            </a:r>
            <a:r>
              <a:rPr lang="zh-CN" altLang="en-US" b="1" dirty="0"/>
              <a:t>流量削峰</a:t>
            </a:r>
            <a:endParaRPr lang="zh-CN" altLang="en-US" dirty="0"/>
          </a:p>
        </p:txBody>
      </p:sp>
      <p:sp>
        <p:nvSpPr>
          <p:cNvPr id="3" name="内容占位符 2">
            <a:extLst>
              <a:ext uri="{FF2B5EF4-FFF2-40B4-BE49-F238E27FC236}">
                <a16:creationId xmlns:a16="http://schemas.microsoft.com/office/drawing/2014/main" xmlns="" id="{81855E05-6ED9-4083-965A-21A01D8CA867}"/>
              </a:ext>
            </a:extLst>
          </p:cNvPr>
          <p:cNvSpPr>
            <a:spLocks noGrp="1"/>
          </p:cNvSpPr>
          <p:nvPr>
            <p:ph idx="1"/>
          </p:nvPr>
        </p:nvSpPr>
        <p:spPr>
          <a:xfrm>
            <a:off x="838200" y="1026160"/>
            <a:ext cx="10515600" cy="5537200"/>
          </a:xfrm>
        </p:spPr>
        <p:txBody>
          <a:bodyPr>
            <a:normAutofit fontScale="92500" lnSpcReduction="10000"/>
          </a:bodyPr>
          <a:lstStyle/>
          <a:p>
            <a:pPr>
              <a:lnSpc>
                <a:spcPct val="120000"/>
              </a:lnSpc>
            </a:pPr>
            <a:r>
              <a:rPr lang="zh-CN" altLang="en-US" sz="2600" dirty="0"/>
              <a:t>应用场景：秒杀或团抢活动，一般会因为流量过大，导致流量暴增，应用挂掉。为解决这个问题，一般需要在应用前端加入消息队列。</a:t>
            </a:r>
          </a:p>
          <a:p>
            <a:pPr>
              <a:lnSpc>
                <a:spcPct val="120000"/>
              </a:lnSpc>
            </a:pPr>
            <a:endParaRPr lang="en-US" altLang="zh-CN" dirty="0"/>
          </a:p>
          <a:p>
            <a:pPr marL="0" indent="0">
              <a:lnSpc>
                <a:spcPct val="120000"/>
              </a:lnSpc>
              <a:buNone/>
            </a:pPr>
            <a:endParaRPr lang="en-US" altLang="zh-CN" dirty="0"/>
          </a:p>
          <a:p>
            <a:pPr marL="0" indent="0">
              <a:lnSpc>
                <a:spcPct val="120000"/>
              </a:lnSpc>
              <a:buNone/>
            </a:pPr>
            <a:endParaRPr lang="en-US" altLang="zh-CN" dirty="0"/>
          </a:p>
          <a:p>
            <a:pPr>
              <a:lnSpc>
                <a:spcPct val="120000"/>
              </a:lnSpc>
            </a:pPr>
            <a:r>
              <a:rPr lang="zh-CN" altLang="en-US" sz="2600" dirty="0"/>
              <a:t>举个</a:t>
            </a:r>
            <a:r>
              <a:rPr lang="zh-CN" altLang="en-US" sz="2600" b="1" dirty="0"/>
              <a:t>栗子</a:t>
            </a:r>
            <a:r>
              <a:rPr lang="zh-CN" altLang="en-US" sz="2600" dirty="0"/>
              <a:t>，秒杀业务：</a:t>
            </a:r>
            <a:r>
              <a:rPr lang="zh-CN" altLang="en-US" sz="2600" b="1" dirty="0"/>
              <a:t>上游</a:t>
            </a:r>
            <a:r>
              <a:rPr lang="zh-CN" altLang="en-US" sz="2600" dirty="0"/>
              <a:t>发起下单操作；</a:t>
            </a:r>
            <a:r>
              <a:rPr lang="zh-CN" altLang="en-US" sz="2600" b="1" dirty="0"/>
              <a:t>下游</a:t>
            </a:r>
            <a:r>
              <a:rPr lang="zh-CN" altLang="en-US" sz="2600" dirty="0"/>
              <a:t>完成秒杀业务逻辑（库存检查，库存冻结，余额检查，余额冻结，订单生成，余额扣减，库存扣减，生成流水，余额解冻，库存解冻）</a:t>
            </a:r>
            <a:endParaRPr lang="en-US" altLang="zh-CN" sz="2600" dirty="0"/>
          </a:p>
          <a:p>
            <a:pPr>
              <a:lnSpc>
                <a:spcPct val="120000"/>
              </a:lnSpc>
            </a:pPr>
            <a:r>
              <a:rPr lang="zh-CN" altLang="en-US" sz="2600" dirty="0"/>
              <a:t>为了避免雪崩，常见的优化方案有两种：</a:t>
            </a:r>
          </a:p>
          <a:p>
            <a:pPr marL="0" indent="0">
              <a:lnSpc>
                <a:spcPct val="120000"/>
              </a:lnSpc>
              <a:buNone/>
            </a:pPr>
            <a:r>
              <a:rPr lang="en-US" altLang="zh-CN" sz="2600" dirty="0"/>
              <a:t>1</a:t>
            </a:r>
            <a:r>
              <a:rPr lang="zh-CN" altLang="en-US" sz="2600" dirty="0"/>
              <a:t>）业务上游队列缓冲，限速发送</a:t>
            </a:r>
          </a:p>
          <a:p>
            <a:pPr marL="0" indent="0">
              <a:lnSpc>
                <a:spcPct val="120000"/>
              </a:lnSpc>
              <a:buNone/>
            </a:pPr>
            <a:r>
              <a:rPr lang="en-US" altLang="zh-CN" sz="2600" dirty="0"/>
              <a:t>2</a:t>
            </a:r>
            <a:r>
              <a:rPr lang="zh-CN" altLang="en-US" sz="2600" dirty="0"/>
              <a:t>）业务下游队列缓冲，限速执行</a:t>
            </a:r>
            <a:endParaRPr lang="en-US" altLang="zh-CN" sz="2600" dirty="0"/>
          </a:p>
          <a:p>
            <a:pPr marL="0" indent="0">
              <a:lnSpc>
                <a:spcPct val="120000"/>
              </a:lnSpc>
              <a:buNone/>
            </a:pPr>
            <a:endParaRPr lang="zh-CN" altLang="en-US" dirty="0"/>
          </a:p>
        </p:txBody>
      </p:sp>
      <p:pic>
        <p:nvPicPr>
          <p:cNvPr id="6146" name="Picture 2" descr="https://images2015.cnblogs.com/blog/820332/201601/820332-20160124211333125-923847962.png">
            <a:extLst>
              <a:ext uri="{FF2B5EF4-FFF2-40B4-BE49-F238E27FC236}">
                <a16:creationId xmlns:a16="http://schemas.microsoft.com/office/drawing/2014/main" xmlns="" id="{1845A664-07C6-40ED-A8F2-10FF525DC91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68400" y="2078673"/>
            <a:ext cx="7132320" cy="13106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3039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7764C5A-4DCB-4F66-9128-4D53431AE276}"/>
              </a:ext>
            </a:extLst>
          </p:cNvPr>
          <p:cNvSpPr>
            <a:spLocks noGrp="1"/>
          </p:cNvSpPr>
          <p:nvPr>
            <p:ph type="title"/>
          </p:nvPr>
        </p:nvSpPr>
        <p:spPr>
          <a:xfrm>
            <a:off x="838200" y="314325"/>
            <a:ext cx="10515600" cy="1325563"/>
          </a:xfrm>
        </p:spPr>
        <p:txBody>
          <a:bodyPr/>
          <a:lstStyle/>
          <a:p>
            <a:r>
              <a:rPr lang="zh-CN" altLang="en-US" b="1" dirty="0"/>
              <a:t>消息队列应用场景</a:t>
            </a:r>
            <a:r>
              <a:rPr lang="en-US" altLang="zh-CN" b="1" dirty="0"/>
              <a:t>-</a:t>
            </a:r>
            <a:r>
              <a:rPr lang="zh-CN" altLang="en-US" b="1" dirty="0"/>
              <a:t>日志处理</a:t>
            </a:r>
            <a:endParaRPr lang="zh-CN" altLang="en-US" dirty="0"/>
          </a:p>
        </p:txBody>
      </p:sp>
      <p:sp>
        <p:nvSpPr>
          <p:cNvPr id="4" name="内容占位符 3">
            <a:extLst>
              <a:ext uri="{FF2B5EF4-FFF2-40B4-BE49-F238E27FC236}">
                <a16:creationId xmlns:a16="http://schemas.microsoft.com/office/drawing/2014/main" xmlns="" id="{6876EE14-3588-4D39-AB5F-2D018D708677}"/>
              </a:ext>
            </a:extLst>
          </p:cNvPr>
          <p:cNvSpPr>
            <a:spLocks noGrp="1"/>
          </p:cNvSpPr>
          <p:nvPr>
            <p:ph idx="1"/>
          </p:nvPr>
        </p:nvSpPr>
        <p:spPr>
          <a:xfrm>
            <a:off x="838200" y="1452880"/>
            <a:ext cx="10515600" cy="4724083"/>
          </a:xfrm>
        </p:spPr>
        <p:txBody>
          <a:bodyPr/>
          <a:lstStyle/>
          <a:p>
            <a:pPr>
              <a:lnSpc>
                <a:spcPct val="100000"/>
              </a:lnSpc>
            </a:pPr>
            <a:r>
              <a:rPr lang="zh-CN" altLang="en-US" sz="2400" dirty="0"/>
              <a:t>日志处理是指将消息队列用在日志处理中，比如</a:t>
            </a:r>
            <a:r>
              <a:rPr lang="en-US" altLang="zh-CN" sz="2400" dirty="0"/>
              <a:t>Kafka</a:t>
            </a:r>
            <a:r>
              <a:rPr lang="zh-CN" altLang="en-US" sz="2400" dirty="0"/>
              <a:t>的应用，解决大量日志传输的问题</a:t>
            </a:r>
            <a:endParaRPr lang="en-US" altLang="zh-CN" sz="2400" dirty="0"/>
          </a:p>
          <a:p>
            <a:pPr marL="514350" indent="-514350">
              <a:lnSpc>
                <a:spcPct val="100000"/>
              </a:lnSpc>
              <a:buFont typeface="+mj-lt"/>
              <a:buAutoNum type="alphaLcParenR"/>
            </a:pPr>
            <a:r>
              <a:rPr lang="zh-CN" altLang="en-US" sz="2400" dirty="0"/>
              <a:t>日志采集客户端，负责日志数据采集，定时写入</a:t>
            </a:r>
            <a:r>
              <a:rPr lang="en-US" altLang="zh-CN" sz="2400" dirty="0"/>
              <a:t>Kafka</a:t>
            </a:r>
            <a:r>
              <a:rPr lang="zh-CN" altLang="en-US" sz="2400" dirty="0"/>
              <a:t>队列；</a:t>
            </a:r>
          </a:p>
          <a:p>
            <a:pPr marL="514350" indent="-514350">
              <a:lnSpc>
                <a:spcPct val="100000"/>
              </a:lnSpc>
              <a:buFont typeface="+mj-lt"/>
              <a:buAutoNum type="alphaLcParenR"/>
            </a:pPr>
            <a:r>
              <a:rPr lang="en-US" altLang="zh-CN" sz="2400" dirty="0"/>
              <a:t>Kafka</a:t>
            </a:r>
            <a:r>
              <a:rPr lang="zh-CN" altLang="en-US" sz="2400" dirty="0"/>
              <a:t>消息队列，负责日志数据的接收，存储和转发；</a:t>
            </a:r>
          </a:p>
          <a:p>
            <a:pPr marL="514350" indent="-514350">
              <a:lnSpc>
                <a:spcPct val="100000"/>
              </a:lnSpc>
              <a:buFont typeface="+mj-lt"/>
              <a:buAutoNum type="alphaLcParenR"/>
            </a:pPr>
            <a:r>
              <a:rPr lang="zh-CN" altLang="en-US" sz="2400" dirty="0"/>
              <a:t>日志处理应用：订阅并消费</a:t>
            </a:r>
            <a:r>
              <a:rPr lang="en-US" altLang="zh-CN" sz="2400" dirty="0" err="1"/>
              <a:t>kafka</a:t>
            </a:r>
            <a:r>
              <a:rPr lang="zh-CN" altLang="en-US" sz="2400" dirty="0"/>
              <a:t>队列中的日志数据；</a:t>
            </a:r>
          </a:p>
          <a:p>
            <a:endParaRPr lang="zh-CN" altLang="en-US" dirty="0"/>
          </a:p>
        </p:txBody>
      </p:sp>
      <p:pic>
        <p:nvPicPr>
          <p:cNvPr id="5126" name="Picture 6" descr="https://images2015.cnblogs.com/blog/820332/201601/820332-20160124211447875-1251492581.png">
            <a:extLst>
              <a:ext uri="{FF2B5EF4-FFF2-40B4-BE49-F238E27FC236}">
                <a16:creationId xmlns:a16="http://schemas.microsoft.com/office/drawing/2014/main" xmlns="" id="{31FAF1CD-2A2A-43E2-B8CB-EB8228804D5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3814921"/>
            <a:ext cx="10185400" cy="29211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647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2268</Words>
  <Application>Microsoft Office PowerPoint</Application>
  <PresentationFormat>自定义</PresentationFormat>
  <Paragraphs>206</Paragraphs>
  <Slides>21</Slides>
  <Notes>11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消息队列介绍</vt:lpstr>
      <vt:lpstr>消息队列概述</vt:lpstr>
      <vt:lpstr>消息队列应用场景</vt:lpstr>
      <vt:lpstr>消息队列应用场景-异步处理</vt:lpstr>
      <vt:lpstr>消息队列应用场景-异步处理</vt:lpstr>
      <vt:lpstr>消息队列应用场景-应用解耦</vt:lpstr>
      <vt:lpstr>消息队列应用场景-应用解耦</vt:lpstr>
      <vt:lpstr>消息队列应用场景-流量削峰</vt:lpstr>
      <vt:lpstr>消息队列应用场景-日志处理</vt:lpstr>
      <vt:lpstr>消息队列应用场景-可靠消息最终一致性</vt:lpstr>
      <vt:lpstr>消息队列应用场景-可靠消息最终一致性</vt:lpstr>
      <vt:lpstr>主流消息队列-Kafka</vt:lpstr>
      <vt:lpstr>主流消息队列-Kafka</vt:lpstr>
      <vt:lpstr>主流消息队列-Kafka</vt:lpstr>
      <vt:lpstr>主流消息队列-Kafka分区分配策略</vt:lpstr>
      <vt:lpstr>主流消息队列-Kafka分区分配策略</vt:lpstr>
      <vt:lpstr>主流消息队列-Kafka分区分配策略</vt:lpstr>
      <vt:lpstr>主流消息队列-RocketMQ</vt:lpstr>
      <vt:lpstr>主流消息队列-RabbitMQ</vt:lpstr>
      <vt:lpstr>主流消息队列对比</vt:lpstr>
      <vt:lpstr>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烨</dc:creator>
  <cp:lastModifiedBy>Administrator</cp:lastModifiedBy>
  <cp:revision>227</cp:revision>
  <dcterms:created xsi:type="dcterms:W3CDTF">2019-05-25T14:54:08Z</dcterms:created>
  <dcterms:modified xsi:type="dcterms:W3CDTF">2019-11-12T14:43:01Z</dcterms:modified>
</cp:coreProperties>
</file>