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2" r:id="rId5"/>
    <p:sldId id="411" r:id="rId6"/>
    <p:sldId id="412" r:id="rId7"/>
    <p:sldId id="260" r:id="rId8"/>
    <p:sldId id="385" r:id="rId9"/>
    <p:sldId id="380" r:id="rId10"/>
    <p:sldId id="413" r:id="rId11"/>
    <p:sldId id="300" r:id="rId12"/>
    <p:sldId id="414" r:id="rId13"/>
    <p:sldId id="383" r:id="rId14"/>
    <p:sldId id="388" r:id="rId15"/>
    <p:sldId id="389" r:id="rId16"/>
    <p:sldId id="391" r:id="rId17"/>
    <p:sldId id="392" r:id="rId18"/>
    <p:sldId id="395" r:id="rId19"/>
    <p:sldId id="397" r:id="rId20"/>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68"/>
    <a:srgbClr val="00A85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44" d="100"/>
          <a:sy n="144" d="100"/>
        </p:scale>
        <p:origin x="-684"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7FEDA07-6999-4814-81DF-3B1BD944FC47}"/>
              </a:ext>
            </a:extLst>
          </p:cNvPr>
          <p:cNvSpPr>
            <a:spLocks noGrp="1"/>
          </p:cNvSpPr>
          <p:nvPr>
            <p:ph type="title"/>
          </p:nvPr>
        </p:nvSpPr>
        <p:spPr>
          <a:xfrm>
            <a:off x="628650" y="273844"/>
            <a:ext cx="7886700" cy="994172"/>
          </a:xfrm>
          <a:prstGeom prst="rect">
            <a:avLst/>
          </a:prstGeom>
        </p:spPr>
        <p:txBody>
          <a:bodyPr lIns="68580" tIns="34290" rIns="68580" bIns="34290"/>
          <a:lstStyle/>
          <a:p>
            <a:r>
              <a:rPr lang="zh-CN" altLang="en-US"/>
              <a:t>单击此处编辑母版标题样式</a:t>
            </a:r>
          </a:p>
        </p:txBody>
      </p:sp>
      <p:sp>
        <p:nvSpPr>
          <p:cNvPr id="3" name="内容占位符 2">
            <a:extLst>
              <a:ext uri="{FF2B5EF4-FFF2-40B4-BE49-F238E27FC236}">
                <a16:creationId xmlns="" xmlns:a16="http://schemas.microsoft.com/office/drawing/2014/main" id="{D9F94238-C23C-4B1E-9625-0B50D8018386}"/>
              </a:ext>
            </a:extLst>
          </p:cNvPr>
          <p:cNvSpPr>
            <a:spLocks noGrp="1"/>
          </p:cNvSpPr>
          <p:nvPr>
            <p:ph idx="1"/>
          </p:nvPr>
        </p:nvSpPr>
        <p:spPr>
          <a:xfrm>
            <a:off x="628650" y="1369218"/>
            <a:ext cx="7886700" cy="3263504"/>
          </a:xfrm>
          <a:prstGeom prst="rect">
            <a:avLst/>
          </a:prstGeom>
        </p:spPr>
        <p:txBody>
          <a:bodyPr lIns="68580" tIns="34290" rIns="68580" bIns="3429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F1159804-9B50-4DE7-B1DE-011E69B8749B}"/>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25D17C82-9B32-40A6-8F74-6C9772353D20}" type="datetimeFigureOut">
              <a:rPr lang="zh-CN" altLang="en-US" smtClean="0"/>
              <a:pPr/>
              <a:t>2019/11/17 Sunday</a:t>
            </a:fld>
            <a:endParaRPr lang="zh-CN" altLang="en-US"/>
          </a:p>
        </p:txBody>
      </p:sp>
      <p:sp>
        <p:nvSpPr>
          <p:cNvPr id="5" name="页脚占位符 4">
            <a:extLst>
              <a:ext uri="{FF2B5EF4-FFF2-40B4-BE49-F238E27FC236}">
                <a16:creationId xmlns="" xmlns:a16="http://schemas.microsoft.com/office/drawing/2014/main" id="{A58AB20C-6EF7-426E-8FE6-CF197222013D}"/>
              </a:ext>
            </a:extLst>
          </p:cNvPr>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a:extLst>
              <a:ext uri="{FF2B5EF4-FFF2-40B4-BE49-F238E27FC236}">
                <a16:creationId xmlns="" xmlns:a16="http://schemas.microsoft.com/office/drawing/2014/main" id="{FED05A2A-864F-4B02-B312-757B7AECF0E4}"/>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68FEE3CD-21F1-4DDD-B0C7-7410C46C4117}" type="slidenum">
              <a:rPr lang="zh-CN" altLang="en-US" smtClean="0"/>
              <a:pPr/>
              <a:t>‹#›</a:t>
            </a:fld>
            <a:endParaRPr lang="zh-CN" altLang="en-US"/>
          </a:p>
        </p:txBody>
      </p:sp>
    </p:spTree>
    <p:extLst>
      <p:ext uri="{BB962C8B-B14F-4D97-AF65-F5344CB8AC3E}">
        <p14:creationId xmlns="" xmlns:p14="http://schemas.microsoft.com/office/powerpoint/2010/main" val="19519493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4"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2" descr="E:\线下推广\PPT规范\模板\PPT规范设计_1.jpg"/>
          <p:cNvPicPr>
            <a:picLocks noChangeAspect="1"/>
          </p:cNvPicPr>
          <p:nvPr/>
        </p:nvPicPr>
        <p:blipFill>
          <a:blip r:embed="rId2" cstate="print"/>
          <a:stretch>
            <a:fillRect/>
          </a:stretch>
        </p:blipFill>
        <p:spPr>
          <a:xfrm>
            <a:off x="0" y="0"/>
            <a:ext cx="9144000" cy="5145088"/>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B5671AB-14FF-43CB-8757-7662068957EB}"/>
              </a:ext>
            </a:extLst>
          </p:cNvPr>
          <p:cNvSpPr>
            <a:spLocks noGrp="1"/>
          </p:cNvSpPr>
          <p:nvPr>
            <p:ph type="title"/>
          </p:nvPr>
        </p:nvSpPr>
        <p:spPr>
          <a:xfrm>
            <a:off x="628650" y="273844"/>
            <a:ext cx="4879454" cy="641722"/>
          </a:xfrm>
        </p:spPr>
        <p:txBody>
          <a:bodyPr/>
          <a:lstStyle/>
          <a:p>
            <a:pPr algn="l"/>
            <a:r>
              <a:rPr lang="zh-CN" altLang="en-US" sz="2800" b="1" dirty="0"/>
              <a:t>消息队列概述</a:t>
            </a:r>
            <a:endParaRPr lang="zh-CN" altLang="en-US" sz="2800" dirty="0"/>
          </a:p>
        </p:txBody>
      </p:sp>
      <p:sp>
        <p:nvSpPr>
          <p:cNvPr id="3" name="内容占位符 2">
            <a:extLst>
              <a:ext uri="{FF2B5EF4-FFF2-40B4-BE49-F238E27FC236}">
                <a16:creationId xmlns="" xmlns:a16="http://schemas.microsoft.com/office/drawing/2014/main" id="{81855E05-6ED9-4083-965A-21A01D8CA867}"/>
              </a:ext>
            </a:extLst>
          </p:cNvPr>
          <p:cNvSpPr>
            <a:spLocks noGrp="1"/>
          </p:cNvSpPr>
          <p:nvPr>
            <p:ph idx="1"/>
          </p:nvPr>
        </p:nvSpPr>
        <p:spPr>
          <a:xfrm>
            <a:off x="539552" y="2067694"/>
            <a:ext cx="7886700" cy="2498676"/>
          </a:xfrm>
        </p:spPr>
        <p:txBody>
          <a:bodyPr/>
          <a:lstStyle/>
          <a:p>
            <a:pPr>
              <a:lnSpc>
                <a:spcPct val="150000"/>
              </a:lnSpc>
            </a:pPr>
            <a:r>
              <a:rPr lang="zh-CN" altLang="en-US" sz="1800" dirty="0" smtClean="0"/>
              <a:t>消息队列中间件是分布式系统中重要的组件，可以比作是一个存放消息的容器，当我们需要使用消息的时候可以取出消息供自己使用。</a:t>
            </a:r>
            <a:endParaRPr lang="en-US" altLang="zh-CN" sz="1800" dirty="0" smtClean="0"/>
          </a:p>
          <a:p>
            <a:pPr>
              <a:lnSpc>
                <a:spcPct val="150000"/>
              </a:lnSpc>
            </a:pPr>
            <a:r>
              <a:rPr lang="zh-CN" altLang="en-US" sz="1800" dirty="0" smtClean="0"/>
              <a:t>目</a:t>
            </a:r>
            <a:r>
              <a:rPr lang="zh-CN" altLang="en-US" sz="1800" dirty="0"/>
              <a:t>前在生产环境，使用较多的消息队列有</a:t>
            </a:r>
            <a:r>
              <a:rPr lang="en-US" altLang="zh-CN" sz="1800" dirty="0"/>
              <a:t>ActiveMQ</a:t>
            </a:r>
            <a:r>
              <a:rPr lang="zh-CN" altLang="en-US" sz="1800" dirty="0"/>
              <a:t>，</a:t>
            </a:r>
            <a:r>
              <a:rPr lang="en-US" altLang="zh-CN" sz="1800" dirty="0"/>
              <a:t>RabbitMQ</a:t>
            </a:r>
            <a:r>
              <a:rPr lang="zh-CN" altLang="en-US" sz="1800" dirty="0"/>
              <a:t>，</a:t>
            </a:r>
            <a:r>
              <a:rPr lang="en-US" altLang="zh-CN" sz="1800" dirty="0" err="1"/>
              <a:t>ZeroMQ</a:t>
            </a:r>
            <a:r>
              <a:rPr lang="zh-CN" altLang="en-US" sz="1800" dirty="0"/>
              <a:t>，</a:t>
            </a:r>
            <a:r>
              <a:rPr lang="en-US" altLang="zh-CN" sz="1800" dirty="0"/>
              <a:t>Kafka</a:t>
            </a:r>
            <a:r>
              <a:rPr lang="zh-CN" altLang="en-US" sz="1800" dirty="0"/>
              <a:t>，</a:t>
            </a:r>
            <a:r>
              <a:rPr lang="en-US" altLang="zh-CN" sz="1800" dirty="0" err="1"/>
              <a:t>MetaMQ</a:t>
            </a:r>
            <a:r>
              <a:rPr lang="zh-CN" altLang="en-US" sz="1800" dirty="0"/>
              <a:t>，</a:t>
            </a:r>
            <a:r>
              <a:rPr lang="en-US" altLang="zh-CN" sz="1800" dirty="0" err="1"/>
              <a:t>RocketMQ</a:t>
            </a:r>
            <a:r>
              <a:rPr lang="zh-CN" altLang="en-US" sz="1800" dirty="0"/>
              <a:t>等</a:t>
            </a:r>
            <a:r>
              <a:rPr lang="zh-CN" altLang="en-US" sz="1800" dirty="0" smtClean="0"/>
              <a:t>。</a:t>
            </a:r>
            <a:endParaRPr lang="en-US" altLang="zh-CN" sz="1800" dirty="0" smtClean="0"/>
          </a:p>
        </p:txBody>
      </p:sp>
      <p:pic>
        <p:nvPicPr>
          <p:cNvPr id="4"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7" name="内容占位符 2">
            <a:extLst>
              <a:ext uri="{FF2B5EF4-FFF2-40B4-BE49-F238E27FC236}">
                <a16:creationId xmlns="" xmlns:a16="http://schemas.microsoft.com/office/drawing/2014/main" id="{81855E05-6ED9-4083-965A-21A01D8CA867}"/>
              </a:ext>
            </a:extLst>
          </p:cNvPr>
          <p:cNvSpPr txBox="1">
            <a:spLocks/>
          </p:cNvSpPr>
          <p:nvPr/>
        </p:nvSpPr>
        <p:spPr>
          <a:xfrm>
            <a:off x="683568" y="987574"/>
            <a:ext cx="6336704" cy="504056"/>
          </a:xfrm>
          <a:prstGeom prst="rect">
            <a:avLst/>
          </a:prstGeom>
        </p:spPr>
        <p:txBody>
          <a:bodyPr lIns="68580" tIns="34290" rIns="68580" bIns="34290"/>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内容占位符 2">
            <a:extLst>
              <a:ext uri="{FF2B5EF4-FFF2-40B4-BE49-F238E27FC236}">
                <a16:creationId xmlns="" xmlns:a16="http://schemas.microsoft.com/office/drawing/2014/main" id="{81855E05-6ED9-4083-965A-21A01D8CA867}"/>
              </a:ext>
            </a:extLst>
          </p:cNvPr>
          <p:cNvSpPr txBox="1">
            <a:spLocks/>
          </p:cNvSpPr>
          <p:nvPr/>
        </p:nvSpPr>
        <p:spPr>
          <a:xfrm>
            <a:off x="539552" y="987574"/>
            <a:ext cx="7886700" cy="936104"/>
          </a:xfrm>
          <a:prstGeom prst="rect">
            <a:avLst/>
          </a:prstGeom>
        </p:spPr>
        <p:txBody>
          <a:bodyPr lIns="68580" tIns="34290" rIns="68580" bIns="34290"/>
          <a:lstStyle/>
          <a:p>
            <a:pPr marL="342900" indent="-342900" rtl="0">
              <a:lnSpc>
                <a:spcPct val="150000"/>
              </a:lnSpc>
              <a:spcBef>
                <a:spcPct val="20000"/>
              </a:spcBef>
              <a:buFont typeface="Arial" panose="020B0604020202020204" pitchFamily="34" charset="0"/>
              <a:buChar char="•"/>
            </a:pPr>
            <a:r>
              <a:rPr lang="zh-CN" altLang="en-US" dirty="0" smtClean="0">
                <a:latin typeface="+mn-lt"/>
                <a:ea typeface="+mn-ea"/>
              </a:rPr>
              <a:t>消息：消息</a:t>
            </a:r>
            <a:r>
              <a:rPr lang="en-US" altLang="zh-CN" dirty="0" smtClean="0">
                <a:latin typeface="+mn-lt"/>
                <a:ea typeface="+mn-ea"/>
              </a:rPr>
              <a:t>(Message) </a:t>
            </a:r>
            <a:r>
              <a:rPr lang="zh-CN" altLang="en-US" dirty="0" smtClean="0">
                <a:latin typeface="+mn-lt"/>
                <a:ea typeface="+mn-ea"/>
              </a:rPr>
              <a:t>：应用间传送的数据。消息可以非常简单，比如只包含文本字符串、</a:t>
            </a:r>
            <a:r>
              <a:rPr lang="en-US" altLang="zh-CN" dirty="0" smtClean="0">
                <a:latin typeface="+mn-lt"/>
                <a:ea typeface="+mn-ea"/>
              </a:rPr>
              <a:t>JSON </a:t>
            </a:r>
            <a:r>
              <a:rPr lang="zh-CN" altLang="en-US" dirty="0" smtClean="0">
                <a:latin typeface="+mn-lt"/>
                <a:ea typeface="+mn-ea"/>
              </a:rPr>
              <a:t>等，也可以很复杂，比如内嵌对象。</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5144136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5" name="标题 1">
            <a:extLst>
              <a:ext uri="{FF2B5EF4-FFF2-40B4-BE49-F238E27FC236}">
                <a16:creationId xmlns="" xmlns:a16="http://schemas.microsoft.com/office/drawing/2014/main" id="{BB5671AB-14FF-43CB-8757-7662068957EB}"/>
              </a:ext>
            </a:extLst>
          </p:cNvPr>
          <p:cNvSpPr txBox="1">
            <a:spLocks/>
          </p:cNvSpPr>
          <p:nvPr/>
        </p:nvSpPr>
        <p:spPr>
          <a:xfrm>
            <a:off x="611560" y="339502"/>
            <a:ext cx="4248472" cy="641722"/>
          </a:xfrm>
          <a:prstGeom prst="rect">
            <a:avLst/>
          </a:prstGeom>
        </p:spPr>
        <p:txBody>
          <a:bodyPr/>
          <a:lstStyle/>
          <a:p>
            <a:pPr lvl="0" rtl="0" fontAlgn="auto">
              <a:spcAft>
                <a:spcPts val="0"/>
              </a:spcAft>
              <a:defRPr/>
            </a:pPr>
            <a:r>
              <a:rPr lang="zh-CN" altLang="en-US" sz="2800" b="1" dirty="0" smtClean="0"/>
              <a:t>消息队列应用场景</a:t>
            </a:r>
            <a:endParaRPr lang="zh-CN" altLang="en-US" sz="2800" dirty="0"/>
          </a:p>
        </p:txBody>
      </p:sp>
      <p:sp>
        <p:nvSpPr>
          <p:cNvPr id="7" name="内容占位符 2">
            <a:extLst>
              <a:ext uri="{FF2B5EF4-FFF2-40B4-BE49-F238E27FC236}">
                <a16:creationId xmlns="" xmlns:a16="http://schemas.microsoft.com/office/drawing/2014/main" id="{81855E05-6ED9-4083-965A-21A01D8CA867}"/>
              </a:ext>
            </a:extLst>
          </p:cNvPr>
          <p:cNvSpPr txBox="1">
            <a:spLocks/>
          </p:cNvSpPr>
          <p:nvPr/>
        </p:nvSpPr>
        <p:spPr>
          <a:xfrm>
            <a:off x="683568" y="1131590"/>
            <a:ext cx="6493768" cy="3173165"/>
          </a:xfrm>
          <a:prstGeom prst="rect">
            <a:avLst/>
          </a:prstGeom>
        </p:spPr>
        <p:txBody>
          <a:bodyPr>
            <a:normAutofit fontScale="92500" lnSpcReduction="20000"/>
          </a:bodyPr>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在实际应用中常用的使用场景如下：</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异步处理</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应用解耦</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流量削峰</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限流</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日志处理</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分布式柔性事务控制</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64CB129-F1A6-42F5-AE29-6265A02FD0A5}"/>
              </a:ext>
            </a:extLst>
          </p:cNvPr>
          <p:cNvSpPr>
            <a:spLocks noGrp="1"/>
          </p:cNvSpPr>
          <p:nvPr>
            <p:ph type="title"/>
          </p:nvPr>
        </p:nvSpPr>
        <p:spPr>
          <a:xfrm>
            <a:off x="611560" y="195486"/>
            <a:ext cx="4968552" cy="519187"/>
          </a:xfrm>
        </p:spPr>
        <p:txBody>
          <a:bodyPr/>
          <a:lstStyle/>
          <a:p>
            <a:pPr algn="l"/>
            <a:r>
              <a:rPr lang="zh-CN" altLang="en-US" sz="2800" b="1" dirty="0" smtClean="0">
                <a:latin typeface="+mj-ea"/>
              </a:rPr>
              <a:t>应</a:t>
            </a:r>
            <a:r>
              <a:rPr lang="zh-CN" altLang="en-US" sz="2800" b="1" dirty="0">
                <a:latin typeface="+mj-ea"/>
              </a:rPr>
              <a:t>用场景</a:t>
            </a:r>
            <a:r>
              <a:rPr lang="en-US" altLang="zh-CN" sz="2800" b="1" dirty="0">
                <a:latin typeface="+mj-ea"/>
              </a:rPr>
              <a:t>-</a:t>
            </a:r>
            <a:r>
              <a:rPr lang="zh-CN" altLang="en-US" sz="2800" b="1" dirty="0">
                <a:latin typeface="+mj-ea"/>
              </a:rPr>
              <a:t>可靠消息最终一致性</a:t>
            </a:r>
          </a:p>
        </p:txBody>
      </p:sp>
      <p:sp>
        <p:nvSpPr>
          <p:cNvPr id="3" name="内容占位符 2">
            <a:extLst>
              <a:ext uri="{FF2B5EF4-FFF2-40B4-BE49-F238E27FC236}">
                <a16:creationId xmlns="" xmlns:a16="http://schemas.microsoft.com/office/drawing/2014/main" id="{58A69D86-9257-4C6A-A60C-AB8DD3232181}"/>
              </a:ext>
            </a:extLst>
          </p:cNvPr>
          <p:cNvSpPr>
            <a:spLocks noGrp="1"/>
          </p:cNvSpPr>
          <p:nvPr>
            <p:ph idx="1"/>
          </p:nvPr>
        </p:nvSpPr>
        <p:spPr>
          <a:xfrm>
            <a:off x="395536" y="771550"/>
            <a:ext cx="8352928" cy="4176464"/>
          </a:xfrm>
        </p:spPr>
        <p:txBody>
          <a:bodyPr/>
          <a:lstStyle/>
          <a:p>
            <a:r>
              <a:rPr lang="zh-CN" altLang="en-US" sz="1600" dirty="0"/>
              <a:t>消息发送一致性：是指产生消息的业务动作与消息发送的一致。也就是说，如果业务操作成功，那么由这个业务操作所产生的消息一定要成功投递到消息中间件中去，否则就丢弃该消息。</a:t>
            </a:r>
            <a:endParaRPr lang="en-US" altLang="zh-CN" sz="1600" dirty="0"/>
          </a:p>
          <a:p>
            <a:r>
              <a:rPr lang="zh-CN" altLang="en-US" sz="1600" dirty="0"/>
              <a:t>下面用伪代码进行演示消息发送和投递的不可靠性：</a:t>
            </a:r>
            <a:endParaRPr lang="en-US" altLang="zh-CN" sz="1600" dirty="0"/>
          </a:p>
          <a:p>
            <a:endParaRPr lang="zh-CN" altLang="en-US" dirty="0"/>
          </a:p>
        </p:txBody>
      </p:sp>
      <p:pic>
        <p:nvPicPr>
          <p:cNvPr id="5" name="图片 4">
            <a:extLst>
              <a:ext uri="{FF2B5EF4-FFF2-40B4-BE49-F238E27FC236}">
                <a16:creationId xmlns="" xmlns:a16="http://schemas.microsoft.com/office/drawing/2014/main" id="{138E98C7-5070-4E0A-B091-5EAE5C48F8EF}"/>
              </a:ext>
            </a:extLst>
          </p:cNvPr>
          <p:cNvPicPr>
            <a:picLocks noChangeAspect="1"/>
          </p:cNvPicPr>
          <p:nvPr/>
        </p:nvPicPr>
        <p:blipFill>
          <a:blip r:embed="rId2" cstate="print"/>
          <a:stretch>
            <a:fillRect/>
          </a:stretch>
        </p:blipFill>
        <p:spPr>
          <a:xfrm>
            <a:off x="611560" y="1851670"/>
            <a:ext cx="3178969" cy="1285875"/>
          </a:xfrm>
          <a:prstGeom prst="rect">
            <a:avLst/>
          </a:prstGeom>
        </p:spPr>
      </p:pic>
      <p:pic>
        <p:nvPicPr>
          <p:cNvPr id="6" name="图片 5">
            <a:extLst>
              <a:ext uri="{FF2B5EF4-FFF2-40B4-BE49-F238E27FC236}">
                <a16:creationId xmlns="" xmlns:a16="http://schemas.microsoft.com/office/drawing/2014/main" id="{16930426-084C-4392-AC4D-B8DD5E11FAC4}"/>
              </a:ext>
            </a:extLst>
          </p:cNvPr>
          <p:cNvPicPr>
            <a:picLocks noChangeAspect="1"/>
          </p:cNvPicPr>
          <p:nvPr/>
        </p:nvPicPr>
        <p:blipFill>
          <a:blip r:embed="rId3" cstate="print"/>
          <a:stretch>
            <a:fillRect/>
          </a:stretch>
        </p:blipFill>
        <p:spPr>
          <a:xfrm>
            <a:off x="4644008" y="1923678"/>
            <a:ext cx="2871788" cy="1243013"/>
          </a:xfrm>
          <a:prstGeom prst="rect">
            <a:avLst/>
          </a:prstGeom>
        </p:spPr>
      </p:pic>
      <p:pic>
        <p:nvPicPr>
          <p:cNvPr id="7" name="图片 6">
            <a:extLst>
              <a:ext uri="{FF2B5EF4-FFF2-40B4-BE49-F238E27FC236}">
                <a16:creationId xmlns="" xmlns:a16="http://schemas.microsoft.com/office/drawing/2014/main" id="{0F590F58-4E59-46BA-90E3-CE10A4236DD6}"/>
              </a:ext>
            </a:extLst>
          </p:cNvPr>
          <p:cNvPicPr>
            <a:picLocks noChangeAspect="1"/>
          </p:cNvPicPr>
          <p:nvPr/>
        </p:nvPicPr>
        <p:blipFill>
          <a:blip r:embed="rId4" cstate="print"/>
          <a:stretch>
            <a:fillRect/>
          </a:stretch>
        </p:blipFill>
        <p:spPr>
          <a:xfrm>
            <a:off x="611560" y="3219822"/>
            <a:ext cx="3900488" cy="1464469"/>
          </a:xfrm>
          <a:prstGeom prst="rect">
            <a:avLst/>
          </a:prstGeom>
        </p:spPr>
      </p:pic>
      <p:pic>
        <p:nvPicPr>
          <p:cNvPr id="8" name="图片 7">
            <a:extLst>
              <a:ext uri="{FF2B5EF4-FFF2-40B4-BE49-F238E27FC236}">
                <a16:creationId xmlns="" xmlns:a16="http://schemas.microsoft.com/office/drawing/2014/main" id="{C163D06E-FB30-4A41-A72A-8EFBFC77D451}"/>
              </a:ext>
            </a:extLst>
          </p:cNvPr>
          <p:cNvPicPr>
            <a:picLocks noChangeAspect="1"/>
          </p:cNvPicPr>
          <p:nvPr/>
        </p:nvPicPr>
        <p:blipFill>
          <a:blip r:embed="rId5" cstate="print"/>
          <a:stretch>
            <a:fillRect/>
          </a:stretch>
        </p:blipFill>
        <p:spPr>
          <a:xfrm>
            <a:off x="4716016" y="3219822"/>
            <a:ext cx="3757613" cy="1443038"/>
          </a:xfrm>
          <a:prstGeom prst="rect">
            <a:avLst/>
          </a:prstGeom>
        </p:spPr>
      </p:pic>
      <p:pic>
        <p:nvPicPr>
          <p:cNvPr id="9" name="Picture 4" descr="E:\常规物料\PPT规范\模板\PPT规范设计-15-15.png"/>
          <p:cNvPicPr>
            <a:picLocks noChangeAspect="1"/>
          </p:cNvPicPr>
          <p:nvPr/>
        </p:nvPicPr>
        <p:blipFill>
          <a:blip r:embed="rId6" cstate="print"/>
          <a:stretch>
            <a:fillRect/>
          </a:stretch>
        </p:blipFill>
        <p:spPr>
          <a:xfrm>
            <a:off x="5516563" y="227013"/>
            <a:ext cx="3627437" cy="350837"/>
          </a:xfrm>
          <a:prstGeom prst="rect">
            <a:avLst/>
          </a:prstGeom>
          <a:noFill/>
          <a:ln w="9525">
            <a:noFill/>
          </a:ln>
        </p:spPr>
      </p:pic>
    </p:spTree>
    <p:extLst>
      <p:ext uri="{BB962C8B-B14F-4D97-AF65-F5344CB8AC3E}">
        <p14:creationId xmlns="" xmlns:p14="http://schemas.microsoft.com/office/powerpoint/2010/main" val="2557142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4" name="标题 1">
            <a:extLst>
              <a:ext uri="{FF2B5EF4-FFF2-40B4-BE49-F238E27FC236}">
                <a16:creationId xmlns="" xmlns:a16="http://schemas.microsoft.com/office/drawing/2014/main" id="{BB5671AB-14FF-43CB-8757-7662068957EB}"/>
              </a:ext>
            </a:extLst>
          </p:cNvPr>
          <p:cNvSpPr txBox="1">
            <a:spLocks/>
          </p:cNvSpPr>
          <p:nvPr/>
        </p:nvSpPr>
        <p:spPr>
          <a:xfrm>
            <a:off x="628650" y="273844"/>
            <a:ext cx="5527526" cy="641722"/>
          </a:xfrm>
          <a:prstGeom prst="rect">
            <a:avLst/>
          </a:prstGeom>
        </p:spPr>
        <p:txBody>
          <a:bodyPr/>
          <a:lstStyle/>
          <a:p>
            <a:pPr lvl="0" rtl="0" fontAlgn="auto">
              <a:spcAft>
                <a:spcPts val="0"/>
              </a:spcAft>
            </a:pPr>
            <a:r>
              <a:rPr lang="zh-CN" altLang="en-US" sz="2800" b="1" dirty="0" smtClean="0">
                <a:latin typeface="+mj-ea"/>
              </a:rPr>
              <a:t>应用场景</a:t>
            </a:r>
            <a:r>
              <a:rPr lang="en-US" altLang="zh-CN" sz="2800" b="1" dirty="0" smtClean="0">
                <a:latin typeface="+mj-ea"/>
              </a:rPr>
              <a:t>-</a:t>
            </a:r>
            <a:r>
              <a:rPr lang="zh-CN" altLang="en-US" sz="2800" b="1" dirty="0" smtClean="0">
                <a:latin typeface="+mj-ea"/>
              </a:rPr>
              <a:t>可靠消息最终一致性</a:t>
            </a:r>
            <a:endParaRPr kumimoji="0" lang="zh-CN" alt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内容占位符 2">
            <a:extLst>
              <a:ext uri="{FF2B5EF4-FFF2-40B4-BE49-F238E27FC236}">
                <a16:creationId xmlns="" xmlns:a16="http://schemas.microsoft.com/office/drawing/2014/main" id="{58A69D86-9257-4C6A-A60C-AB8DD3232181}"/>
              </a:ext>
            </a:extLst>
          </p:cNvPr>
          <p:cNvSpPr txBox="1">
            <a:spLocks/>
          </p:cNvSpPr>
          <p:nvPr/>
        </p:nvSpPr>
        <p:spPr>
          <a:xfrm>
            <a:off x="395536" y="771550"/>
            <a:ext cx="8352928" cy="417646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内容占位符 2">
            <a:extLst>
              <a:ext uri="{FF2B5EF4-FFF2-40B4-BE49-F238E27FC236}">
                <a16:creationId xmlns="" xmlns:a16="http://schemas.microsoft.com/office/drawing/2014/main" id="{58A69D86-9257-4C6A-A60C-AB8DD3232181}"/>
              </a:ext>
            </a:extLst>
          </p:cNvPr>
          <p:cNvSpPr txBox="1">
            <a:spLocks/>
          </p:cNvSpPr>
          <p:nvPr/>
        </p:nvSpPr>
        <p:spPr>
          <a:xfrm>
            <a:off x="547936" y="923950"/>
            <a:ext cx="8352928" cy="3880048"/>
          </a:xfrm>
          <a:prstGeom prst="rect">
            <a:avLst/>
          </a:prstGeom>
        </p:spPr>
        <p:txBody>
          <a:bodyPr/>
          <a:lstStyle/>
          <a:p>
            <a:pPr marL="342900" indent="-342900" rtl="0" fontAlgn="auto">
              <a:spcBef>
                <a:spcPct val="20000"/>
              </a:spcBef>
              <a:spcAft>
                <a:spcPts val="0"/>
              </a:spcAft>
              <a:buFont typeface="Arial" panose="020B0604020202020204" pitchFamily="34" charset="0"/>
              <a:buChar char="•"/>
            </a:pPr>
            <a:r>
              <a:rPr lang="zh-CN" altLang="en-US" dirty="0" smtClean="0"/>
              <a:t>可靠消息最终一致性架构如下：</a:t>
            </a:r>
            <a:endParaRPr lang="en-US" altLang="zh-CN" dirty="0" smtClean="0"/>
          </a:p>
        </p:txBody>
      </p:sp>
      <p:pic>
        <p:nvPicPr>
          <p:cNvPr id="14" name="Picture 6" descr="ECEB0CD9-A61C-4ED9-98C1-CE02A9B658C3.png">
            <a:extLst>
              <a:ext uri="{FF2B5EF4-FFF2-40B4-BE49-F238E27FC236}">
                <a16:creationId xmlns="" xmlns:a16="http://schemas.microsoft.com/office/drawing/2014/main" id="{8465A31A-64E0-42CF-8B41-E44AB62A3201}"/>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99592" y="1347614"/>
            <a:ext cx="7376430" cy="302433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2" cstate="print"/>
          <a:stretch>
            <a:fillRect/>
          </a:stretch>
        </p:blipFill>
        <p:spPr>
          <a:xfrm>
            <a:off x="0" y="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3"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4603120" cy="523220"/>
          </a:xfrm>
          <a:prstGeom prst="rect">
            <a:avLst/>
          </a:prstGeom>
          <a:noFill/>
        </p:spPr>
        <p:txBody>
          <a:bodyPr wrap="none" rtlCol="0">
            <a:spAutoFit/>
          </a:bodyPr>
          <a:lstStyle/>
          <a:p>
            <a:pPr rtl="0" fontAlgn="auto">
              <a:spcBef>
                <a:spcPts val="0"/>
              </a:spcBef>
              <a:spcAft>
                <a:spcPts val="0"/>
              </a:spcAft>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第三</a:t>
            </a: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章  </a:t>
            </a:r>
            <a:r>
              <a:rPr lang="en-US" altLang="zh-CN" sz="2800" b="1" spc="300" dirty="0" smtClean="0">
                <a:solidFill>
                  <a:schemeClr val="bg1"/>
                </a:solidFill>
                <a:latin typeface="微软雅黑" panose="020B0503020204020204" pitchFamily="34" charset="-122"/>
                <a:ea typeface="微软雅黑" panose="020B0503020204020204" pitchFamily="34" charset="-122"/>
              </a:rPr>
              <a:t>JMS VS</a:t>
            </a:r>
            <a:r>
              <a:rPr lang="zh-CN" altLang="en-US" sz="2800" b="1" spc="300" dirty="0" smtClean="0">
                <a:solidFill>
                  <a:schemeClr val="bg1"/>
                </a:solidFill>
                <a:latin typeface="微软雅黑" panose="020B0503020204020204" pitchFamily="34" charset="-122"/>
                <a:ea typeface="微软雅黑" panose="020B0503020204020204" pitchFamily="34" charset="-122"/>
              </a:rPr>
              <a:t> </a:t>
            </a:r>
            <a:r>
              <a:rPr lang="en-US" altLang="zh-CN" sz="2800" b="1" spc="300" dirty="0" smtClean="0">
                <a:solidFill>
                  <a:schemeClr val="bg1"/>
                </a:solidFill>
                <a:latin typeface="微软雅黑" panose="020B0503020204020204" pitchFamily="34" charset="-122"/>
                <a:ea typeface="微软雅黑" panose="020B0503020204020204" pitchFamily="34" charset="-122"/>
              </a:rPr>
              <a:t>AMQP</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8" name="标题 1">
            <a:extLst>
              <a:ext uri="{FF2B5EF4-FFF2-40B4-BE49-F238E27FC236}">
                <a16:creationId xmlns="" xmlns:a16="http://schemas.microsoft.com/office/drawing/2014/main" id="{BB5671AB-14FF-43CB-8757-7662068957EB}"/>
              </a:ext>
            </a:extLst>
          </p:cNvPr>
          <p:cNvSpPr txBox="1">
            <a:spLocks/>
          </p:cNvSpPr>
          <p:nvPr/>
        </p:nvSpPr>
        <p:spPr>
          <a:xfrm>
            <a:off x="628650" y="273844"/>
            <a:ext cx="5527526" cy="641722"/>
          </a:xfrm>
          <a:prstGeom prst="rect">
            <a:avLst/>
          </a:prstGeom>
        </p:spPr>
        <p:txBody>
          <a:bodyPr/>
          <a:lstStyle/>
          <a:p>
            <a:pPr lvl="0" rtl="0" fontAlgn="auto">
              <a:spcAft>
                <a:spcPts val="0"/>
              </a:spcAft>
            </a:pPr>
            <a:r>
              <a:rPr kumimoji="0" lang="en-US" altLang="zh-CN" sz="2800" b="0" i="0" u="none" strike="noStrike" kern="1200" cap="none" spc="0" normalizeH="0" baseline="0" noProof="0" dirty="0" smtClean="0">
                <a:ln>
                  <a:noFill/>
                </a:ln>
                <a:solidFill>
                  <a:schemeClr val="tx1"/>
                </a:solidFill>
                <a:effectLst/>
                <a:uLnTx/>
                <a:uFillTx/>
                <a:latin typeface="+mj-lt"/>
                <a:ea typeface="+mj-ea"/>
                <a:cs typeface="+mj-cs"/>
              </a:rPr>
              <a:t>JMS</a:t>
            </a:r>
            <a:endParaRPr kumimoji="0" lang="zh-CN" alt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2" cstate="print"/>
          <a:stretch>
            <a:fillRect/>
          </a:stretch>
        </p:blipFill>
        <p:spPr>
          <a:xfrm>
            <a:off x="0" y="-1588"/>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3"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3873176" cy="523220"/>
          </a:xfrm>
          <a:prstGeom prst="rect">
            <a:avLst/>
          </a:prstGeom>
          <a:noFill/>
        </p:spPr>
        <p:txBody>
          <a:bodyPr wrap="none" rtlCol="0">
            <a:spAutoFit/>
          </a:bodyPr>
          <a:lstStyle/>
          <a:p>
            <a:pPr rtl="0" fontAlgn="auto">
              <a:spcBef>
                <a:spcPts val="0"/>
              </a:spcBef>
              <a:spcAft>
                <a:spcPts val="0"/>
              </a:spcAft>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第四</a:t>
            </a: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章   </a:t>
            </a:r>
            <a:r>
              <a:rPr lang="en-US" altLang="zh-CN" sz="2800" b="1" spc="300" dirty="0" smtClean="0">
                <a:solidFill>
                  <a:schemeClr val="bg1"/>
                </a:solidFill>
                <a:latin typeface="微软雅黑" panose="020B0503020204020204" pitchFamily="34" charset="-122"/>
                <a:ea typeface="微软雅黑" panose="020B0503020204020204" pitchFamily="34" charset="-122"/>
              </a:rPr>
              <a:t>RabbitMQ</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6" name="标题 1">
            <a:extLst>
              <a:ext uri="{FF2B5EF4-FFF2-40B4-BE49-F238E27FC236}">
                <a16:creationId xmlns="" xmlns:a16="http://schemas.microsoft.com/office/drawing/2014/main" id="{564CB129-F1A6-42F5-AE29-6265A02FD0A5}"/>
              </a:ext>
            </a:extLst>
          </p:cNvPr>
          <p:cNvSpPr txBox="1">
            <a:spLocks/>
          </p:cNvSpPr>
          <p:nvPr/>
        </p:nvSpPr>
        <p:spPr>
          <a:xfrm>
            <a:off x="611560" y="195486"/>
            <a:ext cx="4968552" cy="5191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2800" b="1" noProof="0" dirty="0" smtClean="0">
                <a:latin typeface="+mj-ea"/>
                <a:ea typeface="+mj-ea"/>
                <a:cs typeface="+mj-cs"/>
              </a:rPr>
              <a:t>RabbitMQ</a:t>
            </a:r>
            <a:r>
              <a:rPr lang="zh-CN" altLang="en-US" sz="2800" b="1" noProof="0" dirty="0" smtClean="0">
                <a:latin typeface="+mj-ea"/>
                <a:ea typeface="+mj-ea"/>
                <a:cs typeface="+mj-cs"/>
              </a:rPr>
              <a:t>架构</a:t>
            </a:r>
            <a:endParaRPr kumimoji="0" lang="zh-CN" altLang="en-US" sz="2800" b="1" i="0" u="none" strike="noStrike" kern="1200" cap="none" spc="0" normalizeH="0" baseline="0" noProof="0" dirty="0">
              <a:ln>
                <a:noFill/>
              </a:ln>
              <a:solidFill>
                <a:schemeClr val="tx1"/>
              </a:solidFill>
              <a:effectLst/>
              <a:uLnTx/>
              <a:uFillTx/>
              <a:latin typeface="+mj-ea"/>
              <a:ea typeface="+mj-ea"/>
              <a:cs typeface="+mj-cs"/>
            </a:endParaRPr>
          </a:p>
        </p:txBody>
      </p:sp>
      <p:sp>
        <p:nvSpPr>
          <p:cNvPr id="7" name="矩形 6"/>
          <p:cNvSpPr/>
          <p:nvPr/>
        </p:nvSpPr>
        <p:spPr>
          <a:xfrm>
            <a:off x="755576" y="915566"/>
            <a:ext cx="7776864" cy="646331"/>
          </a:xfrm>
          <a:prstGeom prst="rect">
            <a:avLst/>
          </a:prstGeom>
        </p:spPr>
        <p:txBody>
          <a:bodyPr wrap="square">
            <a:spAutoFit/>
          </a:bodyPr>
          <a:lstStyle/>
          <a:p>
            <a:r>
              <a:rPr lang="en-US" altLang="zh-CN" dirty="0" smtClean="0"/>
              <a:t>RabbitMQ</a:t>
            </a:r>
            <a:r>
              <a:rPr lang="zh-CN" altLang="en-US" dirty="0" smtClean="0"/>
              <a:t>是一个由</a:t>
            </a:r>
            <a:r>
              <a:rPr lang="en-US" altLang="zh-CN" dirty="0" smtClean="0"/>
              <a:t>erlang</a:t>
            </a:r>
            <a:r>
              <a:rPr lang="zh-CN" altLang="en-US" dirty="0" smtClean="0"/>
              <a:t>开</a:t>
            </a:r>
            <a:r>
              <a:rPr lang="zh-CN" altLang="en-US" dirty="0" smtClean="0"/>
              <a:t>发，</a:t>
            </a:r>
            <a:r>
              <a:rPr lang="en-US" altLang="zh-CN" dirty="0" smtClean="0"/>
              <a:t>AMQP</a:t>
            </a:r>
            <a:r>
              <a:rPr lang="zh-CN" altLang="en-US" dirty="0" smtClean="0"/>
              <a:t>的</a:t>
            </a:r>
            <a:r>
              <a:rPr lang="zh-CN" altLang="en-US" dirty="0" smtClean="0"/>
              <a:t>开</a:t>
            </a:r>
            <a:r>
              <a:rPr lang="zh-CN" altLang="en-US" dirty="0" smtClean="0"/>
              <a:t>源实现的高</a:t>
            </a:r>
            <a:r>
              <a:rPr lang="zh-CN" altLang="en-US" dirty="0" smtClean="0"/>
              <a:t>级消息队列，说白了就是一个开源的消息中间件</a:t>
            </a:r>
            <a:r>
              <a:rPr lang="zh-CN" altLang="en-US" dirty="0" smtClean="0"/>
              <a:t>。</a:t>
            </a:r>
            <a:endParaRPr lang="zh-CN" altLang="en-US" dirty="0"/>
          </a:p>
        </p:txBody>
      </p:sp>
      <p:pic>
        <p:nvPicPr>
          <p:cNvPr id="23554" name="Picture 2" descr="C://Users/Administrator/AppData/Local/YNote/data/dxh122685692@163.com/fc8862f9bf7a4243b0c557c1b0d555ae/clipboard.png"/>
          <p:cNvPicPr>
            <a:picLocks noChangeAspect="1" noChangeArrowheads="1"/>
          </p:cNvPicPr>
          <p:nvPr/>
        </p:nvPicPr>
        <p:blipFill>
          <a:blip r:embed="rId3" cstate="print"/>
          <a:srcRect/>
          <a:stretch>
            <a:fillRect/>
          </a:stretch>
        </p:blipFill>
        <p:spPr bwMode="auto">
          <a:xfrm>
            <a:off x="827584" y="1851670"/>
            <a:ext cx="7560840" cy="281101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pic>
        <p:nvPicPr>
          <p:cNvPr id="5" name="图片 4" descr="e19b7484259cfc36efca000392815273"/>
          <p:cNvPicPr>
            <a:picLocks noChangeAspect="1"/>
          </p:cNvPicPr>
          <p:nvPr/>
        </p:nvPicPr>
        <p:blipFill>
          <a:blip r:embed="rId3" cstate="print"/>
          <a:stretch>
            <a:fillRect/>
          </a:stretch>
        </p:blipFill>
        <p:spPr>
          <a:xfrm>
            <a:off x="344805" y="306070"/>
            <a:ext cx="1473835" cy="14852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2" descr="E:\线下推广\PPT规范\模板\PPT规范设计_8.jpg"/>
          <p:cNvPicPr>
            <a:picLocks noChangeAspect="1"/>
          </p:cNvPicPr>
          <p:nvPr/>
        </p:nvPicPr>
        <p:blipFill>
          <a:blip r:embed="rId2" cstate="print"/>
          <a:stretch>
            <a:fillRect/>
          </a:stretch>
        </p:blipFill>
        <p:spPr>
          <a:xfrm>
            <a:off x="635" y="-635"/>
            <a:ext cx="9144000" cy="5145088"/>
          </a:xfrm>
          <a:prstGeom prst="rect">
            <a:avLst/>
          </a:prstGeom>
          <a:noFill/>
          <a:ln w="9525">
            <a:noFill/>
          </a:ln>
        </p:spPr>
      </p:pic>
      <p:pic>
        <p:nvPicPr>
          <p:cNvPr id="3074" name="Picture 3" descr="E:\常规物料\PPT规范\模板\PPT规范设计-14-14.png"/>
          <p:cNvPicPr>
            <a:picLocks noChangeAspect="1"/>
          </p:cNvPicPr>
          <p:nvPr/>
        </p:nvPicPr>
        <p:blipFill>
          <a:blip r:embed="rId3" cstate="print"/>
          <a:stretch>
            <a:fillRect/>
          </a:stretch>
        </p:blipFill>
        <p:spPr>
          <a:xfrm>
            <a:off x="1119188" y="1595438"/>
            <a:ext cx="6905625" cy="1565275"/>
          </a:xfrm>
          <a:prstGeom prst="rect">
            <a:avLst/>
          </a:prstGeom>
          <a:noFill/>
          <a:ln w="9525">
            <a:noFill/>
          </a:ln>
        </p:spPr>
      </p:pic>
      <p:sp>
        <p:nvSpPr>
          <p:cNvPr id="3" name="TextBox 2"/>
          <p:cNvSpPr txBox="1"/>
          <p:nvPr/>
        </p:nvSpPr>
        <p:spPr>
          <a:xfrm>
            <a:off x="3425825" y="2101850"/>
            <a:ext cx="2613660" cy="553085"/>
          </a:xfrm>
          <a:prstGeom prst="rect">
            <a:avLst/>
          </a:prstGeom>
          <a:noFill/>
        </p:spPr>
        <p:txBody>
          <a:bodyPr wrap="square" rtlCol="0">
            <a:spAutoFit/>
          </a:bodyPr>
          <a:lstStyle/>
          <a:p>
            <a:pPr marR="0" defTabSz="914400" rtl="0" fontAlgn="auto">
              <a:spcBef>
                <a:spcPts val="0"/>
              </a:spcBef>
              <a:spcAft>
                <a:spcPts val="0"/>
              </a:spcAft>
              <a:buClrTx/>
              <a:buSzTx/>
              <a:buFontTx/>
              <a:buNone/>
              <a:defRPr/>
            </a:pPr>
            <a:r>
              <a:rPr kumimoji="0" lang="zh-CN" altLang="en-US" sz="3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消息队列</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2" descr="E:\线下推广\PPT规范\模板\PPT规范设计_8.jpg"/>
          <p:cNvPicPr>
            <a:picLocks noChangeAspect="1"/>
          </p:cNvPicPr>
          <p:nvPr/>
        </p:nvPicPr>
        <p:blipFill>
          <a:blip r:embed="rId2" cstate="print"/>
          <a:stretch>
            <a:fillRect/>
          </a:stretch>
        </p:blipFill>
        <p:spPr>
          <a:xfrm>
            <a:off x="0" y="-1270"/>
            <a:ext cx="9144000" cy="5145088"/>
          </a:xfrm>
          <a:prstGeom prst="rect">
            <a:avLst/>
          </a:prstGeom>
          <a:noFill/>
          <a:ln w="9525">
            <a:noFill/>
          </a:ln>
        </p:spPr>
      </p:pic>
      <p:pic>
        <p:nvPicPr>
          <p:cNvPr id="4098" name="Picture 2" descr="E:\线下推广\常规物料\PPT规范\未标题-1-01.png"/>
          <p:cNvPicPr>
            <a:picLocks noChangeAspect="1"/>
          </p:cNvPicPr>
          <p:nvPr/>
        </p:nvPicPr>
        <p:blipFill>
          <a:blip r:embed="rId3" cstate="print"/>
          <a:stretch>
            <a:fillRect/>
          </a:stretch>
        </p:blipFill>
        <p:spPr>
          <a:xfrm>
            <a:off x="1878330" y="353695"/>
            <a:ext cx="5005705" cy="735965"/>
          </a:xfrm>
          <a:prstGeom prst="rect">
            <a:avLst/>
          </a:prstGeom>
          <a:noFill/>
          <a:ln w="9525">
            <a:noFill/>
          </a:ln>
        </p:spPr>
      </p:pic>
      <p:sp>
        <p:nvSpPr>
          <p:cNvPr id="5" name="TextBox 4"/>
          <p:cNvSpPr txBox="1"/>
          <p:nvPr/>
        </p:nvSpPr>
        <p:spPr>
          <a:xfrm>
            <a:off x="2227263" y="501333"/>
            <a:ext cx="2351926" cy="40011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第一</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章</a:t>
            </a:r>
            <a:r>
              <a:rPr kumimoji="0" lang="zh-CN" altLang="en-US" sz="2000" b="1" kern="1200" cap="none" spc="300" normalizeH="0" noProof="0" dirty="0" smtClean="0">
                <a:solidFill>
                  <a:schemeClr val="bg1"/>
                </a:solidFill>
                <a:latin typeface="微软雅黑" panose="020B0503020204020204" pitchFamily="34" charset="-122"/>
                <a:ea typeface="微软雅黑" panose="020B0503020204020204" pitchFamily="34" charset="-122"/>
                <a:cs typeface="+mn-cs"/>
              </a:rPr>
              <a:t>   </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队</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列   </a:t>
            </a:r>
            <a:endParaRPr lang="zh-CN" altLang="en-US" sz="2000" b="1" spc="300" noProof="0" dirty="0" smtClean="0">
              <a:solidFill>
                <a:schemeClr val="bg1"/>
              </a:solidFill>
              <a:latin typeface="微软雅黑" panose="020B0503020204020204" pitchFamily="34" charset="-122"/>
              <a:ea typeface="微软雅黑" panose="020B0503020204020204" pitchFamily="34" charset="-122"/>
              <a:cs typeface="+mn-cs"/>
              <a:sym typeface="+mn-ea"/>
            </a:endParaRPr>
          </a:p>
        </p:txBody>
      </p:sp>
      <p:pic>
        <p:nvPicPr>
          <p:cNvPr id="4100" name="Picture 2" descr="E:\线下推广\常规物料\PPT规范\未标题-1-01.png"/>
          <p:cNvPicPr>
            <a:picLocks noChangeAspect="1"/>
          </p:cNvPicPr>
          <p:nvPr/>
        </p:nvPicPr>
        <p:blipFill>
          <a:blip r:embed="rId3" cstate="print"/>
          <a:stretch>
            <a:fillRect/>
          </a:stretch>
        </p:blipFill>
        <p:spPr>
          <a:xfrm>
            <a:off x="1878330" y="1253490"/>
            <a:ext cx="5069840" cy="744855"/>
          </a:xfrm>
          <a:prstGeom prst="rect">
            <a:avLst/>
          </a:prstGeom>
          <a:noFill/>
          <a:ln w="9525">
            <a:noFill/>
          </a:ln>
        </p:spPr>
      </p:pic>
      <p:sp>
        <p:nvSpPr>
          <p:cNvPr id="8" name="TextBox 7"/>
          <p:cNvSpPr txBox="1"/>
          <p:nvPr/>
        </p:nvSpPr>
        <p:spPr>
          <a:xfrm>
            <a:off x="2227263" y="1426210"/>
            <a:ext cx="2826415" cy="40011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第二</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章</a:t>
            </a:r>
            <a:r>
              <a:rPr kumimoji="0" lang="zh-CN" altLang="en-US" sz="2000" b="1" kern="1200" cap="none" spc="300" normalizeH="0" noProof="0" dirty="0" smtClean="0">
                <a:solidFill>
                  <a:schemeClr val="bg1"/>
                </a:solidFill>
                <a:latin typeface="微软雅黑" panose="020B0503020204020204" pitchFamily="34" charset="-122"/>
                <a:ea typeface="微软雅黑" panose="020B0503020204020204" pitchFamily="34" charset="-122"/>
                <a:cs typeface="+mn-cs"/>
              </a:rPr>
              <a:t>   </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消</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息队列  </a:t>
            </a:r>
          </a:p>
        </p:txBody>
      </p:sp>
      <p:pic>
        <p:nvPicPr>
          <p:cNvPr id="4102" name="Picture 2" descr="E:\线下推广\常规物料\PPT规范\未标题-1-01.png"/>
          <p:cNvPicPr>
            <a:picLocks noChangeAspect="1"/>
          </p:cNvPicPr>
          <p:nvPr/>
        </p:nvPicPr>
        <p:blipFill>
          <a:blip r:embed="rId3" cstate="print"/>
          <a:stretch>
            <a:fillRect/>
          </a:stretch>
        </p:blipFill>
        <p:spPr>
          <a:xfrm>
            <a:off x="1862455" y="2169160"/>
            <a:ext cx="5128260" cy="753745"/>
          </a:xfrm>
          <a:prstGeom prst="rect">
            <a:avLst/>
          </a:prstGeom>
          <a:noFill/>
          <a:ln w="9525">
            <a:noFill/>
          </a:ln>
        </p:spPr>
      </p:pic>
      <p:sp>
        <p:nvSpPr>
          <p:cNvPr id="3" name="TextBox 8"/>
          <p:cNvSpPr txBox="1"/>
          <p:nvPr/>
        </p:nvSpPr>
        <p:spPr>
          <a:xfrm>
            <a:off x="2227263" y="2372043"/>
            <a:ext cx="3700244" cy="400110"/>
          </a:xfrm>
          <a:prstGeom prst="rect">
            <a:avLst/>
          </a:prstGeom>
          <a:noFill/>
        </p:spPr>
        <p:txBody>
          <a:bodyPr wrap="none" rtlCol="0">
            <a:spAutoFit/>
          </a:bodyPr>
          <a:lstStyle/>
          <a:p>
            <a:pPr rtl="0" fontAlgn="auto">
              <a:spcBef>
                <a:spcPts val="0"/>
              </a:spcBef>
              <a:spcAft>
                <a:spcPts val="0"/>
              </a:spcAft>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第三</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章</a:t>
            </a:r>
            <a:r>
              <a:rPr kumimoji="0" lang="zh-CN" altLang="en-US" sz="2000" b="1" kern="1200" cap="none" spc="300" normalizeH="0" noProof="0" dirty="0" smtClean="0">
                <a:solidFill>
                  <a:schemeClr val="bg1"/>
                </a:solidFill>
                <a:latin typeface="微软雅黑" panose="020B0503020204020204" pitchFamily="34" charset="-122"/>
                <a:ea typeface="微软雅黑" panose="020B0503020204020204" pitchFamily="34" charset="-122"/>
                <a:cs typeface="+mn-cs"/>
              </a:rPr>
              <a:t>   </a:t>
            </a:r>
            <a:r>
              <a:rPr lang="en-US" altLang="zh-CN" sz="2000" b="1" spc="300" dirty="0" smtClean="0">
                <a:solidFill>
                  <a:schemeClr val="bg1"/>
                </a:solidFill>
                <a:latin typeface="微软雅黑" panose="020B0503020204020204" pitchFamily="34" charset="-122"/>
                <a:ea typeface="微软雅黑" panose="020B0503020204020204" pitchFamily="34" charset="-122"/>
              </a:rPr>
              <a:t>JMS </a:t>
            </a:r>
            <a:r>
              <a:rPr lang="en-US" altLang="zh-CN" sz="2000" b="1" spc="300" dirty="0" smtClean="0">
                <a:solidFill>
                  <a:schemeClr val="bg1"/>
                </a:solidFill>
                <a:latin typeface="微软雅黑" panose="020B0503020204020204" pitchFamily="34" charset="-122"/>
                <a:ea typeface="微软雅黑" panose="020B0503020204020204" pitchFamily="34" charset="-122"/>
              </a:rPr>
              <a:t>VS</a:t>
            </a:r>
            <a:r>
              <a:rPr lang="zh-CN" altLang="en-US" sz="2000" b="1" spc="300" dirty="0" smtClean="0">
                <a:solidFill>
                  <a:schemeClr val="bg1"/>
                </a:solidFill>
                <a:latin typeface="微软雅黑" panose="020B0503020204020204" pitchFamily="34" charset="-122"/>
                <a:ea typeface="微软雅黑" panose="020B0503020204020204" pitchFamily="34" charset="-122"/>
              </a:rPr>
              <a:t> </a:t>
            </a:r>
            <a:r>
              <a:rPr lang="en-US" altLang="zh-CN" sz="2000" b="1" spc="300" dirty="0" smtClean="0">
                <a:solidFill>
                  <a:schemeClr val="bg1"/>
                </a:solidFill>
                <a:latin typeface="微软雅黑" panose="020B0503020204020204" pitchFamily="34" charset="-122"/>
                <a:ea typeface="微软雅黑" panose="020B0503020204020204" pitchFamily="34" charset="-122"/>
              </a:rPr>
              <a:t>AMQP</a:t>
            </a:r>
            <a:endPar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endParaRPr>
          </a:p>
        </p:txBody>
      </p:sp>
      <p:pic>
        <p:nvPicPr>
          <p:cNvPr id="2" name="Picture 2" descr="E:\线下推广\常规物料\PPT规范\未标题-1-01.png"/>
          <p:cNvPicPr>
            <a:picLocks noChangeAspect="1"/>
          </p:cNvPicPr>
          <p:nvPr/>
        </p:nvPicPr>
        <p:blipFill>
          <a:blip r:embed="rId3" cstate="print"/>
          <a:stretch>
            <a:fillRect/>
          </a:stretch>
        </p:blipFill>
        <p:spPr>
          <a:xfrm>
            <a:off x="1894205" y="3091180"/>
            <a:ext cx="5090160" cy="748665"/>
          </a:xfrm>
          <a:prstGeom prst="rect">
            <a:avLst/>
          </a:prstGeom>
          <a:noFill/>
          <a:ln w="9525">
            <a:noFill/>
          </a:ln>
        </p:spPr>
      </p:pic>
      <p:sp>
        <p:nvSpPr>
          <p:cNvPr id="4" name="TextBox 4"/>
          <p:cNvSpPr txBox="1"/>
          <p:nvPr/>
        </p:nvSpPr>
        <p:spPr>
          <a:xfrm>
            <a:off x="2243138" y="3238818"/>
            <a:ext cx="3164649" cy="40011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第四</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章   </a:t>
            </a:r>
            <a:r>
              <a:rPr kumimoji="0" lang="en-US" altLang="zh-CN"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RabbitMQ</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 </a:t>
            </a:r>
            <a:endParaRPr lang="zh-CN" altLang="en-US" sz="2000" b="1" spc="300" noProof="0" dirty="0" smtClean="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7" name="TextBox 7"/>
          <p:cNvSpPr txBox="1"/>
          <p:nvPr/>
        </p:nvSpPr>
        <p:spPr>
          <a:xfrm>
            <a:off x="2243138" y="4169410"/>
            <a:ext cx="1059180" cy="39878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第五章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2" cstate="print"/>
          <a:stretch>
            <a:fillRect/>
          </a:stretch>
        </p:blipFill>
        <p:spPr>
          <a:xfrm>
            <a:off x="635" y="-127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3" cstate="print"/>
          <a:stretch>
            <a:fillRect/>
          </a:stretch>
        </p:blipFill>
        <p:spPr>
          <a:xfrm>
            <a:off x="1878013" y="2024063"/>
            <a:ext cx="5387975" cy="792162"/>
          </a:xfrm>
          <a:prstGeom prst="rect">
            <a:avLst/>
          </a:prstGeom>
          <a:noFill/>
          <a:ln w="9525">
            <a:noFill/>
          </a:ln>
        </p:spPr>
      </p:pic>
      <p:sp>
        <p:nvSpPr>
          <p:cNvPr id="5" name="TextBox 4"/>
          <p:cNvSpPr txBox="1"/>
          <p:nvPr/>
        </p:nvSpPr>
        <p:spPr>
          <a:xfrm>
            <a:off x="2411761" y="2174558"/>
            <a:ext cx="2952327" cy="523220"/>
          </a:xfrm>
          <a:prstGeom prst="rect">
            <a:avLst/>
          </a:prstGeom>
          <a:noFill/>
        </p:spPr>
        <p:txBody>
          <a:bodyPr wrap="square" rtlCol="0">
            <a:spAutoFit/>
          </a:bodyPr>
          <a:lstStyle/>
          <a:p>
            <a:pPr rtl="0" fontAlgn="auto">
              <a:spcBef>
                <a:spcPts val="0"/>
              </a:spcBef>
              <a:spcAft>
                <a:spcPts val="0"/>
              </a:spcAft>
              <a:defRPr/>
            </a:pPr>
            <a:r>
              <a:rPr lang="zh-CN" altLang="en-US" sz="2800" b="1" spc="300" dirty="0" smtClean="0">
                <a:solidFill>
                  <a:schemeClr val="bg1"/>
                </a:solidFill>
                <a:latin typeface="微软雅黑" panose="020B0503020204020204" pitchFamily="34" charset="-122"/>
                <a:ea typeface="微软雅黑" panose="020B0503020204020204" pitchFamily="34" charset="-122"/>
              </a:rPr>
              <a:t>第一章   队列   </a:t>
            </a:r>
            <a:endParaRPr lang="zh-CN" altLang="en-US" sz="2800" b="1" spc="3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3" name="矩形 2"/>
          <p:cNvSpPr/>
          <p:nvPr/>
        </p:nvSpPr>
        <p:spPr>
          <a:xfrm>
            <a:off x="2748424" y="2387084"/>
            <a:ext cx="3976923" cy="369332"/>
          </a:xfrm>
          <a:prstGeom prst="rect">
            <a:avLst/>
          </a:prstGeom>
        </p:spPr>
        <p:txBody>
          <a:bodyPr wrap="none">
            <a:spAutoFit/>
          </a:bodyPr>
          <a:lstStyle/>
          <a:p>
            <a:r>
              <a:rPr lang="zh-CN" altLang="en-US" dirty="0" smtClean="0"/>
              <a:t>队列是一种先进先出的数据结构</a:t>
            </a:r>
            <a:r>
              <a:rPr lang="en-US" altLang="zh-CN" dirty="0" smtClean="0"/>
              <a:t>(FIFO)</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3" name="矩形 2"/>
          <p:cNvSpPr/>
          <p:nvPr/>
        </p:nvSpPr>
        <p:spPr>
          <a:xfrm>
            <a:off x="2748424" y="2387084"/>
            <a:ext cx="3976923" cy="369332"/>
          </a:xfrm>
          <a:prstGeom prst="rect">
            <a:avLst/>
          </a:prstGeom>
        </p:spPr>
        <p:txBody>
          <a:bodyPr wrap="none">
            <a:spAutoFit/>
          </a:bodyPr>
          <a:lstStyle/>
          <a:p>
            <a:r>
              <a:rPr lang="zh-CN" altLang="en-US" dirty="0" smtClean="0"/>
              <a:t>队列是一种先进先出的数据结构</a:t>
            </a:r>
            <a:r>
              <a:rPr lang="en-US" altLang="zh-CN" dirty="0" smtClean="0"/>
              <a:t>(FIFO)</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pic>
        <p:nvPicPr>
          <p:cNvPr id="4" name="图片 3"/>
          <p:cNvPicPr>
            <a:picLocks noChangeAspect="1"/>
          </p:cNvPicPr>
          <p:nvPr/>
        </p:nvPicPr>
        <p:blipFill>
          <a:blip r:embed="rId3" cstate="print"/>
          <a:stretch>
            <a:fillRect/>
          </a:stretch>
        </p:blipFill>
        <p:spPr>
          <a:xfrm>
            <a:off x="1200785" y="811530"/>
            <a:ext cx="6743065" cy="37249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pic>
        <p:nvPicPr>
          <p:cNvPr id="3" name="图片 2" descr="e19b7484259cfc36efca000392815273"/>
          <p:cNvPicPr>
            <a:picLocks noChangeAspect="1"/>
          </p:cNvPicPr>
          <p:nvPr/>
        </p:nvPicPr>
        <p:blipFill>
          <a:blip r:embed="rId3" cstate="print"/>
          <a:stretch>
            <a:fillRect/>
          </a:stretch>
        </p:blipFill>
        <p:spPr>
          <a:xfrm>
            <a:off x="344805" y="306070"/>
            <a:ext cx="1473835" cy="14852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2" cstate="print"/>
          <a:stretch>
            <a:fillRect/>
          </a:stretch>
        </p:blipFill>
        <p:spPr>
          <a:xfrm>
            <a:off x="0" y="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3"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4067026" cy="492443"/>
          </a:xfrm>
          <a:prstGeom prst="rect">
            <a:avLst/>
          </a:prstGeom>
          <a:noFill/>
        </p:spPr>
        <p:txBody>
          <a:bodyPr wrap="square" rtlCol="0">
            <a:spAutoFit/>
          </a:bodyPr>
          <a:lstStyle/>
          <a:p>
            <a:pPr marR="0" algn="l" defTabSz="914400" rtl="0" fontAlgn="auto">
              <a:spcBef>
                <a:spcPts val="0"/>
              </a:spcBef>
              <a:spcAft>
                <a:spcPts val="0"/>
              </a:spcAft>
              <a:buClrTx/>
              <a:buSzTx/>
              <a:buFontTx/>
              <a:buNone/>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第二章      消息队列</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478</Words>
  <Application>Microsoft Office PowerPoint</Application>
  <PresentationFormat>全屏显示(16:9)</PresentationFormat>
  <Paragraphs>31</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消息队列概述</vt:lpstr>
      <vt:lpstr>幻灯片 11</vt:lpstr>
      <vt:lpstr>应用场景-可靠消息最终一致性</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Administrator</cp:lastModifiedBy>
  <cp:revision>580</cp:revision>
  <dcterms:created xsi:type="dcterms:W3CDTF">2015-06-05T01:43:00Z</dcterms:created>
  <dcterms:modified xsi:type="dcterms:W3CDTF">2019-11-17T10:26:02Z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