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412" r:id="rId7"/>
    <p:sldId id="260" r:id="rId8"/>
    <p:sldId id="427" r:id="rId9"/>
    <p:sldId id="430" r:id="rId10"/>
    <p:sldId id="380" r:id="rId11"/>
    <p:sldId id="432" r:id="rId12"/>
    <p:sldId id="413" r:id="rId13"/>
    <p:sldId id="433" r:id="rId14"/>
    <p:sldId id="300" r:id="rId15"/>
    <p:sldId id="414" r:id="rId16"/>
    <p:sldId id="383" r:id="rId17"/>
    <p:sldId id="388" r:id="rId18"/>
    <p:sldId id="389" r:id="rId19"/>
    <p:sldId id="391" r:id="rId20"/>
    <p:sldId id="392" r:id="rId21"/>
    <p:sldId id="395" r:id="rId22"/>
    <p:sldId id="434" r:id="rId23"/>
    <p:sldId id="435" r:id="rId24"/>
    <p:sldId id="397" r:id="rId25"/>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68"/>
    <a:srgbClr val="00A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4" d="100"/>
          <a:sy n="144" d="100"/>
        </p:scale>
        <p:origin x="-68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内容占位符 2"/>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25D17C82-9B32-40A6-8F74-6C9772353D2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68FEE3CD-21F1-4DDD-B0C7-7410C46C41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 descr="E:\线下推广\PPT规范\模板\PPT规范设计_1.jpg"/>
          <p:cNvPicPr>
            <a:picLocks noChangeAspect="1"/>
          </p:cNvPicPr>
          <p:nvPr/>
        </p:nvPicPr>
        <p:blipFill>
          <a:blip r:embed="rId1" cstate="print"/>
          <a:stretch>
            <a:fillRect/>
          </a:stretch>
        </p:blipFill>
        <p:spPr>
          <a:xfrm>
            <a:off x="0" y="0"/>
            <a:ext cx="9144000" cy="5145088"/>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916680" y="2292350"/>
            <a:ext cx="1473835" cy="1485265"/>
          </a:xfrm>
          <a:prstGeom prst="rect">
            <a:avLst/>
          </a:prstGeom>
        </p:spPr>
      </p:pic>
      <p:sp>
        <p:nvSpPr>
          <p:cNvPr id="4" name="文本框 3"/>
          <p:cNvSpPr txBox="1"/>
          <p:nvPr/>
        </p:nvSpPr>
        <p:spPr>
          <a:xfrm>
            <a:off x="3281045" y="1598930"/>
            <a:ext cx="3314700" cy="368300"/>
          </a:xfrm>
          <a:prstGeom prst="rect">
            <a:avLst/>
          </a:prstGeom>
          <a:noFill/>
        </p:spPr>
        <p:txBody>
          <a:bodyPr wrap="square" rtlCol="0" anchor="t">
            <a:spAutoFit/>
          </a:bodyPr>
          <a:p>
            <a:pPr algn="ctr"/>
            <a:r>
              <a:rPr lang="zh-CN" altLang="en-US"/>
              <a:t>什么是</a:t>
            </a:r>
            <a:r>
              <a:rPr lang="en-US" altLang="zh-CN"/>
              <a:t>MQ</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685"/>
            <a:ext cx="4879340" cy="547370"/>
          </a:xfrm>
        </p:spPr>
        <p:txBody>
          <a:bodyPr/>
          <a:lstStyle/>
          <a:p>
            <a:pPr algn="l"/>
            <a:r>
              <a:rPr lang="zh-CN" altLang="en-US" sz="2800" b="1" dirty="0"/>
              <a:t>消息队列概述</a:t>
            </a:r>
            <a:endParaRPr lang="zh-CN" altLang="en-US" sz="2800" dirty="0"/>
          </a:p>
        </p:txBody>
      </p:sp>
      <p:sp>
        <p:nvSpPr>
          <p:cNvPr id="3" name="内容占位符 2"/>
          <p:cNvSpPr>
            <a:spLocks noGrp="1"/>
          </p:cNvSpPr>
          <p:nvPr>
            <p:ph idx="1"/>
          </p:nvPr>
        </p:nvSpPr>
        <p:spPr>
          <a:xfrm>
            <a:off x="539552" y="2067694"/>
            <a:ext cx="7886700" cy="2498676"/>
          </a:xfrm>
        </p:spPr>
        <p:txBody>
          <a:bodyPr/>
          <a:lstStyle/>
          <a:p>
            <a:pPr>
              <a:lnSpc>
                <a:spcPct val="150000"/>
              </a:lnSpc>
            </a:pPr>
            <a:r>
              <a:rPr lang="zh-CN" altLang="en-US" sz="1800" dirty="0" smtClean="0"/>
              <a:t>消息队列中间件是分布式系统中重要的组件，可以比作是一个存放消息的容器，当我们需要使用消息的时候可以取出消息供自己使用。</a:t>
            </a:r>
            <a:endParaRPr lang="en-US" altLang="zh-CN" sz="1800" dirty="0" smtClean="0"/>
          </a:p>
          <a:p>
            <a:pPr>
              <a:lnSpc>
                <a:spcPct val="150000"/>
              </a:lnSpc>
            </a:pPr>
            <a:r>
              <a:rPr lang="zh-CN" altLang="en-US" sz="1800" dirty="0" smtClean="0"/>
              <a:t>目</a:t>
            </a:r>
            <a:r>
              <a:rPr lang="zh-CN" altLang="en-US" sz="1800" dirty="0"/>
              <a:t>前在生产环境，使用较多的消息队列有</a:t>
            </a:r>
            <a:r>
              <a:rPr lang="en-US" altLang="zh-CN" sz="1800" dirty="0"/>
              <a:t>ActiveMQ</a:t>
            </a:r>
            <a:r>
              <a:rPr lang="zh-CN" altLang="en-US" sz="1800" dirty="0"/>
              <a:t>，</a:t>
            </a:r>
            <a:r>
              <a:rPr lang="en-US" altLang="zh-CN" sz="1800" dirty="0"/>
              <a:t>RabbitMQ</a:t>
            </a:r>
            <a:r>
              <a:rPr lang="zh-CN" altLang="en-US" sz="1800" dirty="0"/>
              <a:t>，</a:t>
            </a:r>
            <a:r>
              <a:rPr lang="en-US" altLang="zh-CN" sz="1800" dirty="0" err="1"/>
              <a:t>ZeroMQ</a:t>
            </a:r>
            <a:r>
              <a:rPr lang="zh-CN" altLang="en-US" sz="1800" dirty="0"/>
              <a:t>，</a:t>
            </a:r>
            <a:r>
              <a:rPr lang="en-US" altLang="zh-CN" sz="1800" dirty="0"/>
              <a:t>Kafka</a:t>
            </a:r>
            <a:r>
              <a:rPr lang="zh-CN" altLang="en-US" sz="1800" dirty="0"/>
              <a:t>，</a:t>
            </a:r>
            <a:r>
              <a:rPr lang="en-US" altLang="zh-CN" sz="1800" dirty="0" err="1"/>
              <a:t>MetaMQ</a:t>
            </a:r>
            <a:r>
              <a:rPr lang="zh-CN" altLang="en-US" sz="1800" dirty="0"/>
              <a:t>，</a:t>
            </a:r>
            <a:r>
              <a:rPr lang="en-US" altLang="zh-CN" sz="1800" dirty="0" err="1"/>
              <a:t>RocketMQ</a:t>
            </a:r>
            <a:r>
              <a:rPr lang="zh-CN" altLang="en-US" sz="1800" dirty="0"/>
              <a:t>等</a:t>
            </a:r>
            <a:r>
              <a:rPr lang="zh-CN" altLang="en-US" sz="1800" dirty="0" smtClean="0"/>
              <a:t>。</a:t>
            </a:r>
            <a:endParaRPr lang="en-US" altLang="zh-CN" sz="1800" dirty="0" smtClean="0"/>
          </a:p>
        </p:txBody>
      </p:sp>
      <p:pic>
        <p:nvPicPr>
          <p:cNvPr id="4"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7" name="内容占位符 2"/>
          <p:cNvSpPr txBox="1"/>
          <p:nvPr/>
        </p:nvSpPr>
        <p:spPr>
          <a:xfrm>
            <a:off x="683568" y="987574"/>
            <a:ext cx="6336704" cy="504056"/>
          </a:xfrm>
          <a:prstGeom prst="rect">
            <a:avLst/>
          </a:prstGeom>
        </p:spPr>
        <p:txBody>
          <a:bodyPr lIns="68580" tIns="34290" rIns="68580" bIns="34290"/>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2"/>
          <p:cNvSpPr txBox="1"/>
          <p:nvPr/>
        </p:nvSpPr>
        <p:spPr>
          <a:xfrm>
            <a:off x="539552" y="987574"/>
            <a:ext cx="7886700" cy="936104"/>
          </a:xfrm>
          <a:prstGeom prst="rect">
            <a:avLst/>
          </a:prstGeom>
        </p:spPr>
        <p:txBody>
          <a:bodyPr lIns="68580" tIns="34290" rIns="68580" bIns="34290"/>
          <a:lstStyle/>
          <a:p>
            <a:pPr marL="342900" indent="-342900" rtl="0">
              <a:lnSpc>
                <a:spcPct val="150000"/>
              </a:lnSpc>
              <a:spcBef>
                <a:spcPct val="20000"/>
              </a:spcBef>
              <a:buFont typeface="Arial" panose="020B0604020202020204" pitchFamily="34" charset="0"/>
              <a:buChar char="•"/>
            </a:pPr>
            <a:r>
              <a:rPr lang="zh-CN" altLang="en-US" dirty="0" smtClean="0">
                <a:latin typeface="+mn-lt"/>
                <a:ea typeface="+mn-ea"/>
              </a:rPr>
              <a:t>消息：消息</a:t>
            </a:r>
            <a:r>
              <a:rPr lang="en-US" altLang="zh-CN" dirty="0" smtClean="0">
                <a:latin typeface="+mn-lt"/>
                <a:ea typeface="+mn-ea"/>
              </a:rPr>
              <a:t>(Message) </a:t>
            </a:r>
            <a:r>
              <a:rPr lang="zh-CN" altLang="en-US" dirty="0" smtClean="0">
                <a:latin typeface="+mn-lt"/>
                <a:ea typeface="+mn-ea"/>
              </a:rPr>
              <a:t>：应用间传送的数据。消息可以非常简单，比如只包含文本字符串、</a:t>
            </a:r>
            <a:r>
              <a:rPr lang="en-US" altLang="zh-CN" dirty="0" smtClean="0">
                <a:latin typeface="+mn-lt"/>
                <a:ea typeface="+mn-ea"/>
              </a:rPr>
              <a:t>JSON </a:t>
            </a:r>
            <a:r>
              <a:rPr lang="zh-CN" altLang="en-US" dirty="0" smtClean="0">
                <a:latin typeface="+mn-lt"/>
                <a:ea typeface="+mn-ea"/>
              </a:rPr>
              <a:t>等，也可以很复杂，比如内嵌对象。</a:t>
            </a:r>
            <a:endParaRPr lang="zh-CN" altLang="en-US" dirty="0" smtClean="0">
              <a:latin typeface="+mn-lt"/>
              <a:ea typeface="+mn-ea"/>
            </a:endParaRP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916680" y="2292350"/>
            <a:ext cx="1473835" cy="1485265"/>
          </a:xfrm>
          <a:prstGeom prst="rect">
            <a:avLst/>
          </a:prstGeom>
        </p:spPr>
      </p:pic>
      <p:sp>
        <p:nvSpPr>
          <p:cNvPr id="4" name="文本框 3"/>
          <p:cNvSpPr txBox="1"/>
          <p:nvPr/>
        </p:nvSpPr>
        <p:spPr>
          <a:xfrm>
            <a:off x="3281045" y="1598930"/>
            <a:ext cx="3314700" cy="368300"/>
          </a:xfrm>
          <a:prstGeom prst="rect">
            <a:avLst/>
          </a:prstGeom>
          <a:noFill/>
        </p:spPr>
        <p:txBody>
          <a:bodyPr wrap="square" rtlCol="0" anchor="t">
            <a:spAutoFit/>
          </a:bodyPr>
          <a:p>
            <a:pPr algn="ctr"/>
            <a:r>
              <a:rPr lang="en-US"/>
              <a:t>MQ</a:t>
            </a:r>
            <a:r>
              <a:rPr lang="zh-CN" altLang="en-US"/>
              <a:t>带来什么好处？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5" name="标题 1"/>
          <p:cNvSpPr txBox="1"/>
          <p:nvPr/>
        </p:nvSpPr>
        <p:spPr>
          <a:xfrm>
            <a:off x="611560" y="339502"/>
            <a:ext cx="4248472" cy="641722"/>
          </a:xfrm>
          <a:prstGeom prst="rect">
            <a:avLst/>
          </a:prstGeom>
        </p:spPr>
        <p:txBody>
          <a:bodyPr/>
          <a:lstStyle/>
          <a:p>
            <a:pPr lvl="0" rtl="0" fontAlgn="auto">
              <a:spcAft>
                <a:spcPts val="0"/>
              </a:spcAft>
              <a:defRPr/>
            </a:pPr>
            <a:r>
              <a:rPr lang="zh-CN" altLang="en-US" sz="2800" b="1" dirty="0" smtClean="0"/>
              <a:t>消息队列应用场景</a:t>
            </a:r>
            <a:endParaRPr lang="zh-CN" altLang="en-US" sz="2800" dirty="0"/>
          </a:p>
        </p:txBody>
      </p:sp>
      <p:sp>
        <p:nvSpPr>
          <p:cNvPr id="7" name="内容占位符 2"/>
          <p:cNvSpPr txBox="1"/>
          <p:nvPr/>
        </p:nvSpPr>
        <p:spPr>
          <a:xfrm>
            <a:off x="683568" y="1131590"/>
            <a:ext cx="6493768" cy="3173165"/>
          </a:xfrm>
          <a:prstGeom prst="rect">
            <a:avLst/>
          </a:prstGeom>
        </p:spPr>
        <p:txBody>
          <a:bodyPr>
            <a:normAutofit fontScale="92500" lnSpcReduction="20000"/>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在实际应用中常用的使用场景如下：</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异步处理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应用解耦</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流量削峰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限流</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日志处理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分布式柔性事务控制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95486"/>
            <a:ext cx="4968552" cy="519187"/>
          </a:xfrm>
        </p:spPr>
        <p:txBody>
          <a:bodyPr/>
          <a:lstStyle/>
          <a:p>
            <a:pPr algn="l"/>
            <a:r>
              <a:rPr lang="zh-CN" altLang="en-US" sz="2800" b="1" dirty="0" smtClean="0">
                <a:latin typeface="+mj-ea"/>
              </a:rPr>
              <a:t>应</a:t>
            </a:r>
            <a:r>
              <a:rPr lang="zh-CN" altLang="en-US" sz="2800" b="1" dirty="0">
                <a:latin typeface="+mj-ea"/>
              </a:rPr>
              <a:t>用场景</a:t>
            </a:r>
            <a:r>
              <a:rPr lang="en-US" altLang="zh-CN" sz="2800" b="1" dirty="0">
                <a:latin typeface="+mj-ea"/>
              </a:rPr>
              <a:t>-</a:t>
            </a:r>
            <a:r>
              <a:rPr lang="zh-CN" altLang="en-US" sz="2800" b="1" dirty="0">
                <a:latin typeface="+mj-ea"/>
              </a:rPr>
              <a:t>可靠消息最终一致性</a:t>
            </a:r>
            <a:endParaRPr lang="zh-CN" altLang="en-US" sz="2800" b="1" dirty="0">
              <a:latin typeface="+mj-ea"/>
            </a:endParaRPr>
          </a:p>
        </p:txBody>
      </p:sp>
      <p:sp>
        <p:nvSpPr>
          <p:cNvPr id="3" name="内容占位符 2"/>
          <p:cNvSpPr>
            <a:spLocks noGrp="1"/>
          </p:cNvSpPr>
          <p:nvPr>
            <p:ph idx="1"/>
          </p:nvPr>
        </p:nvSpPr>
        <p:spPr>
          <a:xfrm>
            <a:off x="395536" y="771550"/>
            <a:ext cx="8352928" cy="4176464"/>
          </a:xfrm>
        </p:spPr>
        <p:txBody>
          <a:bodyPr/>
          <a:lstStyle/>
          <a:p>
            <a:r>
              <a:rPr lang="zh-CN" altLang="en-US" sz="1600" dirty="0"/>
              <a:t>消息发送一致性：是指产生消息的业务动作与消息发送的一致。也就是说，如果业务操作成功，那么由这个业务操作所产生的消息一定要成功投递到消息中间件中去，否则就丢弃该消息。</a:t>
            </a:r>
            <a:endParaRPr lang="en-US" altLang="zh-CN" sz="1600" dirty="0"/>
          </a:p>
          <a:p>
            <a:r>
              <a:rPr lang="zh-CN" altLang="en-US" sz="1600" dirty="0"/>
              <a:t>下面用伪代码进行演示消息发送和投递的不可靠性：</a:t>
            </a:r>
            <a:endParaRPr lang="en-US" altLang="zh-CN" sz="1600" dirty="0"/>
          </a:p>
          <a:p>
            <a:endParaRPr lang="zh-CN" altLang="en-US" dirty="0"/>
          </a:p>
        </p:txBody>
      </p:sp>
      <p:pic>
        <p:nvPicPr>
          <p:cNvPr id="5" name="图片 4"/>
          <p:cNvPicPr>
            <a:picLocks noChangeAspect="1"/>
          </p:cNvPicPr>
          <p:nvPr/>
        </p:nvPicPr>
        <p:blipFill>
          <a:blip r:embed="rId1" cstate="print"/>
          <a:stretch>
            <a:fillRect/>
          </a:stretch>
        </p:blipFill>
        <p:spPr>
          <a:xfrm>
            <a:off x="611560" y="1851670"/>
            <a:ext cx="3178969" cy="1285875"/>
          </a:xfrm>
          <a:prstGeom prst="rect">
            <a:avLst/>
          </a:prstGeom>
        </p:spPr>
      </p:pic>
      <p:pic>
        <p:nvPicPr>
          <p:cNvPr id="6" name="图片 5"/>
          <p:cNvPicPr>
            <a:picLocks noChangeAspect="1"/>
          </p:cNvPicPr>
          <p:nvPr/>
        </p:nvPicPr>
        <p:blipFill>
          <a:blip r:embed="rId2" cstate="print"/>
          <a:stretch>
            <a:fillRect/>
          </a:stretch>
        </p:blipFill>
        <p:spPr>
          <a:xfrm>
            <a:off x="4644008" y="1923678"/>
            <a:ext cx="2871788" cy="1243013"/>
          </a:xfrm>
          <a:prstGeom prst="rect">
            <a:avLst/>
          </a:prstGeom>
        </p:spPr>
      </p:pic>
      <p:pic>
        <p:nvPicPr>
          <p:cNvPr id="7" name="图片 6"/>
          <p:cNvPicPr>
            <a:picLocks noChangeAspect="1"/>
          </p:cNvPicPr>
          <p:nvPr/>
        </p:nvPicPr>
        <p:blipFill>
          <a:blip r:embed="rId3" cstate="print"/>
          <a:stretch>
            <a:fillRect/>
          </a:stretch>
        </p:blipFill>
        <p:spPr>
          <a:xfrm>
            <a:off x="611560" y="3219822"/>
            <a:ext cx="3900488" cy="1464469"/>
          </a:xfrm>
          <a:prstGeom prst="rect">
            <a:avLst/>
          </a:prstGeom>
        </p:spPr>
      </p:pic>
      <p:pic>
        <p:nvPicPr>
          <p:cNvPr id="8" name="图片 7"/>
          <p:cNvPicPr>
            <a:picLocks noChangeAspect="1"/>
          </p:cNvPicPr>
          <p:nvPr/>
        </p:nvPicPr>
        <p:blipFill>
          <a:blip r:embed="rId4" cstate="print"/>
          <a:stretch>
            <a:fillRect/>
          </a:stretch>
        </p:blipFill>
        <p:spPr>
          <a:xfrm>
            <a:off x="4716016" y="3219822"/>
            <a:ext cx="3757613" cy="1443038"/>
          </a:xfrm>
          <a:prstGeom prst="rect">
            <a:avLst/>
          </a:prstGeom>
        </p:spPr>
      </p:pic>
      <p:pic>
        <p:nvPicPr>
          <p:cNvPr id="9" name="Picture 4" descr="E:\常规物料\PPT规范\模板\PPT规范设计-15-15.png"/>
          <p:cNvPicPr>
            <a:picLocks noChangeAspect="1"/>
          </p:cNvPicPr>
          <p:nvPr/>
        </p:nvPicPr>
        <p:blipFill>
          <a:blip r:embed="rId5" cstate="print"/>
          <a:stretch>
            <a:fillRect/>
          </a:stretch>
        </p:blipFill>
        <p:spPr>
          <a:xfrm>
            <a:off x="5516563" y="227013"/>
            <a:ext cx="3627437" cy="350837"/>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4" name="标题 1"/>
          <p:cNvSpPr txBox="1"/>
          <p:nvPr/>
        </p:nvSpPr>
        <p:spPr>
          <a:xfrm>
            <a:off x="628650" y="273844"/>
            <a:ext cx="5527526" cy="641722"/>
          </a:xfrm>
          <a:prstGeom prst="rect">
            <a:avLst/>
          </a:prstGeom>
        </p:spPr>
        <p:txBody>
          <a:bodyPr/>
          <a:lstStyle/>
          <a:p>
            <a:pPr lvl="0" rtl="0" fontAlgn="auto">
              <a:spcAft>
                <a:spcPts val="0"/>
              </a:spcAft>
            </a:pPr>
            <a:r>
              <a:rPr lang="zh-CN" altLang="en-US" sz="2800" b="1" dirty="0" smtClean="0">
                <a:latin typeface="+mj-ea"/>
              </a:rPr>
              <a:t>应用场景</a:t>
            </a:r>
            <a:r>
              <a:rPr lang="en-US" altLang="zh-CN" sz="2800" b="1" dirty="0" smtClean="0">
                <a:latin typeface="+mj-ea"/>
              </a:rPr>
              <a:t>-</a:t>
            </a:r>
            <a:r>
              <a:rPr lang="zh-CN" altLang="en-US" sz="2800" b="1" dirty="0" smtClean="0">
                <a:latin typeface="+mj-ea"/>
              </a:rPr>
              <a:t>可靠消息最终一致性</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内容占位符 2"/>
          <p:cNvSpPr txBox="1"/>
          <p:nvPr/>
        </p:nvSpPr>
        <p:spPr>
          <a:xfrm>
            <a:off x="395536" y="771550"/>
            <a:ext cx="8352928" cy="41764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内容占位符 2"/>
          <p:cNvSpPr txBox="1"/>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可靠消息最终一致性架构如下：</a:t>
            </a:r>
            <a:endParaRPr lang="en-US" altLang="zh-CN" dirty="0" smtClean="0"/>
          </a:p>
        </p:txBody>
      </p:sp>
      <p:pic>
        <p:nvPicPr>
          <p:cNvPr id="14" name="Picture 6" descr="ECEB0CD9-A61C-4ED9-98C1-CE02A9B658C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717" y="1347614"/>
            <a:ext cx="7376430" cy="3024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603120"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第三章  </a:t>
            </a:r>
            <a:r>
              <a:rPr lang="en-US" altLang="zh-CN" sz="2800" b="1" spc="300" dirty="0" smtClean="0">
                <a:solidFill>
                  <a:schemeClr val="bg1"/>
                </a:solidFill>
                <a:latin typeface="微软雅黑" panose="020B0503020204020204" pitchFamily="34" charset="-122"/>
                <a:ea typeface="微软雅黑" panose="020B0503020204020204" pitchFamily="34" charset="-122"/>
              </a:rPr>
              <a:t>JMS VS</a:t>
            </a:r>
            <a:r>
              <a:rPr lang="zh-CN" altLang="en-US" sz="2800" b="1" spc="300" dirty="0" smtClean="0">
                <a:solidFill>
                  <a:schemeClr val="bg1"/>
                </a:solidFill>
                <a:latin typeface="微软雅黑" panose="020B0503020204020204" pitchFamily="34" charset="-122"/>
                <a:ea typeface="微软雅黑" panose="020B0503020204020204" pitchFamily="34" charset="-122"/>
              </a:rPr>
              <a:t> </a:t>
            </a:r>
            <a:r>
              <a:rPr lang="en-US" altLang="zh-CN" sz="28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8" name="标题 1"/>
          <p:cNvSpPr txBox="1"/>
          <p:nvPr/>
        </p:nvSpPr>
        <p:spPr>
          <a:xfrm>
            <a:off x="628650" y="273844"/>
            <a:ext cx="5527526" cy="641722"/>
          </a:xfrm>
          <a:prstGeom prst="rect">
            <a:avLst/>
          </a:prstGeom>
        </p:spPr>
        <p:txBody>
          <a:bodyPr/>
          <a:lstStyle/>
          <a:p>
            <a:pPr lvl="0" rtl="0" fontAlgn="auto">
              <a:spcAft>
                <a:spcPts val="0"/>
              </a:spcAft>
            </a:pPr>
            <a:r>
              <a:rPr kumimoji="0" lang="en-US" altLang="zh-CN" sz="2800" b="0" i="0" u="none" strike="noStrike" kern="1200" cap="none" spc="0" normalizeH="0" baseline="0" noProof="0" dirty="0" smtClean="0">
                <a:ln>
                  <a:noFill/>
                </a:ln>
                <a:solidFill>
                  <a:schemeClr val="tx1"/>
                </a:solidFill>
                <a:effectLst/>
                <a:uLnTx/>
                <a:uFillTx/>
                <a:latin typeface="+mj-lt"/>
                <a:ea typeface="+mj-ea"/>
                <a:cs typeface="+mj-cs"/>
              </a:rPr>
              <a:t>JMS</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0" y="-1588"/>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3873176"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第四章   </a:t>
            </a:r>
            <a:r>
              <a:rPr lang="en-US" altLang="zh-CN" sz="2800" b="1" spc="300" dirty="0" smtClean="0">
                <a:solidFill>
                  <a:schemeClr val="bg1"/>
                </a:solidFill>
                <a:latin typeface="微软雅黑" panose="020B0503020204020204" pitchFamily="34" charset="-122"/>
                <a:ea typeface="微软雅黑" panose="020B0503020204020204" pitchFamily="34" charset="-122"/>
              </a:rPr>
              <a:t>RabbitMQ</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descr="E:\线下推广\PPT规范\模板\PPT规范设计_8.jpg"/>
          <p:cNvPicPr>
            <a:picLocks noChangeAspect="1"/>
          </p:cNvPicPr>
          <p:nvPr/>
        </p:nvPicPr>
        <p:blipFill>
          <a:blip r:embed="rId1" cstate="print"/>
          <a:stretch>
            <a:fillRect/>
          </a:stretch>
        </p:blipFill>
        <p:spPr>
          <a:xfrm>
            <a:off x="635" y="-635"/>
            <a:ext cx="9144000" cy="5145088"/>
          </a:xfrm>
          <a:prstGeom prst="rect">
            <a:avLst/>
          </a:prstGeom>
          <a:noFill/>
          <a:ln w="9525">
            <a:noFill/>
          </a:ln>
        </p:spPr>
      </p:pic>
      <p:pic>
        <p:nvPicPr>
          <p:cNvPr id="3074" name="Picture 3" descr="E:\常规物料\PPT规范\模板\PPT规范设计-14-14.png"/>
          <p:cNvPicPr>
            <a:picLocks noChangeAspect="1"/>
          </p:cNvPicPr>
          <p:nvPr/>
        </p:nvPicPr>
        <p:blipFill>
          <a:blip r:embed="rId2" cstate="print"/>
          <a:stretch>
            <a:fillRect/>
          </a:stretch>
        </p:blipFill>
        <p:spPr>
          <a:xfrm>
            <a:off x="1119188" y="1595438"/>
            <a:ext cx="6905625" cy="1565275"/>
          </a:xfrm>
          <a:prstGeom prst="rect">
            <a:avLst/>
          </a:prstGeom>
          <a:noFill/>
          <a:ln w="9525">
            <a:noFill/>
          </a:ln>
        </p:spPr>
      </p:pic>
      <p:sp>
        <p:nvSpPr>
          <p:cNvPr id="3" name="TextBox 2"/>
          <p:cNvSpPr txBox="1"/>
          <p:nvPr/>
        </p:nvSpPr>
        <p:spPr>
          <a:xfrm>
            <a:off x="3425825" y="2101850"/>
            <a:ext cx="2613660" cy="553085"/>
          </a:xfrm>
          <a:prstGeom prst="rect">
            <a:avLst/>
          </a:prstGeom>
          <a:noFill/>
        </p:spPr>
        <p:txBody>
          <a:bodyPr wrap="square" rtlCol="0">
            <a:spAutoFit/>
          </a:bodyPr>
          <a:lstStyle/>
          <a:p>
            <a:pPr marR="0" defTabSz="914400" rtl="0" fontAlgn="auto">
              <a:spcBef>
                <a:spcPts val="0"/>
              </a:spcBef>
              <a:spcAft>
                <a:spcPts val="0"/>
              </a:spcAft>
              <a:buClrTx/>
              <a:buSzTx/>
              <a:buFontTx/>
              <a:buNone/>
              <a:defRPr/>
            </a:pPr>
            <a:r>
              <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a:t>
            </a:r>
            <a:endPar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b="1" noProof="0" dirty="0" smtClean="0">
                <a:latin typeface="+mj-ea"/>
                <a:ea typeface="+mj-ea"/>
                <a:cs typeface="+mj-cs"/>
              </a:rPr>
              <a:t>RabbitMQ</a:t>
            </a:r>
            <a:r>
              <a:rPr lang="zh-CN" altLang="en-US" sz="2800" b="1" noProof="0" dirty="0" smtClean="0">
                <a:latin typeface="+mj-ea"/>
                <a:ea typeface="+mj-ea"/>
                <a:cs typeface="+mj-cs"/>
              </a:rPr>
              <a:t>架构</a:t>
            </a: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7" name="矩形 6"/>
          <p:cNvSpPr/>
          <p:nvPr/>
        </p:nvSpPr>
        <p:spPr>
          <a:xfrm>
            <a:off x="755576" y="915566"/>
            <a:ext cx="7776864" cy="646331"/>
          </a:xfrm>
          <a:prstGeom prst="rect">
            <a:avLst/>
          </a:prstGeom>
        </p:spPr>
        <p:txBody>
          <a:bodyPr wrap="square">
            <a:spAutoFit/>
          </a:bodyPr>
          <a:lstStyle/>
          <a:p>
            <a:r>
              <a:rPr lang="en-US" altLang="zh-CN" dirty="0" smtClean="0"/>
              <a:t>RabbitMQ</a:t>
            </a:r>
            <a:r>
              <a:rPr lang="zh-CN" altLang="en-US" dirty="0" smtClean="0"/>
              <a:t>是一个由</a:t>
            </a:r>
            <a:r>
              <a:rPr lang="en-US" altLang="zh-CN" dirty="0" smtClean="0"/>
              <a:t>erlang</a:t>
            </a:r>
            <a:r>
              <a:rPr lang="zh-CN" altLang="en-US" dirty="0" smtClean="0"/>
              <a:t>开发，</a:t>
            </a:r>
            <a:r>
              <a:rPr lang="en-US" altLang="zh-CN" dirty="0" smtClean="0"/>
              <a:t>AMQP</a:t>
            </a:r>
            <a:r>
              <a:rPr lang="zh-CN" altLang="en-US" dirty="0" smtClean="0"/>
              <a:t>的开源实现的高级消息队列，说白了就是一个开源的消息中间件。</a:t>
            </a:r>
            <a:endParaRPr lang="zh-CN" altLang="en-US" dirty="0"/>
          </a:p>
        </p:txBody>
      </p:sp>
      <p:pic>
        <p:nvPicPr>
          <p:cNvPr id="23554" name="Picture 2" descr="C://Users/Administrator/AppData/Local/YNote/data/dxh122685692@163.com/fc8862f9bf7a4243b0c557c1b0d555ae/clipboard.png"/>
          <p:cNvPicPr>
            <a:picLocks noChangeAspect="1" noChangeArrowheads="1"/>
          </p:cNvPicPr>
          <p:nvPr/>
        </p:nvPicPr>
        <p:blipFill>
          <a:blip r:embed="rId2" cstate="print"/>
          <a:srcRect/>
          <a:stretch>
            <a:fillRect/>
          </a:stretch>
        </p:blipFill>
        <p:spPr bwMode="auto">
          <a:xfrm>
            <a:off x="827584" y="1851670"/>
            <a:ext cx="7560840" cy="281101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mj-ea"/>
                <a:ea typeface="+mj-ea"/>
                <a:cs typeface="+mj-cs"/>
              </a:rPr>
              <a:t>RabbitMQ</a:t>
            </a:r>
            <a:r>
              <a:rPr kumimoji="0" lang="zh-CN" altLang="en-US" sz="2800" b="1" i="0" u="none" strike="noStrike" kern="1200" cap="none" spc="0" normalizeH="0" baseline="0" noProof="0" dirty="0">
                <a:ln>
                  <a:noFill/>
                </a:ln>
                <a:solidFill>
                  <a:schemeClr val="tx1"/>
                </a:solidFill>
                <a:effectLst/>
                <a:uLnTx/>
                <a:uFillTx/>
                <a:latin typeface="+mj-ea"/>
                <a:ea typeface="+mj-ea"/>
                <a:cs typeface="+mj-cs"/>
              </a:rPr>
              <a:t>消息分发</a:t>
            </a:r>
            <a:r>
              <a:rPr kumimoji="0" lang="zh-CN" sz="2800" b="1" i="0" u="none" strike="noStrike" kern="1200" cap="none" spc="0" normalizeH="0" baseline="0" noProof="0" dirty="0">
                <a:ln>
                  <a:noFill/>
                </a:ln>
                <a:solidFill>
                  <a:schemeClr val="tx1"/>
                </a:solidFill>
                <a:effectLst/>
                <a:uLnTx/>
                <a:uFillTx/>
                <a:latin typeface="+mj-ea"/>
                <a:ea typeface="+mj-ea"/>
                <a:cs typeface="+mj-cs"/>
              </a:rPr>
              <a:t>模式</a:t>
            </a:r>
            <a:r>
              <a:rPr kumimoji="0" lang="en-US" sz="2800" b="1" i="0" u="none" strike="noStrike" kern="1200" cap="none" spc="0" normalizeH="0" baseline="0" noProof="0" dirty="0">
                <a:ln>
                  <a:noFill/>
                </a:ln>
                <a:solidFill>
                  <a:schemeClr val="tx1"/>
                </a:solidFill>
                <a:effectLst/>
                <a:uLnTx/>
                <a:uFillTx/>
                <a:latin typeface="+mj-ea"/>
                <a:ea typeface="+mj-ea"/>
                <a:cs typeface="+mj-cs"/>
              </a:rPr>
              <a:t> </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3" name="文本框 2"/>
          <p:cNvSpPr txBox="1"/>
          <p:nvPr/>
        </p:nvSpPr>
        <p:spPr>
          <a:xfrm>
            <a:off x="723900" y="1246505"/>
            <a:ext cx="7563485" cy="2030095"/>
          </a:xfrm>
          <a:prstGeom prst="rect">
            <a:avLst/>
          </a:prstGeom>
          <a:noFill/>
        </p:spPr>
        <p:txBody>
          <a:bodyPr wrap="square" rtlCol="0" anchor="t">
            <a:spAutoFit/>
          </a:bodyPr>
          <a:p>
            <a:r>
              <a:rPr lang="zh-CN" altLang="en-US"/>
              <a:t>Direct：通过 Routing key 来分配消息 应该分配给那个消息队列。在给交换机绑定 消息对列的时候需要指定  路由关键字，并且路由关键字必须是不包含通配符。</a:t>
            </a:r>
            <a:endParaRPr lang="zh-CN" altLang="en-US"/>
          </a:p>
          <a:p>
            <a:r>
              <a:rPr lang="zh-CN" altLang="en-US"/>
              <a:t>特点：消息明确，只有一个对列会消费这个消息。</a:t>
            </a:r>
            <a:endParaRPr lang="zh-CN" altLang="en-US"/>
          </a:p>
          <a:p>
            <a:r>
              <a:rPr lang="zh-CN" altLang="en-US"/>
              <a:t>官方解释：转发消息到routingKey中指定的队列</a:t>
            </a:r>
            <a:endParaRPr lang="zh-CN" altLang="en-US"/>
          </a:p>
          <a:p>
            <a:r>
              <a:rPr lang="zh-CN" altLang="en-US"/>
              <a:t>要求队列绑定时使用的bindingKey和发送时使用routingKey的保持一致，保证只有key匹配的队列中才可以进行收发消息</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mj-ea"/>
                <a:ea typeface="+mj-ea"/>
                <a:cs typeface="+mj-cs"/>
              </a:rPr>
              <a:t>RabbitMQ</a:t>
            </a:r>
            <a:r>
              <a:rPr kumimoji="0" lang="zh-CN" altLang="en-US" sz="2800" b="1" i="0" u="none" strike="noStrike" kern="1200" cap="none" spc="0" normalizeH="0" baseline="0" noProof="0" dirty="0">
                <a:ln>
                  <a:noFill/>
                </a:ln>
                <a:solidFill>
                  <a:schemeClr val="tx1"/>
                </a:solidFill>
                <a:effectLst/>
                <a:uLnTx/>
                <a:uFillTx/>
                <a:latin typeface="+mj-ea"/>
                <a:ea typeface="+mj-ea"/>
                <a:cs typeface="+mj-cs"/>
              </a:rPr>
              <a:t>消息分发</a:t>
            </a:r>
            <a:r>
              <a:rPr kumimoji="0" lang="zh-CN" sz="2800" b="1" i="0" u="none" strike="noStrike" kern="1200" cap="none" spc="0" normalizeH="0" baseline="0" noProof="0" dirty="0">
                <a:ln>
                  <a:noFill/>
                </a:ln>
                <a:solidFill>
                  <a:schemeClr val="tx1"/>
                </a:solidFill>
                <a:effectLst/>
                <a:uLnTx/>
                <a:uFillTx/>
                <a:latin typeface="+mj-ea"/>
                <a:ea typeface="+mj-ea"/>
                <a:cs typeface="+mj-cs"/>
              </a:rPr>
              <a:t>模式</a:t>
            </a:r>
            <a:r>
              <a:rPr kumimoji="0" lang="en-US" sz="2800" b="1" i="0" u="none" strike="noStrike" kern="1200" cap="none" spc="0" normalizeH="0" baseline="0" noProof="0" dirty="0">
                <a:ln>
                  <a:noFill/>
                </a:ln>
                <a:solidFill>
                  <a:schemeClr val="tx1"/>
                </a:solidFill>
                <a:effectLst/>
                <a:uLnTx/>
                <a:uFillTx/>
                <a:latin typeface="+mj-ea"/>
                <a:ea typeface="+mj-ea"/>
                <a:cs typeface="+mj-cs"/>
              </a:rPr>
              <a:t> </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3" name="文本框 2"/>
          <p:cNvSpPr txBox="1"/>
          <p:nvPr/>
        </p:nvSpPr>
        <p:spPr>
          <a:xfrm>
            <a:off x="723900" y="1246505"/>
            <a:ext cx="7563485" cy="2030095"/>
          </a:xfrm>
          <a:prstGeom prst="rect">
            <a:avLst/>
          </a:prstGeom>
          <a:noFill/>
        </p:spPr>
        <p:txBody>
          <a:bodyPr wrap="square" rtlCol="0" anchor="t">
            <a:spAutoFit/>
          </a:bodyPr>
          <a:p>
            <a:r>
              <a:rPr lang="zh-CN" altLang="en-US"/>
              <a:t>fanout：把消息分给这个 交换机下面的所有 消息队列，值得注意的是 fanout 类型的 绑定 消息对列的时候不需要指配  Routing key 。所以fanout查询rabbit_route忽略了路由键</a:t>
            </a:r>
            <a:endParaRPr lang="zh-CN" altLang="en-US"/>
          </a:p>
          <a:p>
            <a:r>
              <a:rPr lang="zh-CN" altLang="en-US"/>
              <a:t>特点：分配给全部的绑定在这个交换机上的消息队列。类似于发布订阅机制。</a:t>
            </a:r>
            <a:endParaRPr lang="zh-CN" altLang="en-US"/>
          </a:p>
          <a:p>
            <a:r>
              <a:rPr lang="zh-CN" altLang="en-US"/>
              <a:t>官方解释：转发消息到与该交换机绑定的所有队列</a:t>
            </a:r>
            <a:endParaRPr lang="zh-CN" altLang="en-US"/>
          </a:p>
          <a:p>
            <a:r>
              <a:rPr lang="zh-CN" altLang="en-US"/>
              <a:t>只要接收端和发送端使用同一个交换机，所有端都可以收发消息</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5" name="图片 4" descr="e19b7484259cfc36efca000392815273"/>
          <p:cNvPicPr>
            <a:picLocks noChangeAspect="1"/>
          </p:cNvPicPr>
          <p:nvPr/>
        </p:nvPicPr>
        <p:blipFill>
          <a:blip r:embed="rId2" cstate="print"/>
          <a:stretch>
            <a:fillRect/>
          </a:stretch>
        </p:blipFill>
        <p:spPr>
          <a:xfrm>
            <a:off x="344805" y="306070"/>
            <a:ext cx="1473835" cy="1485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descr="E:\线下推广\PPT规范\模板\PPT规范设计_8.jpg"/>
          <p:cNvPicPr>
            <a:picLocks noChangeAspect="1"/>
          </p:cNvPicPr>
          <p:nvPr/>
        </p:nvPicPr>
        <p:blipFill>
          <a:blip r:embed="rId1" cstate="print"/>
          <a:stretch>
            <a:fillRect/>
          </a:stretch>
        </p:blipFill>
        <p:spPr>
          <a:xfrm>
            <a:off x="0" y="-1270"/>
            <a:ext cx="9144000" cy="5145088"/>
          </a:xfrm>
          <a:prstGeom prst="rect">
            <a:avLst/>
          </a:prstGeom>
          <a:noFill/>
          <a:ln w="9525">
            <a:noFill/>
          </a:ln>
        </p:spPr>
      </p:pic>
      <p:pic>
        <p:nvPicPr>
          <p:cNvPr id="4098" name="Picture 2" descr="E:\线下推广\常规物料\PPT规范\未标题-1-01.png"/>
          <p:cNvPicPr>
            <a:picLocks noChangeAspect="1"/>
          </p:cNvPicPr>
          <p:nvPr/>
        </p:nvPicPr>
        <p:blipFill>
          <a:blip r:embed="rId2" cstate="print"/>
          <a:stretch>
            <a:fillRect/>
          </a:stretch>
        </p:blipFill>
        <p:spPr>
          <a:xfrm>
            <a:off x="1878330" y="353695"/>
            <a:ext cx="5005705" cy="735965"/>
          </a:xfrm>
          <a:prstGeom prst="rect">
            <a:avLst/>
          </a:prstGeom>
          <a:noFill/>
          <a:ln w="9525">
            <a:noFill/>
          </a:ln>
        </p:spPr>
      </p:pic>
      <p:sp>
        <p:nvSpPr>
          <p:cNvPr id="5" name="TextBox 4"/>
          <p:cNvSpPr txBox="1"/>
          <p:nvPr/>
        </p:nvSpPr>
        <p:spPr>
          <a:xfrm>
            <a:off x="2227263" y="501333"/>
            <a:ext cx="2351926"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第一章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队列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pic>
        <p:nvPicPr>
          <p:cNvPr id="4100" name="Picture 2" descr="E:\线下推广\常规物料\PPT规范\未标题-1-01.png"/>
          <p:cNvPicPr>
            <a:picLocks noChangeAspect="1"/>
          </p:cNvPicPr>
          <p:nvPr/>
        </p:nvPicPr>
        <p:blipFill>
          <a:blip r:embed="rId2" cstate="print"/>
          <a:stretch>
            <a:fillRect/>
          </a:stretch>
        </p:blipFill>
        <p:spPr>
          <a:xfrm>
            <a:off x="1878330" y="1253490"/>
            <a:ext cx="5069840" cy="744855"/>
          </a:xfrm>
          <a:prstGeom prst="rect">
            <a:avLst/>
          </a:prstGeom>
          <a:noFill/>
          <a:ln w="9525">
            <a:noFill/>
          </a:ln>
        </p:spPr>
      </p:pic>
      <p:sp>
        <p:nvSpPr>
          <p:cNvPr id="8" name="TextBox 7"/>
          <p:cNvSpPr txBox="1"/>
          <p:nvPr/>
        </p:nvSpPr>
        <p:spPr>
          <a:xfrm>
            <a:off x="2227263" y="1426210"/>
            <a:ext cx="2826415"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第二章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  </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pic>
        <p:nvPicPr>
          <p:cNvPr id="4102" name="Picture 2" descr="E:\线下推广\常规物料\PPT规范\未标题-1-01.png"/>
          <p:cNvPicPr>
            <a:picLocks noChangeAspect="1"/>
          </p:cNvPicPr>
          <p:nvPr/>
        </p:nvPicPr>
        <p:blipFill>
          <a:blip r:embed="rId2" cstate="print"/>
          <a:stretch>
            <a:fillRect/>
          </a:stretch>
        </p:blipFill>
        <p:spPr>
          <a:xfrm>
            <a:off x="1862455" y="2169160"/>
            <a:ext cx="5128260" cy="753745"/>
          </a:xfrm>
          <a:prstGeom prst="rect">
            <a:avLst/>
          </a:prstGeom>
          <a:noFill/>
          <a:ln w="9525">
            <a:noFill/>
          </a:ln>
        </p:spPr>
      </p:pic>
      <p:sp>
        <p:nvSpPr>
          <p:cNvPr id="3" name="TextBox 8"/>
          <p:cNvSpPr txBox="1"/>
          <p:nvPr/>
        </p:nvSpPr>
        <p:spPr>
          <a:xfrm>
            <a:off x="2227263" y="2372043"/>
            <a:ext cx="3700244" cy="400110"/>
          </a:xfrm>
          <a:prstGeom prst="rect">
            <a:avLst/>
          </a:prstGeom>
          <a:noFill/>
        </p:spPr>
        <p:txBody>
          <a:bodyPr wrap="none" rtlCol="0">
            <a:spAutoFit/>
          </a:bodyPr>
          <a:lstStyle/>
          <a:p>
            <a:pPr rtl="0" fontAlgn="auto">
              <a:spcBef>
                <a:spcPts val="0"/>
              </a:spcBef>
              <a:spcAft>
                <a:spcPts val="0"/>
              </a:spcAft>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第三章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JMS VS</a:t>
            </a:r>
            <a:r>
              <a:rPr lang="zh-CN" altLang="en-US" sz="2000" b="1" spc="300" dirty="0" smtClean="0">
                <a:solidFill>
                  <a:schemeClr val="bg1"/>
                </a:solidFill>
                <a:latin typeface="微软雅黑" panose="020B0503020204020204" pitchFamily="34" charset="-122"/>
                <a:ea typeface="微软雅黑" panose="020B0503020204020204" pitchFamily="34" charset="-122"/>
              </a:rPr>
              <a:t> </a:t>
            </a:r>
            <a:r>
              <a:rPr lang="en-US" altLang="zh-CN" sz="2000" b="1" spc="300" dirty="0" smtClean="0">
                <a:solidFill>
                  <a:schemeClr val="bg1"/>
                </a:solidFill>
                <a:latin typeface="微软雅黑" panose="020B0503020204020204" pitchFamily="34" charset="-122"/>
                <a:ea typeface="微软雅黑" panose="020B0503020204020204" pitchFamily="34" charset="-122"/>
              </a:rPr>
              <a:t>AMQP</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pic>
        <p:nvPicPr>
          <p:cNvPr id="2" name="Picture 2" descr="E:\线下推广\常规物料\PPT规范\未标题-1-01.png"/>
          <p:cNvPicPr>
            <a:picLocks noChangeAspect="1"/>
          </p:cNvPicPr>
          <p:nvPr/>
        </p:nvPicPr>
        <p:blipFill>
          <a:blip r:embed="rId2" cstate="print"/>
          <a:stretch>
            <a:fillRect/>
          </a:stretch>
        </p:blipFill>
        <p:spPr>
          <a:xfrm>
            <a:off x="1894205" y="3091180"/>
            <a:ext cx="5090160" cy="748665"/>
          </a:xfrm>
          <a:prstGeom prst="rect">
            <a:avLst/>
          </a:prstGeom>
          <a:noFill/>
          <a:ln w="9525">
            <a:noFill/>
          </a:ln>
        </p:spPr>
      </p:pic>
      <p:sp>
        <p:nvSpPr>
          <p:cNvPr id="4" name="TextBox 4"/>
          <p:cNvSpPr txBox="1"/>
          <p:nvPr/>
        </p:nvSpPr>
        <p:spPr>
          <a:xfrm>
            <a:off x="2243138" y="3238818"/>
            <a:ext cx="3164649"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第四章   </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RabbitMQ</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7" name="TextBox 7"/>
          <p:cNvSpPr txBox="1"/>
          <p:nvPr/>
        </p:nvSpPr>
        <p:spPr>
          <a:xfrm>
            <a:off x="2243138" y="4169410"/>
            <a:ext cx="105918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第五章 </a:t>
            </a:r>
            <a:endPar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635" y="-127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411761" y="2174558"/>
            <a:ext cx="2952327" cy="523220"/>
          </a:xfrm>
          <a:prstGeom prst="rect">
            <a:avLst/>
          </a:prstGeom>
          <a:noFill/>
        </p:spPr>
        <p:txBody>
          <a:bodyPr wrap="square" rtlCol="0">
            <a:spAutoFit/>
          </a:bodyPr>
          <a:lstStyle/>
          <a:p>
            <a:pPr rtl="0" fontAlgn="auto">
              <a:spcBef>
                <a:spcPts val="0"/>
              </a:spcBef>
              <a:spcAft>
                <a:spcPts val="0"/>
              </a:spcAft>
              <a:defRPr/>
            </a:pPr>
            <a:r>
              <a:rPr lang="zh-CN" altLang="en-US" sz="2800" b="1" spc="300" dirty="0" smtClean="0">
                <a:solidFill>
                  <a:schemeClr val="bg1"/>
                </a:solidFill>
                <a:latin typeface="微软雅黑" panose="020B0503020204020204" pitchFamily="34" charset="-122"/>
                <a:ea typeface="微软雅黑" panose="020B0503020204020204" pitchFamily="34" charset="-122"/>
              </a:rPr>
              <a:t>第一章   队列   </a:t>
            </a:r>
            <a:endParaRPr lang="zh-CN" altLang="en-US" sz="2800" b="1" spc="3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sp>
        <p:nvSpPr>
          <p:cNvPr id="3" name="矩形 2"/>
          <p:cNvSpPr/>
          <p:nvPr/>
        </p:nvSpPr>
        <p:spPr>
          <a:xfrm>
            <a:off x="2485534" y="2096889"/>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4" name="图片 3"/>
          <p:cNvPicPr>
            <a:picLocks noChangeAspect="1"/>
          </p:cNvPicPr>
          <p:nvPr/>
        </p:nvPicPr>
        <p:blipFill>
          <a:blip r:embed="rId2" cstate="print"/>
          <a:stretch>
            <a:fillRect/>
          </a:stretch>
        </p:blipFill>
        <p:spPr>
          <a:xfrm>
            <a:off x="732790" y="821055"/>
            <a:ext cx="7399655" cy="4006850"/>
          </a:xfrm>
          <a:prstGeom prst="rect">
            <a:avLst/>
          </a:prstGeom>
        </p:spPr>
      </p:pic>
      <p:sp>
        <p:nvSpPr>
          <p:cNvPr id="3" name="标题 1"/>
          <p:cNvSpPr>
            <a:spLocks noGrp="1"/>
          </p:cNvSpPr>
          <p:nvPr/>
        </p:nvSpPr>
        <p:spPr>
          <a:xfrm>
            <a:off x="628650" y="273685"/>
            <a:ext cx="4879340" cy="547370"/>
          </a:xfrm>
          <a:prstGeom prst="rect">
            <a:avLst/>
          </a:prstGeom>
        </p:spPr>
        <p:txBody>
          <a:bodyPr lIns="68580" tIns="34290" rIns="68580" bIns="34290"/>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t>Java</a:t>
            </a:r>
            <a:r>
              <a:rPr lang="zh-CN" altLang="en-US" sz="2800" b="1" dirty="0"/>
              <a:t>队列</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609975" y="2379980"/>
            <a:ext cx="1473835" cy="1485265"/>
          </a:xfrm>
          <a:prstGeom prst="rect">
            <a:avLst/>
          </a:prstGeom>
        </p:spPr>
      </p:pic>
      <p:sp>
        <p:nvSpPr>
          <p:cNvPr id="4" name="文本框 3"/>
          <p:cNvSpPr txBox="1"/>
          <p:nvPr/>
        </p:nvSpPr>
        <p:spPr>
          <a:xfrm>
            <a:off x="2164080" y="1576705"/>
            <a:ext cx="4979035" cy="368300"/>
          </a:xfrm>
          <a:prstGeom prst="rect">
            <a:avLst/>
          </a:prstGeom>
          <a:noFill/>
        </p:spPr>
        <p:txBody>
          <a:bodyPr wrap="square" rtlCol="0" anchor="t">
            <a:spAutoFit/>
          </a:bodyPr>
          <a:p>
            <a:r>
              <a:rPr lang="zh-CN" altLang="en-US"/>
              <a:t>ArrayBlockingQueue  </a:t>
            </a:r>
            <a:r>
              <a:rPr lang="en-US" altLang="zh-CN"/>
              <a:t>OR  LinkedBlockingQueue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1"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2" cstate="print"/>
          <a:stretch>
            <a:fillRect/>
          </a:stretch>
        </p:blipFill>
        <p:spPr>
          <a:xfrm>
            <a:off x="3916680" y="2292350"/>
            <a:ext cx="1473835" cy="1485265"/>
          </a:xfrm>
          <a:prstGeom prst="rect">
            <a:avLst/>
          </a:prstGeom>
        </p:spPr>
      </p:pic>
      <p:sp>
        <p:nvSpPr>
          <p:cNvPr id="4" name="文本框 3"/>
          <p:cNvSpPr txBox="1"/>
          <p:nvPr/>
        </p:nvSpPr>
        <p:spPr>
          <a:xfrm>
            <a:off x="3339465" y="1576705"/>
            <a:ext cx="3314700" cy="368300"/>
          </a:xfrm>
          <a:prstGeom prst="rect">
            <a:avLst/>
          </a:prstGeom>
          <a:noFill/>
        </p:spPr>
        <p:txBody>
          <a:bodyPr wrap="square" rtlCol="0" anchor="t">
            <a:spAutoFit/>
          </a:bodyPr>
          <a:p>
            <a:pPr algn="ctr"/>
            <a:r>
              <a:rPr lang="zh-CN" altLang="en-US"/>
              <a:t>无锁队列如何设计</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1"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2"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067026" cy="492443"/>
          </a:xfrm>
          <a:prstGeom prst="rect">
            <a:avLst/>
          </a:prstGeom>
          <a:noFill/>
        </p:spPr>
        <p:txBody>
          <a:bodyPr wrap="squar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第二章      消息队列</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1090</Words>
  <Application>WPS 演示</Application>
  <PresentationFormat>全屏显示(16:9)</PresentationFormat>
  <Paragraphs>79</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消息队列概述</vt:lpstr>
      <vt:lpstr>PowerPoint 演示文稿</vt:lpstr>
      <vt:lpstr>PowerPoint 演示文稿</vt:lpstr>
      <vt:lpstr>PowerPoint 演示文稿</vt:lpstr>
      <vt:lpstr>PowerPoint 演示文稿</vt:lpstr>
      <vt:lpstr>消息队列概述</vt:lpstr>
      <vt:lpstr>PowerPoint 演示文稿</vt:lpstr>
      <vt:lpstr>PowerPoint 演示文稿</vt:lpstr>
      <vt:lpstr>应用场景-可靠消息最终一致性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名不知所起</cp:lastModifiedBy>
  <cp:revision>619</cp:revision>
  <dcterms:created xsi:type="dcterms:W3CDTF">2015-06-05T01:43:00Z</dcterms:created>
  <dcterms:modified xsi:type="dcterms:W3CDTF">2019-11-18T13:04:19Z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