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57" r:id="rId4"/>
    <p:sldId id="258" r:id="rId5"/>
    <p:sldId id="259" r:id="rId6"/>
    <p:sldId id="262" r:id="rId7"/>
    <p:sldId id="260" r:id="rId8"/>
    <p:sldId id="377" r:id="rId9"/>
    <p:sldId id="378" r:id="rId10"/>
    <p:sldId id="379" r:id="rId11"/>
    <p:sldId id="385" r:id="rId12"/>
    <p:sldId id="381" r:id="rId13"/>
    <p:sldId id="382" r:id="rId14"/>
    <p:sldId id="380" r:id="rId15"/>
    <p:sldId id="384" r:id="rId16"/>
    <p:sldId id="300" r:id="rId17"/>
    <p:sldId id="383" r:id="rId18"/>
    <p:sldId id="386" r:id="rId19"/>
    <p:sldId id="387" r:id="rId20"/>
    <p:sldId id="390" r:id="rId21"/>
    <p:sldId id="388" r:id="rId22"/>
    <p:sldId id="389" r:id="rId23"/>
    <p:sldId id="391" r:id="rId24"/>
    <p:sldId id="392" r:id="rId25"/>
    <p:sldId id="393" r:id="rId26"/>
    <p:sldId id="394" r:id="rId27"/>
    <p:sldId id="395" r:id="rId28"/>
    <p:sldId id="397" r:id="rId29"/>
    <p:sldId id="398" r:id="rId30"/>
    <p:sldId id="399" r:id="rId31"/>
    <p:sldId id="396" r:id="rId32"/>
    <p:sldId id="401" r:id="rId33"/>
    <p:sldId id="400" r:id="rId34"/>
    <p:sldId id="402" r:id="rId35"/>
    <p:sldId id="403" r:id="rId36"/>
    <p:sldId id="404" r:id="rId37"/>
    <p:sldId id="405" r:id="rId38"/>
    <p:sldId id="406" r:id="rId39"/>
    <p:sldId id="410" r:id="rId40"/>
    <p:sldId id="261" r:id="rId4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468"/>
    <a:srgbClr val="00A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9C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676915" y="267949"/>
            <a:ext cx="3822565" cy="1357220"/>
            <a:chOff x="2853604" y="357266"/>
            <a:chExt cx="5096754" cy="1809627"/>
          </a:xfrm>
        </p:grpSpPr>
        <p:sp>
          <p:nvSpPr>
            <p:cNvPr id="4" name="文本框 3"/>
            <p:cNvSpPr txBox="1"/>
            <p:nvPr/>
          </p:nvSpPr>
          <p:spPr>
            <a:xfrm>
              <a:off x="4315697" y="657019"/>
              <a:ext cx="356061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3432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技术研发中心</a:t>
              </a:r>
              <a:endParaRPr kumimoji="0" lang="zh-CN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3432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41648" y="1212785"/>
              <a:ext cx="3708710" cy="954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50" b="1" i="0" u="none" strike="noStrike" kern="1200" cap="none" spc="0" normalizeH="0" baseline="0" noProof="0">
                  <a:ln>
                    <a:noFill/>
                  </a:ln>
                  <a:solidFill>
                    <a:srgbClr val="3432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讲师招募令</a:t>
              </a:r>
              <a:endParaRPr kumimoji="0" lang="zh-CN" altLang="en-US" sz="4050" b="1" i="0" u="none" strike="noStrike" kern="1200" cap="none" spc="0" normalizeH="0" baseline="0" noProof="0">
                <a:ln>
                  <a:noFill/>
                </a:ln>
                <a:solidFill>
                  <a:srgbClr val="3432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604" y="357266"/>
              <a:ext cx="1711036" cy="171103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2" descr="E:\线下推广\PPT规范\模板\PPT规范设计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15035"/>
            <a:ext cx="4753610" cy="3795395"/>
          </a:xfrm>
          <a:prstGeom prst="rect">
            <a:avLst/>
          </a:prstGeom>
        </p:spPr>
      </p:pic>
      <p:pic>
        <p:nvPicPr>
          <p:cNvPr id="3" name="图片 2" descr="timg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65" y="795655"/>
            <a:ext cx="3660775" cy="4034790"/>
          </a:xfrm>
          <a:prstGeom prst="rect">
            <a:avLst/>
          </a:prstGeom>
        </p:spPr>
      </p:pic>
      <p:pic>
        <p:nvPicPr>
          <p:cNvPr id="6" name="图片 5" descr="e19b7484259cfc36efca0003928152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8420"/>
            <a:ext cx="850265" cy="856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e19b7484259cfc36efca000392815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306070"/>
            <a:ext cx="1473835" cy="1485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6685" y="412115"/>
            <a:ext cx="2273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这段代码有什么问题？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5815330" y="4420235"/>
            <a:ext cx="2942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/>
              <a:t>敬畏每一行代码</a:t>
            </a:r>
            <a:endParaRPr 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1495425"/>
            <a:ext cx="45243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 descr="E:\线下推广\PPT规范\模板\PPT规范设计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3" y="2024063"/>
            <a:ext cx="5387975" cy="79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89150" y="2170113"/>
            <a:ext cx="47390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spc="30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第二章 高并发系统多级缓存</a:t>
            </a:r>
            <a:endParaRPr kumimoji="0" lang="zh-CN" altLang="en-US" sz="2600" b="1" kern="1200" cap="none" spc="30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328670" y="2200275"/>
            <a:ext cx="2487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缓存 </a:t>
            </a:r>
            <a:r>
              <a:rPr lang="en-US" altLang="zh-CN" sz="3200"/>
              <a:t>== redis</a:t>
            </a:r>
            <a:r>
              <a:rPr lang="zh-CN" altLang="en-US" sz="3200"/>
              <a:t>？</a:t>
            </a:r>
            <a:endParaRPr lang="zh-CN" altLang="en-US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74613"/>
            <a:ext cx="6572250" cy="5068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对象 4"/>
          <p:cNvGraphicFramePr/>
          <p:nvPr/>
        </p:nvGraphicFramePr>
        <p:xfrm>
          <a:off x="1855470" y="986790"/>
          <a:ext cx="543306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2" imgW="9982200" imgH="6388100" progId="Visio.Drawing.15">
                  <p:embed/>
                </p:oleObj>
              </mc:Choice>
              <mc:Fallback>
                <p:oleObj name="" r:id="rId2" imgW="9982200" imgH="63881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5470" y="986790"/>
                        <a:ext cx="543306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0210" y="854075"/>
            <a:ext cx="8322945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b="1"/>
              <a:t>堆缓存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r>
              <a:rPr lang="zh-CN" altLang="en-US" sz="1400"/>
              <a:t>使用Java堆内存来存储对象。可以使用Guava Cache、Ehcache 3.x、MapDB实现。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优点：使用堆缓存的好处是没有序列化/反序列化，是最快的缓存； </a:t>
            </a:r>
            <a:endParaRPr lang="zh-CN" altLang="en-US" sz="1400"/>
          </a:p>
          <a:p>
            <a:r>
              <a:rPr lang="zh-CN" altLang="en-US" sz="1400"/>
              <a:t>缺点：很明显，当缓存的数据量很大时， GC暂停时间会变长，存储容量受限于堆空间大小；一般通过软引用/弱引用来存储缓存对象，即当堆内存不足时，可以强制回收这部分内存释放堆内存空间。一般使用堆缓存存储较热的数据。</a:t>
            </a:r>
            <a:endParaRPr lang="zh-CN" altLang="en-US" sz="1400"/>
          </a:p>
          <a:p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b="1"/>
              <a:t>堆外缓存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r>
              <a:rPr lang="zh-CN" altLang="en-US" sz="1400"/>
              <a:t>即缓存数据存储在堆外内存。可以使用Ehcache 3.x、MapDB实现。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优点：可以减少GC暂停时间(堆对象转移到堆外，GC扫描和移动的对象变少了)，可以支持更大的缓存空间(只受机器内存大小限制，不受堆空间的影响)。 </a:t>
            </a:r>
            <a:endParaRPr lang="zh-CN" altLang="en-US" sz="1400"/>
          </a:p>
          <a:p>
            <a:r>
              <a:rPr lang="zh-CN" altLang="en-US" sz="1400"/>
              <a:t>缺点：读取数据时需要序列化/反序列化，会比堆缓存慢很多。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0210" y="1125855"/>
            <a:ext cx="8322945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b="1"/>
              <a:t>磁盘缓存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r>
              <a:rPr lang="zh-CN" altLang="en-US" sz="1400"/>
              <a:t>即缓存数据的存储在磁盘上。当JVM重启时数据还是在的。而堆缓存/堆外缓存重启时数据会丢失，需要重新加载。可以使用Ehcache 3.x、MapDB实现。</a:t>
            </a:r>
            <a:endParaRPr lang="zh-CN" altLang="en-US" sz="1400"/>
          </a:p>
          <a:p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b="1"/>
              <a:t>分布式缓存</a:t>
            </a:r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r>
              <a:rPr lang="zh-CN" altLang="en-US" sz="1400"/>
              <a:t>在多JVM实例的情况时，进程内缓存和磁盘缓存会存在三个问题：1.单机容量问题; 2.数据一致性问题（既然数据允许缓存，则表示允许一定时间内的不一致，因此可以设置缓存数据的过期时间来定期更新数据）; 3.缓存不命中时，需要回源到DB/服务查询变多：每个实例在缓存不命中情况下都会回源到DB加载数据，因此，多实例后DB整体的访问量就变多了。解决办法可以使用如一致性哈希分片算法来解决。因此，这些情况可以考虑使用分布式缓存来解决。可以使用ehcache-clustered(配合Terracotta server)实现Java进程间分布式缓存。当然也可以使用如Redis实现分布式缓存。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e19b7484259cfc36efca000392815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306070"/>
            <a:ext cx="1473835" cy="1485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03525" y="2279650"/>
            <a:ext cx="3537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Redis or memCache?</a:t>
            </a:r>
            <a:endParaRPr lang="zh-CN" alt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 descr="E:\线下推广\PPT规范\模板\PPT规范设计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3" y="2024063"/>
            <a:ext cx="5387975" cy="79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89150" y="2170113"/>
            <a:ext cx="36341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spc="30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第三章 缓存粒度控制</a:t>
            </a:r>
            <a:endParaRPr kumimoji="0" lang="zh-CN" altLang="en-US" sz="2600" b="1" kern="1200" cap="none" spc="30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" descr="E:\线下推广\PPT规范\模板\PPT规范设计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9144000" cy="5145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3" descr="E:\常规物料\PPT规范\模板\PPT规范设计-14-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595438"/>
            <a:ext cx="6905625" cy="156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25825" y="2101850"/>
            <a:ext cx="26136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消息队列</a:t>
            </a:r>
            <a:endParaRPr kumimoji="0" lang="zh-CN" altLang="en-US" sz="3000" b="1" kern="1200" cap="none" spc="300" normalizeH="0" baseline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key</a:t>
            </a:r>
            <a:r>
              <a:rPr lang="zh-CN" altLang="zh-CN" sz="2000"/>
              <a:t>粒度控制</a:t>
            </a:r>
            <a:endParaRPr lang="zh-CN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5815330" y="4420235"/>
            <a:ext cx="2942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Java</a:t>
            </a:r>
            <a:r>
              <a:rPr lang="zh-CN" altLang="en-US" sz="2400"/>
              <a:t>是一门</a:t>
            </a:r>
            <a:r>
              <a:rPr lang="en-US" altLang="zh-CN" sz="2400"/>
              <a:t>****</a:t>
            </a:r>
            <a:r>
              <a:rPr lang="zh-CN" altLang="en-US" sz="2400"/>
              <a:t>语言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95" y="1495425"/>
            <a:ext cx="45243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value</a:t>
            </a:r>
            <a:r>
              <a:rPr lang="zh-CN" altLang="zh-CN" sz="2000"/>
              <a:t>粒度控制</a:t>
            </a:r>
            <a:endParaRPr lang="zh-CN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2173605" y="2155825"/>
            <a:ext cx="4293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/>
              <a:t>缓存用户信息，假如用户表有</a:t>
            </a:r>
            <a:r>
              <a:rPr lang="en-US" altLang="zh-CN" sz="2000"/>
              <a:t>100</a:t>
            </a:r>
            <a:r>
              <a:rPr lang="zh-CN" altLang="en-US" sz="2000"/>
              <a:t>列，需要缓存到什么维度呢？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 descr="E:\线下推广\PPT规范\模板\PPT规范设计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3" y="2024063"/>
            <a:ext cx="5387975" cy="79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89150" y="2170113"/>
            <a:ext cx="36341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spc="30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第四章 缓存更新策略</a:t>
            </a:r>
            <a:endParaRPr kumimoji="0" lang="zh-CN" altLang="en-US" sz="2600" b="1" kern="1200" cap="none" spc="30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7830" y="632460"/>
            <a:ext cx="8443595" cy="430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b="1"/>
              <a:t>基于空间</a:t>
            </a:r>
            <a:endParaRPr lang="zh-CN" altLang="en-US" sz="1600" b="1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r>
              <a:rPr lang="zh-CN" altLang="en-US" sz="1400"/>
              <a:t>基于空间是指设置了缓存存储空间的大小，如设置为100M。当存储空间达到上限时，就会按照一定的策略移除数据。</a:t>
            </a:r>
            <a:endParaRPr lang="zh-CN" altLang="en-US" sz="1400"/>
          </a:p>
          <a:p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b="1"/>
              <a:t>基于容量</a:t>
            </a:r>
            <a:endParaRPr lang="zh-CN" altLang="en-US" sz="1600" b="1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r>
              <a:rPr lang="zh-CN" altLang="en-US" sz="1400"/>
              <a:t>基于容量是指设置了缓存条目的个数大小。当超过预定条数时，则按照一定的策略移除旧数据。</a:t>
            </a:r>
            <a:endParaRPr lang="zh-CN" altLang="en-US" sz="1400"/>
          </a:p>
          <a:p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b="1"/>
              <a:t>基于时间</a:t>
            </a:r>
            <a:endParaRPr lang="zh-CN" altLang="en-US" sz="1600" b="1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r>
              <a:rPr lang="zh-CN" altLang="en-US" sz="1400"/>
              <a:t>TTL（Time To Live）：存活期，意思就是给缓存设置一个固定的存活时间，到时间后立即将缓存删除。</a:t>
            </a:r>
            <a:endParaRPr lang="zh-CN" altLang="en-US" sz="1400"/>
          </a:p>
          <a:p>
            <a:r>
              <a:rPr lang="zh-CN" altLang="en-US" sz="1400"/>
              <a:t>TTI（Time To Idle）：空闲期，意思就是缓存多久没有被访问后，被移除缓存的时间。</a:t>
            </a:r>
            <a:endParaRPr lang="zh-CN" altLang="en-US" sz="1400"/>
          </a:p>
          <a:p>
            <a:endParaRPr lang="zh-CN" altLang="en-US" sz="1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b="1"/>
              <a:t>回收算法</a:t>
            </a:r>
            <a:endParaRPr lang="zh-CN" altLang="en-US" sz="1600" b="1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  <a:p>
            <a:r>
              <a:rPr lang="zh-CN" altLang="en-US" sz="1400"/>
              <a:t>FIFO（First In First Out）：先进先出的原则。</a:t>
            </a:r>
            <a:endParaRPr lang="zh-CN" altLang="en-US" sz="1400"/>
          </a:p>
          <a:p>
            <a:r>
              <a:rPr lang="zh-CN" altLang="en-US" sz="1400"/>
              <a:t>LRU（Least Recently Used）：最近最少使用算法，使用时间距离现在最远的缓存被移除。</a:t>
            </a:r>
            <a:endParaRPr lang="zh-CN" altLang="en-US" sz="1400"/>
          </a:p>
          <a:p>
            <a:r>
              <a:rPr lang="zh-CN" altLang="en-US" sz="1400"/>
              <a:t>LFU（Least Frequently Used）：一定时间内使用次数最少的缓存被移除。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e19b7484259cfc36efca000392815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306070"/>
            <a:ext cx="1473835" cy="1485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85415" y="2279650"/>
            <a:ext cx="3773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怎么实现</a:t>
            </a:r>
            <a:r>
              <a:rPr lang="en-US" altLang="zh-CN" sz="3200"/>
              <a:t>LRU</a:t>
            </a:r>
            <a:r>
              <a:rPr lang="zh-CN" altLang="en-US" sz="3200"/>
              <a:t>算法</a:t>
            </a:r>
            <a:r>
              <a:rPr lang="en-US" altLang="zh-CN" sz="3200"/>
              <a:t>?</a:t>
            </a:r>
            <a:endParaRPr lang="zh-CN" alt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627380"/>
            <a:ext cx="6591300" cy="3038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5325" y="3764915"/>
            <a:ext cx="77527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/>
              <a:t>expireAfterWrite：设置TTL，缓存数据在给定的时间内没有写(创建/覆盖)时，则被回收，即定期的会回收缓存数据。</a:t>
            </a:r>
            <a:endParaRPr sz="1400"/>
          </a:p>
          <a:p>
            <a:endParaRPr sz="1400"/>
          </a:p>
          <a:p>
            <a:r>
              <a:rPr sz="1400"/>
              <a:t>expireAfterAccess：设置TTI，缓存数据在给定的时间内没有读/写时，则被回收。每次访问时，都会更新它的TTI，从而如果该缓存是非常热的数据，则将一直不过期，可能会导致脏数据存在很长时间(因此，建议设置expireAfterWrite)。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e19b7484259cfc36efca000392815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306070"/>
            <a:ext cx="1473835" cy="1485265"/>
          </a:xfrm>
          <a:prstGeom prst="rect">
            <a:avLst/>
          </a:prstGeom>
        </p:spPr>
      </p:pic>
      <p:graphicFrame>
        <p:nvGraphicFramePr>
          <p:cNvPr id="8" name="对象 7"/>
          <p:cNvGraphicFramePr/>
          <p:nvPr/>
        </p:nvGraphicFramePr>
        <p:xfrm>
          <a:off x="1917065" y="852805"/>
          <a:ext cx="5309870" cy="343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3" imgW="7112000" imgH="4610100" progId="Visio.Drawing.15">
                  <p:embed/>
                </p:oleObj>
              </mc:Choice>
              <mc:Fallback>
                <p:oleObj name="" r:id="rId3" imgW="7112000" imgH="46101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065" y="852805"/>
                        <a:ext cx="5309870" cy="343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226300" y="4420235"/>
            <a:ext cx="153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过期时间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 descr="E:\线下推广\PPT规范\模板\PPT规范设计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3" y="2024063"/>
            <a:ext cx="5387975" cy="79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89150" y="2170113"/>
            <a:ext cx="40024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spc="30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第五章 缓存穿透与雪崩</a:t>
            </a:r>
            <a:endParaRPr kumimoji="0" lang="zh-CN" altLang="en-US" sz="2600" b="1" kern="1200" cap="none" spc="30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2000"/>
              <a:t>缓存穿透</a:t>
            </a:r>
            <a:endParaRPr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2829560" y="2148840"/>
            <a:ext cx="3484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/>
              <a:t>查询一个必然不存在的数据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201711062241538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807720"/>
            <a:ext cx="6256020" cy="3528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</a:t>
            </a:r>
            <a:r>
              <a:rPr altLang="zh-CN" sz="2000"/>
              <a:t>缓存</a:t>
            </a:r>
            <a:r>
              <a:rPr lang="zh-CN" altLang="zh-CN" sz="2000"/>
              <a:t>空对象</a:t>
            </a:r>
            <a:endParaRPr lang="zh-CN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E:\线下推广\PPT规范\模板\PPT规范设计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"/>
            <a:ext cx="9144000" cy="5145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353695"/>
            <a:ext cx="5005705" cy="735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27263" y="501333"/>
            <a:ext cx="2780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第一章          队列   </a:t>
            </a:r>
            <a:endParaRPr lang="zh-CN" altLang="en-US" sz="2000" b="1" spc="30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100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1253490"/>
            <a:ext cx="5069840" cy="744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227263" y="1426210"/>
            <a:ext cx="3136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第二章        消息队列  </a:t>
            </a:r>
            <a:endParaRPr kumimoji="0" lang="zh-CN" altLang="en-US" sz="2000" b="1" kern="1200" cap="none" spc="300" normalizeH="0" baseline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02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55" y="2169160"/>
            <a:ext cx="5128260" cy="753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8"/>
          <p:cNvSpPr txBox="1"/>
          <p:nvPr/>
        </p:nvSpPr>
        <p:spPr>
          <a:xfrm>
            <a:off x="2227263" y="2372043"/>
            <a:ext cx="38874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        </a:t>
            </a:r>
            <a:r>
              <a:rPr kumimoji="0" lang="en-US" altLang="zh-CN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JMS</a:t>
            </a:r>
            <a:r>
              <a:rPr kumimoji="0" lang="zh-CN" altLang="en-US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en-US" altLang="zh-CN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AMQP</a:t>
            </a:r>
            <a:r>
              <a:rPr kumimoji="0" lang="zh-CN" altLang="en-US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000" b="1" kern="1200" cap="none" spc="300" normalizeH="0" baseline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05" y="3091180"/>
            <a:ext cx="5090160" cy="748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2243138" y="3238818"/>
            <a:ext cx="3470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第四章       </a:t>
            </a:r>
            <a:r>
              <a:rPr kumimoji="0" lang="en-US" altLang="zh-CN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RabbitMQ</a:t>
            </a:r>
            <a:r>
              <a:rPr kumimoji="0" lang="zh-CN" altLang="en-US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000" b="1" spc="30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43138" y="4169410"/>
            <a:ext cx="1059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300" normalizeH="0" baseline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第五章 </a:t>
            </a:r>
            <a:endParaRPr kumimoji="0" lang="zh-CN" altLang="en-US" sz="2000" b="1" kern="1200" cap="none" spc="300" normalizeH="0" baseline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0970"/>
            <a:ext cx="7728585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 </a:t>
            </a:r>
            <a:r>
              <a:rPr lang="zh-CN" altLang="en-US" sz="2000"/>
              <a:t>布隆过滤器拦截</a:t>
            </a:r>
            <a:endParaRPr lang="zh-CN" altLang="en-US" sz="2000"/>
          </a:p>
        </p:txBody>
      </p:sp>
      <p:pic>
        <p:nvPicPr>
          <p:cNvPr id="5" name="图片 4" descr="e19b7484259cfc36efca000392815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35" y="1164590"/>
            <a:ext cx="2792730" cy="28143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2000"/>
              <a:t>缓存</a:t>
            </a:r>
            <a:r>
              <a:rPr lang="zh-CN" sz="2000"/>
              <a:t>雪崩</a:t>
            </a:r>
            <a:endParaRPr lang="zh-CN" sz="2000"/>
          </a:p>
        </p:txBody>
      </p:sp>
      <p:pic>
        <p:nvPicPr>
          <p:cNvPr id="3" name="图片 2" descr="20171106224800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30" y="914400"/>
            <a:ext cx="462534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2000"/>
              <a:t>缓存</a:t>
            </a:r>
            <a:r>
              <a:rPr lang="zh-CN" sz="2000"/>
              <a:t>雪崩</a:t>
            </a:r>
            <a:endParaRPr 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170305" y="1664335"/>
            <a:ext cx="686943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优化方法： 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</a:t>
            </a:r>
            <a:r>
              <a:rPr lang="en-US" altLang="zh-CN" sz="1600"/>
              <a:t>. </a:t>
            </a:r>
            <a:r>
              <a:rPr lang="zh-CN" altLang="en-US" sz="1600"/>
              <a:t>保持缓存层服务器的高可用。 </a:t>
            </a:r>
            <a:endParaRPr lang="zh-CN" altLang="en-US" sz="1600"/>
          </a:p>
          <a:p>
            <a:r>
              <a:rPr lang="zh-CN" altLang="en-US" sz="1600"/>
              <a:t>–监控、集群、哨兵。当一个集群里面有一台服务器有问题，让哨兵踢出去。</a:t>
            </a:r>
            <a:endParaRPr lang="zh-CN" altLang="en-US" sz="1600"/>
          </a:p>
          <a:p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/>
              <a:t>2</a:t>
            </a:r>
            <a:r>
              <a:rPr lang="en-US" altLang="zh-CN" sz="1600"/>
              <a:t>. </a:t>
            </a:r>
            <a:r>
              <a:rPr lang="zh-CN" altLang="en-US" sz="1600"/>
              <a:t>依赖隔离组件为后端限流并降级。 </a:t>
            </a:r>
            <a:endParaRPr lang="zh-CN" altLang="en-US" sz="1600"/>
          </a:p>
          <a:p>
            <a:r>
              <a:rPr lang="zh-CN" altLang="en-US" sz="1600"/>
              <a:t>比如推荐服务中，如果个性化推荐服务不可用，可以降级为热点数据。 </a:t>
            </a:r>
            <a:endParaRPr lang="zh-CN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/>
              <a:t>热点key 重建优化</a:t>
            </a:r>
            <a:endParaRPr sz="2000"/>
          </a:p>
        </p:txBody>
      </p:sp>
      <p:pic>
        <p:nvPicPr>
          <p:cNvPr id="2" name="图片 1" descr="20171106224931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769620"/>
            <a:ext cx="4533900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8150" y="419735"/>
            <a:ext cx="2273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/>
              <a:t>热点key 重建优化</a:t>
            </a:r>
            <a:endParaRPr sz="2000"/>
          </a:p>
        </p:txBody>
      </p:sp>
      <p:pic>
        <p:nvPicPr>
          <p:cNvPr id="3" name="图片 2" descr="201711062254040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818515"/>
            <a:ext cx="63055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15035"/>
            <a:ext cx="4753610" cy="3795395"/>
          </a:xfrm>
          <a:prstGeom prst="rect">
            <a:avLst/>
          </a:prstGeom>
        </p:spPr>
      </p:pic>
      <p:pic>
        <p:nvPicPr>
          <p:cNvPr id="3" name="图片 2" descr="timg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65" y="795655"/>
            <a:ext cx="3660775" cy="4034790"/>
          </a:xfrm>
          <a:prstGeom prst="rect">
            <a:avLst/>
          </a:prstGeom>
        </p:spPr>
      </p:pic>
      <p:pic>
        <p:nvPicPr>
          <p:cNvPr id="6" name="图片 5" descr="e19b7484259cfc36efca0003928152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8420"/>
            <a:ext cx="850265" cy="8566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43" y="1187460"/>
            <a:ext cx="1885714" cy="18857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87824" y="321043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缓存银弹</a:t>
            </a:r>
            <a:r>
              <a:rPr lang="en-US" altLang="zh-CN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课程满意度调研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1" descr="通用ppt-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 descr="E:\线下推广\PPT规范\模板\PPT规范设计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1270"/>
            <a:ext cx="9144000" cy="5145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E:\线下推广\常规物料\PPT规范\未标题-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3" y="2024063"/>
            <a:ext cx="5387975" cy="79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12895" y="2174558"/>
            <a:ext cx="9194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600" b="1" kern="1200" cap="none" spc="30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队列</a:t>
            </a:r>
            <a:endParaRPr kumimoji="0" lang="zh-CN" altLang="zh-CN" sz="2600" b="1" kern="1200" cap="none" spc="30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85" y="811530"/>
            <a:ext cx="6743065" cy="3724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:\常规物料\PPT规范\模板\PPT规范设计-15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563" y="227013"/>
            <a:ext cx="3627437" cy="350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e19b7484259cfc36efca000392815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306070"/>
            <a:ext cx="1473835" cy="148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WPS 演示</Application>
  <PresentationFormat>全屏显示(16:9)</PresentationFormat>
  <Paragraphs>114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Arial Unicode MS</vt:lpstr>
      <vt:lpstr>Wingdings</vt:lpstr>
      <vt:lpstr>Office 主题</vt:lpstr>
      <vt:lpstr>Office 主题​​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名不知所起</cp:lastModifiedBy>
  <cp:revision>493</cp:revision>
  <dcterms:created xsi:type="dcterms:W3CDTF">2015-06-05T01:43:00Z</dcterms:created>
  <dcterms:modified xsi:type="dcterms:W3CDTF">2019-11-04T11:59:00Z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