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2" r:id="rId5"/>
    <p:sldId id="411" r:id="rId6"/>
    <p:sldId id="412" r:id="rId7"/>
    <p:sldId id="260" r:id="rId8"/>
    <p:sldId id="385" r:id="rId9"/>
    <p:sldId id="380" r:id="rId10"/>
    <p:sldId id="413" r:id="rId11"/>
    <p:sldId id="300" r:id="rId12"/>
    <p:sldId id="414" r:id="rId13"/>
    <p:sldId id="383" r:id="rId14"/>
    <p:sldId id="390" r:id="rId15"/>
    <p:sldId id="388" r:id="rId16"/>
    <p:sldId id="389" r:id="rId17"/>
    <p:sldId id="391" r:id="rId18"/>
    <p:sldId id="392" r:id="rId19"/>
    <p:sldId id="395" r:id="rId20"/>
    <p:sldId id="397" r:id="rId21"/>
    <p:sldId id="398" r:id="rId22"/>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68"/>
    <a:srgbClr val="00A85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44" d="100"/>
          <a:sy n="144" d="100"/>
        </p:scale>
        <p:origin x="-684"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7FEDA07-6999-4814-81DF-3B1BD944FC47}"/>
              </a:ext>
            </a:extLst>
          </p:cNvPr>
          <p:cNvSpPr>
            <a:spLocks noGrp="1"/>
          </p:cNvSpPr>
          <p:nvPr>
            <p:ph type="title"/>
          </p:nvPr>
        </p:nvSpPr>
        <p:spPr>
          <a:xfrm>
            <a:off x="628650" y="273844"/>
            <a:ext cx="7886700" cy="994172"/>
          </a:xfrm>
          <a:prstGeom prst="rect">
            <a:avLst/>
          </a:prstGeom>
        </p:spPr>
        <p:txBody>
          <a:bodyPr lIns="68580" tIns="34290" rIns="68580" bIns="34290"/>
          <a:lstStyle/>
          <a:p>
            <a:r>
              <a:rPr lang="zh-CN" altLang="en-US"/>
              <a:t>单击此处编辑母版标题样式</a:t>
            </a:r>
          </a:p>
        </p:txBody>
      </p:sp>
      <p:sp>
        <p:nvSpPr>
          <p:cNvPr id="3" name="内容占位符 2">
            <a:extLst>
              <a:ext uri="{FF2B5EF4-FFF2-40B4-BE49-F238E27FC236}">
                <a16:creationId xmlns="" xmlns:a16="http://schemas.microsoft.com/office/drawing/2014/main" id="{D9F94238-C23C-4B1E-9625-0B50D8018386}"/>
              </a:ext>
            </a:extLst>
          </p:cNvPr>
          <p:cNvSpPr>
            <a:spLocks noGrp="1"/>
          </p:cNvSpPr>
          <p:nvPr>
            <p:ph idx="1"/>
          </p:nvPr>
        </p:nvSpPr>
        <p:spPr>
          <a:xfrm>
            <a:off x="628650" y="1369218"/>
            <a:ext cx="7886700" cy="3263504"/>
          </a:xfrm>
          <a:prstGeom prst="rect">
            <a:avLst/>
          </a:prstGeom>
        </p:spPr>
        <p:txBody>
          <a:bodyPr lIns="68580" tIns="34290" rIns="68580" bIns="3429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F1159804-9B50-4DE7-B1DE-011E69B8749B}"/>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25D17C82-9B32-40A6-8F74-6C9772353D20}" type="datetimeFigureOut">
              <a:rPr lang="zh-CN" altLang="en-US" smtClean="0"/>
              <a:pPr/>
              <a:t>2019/11/13 Wednesday</a:t>
            </a:fld>
            <a:endParaRPr lang="zh-CN" altLang="en-US"/>
          </a:p>
        </p:txBody>
      </p:sp>
      <p:sp>
        <p:nvSpPr>
          <p:cNvPr id="5" name="页脚占位符 4">
            <a:extLst>
              <a:ext uri="{FF2B5EF4-FFF2-40B4-BE49-F238E27FC236}">
                <a16:creationId xmlns="" xmlns:a16="http://schemas.microsoft.com/office/drawing/2014/main" id="{A58AB20C-6EF7-426E-8FE6-CF197222013D}"/>
              </a:ext>
            </a:extLst>
          </p:cNvPr>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a:extLst>
              <a:ext uri="{FF2B5EF4-FFF2-40B4-BE49-F238E27FC236}">
                <a16:creationId xmlns="" xmlns:a16="http://schemas.microsoft.com/office/drawing/2014/main" id="{FED05A2A-864F-4B02-B312-757B7AECF0E4}"/>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68FEE3CD-21F1-4DDD-B0C7-7410C46C4117}" type="slidenum">
              <a:rPr lang="zh-CN" altLang="en-US" smtClean="0"/>
              <a:pPr/>
              <a:t>‹#›</a:t>
            </a:fld>
            <a:endParaRPr lang="zh-CN" altLang="en-US"/>
          </a:p>
        </p:txBody>
      </p:sp>
    </p:spTree>
    <p:extLst>
      <p:ext uri="{BB962C8B-B14F-4D97-AF65-F5344CB8AC3E}">
        <p14:creationId xmlns="" xmlns:p14="http://schemas.microsoft.com/office/powerpoint/2010/main" val="19519493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4"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2" descr="E:\线下推广\PPT规范\模板\PPT规范设计_1.jpg"/>
          <p:cNvPicPr>
            <a:picLocks noChangeAspect="1"/>
          </p:cNvPicPr>
          <p:nvPr/>
        </p:nvPicPr>
        <p:blipFill>
          <a:blip r:embed="rId2" cstate="print"/>
          <a:stretch>
            <a:fillRect/>
          </a:stretch>
        </p:blipFill>
        <p:spPr>
          <a:xfrm>
            <a:off x="0" y="0"/>
            <a:ext cx="9144000" cy="5145088"/>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B5671AB-14FF-43CB-8757-7662068957EB}"/>
              </a:ext>
            </a:extLst>
          </p:cNvPr>
          <p:cNvSpPr>
            <a:spLocks noGrp="1"/>
          </p:cNvSpPr>
          <p:nvPr>
            <p:ph type="title"/>
          </p:nvPr>
        </p:nvSpPr>
        <p:spPr>
          <a:xfrm>
            <a:off x="628650" y="273844"/>
            <a:ext cx="4879454" cy="641722"/>
          </a:xfrm>
        </p:spPr>
        <p:txBody>
          <a:bodyPr/>
          <a:lstStyle/>
          <a:p>
            <a:pPr algn="l"/>
            <a:r>
              <a:rPr lang="zh-CN" altLang="en-US" sz="2800" b="1" dirty="0"/>
              <a:t>消息队列概述</a:t>
            </a:r>
            <a:endParaRPr lang="zh-CN" altLang="en-US" sz="2800" dirty="0"/>
          </a:p>
        </p:txBody>
      </p:sp>
      <p:sp>
        <p:nvSpPr>
          <p:cNvPr id="3" name="内容占位符 2">
            <a:extLst>
              <a:ext uri="{FF2B5EF4-FFF2-40B4-BE49-F238E27FC236}">
                <a16:creationId xmlns="" xmlns:a16="http://schemas.microsoft.com/office/drawing/2014/main" id="{81855E05-6ED9-4083-965A-21A01D8CA867}"/>
              </a:ext>
            </a:extLst>
          </p:cNvPr>
          <p:cNvSpPr>
            <a:spLocks noGrp="1"/>
          </p:cNvSpPr>
          <p:nvPr>
            <p:ph idx="1"/>
          </p:nvPr>
        </p:nvSpPr>
        <p:spPr>
          <a:xfrm>
            <a:off x="539552" y="2067694"/>
            <a:ext cx="7886700" cy="2498676"/>
          </a:xfrm>
        </p:spPr>
        <p:txBody>
          <a:bodyPr/>
          <a:lstStyle/>
          <a:p>
            <a:pPr>
              <a:lnSpc>
                <a:spcPct val="150000"/>
              </a:lnSpc>
            </a:pPr>
            <a:r>
              <a:rPr lang="zh-CN" altLang="en-US" sz="1800" dirty="0" smtClean="0"/>
              <a:t>消息队列中间件是分布式系统中重要的组件，可以比作是一个存放消息的容器，当我们需要使用消息的时候可以取出消息供自己使用。</a:t>
            </a:r>
            <a:endParaRPr lang="en-US" altLang="zh-CN" sz="1800" dirty="0" smtClean="0"/>
          </a:p>
          <a:p>
            <a:pPr>
              <a:lnSpc>
                <a:spcPct val="150000"/>
              </a:lnSpc>
            </a:pPr>
            <a:r>
              <a:rPr lang="zh-CN" altLang="en-US" sz="1800" dirty="0" smtClean="0"/>
              <a:t>目</a:t>
            </a:r>
            <a:r>
              <a:rPr lang="zh-CN" altLang="en-US" sz="1800" dirty="0"/>
              <a:t>前在生产环境，使用较多的消息队列有</a:t>
            </a:r>
            <a:r>
              <a:rPr lang="en-US" altLang="zh-CN" sz="1800" dirty="0"/>
              <a:t>ActiveMQ</a:t>
            </a:r>
            <a:r>
              <a:rPr lang="zh-CN" altLang="en-US" sz="1800" dirty="0"/>
              <a:t>，</a:t>
            </a:r>
            <a:r>
              <a:rPr lang="en-US" altLang="zh-CN" sz="1800" dirty="0"/>
              <a:t>RabbitMQ</a:t>
            </a:r>
            <a:r>
              <a:rPr lang="zh-CN" altLang="en-US" sz="1800" dirty="0"/>
              <a:t>，</a:t>
            </a:r>
            <a:r>
              <a:rPr lang="en-US" altLang="zh-CN" sz="1800" dirty="0" err="1"/>
              <a:t>ZeroMQ</a:t>
            </a:r>
            <a:r>
              <a:rPr lang="zh-CN" altLang="en-US" sz="1800" dirty="0"/>
              <a:t>，</a:t>
            </a:r>
            <a:r>
              <a:rPr lang="en-US" altLang="zh-CN" sz="1800" dirty="0"/>
              <a:t>Kafka</a:t>
            </a:r>
            <a:r>
              <a:rPr lang="zh-CN" altLang="en-US" sz="1800" dirty="0"/>
              <a:t>，</a:t>
            </a:r>
            <a:r>
              <a:rPr lang="en-US" altLang="zh-CN" sz="1800" dirty="0" err="1"/>
              <a:t>MetaMQ</a:t>
            </a:r>
            <a:r>
              <a:rPr lang="zh-CN" altLang="en-US" sz="1800" dirty="0"/>
              <a:t>，</a:t>
            </a:r>
            <a:r>
              <a:rPr lang="en-US" altLang="zh-CN" sz="1800" dirty="0" err="1"/>
              <a:t>RocketMQ</a:t>
            </a:r>
            <a:r>
              <a:rPr lang="zh-CN" altLang="en-US" sz="1800" dirty="0"/>
              <a:t>等</a:t>
            </a:r>
            <a:r>
              <a:rPr lang="zh-CN" altLang="en-US" sz="1800" dirty="0" smtClean="0"/>
              <a:t>。</a:t>
            </a:r>
            <a:endParaRPr lang="en-US" altLang="zh-CN" sz="1800" dirty="0" smtClean="0"/>
          </a:p>
        </p:txBody>
      </p:sp>
      <p:pic>
        <p:nvPicPr>
          <p:cNvPr id="4"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7" name="内容占位符 2">
            <a:extLst>
              <a:ext uri="{FF2B5EF4-FFF2-40B4-BE49-F238E27FC236}">
                <a16:creationId xmlns="" xmlns:a16="http://schemas.microsoft.com/office/drawing/2014/main" id="{81855E05-6ED9-4083-965A-21A01D8CA867}"/>
              </a:ext>
            </a:extLst>
          </p:cNvPr>
          <p:cNvSpPr txBox="1">
            <a:spLocks/>
          </p:cNvSpPr>
          <p:nvPr/>
        </p:nvSpPr>
        <p:spPr>
          <a:xfrm>
            <a:off x="683568" y="987574"/>
            <a:ext cx="6336704" cy="504056"/>
          </a:xfrm>
          <a:prstGeom prst="rect">
            <a:avLst/>
          </a:prstGeom>
        </p:spPr>
        <p:txBody>
          <a:bodyPr lIns="68580" tIns="34290" rIns="68580" bIns="34290"/>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内容占位符 2">
            <a:extLst>
              <a:ext uri="{FF2B5EF4-FFF2-40B4-BE49-F238E27FC236}">
                <a16:creationId xmlns="" xmlns:a16="http://schemas.microsoft.com/office/drawing/2014/main" id="{81855E05-6ED9-4083-965A-21A01D8CA867}"/>
              </a:ext>
            </a:extLst>
          </p:cNvPr>
          <p:cNvSpPr txBox="1">
            <a:spLocks/>
          </p:cNvSpPr>
          <p:nvPr/>
        </p:nvSpPr>
        <p:spPr>
          <a:xfrm>
            <a:off x="539552" y="987574"/>
            <a:ext cx="7886700" cy="936104"/>
          </a:xfrm>
          <a:prstGeom prst="rect">
            <a:avLst/>
          </a:prstGeom>
        </p:spPr>
        <p:txBody>
          <a:bodyPr lIns="68580" tIns="34290" rIns="68580" bIns="34290"/>
          <a:lstStyle/>
          <a:p>
            <a:pPr marL="342900" indent="-342900" rtl="0">
              <a:lnSpc>
                <a:spcPct val="150000"/>
              </a:lnSpc>
              <a:spcBef>
                <a:spcPct val="20000"/>
              </a:spcBef>
              <a:buFont typeface="Arial" panose="020B0604020202020204" pitchFamily="34" charset="0"/>
              <a:buChar char="•"/>
            </a:pPr>
            <a:r>
              <a:rPr lang="zh-CN" altLang="en-US" dirty="0" smtClean="0">
                <a:latin typeface="+mn-lt"/>
                <a:ea typeface="+mn-ea"/>
              </a:rPr>
              <a:t>消息：消息</a:t>
            </a:r>
            <a:r>
              <a:rPr lang="en-US" altLang="zh-CN" dirty="0" smtClean="0">
                <a:latin typeface="+mn-lt"/>
                <a:ea typeface="+mn-ea"/>
              </a:rPr>
              <a:t>(Message) </a:t>
            </a:r>
            <a:r>
              <a:rPr lang="zh-CN" altLang="en-US" dirty="0" smtClean="0">
                <a:latin typeface="+mn-lt"/>
                <a:ea typeface="+mn-ea"/>
              </a:rPr>
              <a:t>：应用间传送的数据。消息可以非常简单，比如只包含文本字符串、</a:t>
            </a:r>
            <a:r>
              <a:rPr lang="en-US" altLang="zh-CN" dirty="0" smtClean="0">
                <a:latin typeface="+mn-lt"/>
                <a:ea typeface="+mn-ea"/>
              </a:rPr>
              <a:t>JSON </a:t>
            </a:r>
            <a:r>
              <a:rPr lang="zh-CN" altLang="en-US" dirty="0" smtClean="0">
                <a:latin typeface="+mn-lt"/>
                <a:ea typeface="+mn-ea"/>
              </a:rPr>
              <a:t>等，也可以很复杂，比如内嵌对象。</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5144136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5" name="标题 1">
            <a:extLst>
              <a:ext uri="{FF2B5EF4-FFF2-40B4-BE49-F238E27FC236}">
                <a16:creationId xmlns="" xmlns:a16="http://schemas.microsoft.com/office/drawing/2014/main" id="{BB5671AB-14FF-43CB-8757-7662068957EB}"/>
              </a:ext>
            </a:extLst>
          </p:cNvPr>
          <p:cNvSpPr txBox="1">
            <a:spLocks/>
          </p:cNvSpPr>
          <p:nvPr/>
        </p:nvSpPr>
        <p:spPr>
          <a:xfrm>
            <a:off x="611560" y="339502"/>
            <a:ext cx="4248472" cy="641722"/>
          </a:xfrm>
          <a:prstGeom prst="rect">
            <a:avLst/>
          </a:prstGeom>
        </p:spPr>
        <p:txBody>
          <a:bodyPr/>
          <a:lstStyle/>
          <a:p>
            <a:pPr lvl="0" rtl="0" fontAlgn="auto">
              <a:spcAft>
                <a:spcPts val="0"/>
              </a:spcAft>
              <a:defRPr/>
            </a:pPr>
            <a:r>
              <a:rPr lang="zh-CN" altLang="en-US" sz="2800" b="1" dirty="0" smtClean="0"/>
              <a:t>消息队列应用场景</a:t>
            </a:r>
            <a:endParaRPr lang="zh-CN" altLang="en-US" sz="2800" dirty="0"/>
          </a:p>
        </p:txBody>
      </p:sp>
      <p:sp>
        <p:nvSpPr>
          <p:cNvPr id="7" name="内容占位符 2">
            <a:extLst>
              <a:ext uri="{FF2B5EF4-FFF2-40B4-BE49-F238E27FC236}">
                <a16:creationId xmlns="" xmlns:a16="http://schemas.microsoft.com/office/drawing/2014/main" id="{81855E05-6ED9-4083-965A-21A01D8CA867}"/>
              </a:ext>
            </a:extLst>
          </p:cNvPr>
          <p:cNvSpPr txBox="1">
            <a:spLocks/>
          </p:cNvSpPr>
          <p:nvPr/>
        </p:nvSpPr>
        <p:spPr>
          <a:xfrm>
            <a:off x="683568" y="1131590"/>
            <a:ext cx="6493768" cy="3173165"/>
          </a:xfrm>
          <a:prstGeom prst="rect">
            <a:avLst/>
          </a:prstGeom>
        </p:spPr>
        <p:txBody>
          <a:bodyPr>
            <a:normAutofit fontScale="92500" lnSpcReduction="20000"/>
          </a:bodyPr>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在实际应用中常用的使用场景如下：</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异步处理</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应用解耦</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流量削峰</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限流</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日志处理</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分布式柔性事务控制</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64CB129-F1A6-42F5-AE29-6265A02FD0A5}"/>
              </a:ext>
            </a:extLst>
          </p:cNvPr>
          <p:cNvSpPr>
            <a:spLocks noGrp="1"/>
          </p:cNvSpPr>
          <p:nvPr>
            <p:ph type="title"/>
          </p:nvPr>
        </p:nvSpPr>
        <p:spPr>
          <a:xfrm>
            <a:off x="611560" y="195486"/>
            <a:ext cx="4968552" cy="519187"/>
          </a:xfrm>
        </p:spPr>
        <p:txBody>
          <a:bodyPr/>
          <a:lstStyle/>
          <a:p>
            <a:pPr algn="l"/>
            <a:r>
              <a:rPr lang="zh-CN" altLang="en-US" sz="2800" b="1" dirty="0" smtClean="0">
                <a:latin typeface="+mj-ea"/>
              </a:rPr>
              <a:t>应</a:t>
            </a:r>
            <a:r>
              <a:rPr lang="zh-CN" altLang="en-US" sz="2800" b="1" dirty="0">
                <a:latin typeface="+mj-ea"/>
              </a:rPr>
              <a:t>用场景</a:t>
            </a:r>
            <a:r>
              <a:rPr lang="en-US" altLang="zh-CN" sz="2800" b="1" dirty="0">
                <a:latin typeface="+mj-ea"/>
              </a:rPr>
              <a:t>-</a:t>
            </a:r>
            <a:r>
              <a:rPr lang="zh-CN" altLang="en-US" sz="2800" b="1" dirty="0">
                <a:latin typeface="+mj-ea"/>
              </a:rPr>
              <a:t>可靠消息最终一致性</a:t>
            </a:r>
          </a:p>
        </p:txBody>
      </p:sp>
      <p:sp>
        <p:nvSpPr>
          <p:cNvPr id="3" name="内容占位符 2">
            <a:extLst>
              <a:ext uri="{FF2B5EF4-FFF2-40B4-BE49-F238E27FC236}">
                <a16:creationId xmlns="" xmlns:a16="http://schemas.microsoft.com/office/drawing/2014/main" id="{58A69D86-9257-4C6A-A60C-AB8DD3232181}"/>
              </a:ext>
            </a:extLst>
          </p:cNvPr>
          <p:cNvSpPr>
            <a:spLocks noGrp="1"/>
          </p:cNvSpPr>
          <p:nvPr>
            <p:ph idx="1"/>
          </p:nvPr>
        </p:nvSpPr>
        <p:spPr>
          <a:xfrm>
            <a:off x="395536" y="771550"/>
            <a:ext cx="8352928" cy="4176464"/>
          </a:xfrm>
        </p:spPr>
        <p:txBody>
          <a:bodyPr/>
          <a:lstStyle/>
          <a:p>
            <a:r>
              <a:rPr lang="zh-CN" altLang="en-US" sz="1600" dirty="0"/>
              <a:t>消息发送一致性：是指产生消息的业务动作与消息发送的一致。也就是说，如果业务操作成功，那么由这个业务操作所产生的消息一定要成功投递到消息中间件中去，否则就丢弃该消息。</a:t>
            </a:r>
            <a:endParaRPr lang="en-US" altLang="zh-CN" sz="1600" dirty="0"/>
          </a:p>
          <a:p>
            <a:r>
              <a:rPr lang="zh-CN" altLang="en-US" sz="1600" dirty="0"/>
              <a:t>下面用伪代码进行演示消息发送和投递的不可靠性：</a:t>
            </a:r>
            <a:endParaRPr lang="en-US" altLang="zh-CN" sz="1600" dirty="0"/>
          </a:p>
          <a:p>
            <a:endParaRPr lang="zh-CN" altLang="en-US" dirty="0"/>
          </a:p>
        </p:txBody>
      </p:sp>
      <p:pic>
        <p:nvPicPr>
          <p:cNvPr id="5" name="图片 4">
            <a:extLst>
              <a:ext uri="{FF2B5EF4-FFF2-40B4-BE49-F238E27FC236}">
                <a16:creationId xmlns="" xmlns:a16="http://schemas.microsoft.com/office/drawing/2014/main" id="{138E98C7-5070-4E0A-B091-5EAE5C48F8EF}"/>
              </a:ext>
            </a:extLst>
          </p:cNvPr>
          <p:cNvPicPr>
            <a:picLocks noChangeAspect="1"/>
          </p:cNvPicPr>
          <p:nvPr/>
        </p:nvPicPr>
        <p:blipFill>
          <a:blip r:embed="rId2" cstate="print"/>
          <a:stretch>
            <a:fillRect/>
          </a:stretch>
        </p:blipFill>
        <p:spPr>
          <a:xfrm>
            <a:off x="611560" y="1851670"/>
            <a:ext cx="3178969" cy="1285875"/>
          </a:xfrm>
          <a:prstGeom prst="rect">
            <a:avLst/>
          </a:prstGeom>
        </p:spPr>
      </p:pic>
      <p:pic>
        <p:nvPicPr>
          <p:cNvPr id="6" name="图片 5">
            <a:extLst>
              <a:ext uri="{FF2B5EF4-FFF2-40B4-BE49-F238E27FC236}">
                <a16:creationId xmlns="" xmlns:a16="http://schemas.microsoft.com/office/drawing/2014/main" id="{16930426-084C-4392-AC4D-B8DD5E11FAC4}"/>
              </a:ext>
            </a:extLst>
          </p:cNvPr>
          <p:cNvPicPr>
            <a:picLocks noChangeAspect="1"/>
          </p:cNvPicPr>
          <p:nvPr/>
        </p:nvPicPr>
        <p:blipFill>
          <a:blip r:embed="rId3" cstate="print"/>
          <a:stretch>
            <a:fillRect/>
          </a:stretch>
        </p:blipFill>
        <p:spPr>
          <a:xfrm>
            <a:off x="4644008" y="1923678"/>
            <a:ext cx="2871788" cy="1243013"/>
          </a:xfrm>
          <a:prstGeom prst="rect">
            <a:avLst/>
          </a:prstGeom>
        </p:spPr>
      </p:pic>
      <p:pic>
        <p:nvPicPr>
          <p:cNvPr id="7" name="图片 6">
            <a:extLst>
              <a:ext uri="{FF2B5EF4-FFF2-40B4-BE49-F238E27FC236}">
                <a16:creationId xmlns="" xmlns:a16="http://schemas.microsoft.com/office/drawing/2014/main" id="{0F590F58-4E59-46BA-90E3-CE10A4236DD6}"/>
              </a:ext>
            </a:extLst>
          </p:cNvPr>
          <p:cNvPicPr>
            <a:picLocks noChangeAspect="1"/>
          </p:cNvPicPr>
          <p:nvPr/>
        </p:nvPicPr>
        <p:blipFill>
          <a:blip r:embed="rId4" cstate="print"/>
          <a:stretch>
            <a:fillRect/>
          </a:stretch>
        </p:blipFill>
        <p:spPr>
          <a:xfrm>
            <a:off x="611560" y="3219822"/>
            <a:ext cx="3900488" cy="1464469"/>
          </a:xfrm>
          <a:prstGeom prst="rect">
            <a:avLst/>
          </a:prstGeom>
        </p:spPr>
      </p:pic>
      <p:pic>
        <p:nvPicPr>
          <p:cNvPr id="8" name="图片 7">
            <a:extLst>
              <a:ext uri="{FF2B5EF4-FFF2-40B4-BE49-F238E27FC236}">
                <a16:creationId xmlns="" xmlns:a16="http://schemas.microsoft.com/office/drawing/2014/main" id="{C163D06E-FB30-4A41-A72A-8EFBFC77D451}"/>
              </a:ext>
            </a:extLst>
          </p:cNvPr>
          <p:cNvPicPr>
            <a:picLocks noChangeAspect="1"/>
          </p:cNvPicPr>
          <p:nvPr/>
        </p:nvPicPr>
        <p:blipFill>
          <a:blip r:embed="rId5" cstate="print"/>
          <a:stretch>
            <a:fillRect/>
          </a:stretch>
        </p:blipFill>
        <p:spPr>
          <a:xfrm>
            <a:off x="4716016" y="3219822"/>
            <a:ext cx="3757613" cy="1443038"/>
          </a:xfrm>
          <a:prstGeom prst="rect">
            <a:avLst/>
          </a:prstGeom>
        </p:spPr>
      </p:pic>
      <p:pic>
        <p:nvPicPr>
          <p:cNvPr id="9" name="Picture 4" descr="E:\常规物料\PPT规范\模板\PPT规范设计-15-15.png"/>
          <p:cNvPicPr>
            <a:picLocks noChangeAspect="1"/>
          </p:cNvPicPr>
          <p:nvPr/>
        </p:nvPicPr>
        <p:blipFill>
          <a:blip r:embed="rId6" cstate="print"/>
          <a:stretch>
            <a:fillRect/>
          </a:stretch>
        </p:blipFill>
        <p:spPr>
          <a:xfrm>
            <a:off x="5516563" y="227013"/>
            <a:ext cx="3627437" cy="350837"/>
          </a:xfrm>
          <a:prstGeom prst="rect">
            <a:avLst/>
          </a:prstGeom>
          <a:noFill/>
          <a:ln w="9525">
            <a:noFill/>
          </a:ln>
        </p:spPr>
      </p:pic>
    </p:spTree>
    <p:extLst>
      <p:ext uri="{BB962C8B-B14F-4D97-AF65-F5344CB8AC3E}">
        <p14:creationId xmlns="" xmlns:p14="http://schemas.microsoft.com/office/powerpoint/2010/main" val="2557142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4" name="标题 1">
            <a:extLst>
              <a:ext uri="{FF2B5EF4-FFF2-40B4-BE49-F238E27FC236}">
                <a16:creationId xmlns="" xmlns:a16="http://schemas.microsoft.com/office/drawing/2014/main" id="{BB5671AB-14FF-43CB-8757-7662068957EB}"/>
              </a:ext>
            </a:extLst>
          </p:cNvPr>
          <p:cNvSpPr txBox="1">
            <a:spLocks/>
          </p:cNvSpPr>
          <p:nvPr/>
        </p:nvSpPr>
        <p:spPr>
          <a:xfrm>
            <a:off x="628650" y="273844"/>
            <a:ext cx="5527526" cy="641722"/>
          </a:xfrm>
          <a:prstGeom prst="rect">
            <a:avLst/>
          </a:prstGeom>
        </p:spPr>
        <p:txBody>
          <a:bodyPr/>
          <a:lstStyle/>
          <a:p>
            <a:pPr lvl="0" rtl="0" fontAlgn="auto">
              <a:spcAft>
                <a:spcPts val="0"/>
              </a:spcAft>
            </a:pPr>
            <a:r>
              <a:rPr lang="zh-CN" altLang="en-US" sz="2800" b="1" dirty="0" smtClean="0">
                <a:latin typeface="+mj-ea"/>
              </a:rPr>
              <a:t>应用场景</a:t>
            </a:r>
            <a:r>
              <a:rPr lang="en-US" altLang="zh-CN" sz="2800" b="1" dirty="0" smtClean="0">
                <a:latin typeface="+mj-ea"/>
              </a:rPr>
              <a:t>-</a:t>
            </a:r>
            <a:r>
              <a:rPr lang="zh-CN" altLang="en-US" sz="2800" b="1" dirty="0" smtClean="0">
                <a:latin typeface="+mj-ea"/>
              </a:rPr>
              <a:t>可靠消息最终一致性</a:t>
            </a:r>
            <a:endParaRPr kumimoji="0" lang="zh-CN" alt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内容占位符 2">
            <a:extLst>
              <a:ext uri="{FF2B5EF4-FFF2-40B4-BE49-F238E27FC236}">
                <a16:creationId xmlns="" xmlns:a16="http://schemas.microsoft.com/office/drawing/2014/main" id="{58A69D86-9257-4C6A-A60C-AB8DD3232181}"/>
              </a:ext>
            </a:extLst>
          </p:cNvPr>
          <p:cNvSpPr txBox="1">
            <a:spLocks/>
          </p:cNvSpPr>
          <p:nvPr/>
        </p:nvSpPr>
        <p:spPr>
          <a:xfrm>
            <a:off x="395536" y="771550"/>
            <a:ext cx="8352928" cy="417646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内容占位符 2">
            <a:extLst>
              <a:ext uri="{FF2B5EF4-FFF2-40B4-BE49-F238E27FC236}">
                <a16:creationId xmlns="" xmlns:a16="http://schemas.microsoft.com/office/drawing/2014/main" id="{58A69D86-9257-4C6A-A60C-AB8DD3232181}"/>
              </a:ext>
            </a:extLst>
          </p:cNvPr>
          <p:cNvSpPr txBox="1">
            <a:spLocks/>
          </p:cNvSpPr>
          <p:nvPr/>
        </p:nvSpPr>
        <p:spPr>
          <a:xfrm>
            <a:off x="547936" y="923950"/>
            <a:ext cx="8352928" cy="3880048"/>
          </a:xfrm>
          <a:prstGeom prst="rect">
            <a:avLst/>
          </a:prstGeom>
        </p:spPr>
        <p:txBody>
          <a:bodyPr/>
          <a:lstStyle/>
          <a:p>
            <a:pPr marL="342900" indent="-342900" rtl="0" fontAlgn="auto">
              <a:spcBef>
                <a:spcPct val="20000"/>
              </a:spcBef>
              <a:spcAft>
                <a:spcPts val="0"/>
              </a:spcAft>
              <a:buFont typeface="Arial" panose="020B0604020202020204" pitchFamily="34" charset="0"/>
              <a:buChar char="•"/>
            </a:pPr>
            <a:r>
              <a:rPr lang="zh-CN" altLang="en-US" dirty="0" smtClean="0"/>
              <a:t>可靠消息最终一致性架构如下：</a:t>
            </a:r>
            <a:endParaRPr lang="en-US" altLang="zh-CN" dirty="0" smtClean="0"/>
          </a:p>
        </p:txBody>
      </p:sp>
      <p:pic>
        <p:nvPicPr>
          <p:cNvPr id="14" name="Picture 6" descr="ECEB0CD9-A61C-4ED9-98C1-CE02A9B658C3.png">
            <a:extLst>
              <a:ext uri="{FF2B5EF4-FFF2-40B4-BE49-F238E27FC236}">
                <a16:creationId xmlns="" xmlns:a16="http://schemas.microsoft.com/office/drawing/2014/main" id="{8465A31A-64E0-42CF-8B41-E44AB62A3201}"/>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99592" y="1347614"/>
            <a:ext cx="7376430" cy="302433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pic>
        <p:nvPicPr>
          <p:cNvPr id="5" name="图片 4" descr="e19b7484259cfc36efca000392815273"/>
          <p:cNvPicPr>
            <a:picLocks noChangeAspect="1"/>
          </p:cNvPicPr>
          <p:nvPr/>
        </p:nvPicPr>
        <p:blipFill>
          <a:blip r:embed="rId3" cstate="print"/>
          <a:stretch>
            <a:fillRect/>
          </a:stretch>
        </p:blipFill>
        <p:spPr>
          <a:xfrm>
            <a:off x="344805" y="306070"/>
            <a:ext cx="1473835" cy="1485265"/>
          </a:xfrm>
          <a:prstGeom prst="rect">
            <a:avLst/>
          </a:prstGeom>
        </p:spPr>
      </p:pic>
      <p:sp>
        <p:nvSpPr>
          <p:cNvPr id="7" name="文本框 6"/>
          <p:cNvSpPr txBox="1"/>
          <p:nvPr/>
        </p:nvSpPr>
        <p:spPr>
          <a:xfrm>
            <a:off x="2803525" y="2279650"/>
            <a:ext cx="3537585" cy="583565"/>
          </a:xfrm>
          <a:prstGeom prst="rect">
            <a:avLst/>
          </a:prstGeom>
          <a:noFill/>
        </p:spPr>
        <p:txBody>
          <a:bodyPr wrap="square" rtlCol="0">
            <a:spAutoFit/>
          </a:bodyPr>
          <a:lstStyle/>
          <a:p>
            <a:r>
              <a:rPr lang="en-US" altLang="zh-CN" sz="3200" dirty="0" smtClean="0"/>
              <a:t>Kafka or RabbitMQ?</a:t>
            </a:r>
            <a:endParaRPr lang="zh-CN" alt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2" cstate="print"/>
          <a:stretch>
            <a:fillRect/>
          </a:stretch>
        </p:blipFill>
        <p:spPr>
          <a:xfrm>
            <a:off x="0" y="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3"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3634105" cy="49149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第三章 缓存粒度控制</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6" name="文本框 5"/>
          <p:cNvSpPr txBox="1"/>
          <p:nvPr/>
        </p:nvSpPr>
        <p:spPr>
          <a:xfrm>
            <a:off x="438150" y="419735"/>
            <a:ext cx="2273935" cy="398780"/>
          </a:xfrm>
          <a:prstGeom prst="rect">
            <a:avLst/>
          </a:prstGeom>
          <a:noFill/>
        </p:spPr>
        <p:txBody>
          <a:bodyPr wrap="square" rtlCol="0">
            <a:spAutoFit/>
          </a:bodyPr>
          <a:lstStyle/>
          <a:p>
            <a:r>
              <a:rPr lang="en-US" altLang="zh-CN" sz="2000"/>
              <a:t>key</a:t>
            </a:r>
            <a:r>
              <a:rPr lang="zh-CN" altLang="zh-CN" sz="2000"/>
              <a:t>粒度控制</a:t>
            </a:r>
          </a:p>
        </p:txBody>
      </p:sp>
      <p:sp>
        <p:nvSpPr>
          <p:cNvPr id="7" name="文本框 6"/>
          <p:cNvSpPr txBox="1"/>
          <p:nvPr/>
        </p:nvSpPr>
        <p:spPr>
          <a:xfrm>
            <a:off x="5815330" y="4420235"/>
            <a:ext cx="2942590" cy="460375"/>
          </a:xfrm>
          <a:prstGeom prst="rect">
            <a:avLst/>
          </a:prstGeom>
          <a:noFill/>
        </p:spPr>
        <p:txBody>
          <a:bodyPr wrap="square" rtlCol="0">
            <a:spAutoFit/>
          </a:bodyPr>
          <a:lstStyle/>
          <a:p>
            <a:r>
              <a:rPr lang="en-US" altLang="zh-CN" sz="2400"/>
              <a:t>Java</a:t>
            </a:r>
            <a:r>
              <a:rPr lang="zh-CN" altLang="en-US" sz="2400"/>
              <a:t>是一门</a:t>
            </a:r>
            <a:r>
              <a:rPr lang="en-US" altLang="zh-CN" sz="2400"/>
              <a:t>****</a:t>
            </a:r>
            <a:r>
              <a:rPr lang="zh-CN" altLang="en-US" sz="2400"/>
              <a:t>语言</a:t>
            </a:r>
          </a:p>
        </p:txBody>
      </p:sp>
      <p:pic>
        <p:nvPicPr>
          <p:cNvPr id="2" name="图片 1"/>
          <p:cNvPicPr>
            <a:picLocks noChangeAspect="1"/>
          </p:cNvPicPr>
          <p:nvPr/>
        </p:nvPicPr>
        <p:blipFill>
          <a:blip r:embed="rId3" cstate="print"/>
          <a:stretch>
            <a:fillRect/>
          </a:stretch>
        </p:blipFill>
        <p:spPr>
          <a:xfrm>
            <a:off x="2309495" y="1495425"/>
            <a:ext cx="4524375" cy="21526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6" name="文本框 5"/>
          <p:cNvSpPr txBox="1"/>
          <p:nvPr/>
        </p:nvSpPr>
        <p:spPr>
          <a:xfrm>
            <a:off x="438150" y="419735"/>
            <a:ext cx="2273935" cy="398780"/>
          </a:xfrm>
          <a:prstGeom prst="rect">
            <a:avLst/>
          </a:prstGeom>
          <a:noFill/>
        </p:spPr>
        <p:txBody>
          <a:bodyPr wrap="square" rtlCol="0">
            <a:spAutoFit/>
          </a:bodyPr>
          <a:lstStyle/>
          <a:p>
            <a:r>
              <a:rPr lang="en-US" altLang="zh-CN" sz="2000"/>
              <a:t>value</a:t>
            </a:r>
            <a:r>
              <a:rPr lang="zh-CN" altLang="zh-CN" sz="2000"/>
              <a:t>粒度控制</a:t>
            </a:r>
          </a:p>
        </p:txBody>
      </p:sp>
      <p:sp>
        <p:nvSpPr>
          <p:cNvPr id="2" name="文本框 1"/>
          <p:cNvSpPr txBox="1"/>
          <p:nvPr/>
        </p:nvSpPr>
        <p:spPr>
          <a:xfrm>
            <a:off x="2173605" y="2155825"/>
            <a:ext cx="4293870" cy="706755"/>
          </a:xfrm>
          <a:prstGeom prst="rect">
            <a:avLst/>
          </a:prstGeom>
          <a:noFill/>
        </p:spPr>
        <p:txBody>
          <a:bodyPr wrap="square" rtlCol="0">
            <a:spAutoFit/>
          </a:bodyPr>
          <a:lstStyle/>
          <a:p>
            <a:r>
              <a:rPr lang="zh-CN" altLang="zh-CN" sz="2000"/>
              <a:t>缓存用户信息，假如用户表有</a:t>
            </a:r>
            <a:r>
              <a:rPr lang="en-US" altLang="zh-CN" sz="2000"/>
              <a:t>100</a:t>
            </a:r>
            <a:r>
              <a:rPr lang="zh-CN" altLang="en-US" sz="2000"/>
              <a:t>列，需要缓存到什么维度呢？</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2" cstate="print"/>
          <a:stretch>
            <a:fillRect/>
          </a:stretch>
        </p:blipFill>
        <p:spPr>
          <a:xfrm>
            <a:off x="0" y="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3"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3634105" cy="49149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第四章 缓存更新策略</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pic>
        <p:nvPicPr>
          <p:cNvPr id="2" name="图片 1"/>
          <p:cNvPicPr>
            <a:picLocks noChangeAspect="1"/>
          </p:cNvPicPr>
          <p:nvPr/>
        </p:nvPicPr>
        <p:blipFill>
          <a:blip r:embed="rId3" cstate="print"/>
          <a:stretch>
            <a:fillRect/>
          </a:stretch>
        </p:blipFill>
        <p:spPr>
          <a:xfrm>
            <a:off x="1276350" y="627380"/>
            <a:ext cx="6591300" cy="3038475"/>
          </a:xfrm>
          <a:prstGeom prst="rect">
            <a:avLst/>
          </a:prstGeom>
        </p:spPr>
      </p:pic>
      <p:sp>
        <p:nvSpPr>
          <p:cNvPr id="3" name="文本框 2"/>
          <p:cNvSpPr txBox="1"/>
          <p:nvPr/>
        </p:nvSpPr>
        <p:spPr>
          <a:xfrm>
            <a:off x="695325" y="3764915"/>
            <a:ext cx="7752715" cy="1383665"/>
          </a:xfrm>
          <a:prstGeom prst="rect">
            <a:avLst/>
          </a:prstGeom>
          <a:noFill/>
        </p:spPr>
        <p:txBody>
          <a:bodyPr wrap="square" rtlCol="0">
            <a:spAutoFit/>
          </a:bodyPr>
          <a:lstStyle/>
          <a:p>
            <a:r>
              <a:rPr sz="1400"/>
              <a:t>expireAfterWrite：设置TTL，缓存数据在给定的时间内没有写(创建/覆盖)时，则被回收，即定期的会回收缓存数据。</a:t>
            </a:r>
          </a:p>
          <a:p>
            <a:endParaRPr sz="1400"/>
          </a:p>
          <a:p>
            <a:r>
              <a:rPr sz="1400"/>
              <a:t>expireAfterAccess：设置TTI，缓存数据在给定的时间内没有读/写时，则被回收。每次访问时，都会更新它的TTI，从而如果该缓存是非常热的数据，则将一直不过期，可能会导致脏数据存在很长时间(因此，建议设置expireAfterWri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2" descr="E:\线下推广\PPT规范\模板\PPT规范设计_8.jpg"/>
          <p:cNvPicPr>
            <a:picLocks noChangeAspect="1"/>
          </p:cNvPicPr>
          <p:nvPr/>
        </p:nvPicPr>
        <p:blipFill>
          <a:blip r:embed="rId2" cstate="print"/>
          <a:stretch>
            <a:fillRect/>
          </a:stretch>
        </p:blipFill>
        <p:spPr>
          <a:xfrm>
            <a:off x="635" y="-635"/>
            <a:ext cx="9144000" cy="5145088"/>
          </a:xfrm>
          <a:prstGeom prst="rect">
            <a:avLst/>
          </a:prstGeom>
          <a:noFill/>
          <a:ln w="9525">
            <a:noFill/>
          </a:ln>
        </p:spPr>
      </p:pic>
      <p:pic>
        <p:nvPicPr>
          <p:cNvPr id="3074" name="Picture 3" descr="E:\常规物料\PPT规范\模板\PPT规范设计-14-14.png"/>
          <p:cNvPicPr>
            <a:picLocks noChangeAspect="1"/>
          </p:cNvPicPr>
          <p:nvPr/>
        </p:nvPicPr>
        <p:blipFill>
          <a:blip r:embed="rId3" cstate="print"/>
          <a:stretch>
            <a:fillRect/>
          </a:stretch>
        </p:blipFill>
        <p:spPr>
          <a:xfrm>
            <a:off x="1119188" y="1595438"/>
            <a:ext cx="6905625" cy="1565275"/>
          </a:xfrm>
          <a:prstGeom prst="rect">
            <a:avLst/>
          </a:prstGeom>
          <a:noFill/>
          <a:ln w="9525">
            <a:noFill/>
          </a:ln>
        </p:spPr>
      </p:pic>
      <p:sp>
        <p:nvSpPr>
          <p:cNvPr id="3" name="TextBox 2"/>
          <p:cNvSpPr txBox="1"/>
          <p:nvPr/>
        </p:nvSpPr>
        <p:spPr>
          <a:xfrm>
            <a:off x="3425825" y="2101850"/>
            <a:ext cx="2613660" cy="553085"/>
          </a:xfrm>
          <a:prstGeom prst="rect">
            <a:avLst/>
          </a:prstGeom>
          <a:noFill/>
        </p:spPr>
        <p:txBody>
          <a:bodyPr wrap="square" rtlCol="0">
            <a:spAutoFit/>
          </a:bodyPr>
          <a:lstStyle/>
          <a:p>
            <a:pPr marR="0" defTabSz="914400" rtl="0" fontAlgn="auto">
              <a:spcBef>
                <a:spcPts val="0"/>
              </a:spcBef>
              <a:spcAft>
                <a:spcPts val="0"/>
              </a:spcAft>
              <a:buClrTx/>
              <a:buSzTx/>
              <a:buFontTx/>
              <a:buNone/>
              <a:defRPr/>
            </a:pPr>
            <a:r>
              <a:rPr kumimoji="0" lang="zh-CN" altLang="en-US" sz="3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消息队列</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3" cstate="print"/>
          <a:stretch>
            <a:fillRect/>
          </a:stretch>
        </p:blipFill>
        <p:spPr>
          <a:xfrm>
            <a:off x="5516563" y="227013"/>
            <a:ext cx="3627437" cy="350837"/>
          </a:xfrm>
          <a:prstGeom prst="rect">
            <a:avLst/>
          </a:prstGeom>
          <a:noFill/>
          <a:ln w="9525">
            <a:noFill/>
          </a:ln>
        </p:spPr>
      </p:pic>
      <p:pic>
        <p:nvPicPr>
          <p:cNvPr id="5" name="图片 4" descr="e19b7484259cfc36efca000392815273"/>
          <p:cNvPicPr>
            <a:picLocks noChangeAspect="1"/>
          </p:cNvPicPr>
          <p:nvPr/>
        </p:nvPicPr>
        <p:blipFill>
          <a:blip r:embed="rId4" cstate="print"/>
          <a:stretch>
            <a:fillRect/>
          </a:stretch>
        </p:blipFill>
        <p:spPr>
          <a:xfrm>
            <a:off x="344805" y="306070"/>
            <a:ext cx="1473835" cy="1485265"/>
          </a:xfrm>
          <a:prstGeom prst="rect">
            <a:avLst/>
          </a:prstGeom>
        </p:spPr>
      </p:pic>
      <p:graphicFrame>
        <p:nvGraphicFramePr>
          <p:cNvPr id="8" name="对象 7"/>
          <p:cNvGraphicFramePr>
            <a:graphicFrameLocks/>
          </p:cNvGraphicFramePr>
          <p:nvPr/>
        </p:nvGraphicFramePr>
        <p:xfrm>
          <a:off x="1917065" y="852805"/>
          <a:ext cx="5309870" cy="3437255"/>
        </p:xfrm>
        <a:graphic>
          <a:graphicData uri="http://schemas.openxmlformats.org/presentationml/2006/ole">
            <p:oleObj spid="_x0000_s22529" r:id="rId5" imgW="5324590" imgH="3448170" progId="">
              <p:embed/>
            </p:oleObj>
          </a:graphicData>
        </a:graphic>
      </p:graphicFrame>
      <p:sp>
        <p:nvSpPr>
          <p:cNvPr id="10" name="文本框 9"/>
          <p:cNvSpPr txBox="1"/>
          <p:nvPr/>
        </p:nvSpPr>
        <p:spPr>
          <a:xfrm>
            <a:off x="7226300" y="4420235"/>
            <a:ext cx="1531620" cy="460375"/>
          </a:xfrm>
          <a:prstGeom prst="rect">
            <a:avLst/>
          </a:prstGeom>
          <a:noFill/>
        </p:spPr>
        <p:txBody>
          <a:bodyPr wrap="square" rtlCol="0">
            <a:spAutoFit/>
          </a:bodyPr>
          <a:lstStyle/>
          <a:p>
            <a:r>
              <a:rPr lang="zh-CN" altLang="en-US" sz="2400"/>
              <a:t>过期时间</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2" cstate="print"/>
          <a:stretch>
            <a:fillRect/>
          </a:stretch>
        </p:blipFill>
        <p:spPr>
          <a:xfrm>
            <a:off x="0" y="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3"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4002405" cy="49149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第五章 缓存穿透与雪崩</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2" descr="E:\线下推广\PPT规范\模板\PPT规范设计_8.jpg"/>
          <p:cNvPicPr>
            <a:picLocks noChangeAspect="1"/>
          </p:cNvPicPr>
          <p:nvPr/>
        </p:nvPicPr>
        <p:blipFill>
          <a:blip r:embed="rId2" cstate="print"/>
          <a:stretch>
            <a:fillRect/>
          </a:stretch>
        </p:blipFill>
        <p:spPr>
          <a:xfrm>
            <a:off x="0" y="-1270"/>
            <a:ext cx="9144000" cy="5145088"/>
          </a:xfrm>
          <a:prstGeom prst="rect">
            <a:avLst/>
          </a:prstGeom>
          <a:noFill/>
          <a:ln w="9525">
            <a:noFill/>
          </a:ln>
        </p:spPr>
      </p:pic>
      <p:pic>
        <p:nvPicPr>
          <p:cNvPr id="4098" name="Picture 2" descr="E:\线下推广\常规物料\PPT规范\未标题-1-01.png"/>
          <p:cNvPicPr>
            <a:picLocks noChangeAspect="1"/>
          </p:cNvPicPr>
          <p:nvPr/>
        </p:nvPicPr>
        <p:blipFill>
          <a:blip r:embed="rId3" cstate="print"/>
          <a:stretch>
            <a:fillRect/>
          </a:stretch>
        </p:blipFill>
        <p:spPr>
          <a:xfrm>
            <a:off x="1878330" y="353695"/>
            <a:ext cx="5005705" cy="735965"/>
          </a:xfrm>
          <a:prstGeom prst="rect">
            <a:avLst/>
          </a:prstGeom>
          <a:noFill/>
          <a:ln w="9525">
            <a:noFill/>
          </a:ln>
        </p:spPr>
      </p:pic>
      <p:sp>
        <p:nvSpPr>
          <p:cNvPr id="5" name="TextBox 4"/>
          <p:cNvSpPr txBox="1"/>
          <p:nvPr/>
        </p:nvSpPr>
        <p:spPr>
          <a:xfrm>
            <a:off x="2227263" y="501333"/>
            <a:ext cx="2780030" cy="39878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第一章          队列   </a:t>
            </a:r>
            <a:endParaRPr lang="zh-CN" altLang="en-US" sz="2000" b="1" spc="300" noProof="0" dirty="0" smtClean="0">
              <a:solidFill>
                <a:schemeClr val="bg1"/>
              </a:solidFill>
              <a:latin typeface="微软雅黑" panose="020B0503020204020204" pitchFamily="34" charset="-122"/>
              <a:ea typeface="微软雅黑" panose="020B0503020204020204" pitchFamily="34" charset="-122"/>
              <a:cs typeface="+mn-cs"/>
              <a:sym typeface="+mn-ea"/>
            </a:endParaRPr>
          </a:p>
        </p:txBody>
      </p:sp>
      <p:pic>
        <p:nvPicPr>
          <p:cNvPr id="4100" name="Picture 2" descr="E:\线下推广\常规物料\PPT规范\未标题-1-01.png"/>
          <p:cNvPicPr>
            <a:picLocks noChangeAspect="1"/>
          </p:cNvPicPr>
          <p:nvPr/>
        </p:nvPicPr>
        <p:blipFill>
          <a:blip r:embed="rId3" cstate="print"/>
          <a:stretch>
            <a:fillRect/>
          </a:stretch>
        </p:blipFill>
        <p:spPr>
          <a:xfrm>
            <a:off x="1878330" y="1253490"/>
            <a:ext cx="5069840" cy="744855"/>
          </a:xfrm>
          <a:prstGeom prst="rect">
            <a:avLst/>
          </a:prstGeom>
          <a:noFill/>
          <a:ln w="9525">
            <a:noFill/>
          </a:ln>
        </p:spPr>
      </p:pic>
      <p:sp>
        <p:nvSpPr>
          <p:cNvPr id="8" name="TextBox 7"/>
          <p:cNvSpPr txBox="1"/>
          <p:nvPr/>
        </p:nvSpPr>
        <p:spPr>
          <a:xfrm>
            <a:off x="2227263" y="1426210"/>
            <a:ext cx="3136900" cy="39878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第二章        消息队列  </a:t>
            </a:r>
          </a:p>
        </p:txBody>
      </p:sp>
      <p:pic>
        <p:nvPicPr>
          <p:cNvPr id="4102" name="Picture 2" descr="E:\线下推广\常规物料\PPT规范\未标题-1-01.png"/>
          <p:cNvPicPr>
            <a:picLocks noChangeAspect="1"/>
          </p:cNvPicPr>
          <p:nvPr/>
        </p:nvPicPr>
        <p:blipFill>
          <a:blip r:embed="rId3" cstate="print"/>
          <a:stretch>
            <a:fillRect/>
          </a:stretch>
        </p:blipFill>
        <p:spPr>
          <a:xfrm>
            <a:off x="1862455" y="2169160"/>
            <a:ext cx="5128260" cy="753745"/>
          </a:xfrm>
          <a:prstGeom prst="rect">
            <a:avLst/>
          </a:prstGeom>
          <a:noFill/>
          <a:ln w="9525">
            <a:noFill/>
          </a:ln>
        </p:spPr>
      </p:pic>
      <p:sp>
        <p:nvSpPr>
          <p:cNvPr id="3" name="TextBox 8"/>
          <p:cNvSpPr txBox="1"/>
          <p:nvPr/>
        </p:nvSpPr>
        <p:spPr>
          <a:xfrm>
            <a:off x="2227263" y="2372043"/>
            <a:ext cx="3887470" cy="39878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第三章        </a:t>
            </a:r>
            <a:r>
              <a:rPr kumimoji="0" lang="en-US" altLang="zh-CN"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JMS</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与</a:t>
            </a:r>
            <a:r>
              <a:rPr kumimoji="0" lang="en-US" altLang="zh-CN"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AMQP</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 </a:t>
            </a:r>
          </a:p>
        </p:txBody>
      </p:sp>
      <p:pic>
        <p:nvPicPr>
          <p:cNvPr id="2" name="Picture 2" descr="E:\线下推广\常规物料\PPT规范\未标题-1-01.png"/>
          <p:cNvPicPr>
            <a:picLocks noChangeAspect="1"/>
          </p:cNvPicPr>
          <p:nvPr/>
        </p:nvPicPr>
        <p:blipFill>
          <a:blip r:embed="rId3" cstate="print"/>
          <a:stretch>
            <a:fillRect/>
          </a:stretch>
        </p:blipFill>
        <p:spPr>
          <a:xfrm>
            <a:off x="1894205" y="3091180"/>
            <a:ext cx="5090160" cy="748665"/>
          </a:xfrm>
          <a:prstGeom prst="rect">
            <a:avLst/>
          </a:prstGeom>
          <a:noFill/>
          <a:ln w="9525">
            <a:noFill/>
          </a:ln>
        </p:spPr>
      </p:pic>
      <p:sp>
        <p:nvSpPr>
          <p:cNvPr id="4" name="TextBox 4"/>
          <p:cNvSpPr txBox="1"/>
          <p:nvPr/>
        </p:nvSpPr>
        <p:spPr>
          <a:xfrm>
            <a:off x="2243138" y="3238818"/>
            <a:ext cx="3470275" cy="39878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第四章       </a:t>
            </a:r>
            <a:r>
              <a:rPr kumimoji="0" lang="en-US" altLang="zh-CN"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RabbitMQ</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 </a:t>
            </a:r>
            <a:endParaRPr lang="zh-CN" altLang="en-US" sz="2000" b="1" spc="300" noProof="0" dirty="0" smtClean="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7" name="TextBox 7"/>
          <p:cNvSpPr txBox="1"/>
          <p:nvPr/>
        </p:nvSpPr>
        <p:spPr>
          <a:xfrm>
            <a:off x="2243138" y="4169410"/>
            <a:ext cx="1059180" cy="39878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第五章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2" cstate="print"/>
          <a:stretch>
            <a:fillRect/>
          </a:stretch>
        </p:blipFill>
        <p:spPr>
          <a:xfrm>
            <a:off x="635" y="-127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3" cstate="print"/>
          <a:stretch>
            <a:fillRect/>
          </a:stretch>
        </p:blipFill>
        <p:spPr>
          <a:xfrm>
            <a:off x="1878013" y="2024063"/>
            <a:ext cx="5387975" cy="792162"/>
          </a:xfrm>
          <a:prstGeom prst="rect">
            <a:avLst/>
          </a:prstGeom>
          <a:noFill/>
          <a:ln w="9525">
            <a:noFill/>
          </a:ln>
        </p:spPr>
      </p:pic>
      <p:sp>
        <p:nvSpPr>
          <p:cNvPr id="5" name="TextBox 4"/>
          <p:cNvSpPr txBox="1"/>
          <p:nvPr/>
        </p:nvSpPr>
        <p:spPr>
          <a:xfrm>
            <a:off x="4112895" y="2174558"/>
            <a:ext cx="919480" cy="49149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zh-CN"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rPr>
              <a:t>队列</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3" name="矩形 2"/>
          <p:cNvSpPr/>
          <p:nvPr/>
        </p:nvSpPr>
        <p:spPr>
          <a:xfrm>
            <a:off x="2748424" y="2387084"/>
            <a:ext cx="3976923" cy="369332"/>
          </a:xfrm>
          <a:prstGeom prst="rect">
            <a:avLst/>
          </a:prstGeom>
        </p:spPr>
        <p:txBody>
          <a:bodyPr wrap="none">
            <a:spAutoFit/>
          </a:bodyPr>
          <a:lstStyle/>
          <a:p>
            <a:r>
              <a:rPr lang="zh-CN" altLang="en-US" dirty="0" smtClean="0"/>
              <a:t>队列是一种先进先出的数据结构</a:t>
            </a:r>
            <a:r>
              <a:rPr lang="en-US" altLang="zh-CN" dirty="0" smtClean="0"/>
              <a:t>(FIFO)</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3" name="矩形 2"/>
          <p:cNvSpPr/>
          <p:nvPr/>
        </p:nvSpPr>
        <p:spPr>
          <a:xfrm>
            <a:off x="2748424" y="2387084"/>
            <a:ext cx="3976923" cy="369332"/>
          </a:xfrm>
          <a:prstGeom prst="rect">
            <a:avLst/>
          </a:prstGeom>
        </p:spPr>
        <p:txBody>
          <a:bodyPr wrap="none">
            <a:spAutoFit/>
          </a:bodyPr>
          <a:lstStyle/>
          <a:p>
            <a:r>
              <a:rPr lang="zh-CN" altLang="en-US" dirty="0" smtClean="0"/>
              <a:t>队列是一种先进先出的数据结构</a:t>
            </a:r>
            <a:r>
              <a:rPr lang="en-US" altLang="zh-CN" dirty="0" smtClean="0"/>
              <a:t>(FIFO)</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pic>
        <p:nvPicPr>
          <p:cNvPr id="4" name="图片 3"/>
          <p:cNvPicPr>
            <a:picLocks noChangeAspect="1"/>
          </p:cNvPicPr>
          <p:nvPr/>
        </p:nvPicPr>
        <p:blipFill>
          <a:blip r:embed="rId3" cstate="print"/>
          <a:stretch>
            <a:fillRect/>
          </a:stretch>
        </p:blipFill>
        <p:spPr>
          <a:xfrm>
            <a:off x="1200785" y="811530"/>
            <a:ext cx="6743065" cy="37249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pic>
        <p:nvPicPr>
          <p:cNvPr id="3" name="图片 2" descr="e19b7484259cfc36efca000392815273"/>
          <p:cNvPicPr>
            <a:picLocks noChangeAspect="1"/>
          </p:cNvPicPr>
          <p:nvPr/>
        </p:nvPicPr>
        <p:blipFill>
          <a:blip r:embed="rId3" cstate="print"/>
          <a:stretch>
            <a:fillRect/>
          </a:stretch>
        </p:blipFill>
        <p:spPr>
          <a:xfrm>
            <a:off x="344805" y="306070"/>
            <a:ext cx="1473835" cy="14852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2" cstate="print"/>
          <a:stretch>
            <a:fillRect/>
          </a:stretch>
        </p:blipFill>
        <p:spPr>
          <a:xfrm>
            <a:off x="0" y="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3"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4067026" cy="492443"/>
          </a:xfrm>
          <a:prstGeom prst="rect">
            <a:avLst/>
          </a:prstGeom>
          <a:noFill/>
        </p:spPr>
        <p:txBody>
          <a:bodyPr wrap="square" rtlCol="0">
            <a:spAutoFit/>
          </a:bodyPr>
          <a:lstStyle/>
          <a:p>
            <a:pPr marR="0" algn="l" defTabSz="914400" rtl="0" fontAlgn="auto">
              <a:spcBef>
                <a:spcPts val="0"/>
              </a:spcBef>
              <a:spcAft>
                <a:spcPts val="0"/>
              </a:spcAft>
              <a:buClrTx/>
              <a:buSzTx/>
              <a:buFontTx/>
              <a:buNone/>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第二章      消息队列</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546</Words>
  <Application>Microsoft Office PowerPoint</Application>
  <PresentationFormat>全屏显示(16:9)</PresentationFormat>
  <Paragraphs>38</Paragraphs>
  <Slides>21</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21</vt:i4>
      </vt:variant>
    </vt:vector>
  </HeadingPairs>
  <TitlesOfParts>
    <vt:vector size="2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消息队列概述</vt:lpstr>
      <vt:lpstr>幻灯片 11</vt:lpstr>
      <vt:lpstr>应用场景-可靠消息最终一致性</vt:lpstr>
      <vt:lpstr>幻灯片 13</vt:lpstr>
      <vt:lpstr>幻灯片 14</vt:lpstr>
      <vt:lpstr>幻灯片 15</vt:lpstr>
      <vt:lpstr>幻灯片 16</vt:lpstr>
      <vt:lpstr>幻灯片 17</vt:lpstr>
      <vt:lpstr>幻灯片 18</vt:lpstr>
      <vt:lpstr>幻灯片 19</vt:lpstr>
      <vt:lpstr>幻灯片 20</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Administrator</cp:lastModifiedBy>
  <cp:revision>524</cp:revision>
  <dcterms:created xsi:type="dcterms:W3CDTF">2015-06-05T01:43:00Z</dcterms:created>
  <dcterms:modified xsi:type="dcterms:W3CDTF">2019-11-13T14:17:53Z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