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16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211B0-87CF-8E42-BF52-1BF336C7C16F}" type="datetimeFigureOut">
              <a:rPr lang="de-DE" smtClean="0"/>
              <a:t>22.04.22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70EC0-CEF1-0249-A42F-CB5D7B3547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174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70EC0-CEF1-0249-A42F-CB5D7B3547A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32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33666-8220-F89B-F6E8-094A5634F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9BA695-E12F-1046-78B6-A0EF55F95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178B35-9038-B02E-CCF1-5EA8A7F5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065E-B64E-9B43-8264-7E97A78F769F}" type="datetimeFigureOut">
              <a:rPr lang="de-DE" smtClean="0"/>
              <a:t>22.04.22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22553-E966-4B8A-3CD3-EF52EEA3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9CA36B-7E87-265F-87C3-FED38BFF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D2AB-5D27-6747-B0D1-5E598460FA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48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D92909-2BCA-06BB-CE92-CC03C628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AC2FF6-0B9C-824E-5968-9EA547332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DDBBC9-B8BB-A499-C384-35CE07EE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065E-B64E-9B43-8264-7E97A78F769F}" type="datetimeFigureOut">
              <a:rPr lang="de-DE" smtClean="0"/>
              <a:t>22.04.22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2477D9-E87C-DA76-F174-273B8A65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C4A0D7-9068-FA5B-FAB6-F269D79F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D2AB-5D27-6747-B0D1-5E598460FA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03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1A3EDF-C7FE-4571-B482-52DD941DE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3F1963-B70C-A99E-E4C5-14E799127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F57924-E1E8-F805-A0A8-9DF6DC13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065E-B64E-9B43-8264-7E97A78F769F}" type="datetimeFigureOut">
              <a:rPr lang="de-DE" smtClean="0"/>
              <a:t>22.04.22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26BA3B-04C6-1627-30FB-2BC3BB39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A7DBEE-B0C1-23BC-DB7E-5F2C5F3D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D2AB-5D27-6747-B0D1-5E598460FA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43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3F8D67-14CF-0D6D-C7AE-50AFB313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E8F06C-B946-6A8D-08FB-D0C00949B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723A11-1AB5-0392-1183-AF44BAF5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065E-B64E-9B43-8264-7E97A78F769F}" type="datetimeFigureOut">
              <a:rPr lang="de-DE" smtClean="0"/>
              <a:t>22.04.22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EE8DC2-6E2D-3871-DCCC-CC16986E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652990-9BF4-2245-3262-28C69B2E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D2AB-5D27-6747-B0D1-5E598460FA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6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7BB25A-BAC0-14F6-28DF-F57B638E2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B4C372-6753-776D-3ACF-1257CE41E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7496B5-E8AA-8C4F-9CE1-69D4E287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065E-B64E-9B43-8264-7E97A78F769F}" type="datetimeFigureOut">
              <a:rPr lang="de-DE" smtClean="0"/>
              <a:t>22.04.22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1AC573-1248-B9DC-9452-45C08282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0AB4AA-E260-7382-6E5F-7089C974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D2AB-5D27-6747-B0D1-5E598460FA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9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470EC-FA71-BC78-E084-FEC748B1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8545A9-1EA3-960D-9F15-BBA45B816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A055D1-440C-5579-6DD3-3F3912A80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6F9A98-66A7-0688-B9A1-A27EE42A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065E-B64E-9B43-8264-7E97A78F769F}" type="datetimeFigureOut">
              <a:rPr lang="de-DE" smtClean="0"/>
              <a:t>22.04.22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82B623-8C61-864F-664C-9C96C7D6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2C65E0-6CE5-EBB6-D646-B5520EC3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D2AB-5D27-6747-B0D1-5E598460FA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13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8C046-8AF5-2C8F-B6A3-8F0CD71E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0911CE-4D59-C459-2B77-13D19DE8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74B3CB-2DCE-CA8A-9A90-0B13CC311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90DE11-740A-6011-071C-6C6DD2918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ECA1B0-752C-4434-A86D-C08BA81C4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851B8E8-2057-382C-3F40-BCFCDAA36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065E-B64E-9B43-8264-7E97A78F769F}" type="datetimeFigureOut">
              <a:rPr lang="de-DE" smtClean="0"/>
              <a:t>22.04.22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8E3BB6D-DF1F-F269-3FED-FFF00D56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B4EC159-81AA-1FF0-1FC4-AE97310A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D2AB-5D27-6747-B0D1-5E598460FA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8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66890-7F20-38D5-E87B-334117BF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6C9F97B-7550-A6C8-A0EC-66306C481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065E-B64E-9B43-8264-7E97A78F769F}" type="datetimeFigureOut">
              <a:rPr lang="de-DE" smtClean="0"/>
              <a:t>22.04.22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6E3BDB-6B62-DF25-6B97-ACE3A906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4DC8A4-5E72-77AF-7049-FF0D5A99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D2AB-5D27-6747-B0D1-5E598460FA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16F88CBC-4373-B199-541B-2AAB4C6CC721}"/>
              </a:ext>
            </a:extLst>
          </p:cNvPr>
          <p:cNvSpPr txBox="1"/>
          <p:nvPr userDrawn="1"/>
        </p:nvSpPr>
        <p:spPr>
          <a:xfrm>
            <a:off x="10668130" y="5518985"/>
            <a:ext cx="124745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6800" kern="1200" dirty="0">
                <a:solidFill>
                  <a:srgbClr val="04426B"/>
                </a:solidFill>
                <a:effectLst/>
                <a:latin typeface="zhaw_glyphicons-webfont" pitchFamily="2" charset="0"/>
                <a:ea typeface="+mn-ea"/>
                <a:cs typeface="+mn-cs"/>
              </a:rPr>
              <a:t></a:t>
            </a:r>
          </a:p>
        </p:txBody>
      </p:sp>
    </p:spTree>
    <p:extLst>
      <p:ext uri="{BB962C8B-B14F-4D97-AF65-F5344CB8AC3E}">
        <p14:creationId xmlns:p14="http://schemas.microsoft.com/office/powerpoint/2010/main" val="114249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BC147-8327-7862-627E-4AEFCC548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0F4DAE-D244-A007-52FF-35260470B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5F25BA-55C7-BF47-E158-64A6211EA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1BD0CB-F3D9-0364-EAE9-3EA0FF85B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065E-B64E-9B43-8264-7E97A78F769F}" type="datetimeFigureOut">
              <a:rPr lang="de-DE" smtClean="0"/>
              <a:t>22.04.22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EEDC2E-9F9A-1CAA-E3A3-B6BBB532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31AB7D-9DE6-DFC8-BA59-7921CE88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D2AB-5D27-6747-B0D1-5E598460FA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59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A3830-CFB1-A885-520C-EFF5C045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4FBD4CC-F5B3-2FC3-3500-6FF331445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401AAF-A543-2902-F844-2DD0487D9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B58BFE-1DC6-0548-E791-C5A0765CB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065E-B64E-9B43-8264-7E97A78F769F}" type="datetimeFigureOut">
              <a:rPr lang="de-DE" smtClean="0"/>
              <a:t>22.04.22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E457AE-CD3B-A067-93E9-360E0AC7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37AFB8-D7D4-9DAB-E1EB-39DECB59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D2AB-5D27-6747-B0D1-5E598460FA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67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0C4925-4E11-4D0F-421A-95558BC8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900D8F-7606-DCF6-9337-4C1454D7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364CE3-D8F3-275D-91D2-4247D50E7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8065E-B64E-9B43-8264-7E97A78F769F}" type="datetimeFigureOut">
              <a:rPr lang="de-DE" smtClean="0"/>
              <a:t>22.04.22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FB7DAF-D238-E05B-0313-73250F91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40F110-3C91-6154-7184-98BF36F99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ED2AB-5D27-6747-B0D1-5E598460FA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64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8689CCED-4F7B-3E28-0971-114FE616593E}"/>
              </a:ext>
            </a:extLst>
          </p:cNvPr>
          <p:cNvSpPr txBox="1"/>
          <p:nvPr/>
        </p:nvSpPr>
        <p:spPr>
          <a:xfrm>
            <a:off x="496789" y="230581"/>
            <a:ext cx="51715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solidFill>
                  <a:srgbClr val="04426B"/>
                </a:solidFill>
                <a:latin typeface="HelveticaRounded LT Std Bd" panose="020F0804030503020204" pitchFamily="34" charset="0"/>
              </a:rPr>
              <a:t>Survival Kit</a:t>
            </a:r>
          </a:p>
          <a:p>
            <a:r>
              <a:rPr lang="de-DE" sz="3200" dirty="0" err="1">
                <a:solidFill>
                  <a:srgbClr val="04426B"/>
                </a:solidFill>
                <a:latin typeface="HelveticaRounded LT Std Bd" panose="020F0804030503020204" pitchFamily="34" charset="0"/>
              </a:rPr>
              <a:t>for</a:t>
            </a:r>
            <a:r>
              <a:rPr lang="de-DE" sz="3200" dirty="0">
                <a:solidFill>
                  <a:srgbClr val="04426B"/>
                </a:solidFill>
                <a:latin typeface="HelveticaRounded LT Std Bd" panose="020F0804030503020204" pitchFamily="34" charset="0"/>
              </a:rPr>
              <a:t> vi, </a:t>
            </a:r>
            <a:r>
              <a:rPr lang="de-DE" sz="3200" dirty="0" err="1">
                <a:solidFill>
                  <a:srgbClr val="04426B"/>
                </a:solidFill>
                <a:latin typeface="HelveticaRounded LT Std Bd" panose="020F0804030503020204" pitchFamily="34" charset="0"/>
              </a:rPr>
              <a:t>vim</a:t>
            </a:r>
            <a:r>
              <a:rPr lang="de-DE" sz="3200" dirty="0">
                <a:solidFill>
                  <a:srgbClr val="04426B"/>
                </a:solidFill>
                <a:latin typeface="HelveticaRounded LT Std Bd" panose="020F0804030503020204" pitchFamily="34" charset="0"/>
              </a:rPr>
              <a:t>, </a:t>
            </a:r>
            <a:r>
              <a:rPr lang="de-DE" sz="3200" dirty="0" err="1">
                <a:solidFill>
                  <a:srgbClr val="04426B"/>
                </a:solidFill>
                <a:latin typeface="HelveticaRounded LT Std Bd" panose="020F0804030503020204" pitchFamily="34" charset="0"/>
              </a:rPr>
              <a:t>nvim</a:t>
            </a:r>
            <a:endParaRPr lang="de-DE" sz="3200" dirty="0">
              <a:solidFill>
                <a:srgbClr val="04426B"/>
              </a:solidFill>
              <a:latin typeface="HelveticaRounded LT Std Bd" panose="020F0804030503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12CE496-AC19-D4F2-AA92-EC6C159A3D4B}"/>
              </a:ext>
            </a:extLst>
          </p:cNvPr>
          <p:cNvSpPr txBox="1"/>
          <p:nvPr/>
        </p:nvSpPr>
        <p:spPr>
          <a:xfrm>
            <a:off x="478985" y="1633367"/>
            <a:ext cx="20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quitting and writing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F1EC701-37D0-D3C4-80B5-071824F7F09C}"/>
              </a:ext>
            </a:extLst>
          </p:cNvPr>
          <p:cNvSpPr txBox="1"/>
          <p:nvPr/>
        </p:nvSpPr>
        <p:spPr>
          <a:xfrm>
            <a:off x="478965" y="5155771"/>
            <a:ext cx="121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undo/redo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838E48D-59C5-1EE2-F173-2B389907D458}"/>
              </a:ext>
            </a:extLst>
          </p:cNvPr>
          <p:cNvSpPr txBox="1"/>
          <p:nvPr/>
        </p:nvSpPr>
        <p:spPr>
          <a:xfrm>
            <a:off x="794657" y="2086265"/>
            <a:ext cx="370614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:</a:t>
            </a:r>
            <a:r>
              <a:rPr lang="de-DE" sz="1200" b="1" dirty="0" err="1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q</a:t>
            </a:r>
            <a:endParaRPr lang="de-DE" sz="1200" b="1" dirty="0">
              <a:latin typeface="MesloLGL Nerd Font" panose="020B0609030804020204" pitchFamily="49" charset="0"/>
              <a:ea typeface="MesloLGL Nerd Font" panose="020B0609030804020204" pitchFamily="49" charset="0"/>
              <a:cs typeface="MesloLGL Nerd Font" panose="020B0609030804020204" pitchFamily="49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027B634-EDCD-CE00-38B9-FAE362CAE8A2}"/>
              </a:ext>
            </a:extLst>
          </p:cNvPr>
          <p:cNvSpPr txBox="1"/>
          <p:nvPr/>
        </p:nvSpPr>
        <p:spPr>
          <a:xfrm>
            <a:off x="794657" y="2687697"/>
            <a:ext cx="46358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:</a:t>
            </a:r>
            <a:r>
              <a:rPr lang="de-DE" sz="1200" b="1" dirty="0" err="1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q</a:t>
            </a:r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!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1410FD9-3F78-7B2B-5252-45261B0B12C3}"/>
              </a:ext>
            </a:extLst>
          </p:cNvPr>
          <p:cNvSpPr txBox="1"/>
          <p:nvPr/>
        </p:nvSpPr>
        <p:spPr>
          <a:xfrm>
            <a:off x="794656" y="3195646"/>
            <a:ext cx="46358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:</a:t>
            </a:r>
            <a:r>
              <a:rPr lang="de-DE" sz="1200" b="1" dirty="0" err="1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qa</a:t>
            </a:r>
            <a:endParaRPr lang="de-DE" sz="1200" b="1" dirty="0">
              <a:latin typeface="MesloLGL Nerd Font" panose="020B0609030804020204" pitchFamily="49" charset="0"/>
              <a:ea typeface="MesloLGL Nerd Font" panose="020B0609030804020204" pitchFamily="49" charset="0"/>
              <a:cs typeface="MesloLGL Nerd Font" panose="020B0609030804020204" pitchFamily="49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011E184-DF0A-2CA2-EC6F-014BF86575CB}"/>
              </a:ext>
            </a:extLst>
          </p:cNvPr>
          <p:cNvSpPr txBox="1"/>
          <p:nvPr/>
        </p:nvSpPr>
        <p:spPr>
          <a:xfrm>
            <a:off x="794656" y="3734660"/>
            <a:ext cx="370614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ZZ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3E89E56-3493-E0A5-1DF7-F5FCE40392C0}"/>
              </a:ext>
            </a:extLst>
          </p:cNvPr>
          <p:cNvSpPr txBox="1"/>
          <p:nvPr/>
        </p:nvSpPr>
        <p:spPr>
          <a:xfrm>
            <a:off x="1284534" y="3734660"/>
            <a:ext cx="370614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:x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116757C-6A1A-C407-C44D-616344D3A2E3}"/>
              </a:ext>
            </a:extLst>
          </p:cNvPr>
          <p:cNvSpPr txBox="1"/>
          <p:nvPr/>
        </p:nvSpPr>
        <p:spPr>
          <a:xfrm>
            <a:off x="794655" y="4682048"/>
            <a:ext cx="370614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:</a:t>
            </a:r>
            <a:r>
              <a:rPr lang="de-DE" sz="1200" b="1" dirty="0" err="1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w</a:t>
            </a:r>
            <a:endParaRPr lang="de-DE" sz="1200" b="1" dirty="0">
              <a:latin typeface="MesloLGL Nerd Font" panose="020B0609030804020204" pitchFamily="49" charset="0"/>
              <a:ea typeface="MesloLGL Nerd Font" panose="020B0609030804020204" pitchFamily="49" charset="0"/>
              <a:cs typeface="MesloLGL Nerd Font" panose="020B0609030804020204" pitchFamily="49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2E30B69-CD4C-14B3-A38F-5284D23DB2C9}"/>
              </a:ext>
            </a:extLst>
          </p:cNvPr>
          <p:cNvSpPr txBox="1"/>
          <p:nvPr/>
        </p:nvSpPr>
        <p:spPr>
          <a:xfrm>
            <a:off x="794657" y="5619392"/>
            <a:ext cx="277640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b="1" dirty="0" err="1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u</a:t>
            </a:r>
            <a:endParaRPr lang="de-DE" sz="1200" b="1" dirty="0">
              <a:latin typeface="MesloLGL Nerd Font" panose="020B0609030804020204" pitchFamily="49" charset="0"/>
              <a:ea typeface="MesloLGL Nerd Font" panose="020B0609030804020204" pitchFamily="49" charset="0"/>
              <a:cs typeface="MesloLGL Nerd Font" panose="020B0609030804020204" pitchFamily="49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EF8DD7-A852-FE35-E32E-941D383E7305}"/>
              </a:ext>
            </a:extLst>
          </p:cNvPr>
          <p:cNvSpPr txBox="1"/>
          <p:nvPr/>
        </p:nvSpPr>
        <p:spPr>
          <a:xfrm>
            <a:off x="794657" y="6098562"/>
            <a:ext cx="277640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.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06EFCB9-F022-3234-CAD5-F7F8EB3A2C89}"/>
              </a:ext>
            </a:extLst>
          </p:cNvPr>
          <p:cNvSpPr txBox="1"/>
          <p:nvPr/>
        </p:nvSpPr>
        <p:spPr>
          <a:xfrm>
            <a:off x="1469838" y="2042721"/>
            <a:ext cx="27755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Quit without saving with checks. Will not quit if changes were made.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7D7B34B-EC54-0D9F-E21F-A93B590E96FA}"/>
              </a:ext>
            </a:extLst>
          </p:cNvPr>
          <p:cNvSpPr txBox="1"/>
          <p:nvPr/>
        </p:nvSpPr>
        <p:spPr>
          <a:xfrm>
            <a:off x="1469841" y="2619757"/>
            <a:ext cx="247078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Quit without saving and discard all changes.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3E81540-FA13-CEFA-8D5A-A5136103680B}"/>
              </a:ext>
            </a:extLst>
          </p:cNvPr>
          <p:cNvSpPr txBox="1"/>
          <p:nvPr/>
        </p:nvSpPr>
        <p:spPr>
          <a:xfrm>
            <a:off x="1469840" y="3173874"/>
            <a:ext cx="247078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Quit all open files with checks.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53B07F0-45BA-F8BD-46B5-327C845C15A5}"/>
              </a:ext>
            </a:extLst>
          </p:cNvPr>
          <p:cNvSpPr txBox="1"/>
          <p:nvPr/>
        </p:nvSpPr>
        <p:spPr>
          <a:xfrm>
            <a:off x="1774411" y="3702002"/>
            <a:ext cx="222062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Write the current file and quit.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EC73833-7195-C2E9-103B-B5406879CCE3}"/>
              </a:ext>
            </a:extLst>
          </p:cNvPr>
          <p:cNvSpPr txBox="1"/>
          <p:nvPr/>
        </p:nvSpPr>
        <p:spPr>
          <a:xfrm>
            <a:off x="1469839" y="4638504"/>
            <a:ext cx="247078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Write changes to the file and don‘t quit.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8231B90-72A5-9DA3-FE8F-4F2659F42BEE}"/>
              </a:ext>
            </a:extLst>
          </p:cNvPr>
          <p:cNvSpPr txBox="1"/>
          <p:nvPr/>
        </p:nvSpPr>
        <p:spPr>
          <a:xfrm>
            <a:off x="1469841" y="5544362"/>
            <a:ext cx="266672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Undo the last command (with history).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7ADC2CC-622B-A73A-18B2-9163AF2975D0}"/>
              </a:ext>
            </a:extLst>
          </p:cNvPr>
          <p:cNvSpPr txBox="1"/>
          <p:nvPr/>
        </p:nvSpPr>
        <p:spPr>
          <a:xfrm>
            <a:off x="1469841" y="6055018"/>
            <a:ext cx="266672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Repeat the last command at the current position of the cursor.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938ED2D-60BE-E437-140F-079BF9E5050A}"/>
              </a:ext>
            </a:extLst>
          </p:cNvPr>
          <p:cNvSpPr txBox="1"/>
          <p:nvPr/>
        </p:nvSpPr>
        <p:spPr>
          <a:xfrm>
            <a:off x="4201906" y="1633367"/>
            <a:ext cx="172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enter edit mode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2E97069-5BEC-B729-979B-A9A2621AA595}"/>
              </a:ext>
            </a:extLst>
          </p:cNvPr>
          <p:cNvSpPr txBox="1"/>
          <p:nvPr/>
        </p:nvSpPr>
        <p:spPr>
          <a:xfrm>
            <a:off x="7935684" y="1631738"/>
            <a:ext cx="2031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cut, copy and paste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28D5CC4-75BE-F4A4-2257-80EE4472C845}"/>
              </a:ext>
            </a:extLst>
          </p:cNvPr>
          <p:cNvSpPr txBox="1"/>
          <p:nvPr/>
        </p:nvSpPr>
        <p:spPr>
          <a:xfrm>
            <a:off x="794656" y="4160554"/>
            <a:ext cx="46358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:</a:t>
            </a:r>
            <a:r>
              <a:rPr lang="de-DE" sz="1200" b="1" dirty="0" err="1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xa</a:t>
            </a:r>
            <a:endParaRPr lang="de-DE" sz="1200" b="1" dirty="0">
              <a:latin typeface="MesloLGL Nerd Font" panose="020B0609030804020204" pitchFamily="49" charset="0"/>
              <a:ea typeface="MesloLGL Nerd Font" panose="020B0609030804020204" pitchFamily="49" charset="0"/>
              <a:cs typeface="MesloLGL Nerd Font" panose="020B0609030804020204" pitchFamily="49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F27935-112F-2352-8EA1-F6112363DB62}"/>
              </a:ext>
            </a:extLst>
          </p:cNvPr>
          <p:cNvSpPr txBox="1"/>
          <p:nvPr/>
        </p:nvSpPr>
        <p:spPr>
          <a:xfrm>
            <a:off x="1469838" y="4168216"/>
            <a:ext cx="266673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Write all open files and quit.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41AB5B1-7744-BA24-C693-988DF04E1D9E}"/>
              </a:ext>
            </a:extLst>
          </p:cNvPr>
          <p:cNvSpPr txBox="1"/>
          <p:nvPr/>
        </p:nvSpPr>
        <p:spPr>
          <a:xfrm>
            <a:off x="6345560" y="614454"/>
            <a:ext cx="46358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ESC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565882-9B05-F81D-16DD-4D09BE231EAA}"/>
              </a:ext>
            </a:extLst>
          </p:cNvPr>
          <p:cNvSpPr txBox="1"/>
          <p:nvPr/>
        </p:nvSpPr>
        <p:spPr>
          <a:xfrm>
            <a:off x="6890657" y="614454"/>
            <a:ext cx="4953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Leave edit mode. (pressing </a:t>
            </a:r>
            <a:r>
              <a:rPr lang="en-GB" sz="1200" b="1">
                <a:highlight>
                  <a:srgbClr val="C0C0C0"/>
                </a:highlight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ESC</a:t>
            </a:r>
            <a:r>
              <a:rPr lang="en-GB" sz="120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 multiple times does no harm)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6095AB1-A46F-E1AD-D905-E1AE95FB8B9D}"/>
              </a:ext>
            </a:extLst>
          </p:cNvPr>
          <p:cNvSpPr txBox="1"/>
          <p:nvPr/>
        </p:nvSpPr>
        <p:spPr>
          <a:xfrm>
            <a:off x="6014491" y="1040146"/>
            <a:ext cx="794657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CTRL+g</a:t>
            </a:r>
            <a:endParaRPr lang="de-DE" sz="1200" b="1" dirty="0">
              <a:latin typeface="MesloLGL Nerd Font" panose="020B0609030804020204" pitchFamily="49" charset="0"/>
              <a:ea typeface="MesloLGL Nerd Font" panose="020B0609030804020204" pitchFamily="49" charset="0"/>
              <a:cs typeface="MesloLGL Nerd Font" panose="020B0609030804020204" pitchFamily="49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4D81028A-BA0F-65B4-B4F5-C99A68D85FA0}"/>
              </a:ext>
            </a:extLst>
          </p:cNvPr>
          <p:cNvSpPr txBox="1"/>
          <p:nvPr/>
        </p:nvSpPr>
        <p:spPr>
          <a:xfrm>
            <a:off x="6890656" y="1029951"/>
            <a:ext cx="462642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Show file status and the current position of the cursor (vim, nvim).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1A4F01E-0FCC-4B69-0341-ABCC6CCC296E}"/>
              </a:ext>
            </a:extLst>
          </p:cNvPr>
          <p:cNvSpPr txBox="1"/>
          <p:nvPr/>
        </p:nvSpPr>
        <p:spPr>
          <a:xfrm>
            <a:off x="4484915" y="2121890"/>
            <a:ext cx="277640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i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7AA0A63-17CF-369B-2900-BBF23AE43607}"/>
              </a:ext>
            </a:extLst>
          </p:cNvPr>
          <p:cNvSpPr txBox="1"/>
          <p:nvPr/>
        </p:nvSpPr>
        <p:spPr>
          <a:xfrm>
            <a:off x="4897050" y="2042721"/>
            <a:ext cx="27755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Enter edit mode before the current cursor position (insert).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83C4A65-AD81-0038-6B60-EAC05FE605D9}"/>
              </a:ext>
            </a:extLst>
          </p:cNvPr>
          <p:cNvSpPr txBox="1"/>
          <p:nvPr/>
        </p:nvSpPr>
        <p:spPr>
          <a:xfrm>
            <a:off x="4484915" y="2663301"/>
            <a:ext cx="277640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a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3B8950F-CA12-06C7-73DC-810752C9BC6E}"/>
              </a:ext>
            </a:extLst>
          </p:cNvPr>
          <p:cNvSpPr txBox="1"/>
          <p:nvPr/>
        </p:nvSpPr>
        <p:spPr>
          <a:xfrm>
            <a:off x="4897050" y="2619757"/>
            <a:ext cx="27755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Enter edit mode after the current cursor position (insert).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F27A715-031D-8A29-BACE-72D774F0D9E0}"/>
              </a:ext>
            </a:extLst>
          </p:cNvPr>
          <p:cNvSpPr txBox="1"/>
          <p:nvPr/>
        </p:nvSpPr>
        <p:spPr>
          <a:xfrm>
            <a:off x="4484915" y="3201267"/>
            <a:ext cx="277640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o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ADC2F85-F338-9EAE-FC09-679CA81F0FE2}"/>
              </a:ext>
            </a:extLst>
          </p:cNvPr>
          <p:cNvSpPr txBox="1"/>
          <p:nvPr/>
        </p:nvSpPr>
        <p:spPr>
          <a:xfrm>
            <a:off x="4897050" y="3179495"/>
            <a:ext cx="27755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Create a new line below the current line and enter edit mode.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826633F-0D30-A48F-D65F-21F3A8C4196F}"/>
              </a:ext>
            </a:extLst>
          </p:cNvPr>
          <p:cNvSpPr txBox="1"/>
          <p:nvPr/>
        </p:nvSpPr>
        <p:spPr>
          <a:xfrm>
            <a:off x="4484915" y="3658076"/>
            <a:ext cx="277640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O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D4F5AFD-2123-6C22-6E91-60551569520E}"/>
              </a:ext>
            </a:extLst>
          </p:cNvPr>
          <p:cNvSpPr txBox="1"/>
          <p:nvPr/>
        </p:nvSpPr>
        <p:spPr>
          <a:xfrm>
            <a:off x="4897050" y="3658076"/>
            <a:ext cx="27755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Create a new line above the current line and enter edit mode.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0933F63-F188-C480-365E-C1120368B0C2}"/>
              </a:ext>
            </a:extLst>
          </p:cNvPr>
          <p:cNvSpPr txBox="1"/>
          <p:nvPr/>
        </p:nvSpPr>
        <p:spPr>
          <a:xfrm>
            <a:off x="4474029" y="4202837"/>
            <a:ext cx="277640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088D198F-81A6-1E96-6B7C-D6E6443792B3}"/>
              </a:ext>
            </a:extLst>
          </p:cNvPr>
          <p:cNvSpPr txBox="1"/>
          <p:nvPr/>
        </p:nvSpPr>
        <p:spPr>
          <a:xfrm>
            <a:off x="4897050" y="4137521"/>
            <a:ext cx="27755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Delete the character at the current position and enter edit mode.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A7474335-E9FE-5ABF-C99B-4C31FD95B783}"/>
              </a:ext>
            </a:extLst>
          </p:cNvPr>
          <p:cNvSpPr txBox="1"/>
          <p:nvPr/>
        </p:nvSpPr>
        <p:spPr>
          <a:xfrm>
            <a:off x="4474029" y="4682282"/>
            <a:ext cx="370614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cc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36C8CA0C-53BF-75E6-7C35-1AB262C6CA6A}"/>
              </a:ext>
            </a:extLst>
          </p:cNvPr>
          <p:cNvSpPr txBox="1"/>
          <p:nvPr/>
        </p:nvSpPr>
        <p:spPr>
          <a:xfrm>
            <a:off x="4897050" y="4616966"/>
            <a:ext cx="27755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Delete the current line and enter edit mode. (change line)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0153F183-2F95-3F6C-4C8B-EA1B1D641CDC}"/>
              </a:ext>
            </a:extLst>
          </p:cNvPr>
          <p:cNvSpPr txBox="1"/>
          <p:nvPr/>
        </p:nvSpPr>
        <p:spPr>
          <a:xfrm>
            <a:off x="4474029" y="5174081"/>
            <a:ext cx="277640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C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C00A3ED-3360-07BB-577A-E0001134A8B8}"/>
              </a:ext>
            </a:extLst>
          </p:cNvPr>
          <p:cNvSpPr txBox="1"/>
          <p:nvPr/>
        </p:nvSpPr>
        <p:spPr>
          <a:xfrm>
            <a:off x="4897050" y="5108765"/>
            <a:ext cx="27755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Delete everything on the same line after the current cursor position and enter edit mode. (change)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83C58136-1518-018F-058E-A195A6A30B01}"/>
              </a:ext>
            </a:extLst>
          </p:cNvPr>
          <p:cNvSpPr txBox="1"/>
          <p:nvPr/>
        </p:nvSpPr>
        <p:spPr>
          <a:xfrm>
            <a:off x="8251374" y="2086265"/>
            <a:ext cx="370614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b="1" dirty="0" err="1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dd</a:t>
            </a:r>
            <a:endParaRPr lang="de-DE" sz="1200" b="1" dirty="0">
              <a:latin typeface="MesloLGL Nerd Font" panose="020B0609030804020204" pitchFamily="49" charset="0"/>
              <a:ea typeface="MesloLGL Nerd Font" panose="020B0609030804020204" pitchFamily="49" charset="0"/>
              <a:cs typeface="MesloLGL Nerd Font" panose="020B0609030804020204" pitchFamily="49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01DF55BD-3F30-E742-5C69-C35CA74AC1F0}"/>
              </a:ext>
            </a:extLst>
          </p:cNvPr>
          <p:cNvSpPr txBox="1"/>
          <p:nvPr/>
        </p:nvSpPr>
        <p:spPr>
          <a:xfrm>
            <a:off x="8926555" y="2042721"/>
            <a:ext cx="27755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Delete the current line and places the content into the paste buffer. (delete/cut line)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E8AC61A-89FD-B466-231C-5E93BA450BA7}"/>
              </a:ext>
            </a:extLst>
          </p:cNvPr>
          <p:cNvSpPr txBox="1"/>
          <p:nvPr/>
        </p:nvSpPr>
        <p:spPr>
          <a:xfrm>
            <a:off x="8251374" y="2663301"/>
            <a:ext cx="277640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D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6BF3D3A6-C109-9ADD-4041-EAED603C2628}"/>
              </a:ext>
            </a:extLst>
          </p:cNvPr>
          <p:cNvSpPr txBox="1"/>
          <p:nvPr/>
        </p:nvSpPr>
        <p:spPr>
          <a:xfrm>
            <a:off x="8926555" y="2619757"/>
            <a:ext cx="27755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Delete the rest of the line from the current position and places the content into the paste buffer.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9B23A536-2A88-1014-07C3-8477A0AEF05D}"/>
              </a:ext>
            </a:extLst>
          </p:cNvPr>
          <p:cNvSpPr txBox="1"/>
          <p:nvPr/>
        </p:nvSpPr>
        <p:spPr>
          <a:xfrm>
            <a:off x="8251374" y="3340099"/>
            <a:ext cx="370614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b="1" dirty="0" err="1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yy</a:t>
            </a:r>
            <a:endParaRPr lang="de-DE" sz="1200" b="1" dirty="0">
              <a:latin typeface="MesloLGL Nerd Font" panose="020B0609030804020204" pitchFamily="49" charset="0"/>
              <a:ea typeface="MesloLGL Nerd Font" panose="020B0609030804020204" pitchFamily="49" charset="0"/>
              <a:cs typeface="MesloLGL Nerd Font" panose="020B0609030804020204" pitchFamily="49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F1CEE3CF-096F-A734-EA21-165C08A53913}"/>
              </a:ext>
            </a:extLst>
          </p:cNvPr>
          <p:cNvSpPr txBox="1"/>
          <p:nvPr/>
        </p:nvSpPr>
        <p:spPr>
          <a:xfrm>
            <a:off x="8926555" y="3255697"/>
            <a:ext cx="27755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Places the current line into the past buffer without deleting. (copy line)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517C4CA8-E493-2493-DE2B-1A7A765AF8EC}"/>
              </a:ext>
            </a:extLst>
          </p:cNvPr>
          <p:cNvSpPr txBox="1"/>
          <p:nvPr/>
        </p:nvSpPr>
        <p:spPr>
          <a:xfrm>
            <a:off x="8251374" y="3809434"/>
            <a:ext cx="277640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Y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55AA3D8A-905C-0A5A-37DD-68C6ADE0C8F3}"/>
              </a:ext>
            </a:extLst>
          </p:cNvPr>
          <p:cNvSpPr txBox="1"/>
          <p:nvPr/>
        </p:nvSpPr>
        <p:spPr>
          <a:xfrm>
            <a:off x="8926555" y="3734278"/>
            <a:ext cx="27755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Places the rest of the current line into the past buffer without deleting. (copy)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826071A-2AB3-342B-7986-9E7487E4FF1A}"/>
              </a:ext>
            </a:extLst>
          </p:cNvPr>
          <p:cNvSpPr txBox="1"/>
          <p:nvPr/>
        </p:nvSpPr>
        <p:spPr>
          <a:xfrm>
            <a:off x="8251374" y="4318257"/>
            <a:ext cx="277640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p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3392DC45-FA59-1C83-F963-5252C2FCE0F9}"/>
              </a:ext>
            </a:extLst>
          </p:cNvPr>
          <p:cNvSpPr txBox="1"/>
          <p:nvPr/>
        </p:nvSpPr>
        <p:spPr>
          <a:xfrm>
            <a:off x="8926555" y="4213723"/>
            <a:ext cx="291710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Insert the paste buffer after the current cursor position. If it is a line then insert below the current line. (paste after)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D42DE1BA-F1CF-103E-D416-8FB374AAB8C6}"/>
              </a:ext>
            </a:extLst>
          </p:cNvPr>
          <p:cNvSpPr txBox="1"/>
          <p:nvPr/>
        </p:nvSpPr>
        <p:spPr>
          <a:xfrm>
            <a:off x="8251374" y="4954036"/>
            <a:ext cx="277640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P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6890AD2E-2CCA-BFF9-3E47-6B83A15FD04A}"/>
              </a:ext>
            </a:extLst>
          </p:cNvPr>
          <p:cNvSpPr txBox="1"/>
          <p:nvPr/>
        </p:nvSpPr>
        <p:spPr>
          <a:xfrm>
            <a:off x="8926555" y="4877834"/>
            <a:ext cx="2917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Insert the paste buffer before the current cursor position. If it is a line then insert above the current line. (paste before)</a:t>
            </a:r>
          </a:p>
        </p:txBody>
      </p:sp>
    </p:spTree>
    <p:extLst>
      <p:ext uri="{BB962C8B-B14F-4D97-AF65-F5344CB8AC3E}">
        <p14:creationId xmlns:p14="http://schemas.microsoft.com/office/powerpoint/2010/main" val="370018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hteck 149">
            <a:extLst>
              <a:ext uri="{FF2B5EF4-FFF2-40B4-BE49-F238E27FC236}">
                <a16:creationId xmlns:a16="http://schemas.microsoft.com/office/drawing/2014/main" id="{38266361-3AD3-5C61-538F-80B702BEE006}"/>
              </a:ext>
            </a:extLst>
          </p:cNvPr>
          <p:cNvSpPr/>
          <p:nvPr/>
        </p:nvSpPr>
        <p:spPr>
          <a:xfrm>
            <a:off x="416851" y="715305"/>
            <a:ext cx="3486807" cy="17607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3067E970-BC70-0405-44E7-0CB952020862}"/>
              </a:ext>
            </a:extLst>
          </p:cNvPr>
          <p:cNvSpPr txBox="1"/>
          <p:nvPr/>
        </p:nvSpPr>
        <p:spPr>
          <a:xfrm>
            <a:off x="8112774" y="272653"/>
            <a:ext cx="262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moving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cursor</a:t>
            </a:r>
            <a:r>
              <a:rPr lang="de-DE" b="1" dirty="0"/>
              <a:t> </a:t>
            </a:r>
            <a:r>
              <a:rPr lang="de-DE" b="1" dirty="0" err="1"/>
              <a:t>quickly</a:t>
            </a:r>
            <a:endParaRPr lang="de-DE" b="1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27D66901-88DC-C6AE-E3B8-F97C8286B7CF}"/>
              </a:ext>
            </a:extLst>
          </p:cNvPr>
          <p:cNvSpPr txBox="1"/>
          <p:nvPr/>
        </p:nvSpPr>
        <p:spPr>
          <a:xfrm>
            <a:off x="8319584" y="2562112"/>
            <a:ext cx="835485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:</a:t>
            </a:r>
            <a:r>
              <a:rPr lang="de-DE" sz="1200" b="1" dirty="0" err="1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number</a:t>
            </a:r>
            <a:endParaRPr lang="de-DE" sz="1200" b="1" dirty="0">
              <a:latin typeface="MesloLGL Nerd Font" panose="020B0609030804020204" pitchFamily="49" charset="0"/>
              <a:ea typeface="MesloLGL Nerd Font" panose="020B0609030804020204" pitchFamily="49" charset="0"/>
              <a:cs typeface="MesloLGL Nerd Font" panose="020B0609030804020204" pitchFamily="49" charset="0"/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68D708AE-5A55-3325-BF3C-D5D59A465507}"/>
              </a:ext>
            </a:extLst>
          </p:cNvPr>
          <p:cNvSpPr txBox="1"/>
          <p:nvPr/>
        </p:nvSpPr>
        <p:spPr>
          <a:xfrm>
            <a:off x="8313765" y="3243290"/>
            <a:ext cx="304339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^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7D504C2D-7238-FCC9-3CD0-1A11B3B23BEE}"/>
              </a:ext>
            </a:extLst>
          </p:cNvPr>
          <p:cNvSpPr txBox="1"/>
          <p:nvPr/>
        </p:nvSpPr>
        <p:spPr>
          <a:xfrm>
            <a:off x="8313764" y="3668114"/>
            <a:ext cx="304339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$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588E4B05-8E25-8E9D-D8A5-86CDE84B6DB0}"/>
              </a:ext>
            </a:extLst>
          </p:cNvPr>
          <p:cNvSpPr txBox="1"/>
          <p:nvPr/>
        </p:nvSpPr>
        <p:spPr>
          <a:xfrm>
            <a:off x="8313764" y="4112128"/>
            <a:ext cx="304339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e</a:t>
            </a:r>
            <a:endParaRPr lang="de-DE" sz="1200" b="1" dirty="0">
              <a:latin typeface="MesloLGL Nerd Font" panose="020B0609030804020204" pitchFamily="49" charset="0"/>
              <a:ea typeface="MesloLGL Nerd Font" panose="020B0609030804020204" pitchFamily="49" charset="0"/>
              <a:cs typeface="MesloLGL Nerd Font" panose="020B0609030804020204" pitchFamily="49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FD498D69-B69B-8167-85B2-1C510F28B457}"/>
              </a:ext>
            </a:extLst>
          </p:cNvPr>
          <p:cNvSpPr txBox="1"/>
          <p:nvPr/>
        </p:nvSpPr>
        <p:spPr>
          <a:xfrm>
            <a:off x="8313764" y="5576217"/>
            <a:ext cx="304339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E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B47A36A1-FECC-D654-AA49-70A08EBE99B5}"/>
              </a:ext>
            </a:extLst>
          </p:cNvPr>
          <p:cNvSpPr txBox="1"/>
          <p:nvPr/>
        </p:nvSpPr>
        <p:spPr>
          <a:xfrm>
            <a:off x="9134868" y="2519889"/>
            <a:ext cx="267281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Move the cursor to the line with the provided number. E.g., </a:t>
            </a:r>
            <a:r>
              <a:rPr lang="en-GB" sz="1200">
                <a:highlight>
                  <a:srgbClr val="C0C0C0"/>
                </a:highlight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:12</a:t>
            </a:r>
            <a:r>
              <a:rPr lang="en-GB" sz="120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 </a:t>
            </a:r>
            <a:r>
              <a:rPr lang="en-GB" sz="120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moves to line 12 in the current file.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713B375A-8765-7C57-DBF2-A302A81829B9}"/>
              </a:ext>
            </a:extLst>
          </p:cNvPr>
          <p:cNvSpPr txBox="1"/>
          <p:nvPr/>
        </p:nvSpPr>
        <p:spPr>
          <a:xfrm>
            <a:off x="8649758" y="3246600"/>
            <a:ext cx="297921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Move to the beginning of the line.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D8192735-A978-3123-210C-CC99790508B9}"/>
              </a:ext>
            </a:extLst>
          </p:cNvPr>
          <p:cNvSpPr txBox="1"/>
          <p:nvPr/>
        </p:nvSpPr>
        <p:spPr>
          <a:xfrm>
            <a:off x="8699325" y="3668879"/>
            <a:ext cx="297921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Move to the end of the line.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0ACB5071-A5BB-A1B0-3742-21AFF566FACC}"/>
              </a:ext>
            </a:extLst>
          </p:cNvPr>
          <p:cNvSpPr txBox="1"/>
          <p:nvPr/>
        </p:nvSpPr>
        <p:spPr>
          <a:xfrm>
            <a:off x="416851" y="272653"/>
            <a:ext cx="8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search</a:t>
            </a:r>
            <a:endParaRPr lang="de-DE" b="1" dirty="0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D367EB1D-CEAB-7F81-3DE7-EF88EB8BF71C}"/>
              </a:ext>
            </a:extLst>
          </p:cNvPr>
          <p:cNvSpPr txBox="1"/>
          <p:nvPr/>
        </p:nvSpPr>
        <p:spPr>
          <a:xfrm>
            <a:off x="3997072" y="272653"/>
            <a:ext cx="196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search</a:t>
            </a:r>
            <a:r>
              <a:rPr lang="de-DE" b="1" dirty="0"/>
              <a:t> and </a:t>
            </a:r>
            <a:r>
              <a:rPr lang="de-DE" b="1" dirty="0" err="1"/>
              <a:t>replace</a:t>
            </a:r>
            <a:endParaRPr lang="de-DE" b="1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F7E32E37-76FA-5A93-06A2-97567B411FA3}"/>
              </a:ext>
            </a:extLst>
          </p:cNvPr>
          <p:cNvSpPr txBox="1"/>
          <p:nvPr/>
        </p:nvSpPr>
        <p:spPr>
          <a:xfrm>
            <a:off x="8318555" y="4567626"/>
            <a:ext cx="304339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w</a:t>
            </a:r>
            <a:endParaRPr lang="de-DE" sz="1200" b="1" dirty="0">
              <a:latin typeface="MesloLGL Nerd Font" panose="020B0609030804020204" pitchFamily="49" charset="0"/>
              <a:ea typeface="MesloLGL Nerd Font" panose="020B0609030804020204" pitchFamily="49" charset="0"/>
              <a:cs typeface="MesloLGL Nerd Font" panose="020B0609030804020204" pitchFamily="49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289B14D2-AF8C-BA5D-3A62-2702A25B17AD}"/>
              </a:ext>
            </a:extLst>
          </p:cNvPr>
          <p:cNvSpPr txBox="1"/>
          <p:nvPr/>
        </p:nvSpPr>
        <p:spPr>
          <a:xfrm>
            <a:off x="8654546" y="4523341"/>
            <a:ext cx="321548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Move after the right-most character of the same character class.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23285CD0-3352-6AC8-4EAD-E367F8CB9443}"/>
              </a:ext>
            </a:extLst>
          </p:cNvPr>
          <p:cNvSpPr txBox="1"/>
          <p:nvPr/>
        </p:nvSpPr>
        <p:spPr>
          <a:xfrm>
            <a:off x="575359" y="2680805"/>
            <a:ext cx="157927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/</a:t>
            </a:r>
            <a:r>
              <a:rPr lang="de-DE" sz="1200" b="1" dirty="0" err="1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search</a:t>
            </a:r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-pattern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BF6EBF0A-1C84-53BC-EA47-3DC35544797C}"/>
              </a:ext>
            </a:extLst>
          </p:cNvPr>
          <p:cNvSpPr txBox="1"/>
          <p:nvPr/>
        </p:nvSpPr>
        <p:spPr>
          <a:xfrm>
            <a:off x="794860" y="2964509"/>
            <a:ext cx="32022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Search for the given search-pattern from the current position towards the end of the file.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2C357E53-A370-8AC9-79C8-FE7A784E7F69}"/>
              </a:ext>
            </a:extLst>
          </p:cNvPr>
          <p:cNvSpPr txBox="1"/>
          <p:nvPr/>
        </p:nvSpPr>
        <p:spPr>
          <a:xfrm>
            <a:off x="575359" y="4694309"/>
            <a:ext cx="277640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b="1" dirty="0" err="1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n</a:t>
            </a:r>
            <a:endParaRPr lang="de-DE" sz="1200" b="1" dirty="0">
              <a:latin typeface="MesloLGL Nerd Font" panose="020B0609030804020204" pitchFamily="49" charset="0"/>
              <a:ea typeface="MesloLGL Nerd Font" panose="020B0609030804020204" pitchFamily="49" charset="0"/>
              <a:cs typeface="MesloLGL Nerd Font" panose="020B0609030804020204" pitchFamily="49" charset="0"/>
            </a:endParaRP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79790270-A858-57F5-F3D3-5D857D14150E}"/>
              </a:ext>
            </a:extLst>
          </p:cNvPr>
          <p:cNvSpPr txBox="1"/>
          <p:nvPr/>
        </p:nvSpPr>
        <p:spPr>
          <a:xfrm>
            <a:off x="978816" y="4615140"/>
            <a:ext cx="30473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Go to the next match in the direction of the search.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96D1CDBD-BA26-078C-6462-0A3058019751}"/>
              </a:ext>
            </a:extLst>
          </p:cNvPr>
          <p:cNvSpPr txBox="1"/>
          <p:nvPr/>
        </p:nvSpPr>
        <p:spPr>
          <a:xfrm>
            <a:off x="575359" y="5240194"/>
            <a:ext cx="277640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N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BF63D2D2-C444-1209-DA54-3EF0F931F538}"/>
              </a:ext>
            </a:extLst>
          </p:cNvPr>
          <p:cNvSpPr txBox="1"/>
          <p:nvPr/>
        </p:nvSpPr>
        <p:spPr>
          <a:xfrm>
            <a:off x="978816" y="5174878"/>
            <a:ext cx="30473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Go to the previsous match in the direction of the search.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F63C2D12-59B1-6A18-E795-E74211AE7155}"/>
              </a:ext>
            </a:extLst>
          </p:cNvPr>
          <p:cNvSpPr txBox="1"/>
          <p:nvPr/>
        </p:nvSpPr>
        <p:spPr>
          <a:xfrm>
            <a:off x="8323707" y="5095395"/>
            <a:ext cx="304339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b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24ACC071-E350-8AAB-CDD7-2E11D4EAC3E6}"/>
              </a:ext>
            </a:extLst>
          </p:cNvPr>
          <p:cNvSpPr txBox="1"/>
          <p:nvPr/>
        </p:nvSpPr>
        <p:spPr>
          <a:xfrm>
            <a:off x="8323707" y="5998808"/>
            <a:ext cx="304339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B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7544BB61-598F-0A8D-AE61-7436E3C74CD4}"/>
              </a:ext>
            </a:extLst>
          </p:cNvPr>
          <p:cNvSpPr txBox="1"/>
          <p:nvPr/>
        </p:nvSpPr>
        <p:spPr>
          <a:xfrm>
            <a:off x="8669956" y="4102838"/>
            <a:ext cx="29792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Move to the right-most character of the same character class.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7C2BD03C-09E5-EE48-F3E6-916B71E7F34B}"/>
              </a:ext>
            </a:extLst>
          </p:cNvPr>
          <p:cNvSpPr txBox="1"/>
          <p:nvPr/>
        </p:nvSpPr>
        <p:spPr>
          <a:xfrm>
            <a:off x="8691983" y="5549226"/>
            <a:ext cx="215018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Move to the next whitespace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F006597F-DABA-D0B3-4B9B-BF27593B6BC2}"/>
              </a:ext>
            </a:extLst>
          </p:cNvPr>
          <p:cNvSpPr txBox="1"/>
          <p:nvPr/>
        </p:nvSpPr>
        <p:spPr>
          <a:xfrm>
            <a:off x="8691982" y="5022321"/>
            <a:ext cx="29792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Move to the left-most character of the same character class.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3CEC1C14-0B7F-9BEB-C206-D62495D5CF19}"/>
              </a:ext>
            </a:extLst>
          </p:cNvPr>
          <p:cNvSpPr txBox="1"/>
          <p:nvPr/>
        </p:nvSpPr>
        <p:spPr>
          <a:xfrm>
            <a:off x="8699325" y="5940343"/>
            <a:ext cx="204783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Move to the previous whitespace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C379A886-4E98-3975-9DFA-AA2AD9C6C4E4}"/>
              </a:ext>
            </a:extLst>
          </p:cNvPr>
          <p:cNvSpPr txBox="1"/>
          <p:nvPr/>
        </p:nvSpPr>
        <p:spPr>
          <a:xfrm>
            <a:off x="575359" y="3541251"/>
            <a:ext cx="157927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?</a:t>
            </a:r>
            <a:r>
              <a:rPr lang="de-DE" sz="1200" b="1" dirty="0" err="1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search</a:t>
            </a:r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-pattern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808D4304-B2DC-6356-78A6-5E45DF46B635}"/>
              </a:ext>
            </a:extLst>
          </p:cNvPr>
          <p:cNvSpPr txBox="1"/>
          <p:nvPr/>
        </p:nvSpPr>
        <p:spPr>
          <a:xfrm>
            <a:off x="4326796" y="727180"/>
            <a:ext cx="3252814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:s/</a:t>
            </a:r>
            <a:r>
              <a:rPr lang="de-DE" sz="1200" b="1" dirty="0" err="1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search</a:t>
            </a:r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-pattern/</a:t>
            </a:r>
            <a:r>
              <a:rPr lang="de-DE" sz="1200" b="1" dirty="0" err="1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replace</a:t>
            </a:r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-string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7F7A0CB4-4406-0C2E-6414-8C8C5B93DCF0}"/>
              </a:ext>
            </a:extLst>
          </p:cNvPr>
          <p:cNvSpPr txBox="1"/>
          <p:nvPr/>
        </p:nvSpPr>
        <p:spPr>
          <a:xfrm>
            <a:off x="4518124" y="1045101"/>
            <a:ext cx="324743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Replace the first match of the search-pattern in the current line with the replace-string.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914AEEA9-3032-3D74-285C-C4D4BC9C4977}"/>
              </a:ext>
            </a:extLst>
          </p:cNvPr>
          <p:cNvSpPr txBox="1"/>
          <p:nvPr/>
        </p:nvSpPr>
        <p:spPr>
          <a:xfrm>
            <a:off x="4326796" y="2542306"/>
            <a:ext cx="3252814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:%s/</a:t>
            </a:r>
            <a:r>
              <a:rPr lang="de-DE" sz="1200" b="1" dirty="0" err="1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search</a:t>
            </a:r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-pattern/</a:t>
            </a:r>
            <a:r>
              <a:rPr lang="de-DE" sz="1200" b="1" dirty="0" err="1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replace</a:t>
            </a:r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-string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40E6234-3EC2-61CE-13AB-2418022293B1}"/>
              </a:ext>
            </a:extLst>
          </p:cNvPr>
          <p:cNvSpPr txBox="1"/>
          <p:nvPr/>
        </p:nvSpPr>
        <p:spPr>
          <a:xfrm>
            <a:off x="4518124" y="2860227"/>
            <a:ext cx="31232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Replace the first match of the search-pattern in every line with the replace string. </a:t>
            </a: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9FBC3FCE-D868-5478-FD8F-6ABB2CD444F3}"/>
              </a:ext>
            </a:extLst>
          </p:cNvPr>
          <p:cNvSpPr txBox="1"/>
          <p:nvPr/>
        </p:nvSpPr>
        <p:spPr>
          <a:xfrm>
            <a:off x="4326796" y="4243144"/>
            <a:ext cx="3624710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:.,$s/</a:t>
            </a:r>
            <a:r>
              <a:rPr lang="de-DE" sz="1200" b="1" dirty="0" err="1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search</a:t>
            </a:r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-pattern/</a:t>
            </a:r>
            <a:r>
              <a:rPr lang="de-DE" sz="1200" b="1" dirty="0" err="1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replace</a:t>
            </a:r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-string/</a:t>
            </a:r>
            <a:r>
              <a:rPr lang="de-DE" sz="1200" b="1" dirty="0" err="1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g</a:t>
            </a:r>
            <a:endParaRPr lang="de-DE" sz="1200" b="1" dirty="0">
              <a:latin typeface="MesloLGL Nerd Font" panose="020B0609030804020204" pitchFamily="49" charset="0"/>
              <a:ea typeface="MesloLGL Nerd Font" panose="020B0609030804020204" pitchFamily="49" charset="0"/>
              <a:cs typeface="MesloLGL Nerd Font" panose="020B0609030804020204" pitchFamily="49" charset="0"/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BECA2E6E-F1E8-0DD4-972F-7E626330CB6B}"/>
              </a:ext>
            </a:extLst>
          </p:cNvPr>
          <p:cNvSpPr txBox="1"/>
          <p:nvPr/>
        </p:nvSpPr>
        <p:spPr>
          <a:xfrm>
            <a:off x="4518124" y="4590798"/>
            <a:ext cx="324743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Replace all matches of the search-pattern from the current line to the end of the file with the replace-string. 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B11A8412-40FC-766E-FF89-E94B814D252C}"/>
              </a:ext>
            </a:extLst>
          </p:cNvPr>
          <p:cNvSpPr txBox="1"/>
          <p:nvPr/>
        </p:nvSpPr>
        <p:spPr>
          <a:xfrm>
            <a:off x="4326796" y="5349513"/>
            <a:ext cx="3438762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:3,9s/</a:t>
            </a:r>
            <a:r>
              <a:rPr lang="de-DE" sz="1200" b="1" dirty="0" err="1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search</a:t>
            </a:r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-pattern/</a:t>
            </a:r>
            <a:r>
              <a:rPr lang="de-DE" sz="1200" b="1" dirty="0" err="1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replace</a:t>
            </a:r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-string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F3F43FF7-7484-BBAB-C7E5-7442FE75D882}"/>
              </a:ext>
            </a:extLst>
          </p:cNvPr>
          <p:cNvSpPr txBox="1"/>
          <p:nvPr/>
        </p:nvSpPr>
        <p:spPr>
          <a:xfrm>
            <a:off x="4518124" y="5667434"/>
            <a:ext cx="3433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Replace all matches of the search-pattern between line 3 and line 9 with the replace-string. </a:t>
            </a: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FE4ED967-3887-0ED6-28AA-BBEBC035BDA6}"/>
              </a:ext>
            </a:extLst>
          </p:cNvPr>
          <p:cNvSpPr txBox="1"/>
          <p:nvPr/>
        </p:nvSpPr>
        <p:spPr>
          <a:xfrm>
            <a:off x="4326796" y="1628576"/>
            <a:ext cx="334578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:s/</a:t>
            </a:r>
            <a:r>
              <a:rPr lang="de-DE" sz="1200" b="1" dirty="0" err="1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search</a:t>
            </a:r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-pattern/</a:t>
            </a:r>
            <a:r>
              <a:rPr lang="de-DE" sz="1200" b="1" dirty="0" err="1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replace</a:t>
            </a:r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-string/</a:t>
            </a:r>
            <a:r>
              <a:rPr lang="de-DE" sz="1200" b="1" dirty="0" err="1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g</a:t>
            </a:r>
            <a:endParaRPr lang="de-DE" sz="1200" b="1" dirty="0">
              <a:latin typeface="MesloLGL Nerd Font" panose="020B0609030804020204" pitchFamily="49" charset="0"/>
              <a:ea typeface="MesloLGL Nerd Font" panose="020B0609030804020204" pitchFamily="49" charset="0"/>
              <a:cs typeface="MesloLGL Nerd Font" panose="020B0609030804020204" pitchFamily="49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DDA3B1AD-F96B-7A7D-C70F-0B3F28F8EB3D}"/>
              </a:ext>
            </a:extLst>
          </p:cNvPr>
          <p:cNvSpPr txBox="1"/>
          <p:nvPr/>
        </p:nvSpPr>
        <p:spPr>
          <a:xfrm>
            <a:off x="4518124" y="1946497"/>
            <a:ext cx="30926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Replace all matches of the search-pattern in the current with the replace-string.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74EA36B8-7B84-394F-DB00-CC76255F0426}"/>
              </a:ext>
            </a:extLst>
          </p:cNvPr>
          <p:cNvSpPr txBox="1"/>
          <p:nvPr/>
        </p:nvSpPr>
        <p:spPr>
          <a:xfrm>
            <a:off x="4326796" y="3390214"/>
            <a:ext cx="3438762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:%s/</a:t>
            </a:r>
            <a:r>
              <a:rPr lang="de-DE" sz="1200" b="1" dirty="0" err="1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search</a:t>
            </a:r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-pattern/</a:t>
            </a:r>
            <a:r>
              <a:rPr lang="de-DE" sz="1200" b="1" dirty="0" err="1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replace</a:t>
            </a:r>
            <a:r>
              <a:rPr lang="de-DE" sz="1200" b="1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-string/</a:t>
            </a:r>
            <a:r>
              <a:rPr lang="de-DE" sz="1200" b="1" dirty="0" err="1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g</a:t>
            </a:r>
            <a:endParaRPr lang="de-DE" sz="1200" b="1" dirty="0">
              <a:latin typeface="MesloLGL Nerd Font" panose="020B0609030804020204" pitchFamily="49" charset="0"/>
              <a:ea typeface="MesloLGL Nerd Font" panose="020B0609030804020204" pitchFamily="49" charset="0"/>
              <a:cs typeface="MesloLGL Nerd Font" panose="020B0609030804020204" pitchFamily="49" charset="0"/>
            </a:endParaRP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053EE551-A009-D696-F23F-3BDC75767CA4}"/>
              </a:ext>
            </a:extLst>
          </p:cNvPr>
          <p:cNvSpPr txBox="1"/>
          <p:nvPr/>
        </p:nvSpPr>
        <p:spPr>
          <a:xfrm>
            <a:off x="4518124" y="3708135"/>
            <a:ext cx="324743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Replace all matches of the search-pattern in the current file with the replace-string. 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54472769-61B5-C7B6-7AC4-FFB96E50C4F2}"/>
              </a:ext>
            </a:extLst>
          </p:cNvPr>
          <p:cNvSpPr txBox="1"/>
          <p:nvPr/>
        </p:nvSpPr>
        <p:spPr>
          <a:xfrm>
            <a:off x="510861" y="787321"/>
            <a:ext cx="3268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Search as well as search-and-replace </a:t>
            </a:r>
            <a:r>
              <a:rPr lang="en-GB" sz="1200" b="1">
                <a:latin typeface="Arial" panose="020B0604020202020204" pitchFamily="34" charset="0"/>
                <a:cs typeface="Arial" panose="020B0604020202020204" pitchFamily="34" charset="0"/>
              </a:rPr>
              <a:t>cannot </a:t>
            </a:r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be repeated with the dot-command </a:t>
            </a:r>
            <a:r>
              <a:rPr lang="en-GB" sz="1200" b="1">
                <a:latin typeface="Arial" panose="020B0604020202020204" pitchFamily="34" charset="0"/>
                <a:cs typeface="Arial" panose="020B0604020202020204" pitchFamily="34" charset="0"/>
              </a:rPr>
              <a:t>(.)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A92A7E46-2AF1-FCBC-5092-E96FC6A7B782}"/>
              </a:ext>
            </a:extLst>
          </p:cNvPr>
          <p:cNvSpPr txBox="1"/>
          <p:nvPr/>
        </p:nvSpPr>
        <p:spPr>
          <a:xfrm>
            <a:off x="515613" y="1364063"/>
            <a:ext cx="3252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Search and search-and-replace use basic regular expressions as search patterns.</a:t>
            </a:r>
            <a:endParaRPr lang="en-GB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41694091-5A91-786A-90AA-AB6D1B6A8DCC}"/>
              </a:ext>
            </a:extLst>
          </p:cNvPr>
          <p:cNvSpPr txBox="1"/>
          <p:nvPr/>
        </p:nvSpPr>
        <p:spPr>
          <a:xfrm>
            <a:off x="515612" y="1895280"/>
            <a:ext cx="3252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Searches wrap to the beginning or end of the file, if no match is found. </a:t>
            </a:r>
            <a:endParaRPr lang="en-GB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0F4E2B0E-C984-67BE-73D2-22575BD647E9}"/>
              </a:ext>
            </a:extLst>
          </p:cNvPr>
          <p:cNvSpPr/>
          <p:nvPr/>
        </p:nvSpPr>
        <p:spPr>
          <a:xfrm>
            <a:off x="8194076" y="666111"/>
            <a:ext cx="3482311" cy="10861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3AD91128-9C6B-8AA6-74E5-7215AF87FA13}"/>
              </a:ext>
            </a:extLst>
          </p:cNvPr>
          <p:cNvSpPr txBox="1"/>
          <p:nvPr/>
        </p:nvSpPr>
        <p:spPr>
          <a:xfrm>
            <a:off x="8287050" y="703995"/>
            <a:ext cx="3252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Using the arrow keys repeatedly is often a problem when using </a:t>
            </a:r>
            <a:r>
              <a:rPr lang="en-GB" sz="1200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vi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over a connection to a remote computer, because key presses might be delayed or long key presses do not result in repeated keys. 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001E510B-D06A-6267-8A31-4971595BB7C9}"/>
              </a:ext>
            </a:extLst>
          </p:cNvPr>
          <p:cNvSpPr txBox="1"/>
          <p:nvPr/>
        </p:nvSpPr>
        <p:spPr>
          <a:xfrm>
            <a:off x="818531" y="3874345"/>
            <a:ext cx="32022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ea typeface="MesloLGL Nerd Font" panose="020B0609030804020204" pitchFamily="49" charset="0"/>
                <a:cs typeface="Arial" panose="020B0604020202020204" pitchFamily="34" charset="0"/>
              </a:rPr>
              <a:t>Search for the given search-pattern from the current position towards the beginning of the file.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EC2F53A5-2B1A-DE48-CE71-F7CC4256BD20}"/>
              </a:ext>
            </a:extLst>
          </p:cNvPr>
          <p:cNvSpPr/>
          <p:nvPr/>
        </p:nvSpPr>
        <p:spPr>
          <a:xfrm>
            <a:off x="8194076" y="1822423"/>
            <a:ext cx="3482311" cy="6010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3A5501A7-9EC8-3B0E-7E4A-99006DD37994}"/>
              </a:ext>
            </a:extLst>
          </p:cNvPr>
          <p:cNvSpPr txBox="1"/>
          <p:nvPr/>
        </p:nvSpPr>
        <p:spPr>
          <a:xfrm>
            <a:off x="8301767" y="1886734"/>
            <a:ext cx="3238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Movement and Edit commands can be linked. E.g., </a:t>
            </a:r>
            <a:r>
              <a:rPr lang="en-GB" sz="1200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:</a:t>
            </a:r>
            <a:r>
              <a:rPr lang="en-GB" sz="1200" dirty="0" err="1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cw</a:t>
            </a:r>
            <a:r>
              <a:rPr lang="en-GB" sz="1200" dirty="0">
                <a:latin typeface="MesloLGL Nerd Font" panose="020B0609030804020204" pitchFamily="49" charset="0"/>
                <a:ea typeface="MesloLGL Nerd Font" panose="020B0609030804020204" pitchFamily="49" charset="0"/>
                <a:cs typeface="MesloLGL Nerd Font" panose="020B0609030804020204" pitchFamily="49" charset="0"/>
              </a:rPr>
              <a:t>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changes the current word</a:t>
            </a:r>
          </a:p>
        </p:txBody>
      </p:sp>
    </p:spTree>
    <p:extLst>
      <p:ext uri="{BB962C8B-B14F-4D97-AF65-F5344CB8AC3E}">
        <p14:creationId xmlns:p14="http://schemas.microsoft.com/office/powerpoint/2010/main" val="379805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</Words>
  <Application>Microsoft Macintosh PowerPoint</Application>
  <PresentationFormat>Breitbild</PresentationFormat>
  <Paragraphs>98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HelveticaRounded LT Std Bd</vt:lpstr>
      <vt:lpstr>MesloLGL Nerd Font</vt:lpstr>
      <vt:lpstr>zhaw_glyphicons-webfont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Glahn Christian (glah)</dc:creator>
  <cp:lastModifiedBy>Glahn Christian (glah)</cp:lastModifiedBy>
  <cp:revision>90</cp:revision>
  <dcterms:created xsi:type="dcterms:W3CDTF">2022-04-22T11:22:36Z</dcterms:created>
  <dcterms:modified xsi:type="dcterms:W3CDTF">2022-04-24T07:49:27Z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2022-04-22T11:22:36Z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ce4e4766-b7ae-4136-8bb2-d6e36fb1ff1e</vt:lpwstr>
  </property>
  <property fmtid="{D5CDD505-2E9C-101B-9397-08002B2CF9AE}" pid="8" name="MSIP_Label_10d9bad3-6dac-4e9a-89a3-89f3b8d247b2_ContentBits">
    <vt:lpwstr>0</vt:lpwstr>
  </property>
</Properties>
</file>