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jk/Desktop/Glassdoor/glassdoor_jobs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jk/Desktop/Glassdoor/glassdoor_jobs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jk/Desktop/Glassdoor/glassdoor_jobs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jk/Desktop/Glassdoor/glassdoor_jobs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ajk/Desktop/Glassdoor/glassdoor_jobs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bajk/Desktop/Glassdoor/glassdoor_jobs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Job </a:t>
            </a:r>
            <a:r>
              <a:rPr lang="de-DE" dirty="0" err="1"/>
              <a:t>Offerings</a:t>
            </a:r>
            <a:r>
              <a:rPr lang="de-DE" dirty="0"/>
              <a:t> - </a:t>
            </a:r>
            <a:r>
              <a:rPr lang="de-DE" dirty="0" err="1"/>
              <a:t>Glassdoor</a:t>
            </a:r>
            <a:r>
              <a:rPr lang="de-DE" dirty="0"/>
              <a:t>  -</a:t>
            </a:r>
            <a:r>
              <a:rPr lang="de-DE" baseline="0" dirty="0"/>
              <a:t> 22. Sept. 2019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44621844813894"/>
          <c:y val="9.7219921921211414E-2"/>
          <c:w val="0.8424198194737853"/>
          <c:h val="0.803233441791620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Tabelle4!$A$3</c:f>
              <c:strCache>
                <c:ptCount val="1"/>
                <c:pt idx="0">
                  <c:v>Medicine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Tabelle4!$B$3:$P$3</c:f>
              <c:numCache>
                <c:formatCode>General</c:formatCode>
                <c:ptCount val="15"/>
                <c:pt idx="0">
                  <c:v>260</c:v>
                </c:pt>
                <c:pt idx="1">
                  <c:v>243</c:v>
                </c:pt>
                <c:pt idx="2">
                  <c:v>212</c:v>
                </c:pt>
                <c:pt idx="3">
                  <c:v>203</c:v>
                </c:pt>
                <c:pt idx="4">
                  <c:v>118</c:v>
                </c:pt>
                <c:pt idx="5">
                  <c:v>12</c:v>
                </c:pt>
                <c:pt idx="6">
                  <c:v>42</c:v>
                </c:pt>
                <c:pt idx="7">
                  <c:v>30</c:v>
                </c:pt>
                <c:pt idx="8">
                  <c:v>10</c:v>
                </c:pt>
                <c:pt idx="9">
                  <c:v>30</c:v>
                </c:pt>
                <c:pt idx="10">
                  <c:v>3</c:v>
                </c:pt>
                <c:pt idx="11">
                  <c:v>20</c:v>
                </c:pt>
                <c:pt idx="12">
                  <c:v>23</c:v>
                </c:pt>
                <c:pt idx="13">
                  <c:v>19</c:v>
                </c:pt>
                <c:pt idx="1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9-714B-90BA-919B4B83AA08}"/>
            </c:ext>
          </c:extLst>
        </c:ser>
        <c:ser>
          <c:idx val="1"/>
          <c:order val="1"/>
          <c:tx>
            <c:strRef>
              <c:f>Tabelle4!$A$4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Tabelle4!$B$4:$P$4</c:f>
              <c:numCache>
                <c:formatCode>General</c:formatCode>
                <c:ptCount val="15"/>
                <c:pt idx="0">
                  <c:v>290</c:v>
                </c:pt>
                <c:pt idx="1">
                  <c:v>254</c:v>
                </c:pt>
                <c:pt idx="2">
                  <c:v>152</c:v>
                </c:pt>
                <c:pt idx="3">
                  <c:v>84</c:v>
                </c:pt>
                <c:pt idx="4">
                  <c:v>136</c:v>
                </c:pt>
                <c:pt idx="5">
                  <c:v>42</c:v>
                </c:pt>
                <c:pt idx="6">
                  <c:v>51</c:v>
                </c:pt>
                <c:pt idx="7">
                  <c:v>30</c:v>
                </c:pt>
                <c:pt idx="8">
                  <c:v>72</c:v>
                </c:pt>
                <c:pt idx="9">
                  <c:v>6</c:v>
                </c:pt>
                <c:pt idx="10">
                  <c:v>2</c:v>
                </c:pt>
                <c:pt idx="11">
                  <c:v>10</c:v>
                </c:pt>
                <c:pt idx="13">
                  <c:v>7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B9-714B-90BA-919B4B83AA08}"/>
            </c:ext>
          </c:extLst>
        </c:ser>
        <c:ser>
          <c:idx val="2"/>
          <c:order val="2"/>
          <c:tx>
            <c:strRef>
              <c:f>Tabelle4!$A$5</c:f>
              <c:strCache>
                <c:ptCount val="1"/>
                <c:pt idx="0">
                  <c:v>Chemistry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Tabelle4!$B$5:$P$5</c:f>
              <c:numCache>
                <c:formatCode>General</c:formatCode>
                <c:ptCount val="15"/>
                <c:pt idx="0">
                  <c:v>245</c:v>
                </c:pt>
                <c:pt idx="1">
                  <c:v>221</c:v>
                </c:pt>
                <c:pt idx="2">
                  <c:v>165</c:v>
                </c:pt>
                <c:pt idx="3">
                  <c:v>129</c:v>
                </c:pt>
                <c:pt idx="4">
                  <c:v>90</c:v>
                </c:pt>
                <c:pt idx="5">
                  <c:v>41</c:v>
                </c:pt>
                <c:pt idx="6">
                  <c:v>30</c:v>
                </c:pt>
                <c:pt idx="7">
                  <c:v>17</c:v>
                </c:pt>
                <c:pt idx="8">
                  <c:v>5</c:v>
                </c:pt>
                <c:pt idx="9">
                  <c:v>13</c:v>
                </c:pt>
                <c:pt idx="10">
                  <c:v>18</c:v>
                </c:pt>
                <c:pt idx="11">
                  <c:v>9</c:v>
                </c:pt>
                <c:pt idx="12">
                  <c:v>18</c:v>
                </c:pt>
                <c:pt idx="13">
                  <c:v>16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B9-714B-90BA-919B4B83AA08}"/>
            </c:ext>
          </c:extLst>
        </c:ser>
        <c:ser>
          <c:idx val="3"/>
          <c:order val="3"/>
          <c:tx>
            <c:strRef>
              <c:f>Tabelle4!$A$6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Tabelle4!$B$6:$P$6</c:f>
              <c:numCache>
                <c:formatCode>General</c:formatCode>
                <c:ptCount val="15"/>
                <c:pt idx="0">
                  <c:v>193</c:v>
                </c:pt>
                <c:pt idx="1">
                  <c:v>232</c:v>
                </c:pt>
                <c:pt idx="2">
                  <c:v>190</c:v>
                </c:pt>
                <c:pt idx="3">
                  <c:v>141</c:v>
                </c:pt>
                <c:pt idx="4">
                  <c:v>86</c:v>
                </c:pt>
                <c:pt idx="5">
                  <c:v>26</c:v>
                </c:pt>
                <c:pt idx="6">
                  <c:v>35</c:v>
                </c:pt>
                <c:pt idx="7">
                  <c:v>15</c:v>
                </c:pt>
                <c:pt idx="8">
                  <c:v>17</c:v>
                </c:pt>
                <c:pt idx="9">
                  <c:v>25</c:v>
                </c:pt>
                <c:pt idx="10">
                  <c:v>7</c:v>
                </c:pt>
                <c:pt idx="11">
                  <c:v>13</c:v>
                </c:pt>
                <c:pt idx="12">
                  <c:v>3</c:v>
                </c:pt>
                <c:pt idx="13">
                  <c:v>4</c:v>
                </c:pt>
                <c:pt idx="1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B9-714B-90BA-919B4B83AA08}"/>
            </c:ext>
          </c:extLst>
        </c:ser>
        <c:ser>
          <c:idx val="4"/>
          <c:order val="4"/>
          <c:tx>
            <c:strRef>
              <c:f>Tabelle4!$A$7</c:f>
              <c:strCache>
                <c:ptCount val="1"/>
                <c:pt idx="0">
                  <c:v>Pharma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Tabelle4!$B$7:$P$7</c:f>
              <c:numCache>
                <c:formatCode>General</c:formatCode>
                <c:ptCount val="15"/>
                <c:pt idx="0">
                  <c:v>162</c:v>
                </c:pt>
                <c:pt idx="1">
                  <c:v>188</c:v>
                </c:pt>
                <c:pt idx="2">
                  <c:v>142</c:v>
                </c:pt>
                <c:pt idx="3">
                  <c:v>94</c:v>
                </c:pt>
                <c:pt idx="4">
                  <c:v>45</c:v>
                </c:pt>
                <c:pt idx="5">
                  <c:v>40</c:v>
                </c:pt>
                <c:pt idx="6">
                  <c:v>27</c:v>
                </c:pt>
                <c:pt idx="7">
                  <c:v>8</c:v>
                </c:pt>
                <c:pt idx="8">
                  <c:v>11</c:v>
                </c:pt>
                <c:pt idx="9">
                  <c:v>16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  <c:pt idx="1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B9-714B-90BA-919B4B83AA08}"/>
            </c:ext>
          </c:extLst>
        </c:ser>
        <c:ser>
          <c:idx val="5"/>
          <c:order val="5"/>
          <c:tx>
            <c:strRef>
              <c:f>Tabelle4!$A$8</c:f>
              <c:strCache>
                <c:ptCount val="1"/>
                <c:pt idx="0">
                  <c:v>Biotechnology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Tabelle4!$B$8:$P$8</c:f>
              <c:numCache>
                <c:formatCode>General</c:formatCode>
                <c:ptCount val="15"/>
                <c:pt idx="0">
                  <c:v>292</c:v>
                </c:pt>
                <c:pt idx="1">
                  <c:v>161</c:v>
                </c:pt>
                <c:pt idx="2">
                  <c:v>104</c:v>
                </c:pt>
                <c:pt idx="3">
                  <c:v>111</c:v>
                </c:pt>
                <c:pt idx="4">
                  <c:v>80</c:v>
                </c:pt>
                <c:pt idx="5">
                  <c:v>21</c:v>
                </c:pt>
                <c:pt idx="6">
                  <c:v>13</c:v>
                </c:pt>
                <c:pt idx="7">
                  <c:v>5</c:v>
                </c:pt>
                <c:pt idx="8">
                  <c:v>4</c:v>
                </c:pt>
                <c:pt idx="9">
                  <c:v>10</c:v>
                </c:pt>
                <c:pt idx="10">
                  <c:v>20</c:v>
                </c:pt>
                <c:pt idx="11">
                  <c:v>2</c:v>
                </c:pt>
                <c:pt idx="12">
                  <c:v>11</c:v>
                </c:pt>
                <c:pt idx="13">
                  <c:v>1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B9-714B-90BA-919B4B83AA08}"/>
            </c:ext>
          </c:extLst>
        </c:ser>
        <c:ser>
          <c:idx val="6"/>
          <c:order val="6"/>
          <c:tx>
            <c:strRef>
              <c:f>Tabelle4!$A$9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Tabelle4!$B$9:$P$9</c:f>
              <c:numCache>
                <c:formatCode>General</c:formatCode>
                <c:ptCount val="15"/>
                <c:pt idx="0">
                  <c:v>173</c:v>
                </c:pt>
                <c:pt idx="1">
                  <c:v>141</c:v>
                </c:pt>
                <c:pt idx="2">
                  <c:v>118</c:v>
                </c:pt>
                <c:pt idx="3">
                  <c:v>108</c:v>
                </c:pt>
                <c:pt idx="4">
                  <c:v>44</c:v>
                </c:pt>
                <c:pt idx="5">
                  <c:v>33</c:v>
                </c:pt>
                <c:pt idx="6">
                  <c:v>27</c:v>
                </c:pt>
                <c:pt idx="7">
                  <c:v>28</c:v>
                </c:pt>
                <c:pt idx="8">
                  <c:v>11</c:v>
                </c:pt>
                <c:pt idx="9">
                  <c:v>8</c:v>
                </c:pt>
                <c:pt idx="10">
                  <c:v>7</c:v>
                </c:pt>
                <c:pt idx="11">
                  <c:v>11</c:v>
                </c:pt>
                <c:pt idx="13">
                  <c:v>6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B9-714B-90BA-919B4B83AA08}"/>
            </c:ext>
          </c:extLst>
        </c:ser>
        <c:ser>
          <c:idx val="7"/>
          <c:order val="7"/>
          <c:tx>
            <c:strRef>
              <c:f>Tabelle4!$A$10</c:f>
              <c:strCache>
                <c:ptCount val="1"/>
                <c:pt idx="0">
                  <c:v>Hospital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Tabelle4!$B$10:$P$10</c:f>
              <c:numCache>
                <c:formatCode>General</c:formatCode>
                <c:ptCount val="15"/>
                <c:pt idx="0">
                  <c:v>89</c:v>
                </c:pt>
                <c:pt idx="1">
                  <c:v>82</c:v>
                </c:pt>
                <c:pt idx="2">
                  <c:v>84</c:v>
                </c:pt>
                <c:pt idx="3">
                  <c:v>46</c:v>
                </c:pt>
                <c:pt idx="4">
                  <c:v>31</c:v>
                </c:pt>
                <c:pt idx="5">
                  <c:v>14</c:v>
                </c:pt>
                <c:pt idx="6">
                  <c:v>23</c:v>
                </c:pt>
                <c:pt idx="7">
                  <c:v>6</c:v>
                </c:pt>
                <c:pt idx="8">
                  <c:v>2</c:v>
                </c:pt>
                <c:pt idx="9">
                  <c:v>6</c:v>
                </c:pt>
                <c:pt idx="10">
                  <c:v>29</c:v>
                </c:pt>
                <c:pt idx="11">
                  <c:v>6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B9-714B-90BA-919B4B83AA08}"/>
            </c:ext>
          </c:extLst>
        </c:ser>
        <c:ser>
          <c:idx val="8"/>
          <c:order val="8"/>
          <c:tx>
            <c:strRef>
              <c:f>Tabelle4!$A$11</c:f>
              <c:strCache>
                <c:ptCount val="1"/>
                <c:pt idx="0">
                  <c:v>Agronomy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Tabelle4!$B$11:$P$11</c:f>
              <c:numCache>
                <c:formatCode>General</c:formatCode>
                <c:ptCount val="15"/>
                <c:pt idx="0">
                  <c:v>11</c:v>
                </c:pt>
                <c:pt idx="1">
                  <c:v>14</c:v>
                </c:pt>
                <c:pt idx="2">
                  <c:v>10</c:v>
                </c:pt>
                <c:pt idx="3">
                  <c:v>8</c:v>
                </c:pt>
                <c:pt idx="4">
                  <c:v>1</c:v>
                </c:pt>
                <c:pt idx="8">
                  <c:v>2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B9-714B-90BA-919B4B83A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33335055"/>
        <c:axId val="1961275231"/>
      </c:barChart>
      <c:catAx>
        <c:axId val="933335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61275231"/>
        <c:crosses val="autoZero"/>
        <c:auto val="1"/>
        <c:lblAlgn val="ctr"/>
        <c:lblOffset val="100"/>
        <c:noMultiLvlLbl val="0"/>
      </c:catAx>
      <c:valAx>
        <c:axId val="1961275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333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Glassdoor Job Offerings - 22.Sept.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Tabelle1!$A$3</c:f>
              <c:strCache>
                <c:ptCount val="1"/>
                <c:pt idx="0">
                  <c:v>Medicine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Tabelle1!$B$2:$N$2</c:f>
              <c:strCache>
                <c:ptCount val="13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Programmierung</c:v>
                </c:pt>
                <c:pt idx="6">
                  <c:v>Automation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Visualisierung</c:v>
                </c:pt>
              </c:strCache>
            </c:strRef>
          </c:cat>
          <c:val>
            <c:numRef>
              <c:f>Tabelle1!$B$3:$N$3</c:f>
              <c:numCache>
                <c:formatCode>General</c:formatCode>
                <c:ptCount val="13"/>
                <c:pt idx="0">
                  <c:v>260</c:v>
                </c:pt>
                <c:pt idx="1">
                  <c:v>243</c:v>
                </c:pt>
                <c:pt idx="2">
                  <c:v>212</c:v>
                </c:pt>
                <c:pt idx="3">
                  <c:v>203</c:v>
                </c:pt>
                <c:pt idx="4">
                  <c:v>118</c:v>
                </c:pt>
                <c:pt idx="5">
                  <c:v>42</c:v>
                </c:pt>
                <c:pt idx="6">
                  <c:v>12</c:v>
                </c:pt>
                <c:pt idx="7">
                  <c:v>30</c:v>
                </c:pt>
                <c:pt idx="8">
                  <c:v>10</c:v>
                </c:pt>
                <c:pt idx="9">
                  <c:v>30</c:v>
                </c:pt>
                <c:pt idx="10">
                  <c:v>3</c:v>
                </c:pt>
                <c:pt idx="11">
                  <c:v>20</c:v>
                </c:pt>
                <c:pt idx="1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ED-034E-A3F5-9542029EC06F}"/>
            </c:ext>
          </c:extLst>
        </c:ser>
        <c:ser>
          <c:idx val="1"/>
          <c:order val="1"/>
          <c:tx>
            <c:strRef>
              <c:f>Tabelle1!$A$4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Tabelle1!$B$2:$N$2</c:f>
              <c:strCache>
                <c:ptCount val="13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Programmierung</c:v>
                </c:pt>
                <c:pt idx="6">
                  <c:v>Automation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Visualisierung</c:v>
                </c:pt>
              </c:strCache>
            </c:strRef>
          </c:cat>
          <c:val>
            <c:numRef>
              <c:f>Tabelle1!$B$4:$N$4</c:f>
              <c:numCache>
                <c:formatCode>General</c:formatCode>
                <c:ptCount val="13"/>
                <c:pt idx="0">
                  <c:v>193</c:v>
                </c:pt>
                <c:pt idx="1">
                  <c:v>232</c:v>
                </c:pt>
                <c:pt idx="2">
                  <c:v>190</c:v>
                </c:pt>
                <c:pt idx="3">
                  <c:v>141</c:v>
                </c:pt>
                <c:pt idx="4">
                  <c:v>86</c:v>
                </c:pt>
                <c:pt idx="5">
                  <c:v>35</c:v>
                </c:pt>
                <c:pt idx="6">
                  <c:v>26</c:v>
                </c:pt>
                <c:pt idx="7">
                  <c:v>15</c:v>
                </c:pt>
                <c:pt idx="8">
                  <c:v>17</c:v>
                </c:pt>
                <c:pt idx="9">
                  <c:v>25</c:v>
                </c:pt>
                <c:pt idx="10">
                  <c:v>7</c:v>
                </c:pt>
                <c:pt idx="11">
                  <c:v>13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ED-034E-A3F5-9542029EC06F}"/>
            </c:ext>
          </c:extLst>
        </c:ser>
        <c:ser>
          <c:idx val="2"/>
          <c:order val="2"/>
          <c:tx>
            <c:strRef>
              <c:f>Tabelle1!$A$5</c:f>
              <c:strCache>
                <c:ptCount val="1"/>
                <c:pt idx="0">
                  <c:v>Hospital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Tabelle1!$B$2:$N$2</c:f>
              <c:strCache>
                <c:ptCount val="13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Programmierung</c:v>
                </c:pt>
                <c:pt idx="6">
                  <c:v>Automation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Visualisierung</c:v>
                </c:pt>
              </c:strCache>
            </c:strRef>
          </c:cat>
          <c:val>
            <c:numRef>
              <c:f>Tabelle1!$B$5:$N$5</c:f>
              <c:numCache>
                <c:formatCode>General</c:formatCode>
                <c:ptCount val="13"/>
                <c:pt idx="0">
                  <c:v>89</c:v>
                </c:pt>
                <c:pt idx="1">
                  <c:v>82</c:v>
                </c:pt>
                <c:pt idx="2">
                  <c:v>84</c:v>
                </c:pt>
                <c:pt idx="3">
                  <c:v>46</c:v>
                </c:pt>
                <c:pt idx="4">
                  <c:v>31</c:v>
                </c:pt>
                <c:pt idx="5">
                  <c:v>23</c:v>
                </c:pt>
                <c:pt idx="6">
                  <c:v>14</c:v>
                </c:pt>
                <c:pt idx="7">
                  <c:v>6</c:v>
                </c:pt>
                <c:pt idx="8">
                  <c:v>2</c:v>
                </c:pt>
                <c:pt idx="9">
                  <c:v>6</c:v>
                </c:pt>
                <c:pt idx="10">
                  <c:v>29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ED-034E-A3F5-9542029EC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217296"/>
        <c:axId val="119218928"/>
      </c:barChart>
      <c:catAx>
        <c:axId val="11921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9218928"/>
        <c:crosses val="autoZero"/>
        <c:auto val="1"/>
        <c:lblAlgn val="ctr"/>
        <c:lblOffset val="100"/>
        <c:noMultiLvlLbl val="0"/>
      </c:catAx>
      <c:valAx>
        <c:axId val="1192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921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Tabelle4!$A$3</c:f>
              <c:strCache>
                <c:ptCount val="1"/>
                <c:pt idx="0">
                  <c:v>Medicine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Tabelle4!$B$3:$P$3</c:f>
              <c:numCache>
                <c:formatCode>General</c:formatCode>
                <c:ptCount val="15"/>
                <c:pt idx="0">
                  <c:v>260</c:v>
                </c:pt>
                <c:pt idx="1">
                  <c:v>243</c:v>
                </c:pt>
                <c:pt idx="2">
                  <c:v>212</c:v>
                </c:pt>
                <c:pt idx="3">
                  <c:v>203</c:v>
                </c:pt>
                <c:pt idx="4">
                  <c:v>118</c:v>
                </c:pt>
                <c:pt idx="5">
                  <c:v>12</c:v>
                </c:pt>
                <c:pt idx="6">
                  <c:v>42</c:v>
                </c:pt>
                <c:pt idx="7">
                  <c:v>30</c:v>
                </c:pt>
                <c:pt idx="8">
                  <c:v>10</c:v>
                </c:pt>
                <c:pt idx="9">
                  <c:v>30</c:v>
                </c:pt>
                <c:pt idx="10">
                  <c:v>3</c:v>
                </c:pt>
                <c:pt idx="11">
                  <c:v>20</c:v>
                </c:pt>
                <c:pt idx="12">
                  <c:v>23</c:v>
                </c:pt>
                <c:pt idx="13">
                  <c:v>19</c:v>
                </c:pt>
                <c:pt idx="1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47-F64C-927E-64DD2AE73BF2}"/>
            </c:ext>
          </c:extLst>
        </c:ser>
        <c:ser>
          <c:idx val="1"/>
          <c:order val="1"/>
          <c:tx>
            <c:strRef>
              <c:f>Tabelle4!$A$4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Tabelle4!$B$4:$P$4</c:f>
              <c:numCache>
                <c:formatCode>General</c:formatCode>
                <c:ptCount val="15"/>
                <c:pt idx="0">
                  <c:v>290</c:v>
                </c:pt>
                <c:pt idx="1">
                  <c:v>254</c:v>
                </c:pt>
                <c:pt idx="2">
                  <c:v>152</c:v>
                </c:pt>
                <c:pt idx="3">
                  <c:v>84</c:v>
                </c:pt>
                <c:pt idx="4">
                  <c:v>136</c:v>
                </c:pt>
                <c:pt idx="5">
                  <c:v>42</c:v>
                </c:pt>
                <c:pt idx="6">
                  <c:v>51</c:v>
                </c:pt>
                <c:pt idx="7">
                  <c:v>30</c:v>
                </c:pt>
                <c:pt idx="8">
                  <c:v>72</c:v>
                </c:pt>
                <c:pt idx="9">
                  <c:v>6</c:v>
                </c:pt>
                <c:pt idx="10">
                  <c:v>2</c:v>
                </c:pt>
                <c:pt idx="11">
                  <c:v>10</c:v>
                </c:pt>
                <c:pt idx="13">
                  <c:v>7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47-F64C-927E-64DD2AE73BF2}"/>
            </c:ext>
          </c:extLst>
        </c:ser>
        <c:ser>
          <c:idx val="2"/>
          <c:order val="2"/>
          <c:tx>
            <c:strRef>
              <c:f>Tabelle4!$A$5</c:f>
              <c:strCache>
                <c:ptCount val="1"/>
                <c:pt idx="0">
                  <c:v>Chemistry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Tabelle4!$B$5:$P$5</c:f>
              <c:numCache>
                <c:formatCode>General</c:formatCode>
                <c:ptCount val="15"/>
                <c:pt idx="0">
                  <c:v>245</c:v>
                </c:pt>
                <c:pt idx="1">
                  <c:v>221</c:v>
                </c:pt>
                <c:pt idx="2">
                  <c:v>165</c:v>
                </c:pt>
                <c:pt idx="3">
                  <c:v>129</c:v>
                </c:pt>
                <c:pt idx="4">
                  <c:v>90</c:v>
                </c:pt>
                <c:pt idx="5">
                  <c:v>41</c:v>
                </c:pt>
                <c:pt idx="6">
                  <c:v>30</c:v>
                </c:pt>
                <c:pt idx="7">
                  <c:v>17</c:v>
                </c:pt>
                <c:pt idx="8">
                  <c:v>5</c:v>
                </c:pt>
                <c:pt idx="9">
                  <c:v>13</c:v>
                </c:pt>
                <c:pt idx="10">
                  <c:v>18</c:v>
                </c:pt>
                <c:pt idx="11">
                  <c:v>9</c:v>
                </c:pt>
                <c:pt idx="12">
                  <c:v>18</c:v>
                </c:pt>
                <c:pt idx="13">
                  <c:v>16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47-F64C-927E-64DD2AE73BF2}"/>
            </c:ext>
          </c:extLst>
        </c:ser>
        <c:ser>
          <c:idx val="3"/>
          <c:order val="3"/>
          <c:tx>
            <c:strRef>
              <c:f>Tabelle4!$A$6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Tabelle4!$B$6:$P$6</c:f>
              <c:numCache>
                <c:formatCode>General</c:formatCode>
                <c:ptCount val="15"/>
                <c:pt idx="0">
                  <c:v>193</c:v>
                </c:pt>
                <c:pt idx="1">
                  <c:v>232</c:v>
                </c:pt>
                <c:pt idx="2">
                  <c:v>190</c:v>
                </c:pt>
                <c:pt idx="3">
                  <c:v>141</c:v>
                </c:pt>
                <c:pt idx="4">
                  <c:v>86</c:v>
                </c:pt>
                <c:pt idx="5">
                  <c:v>26</c:v>
                </c:pt>
                <c:pt idx="6">
                  <c:v>35</c:v>
                </c:pt>
                <c:pt idx="7">
                  <c:v>15</c:v>
                </c:pt>
                <c:pt idx="8">
                  <c:v>17</c:v>
                </c:pt>
                <c:pt idx="9">
                  <c:v>25</c:v>
                </c:pt>
                <c:pt idx="10">
                  <c:v>7</c:v>
                </c:pt>
                <c:pt idx="11">
                  <c:v>13</c:v>
                </c:pt>
                <c:pt idx="12">
                  <c:v>3</c:v>
                </c:pt>
                <c:pt idx="13">
                  <c:v>4</c:v>
                </c:pt>
                <c:pt idx="1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47-F64C-927E-64DD2AE73BF2}"/>
            </c:ext>
          </c:extLst>
        </c:ser>
        <c:ser>
          <c:idx val="4"/>
          <c:order val="4"/>
          <c:tx>
            <c:strRef>
              <c:f>Tabelle4!$A$7</c:f>
              <c:strCache>
                <c:ptCount val="1"/>
                <c:pt idx="0">
                  <c:v>Pharma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Tabelle4!$B$7:$P$7</c:f>
              <c:numCache>
                <c:formatCode>General</c:formatCode>
                <c:ptCount val="15"/>
                <c:pt idx="0">
                  <c:v>162</c:v>
                </c:pt>
                <c:pt idx="1">
                  <c:v>188</c:v>
                </c:pt>
                <c:pt idx="2">
                  <c:v>142</c:v>
                </c:pt>
                <c:pt idx="3">
                  <c:v>94</c:v>
                </c:pt>
                <c:pt idx="4">
                  <c:v>45</c:v>
                </c:pt>
                <c:pt idx="5">
                  <c:v>40</c:v>
                </c:pt>
                <c:pt idx="6">
                  <c:v>27</c:v>
                </c:pt>
                <c:pt idx="7">
                  <c:v>8</c:v>
                </c:pt>
                <c:pt idx="8">
                  <c:v>11</c:v>
                </c:pt>
                <c:pt idx="9">
                  <c:v>16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  <c:pt idx="1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47-F64C-927E-64DD2AE73BF2}"/>
            </c:ext>
          </c:extLst>
        </c:ser>
        <c:ser>
          <c:idx val="5"/>
          <c:order val="5"/>
          <c:tx>
            <c:strRef>
              <c:f>Tabelle4!$A$8</c:f>
              <c:strCache>
                <c:ptCount val="1"/>
                <c:pt idx="0">
                  <c:v>Biotechnology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Tabelle4!$B$8:$P$8</c:f>
              <c:numCache>
                <c:formatCode>General</c:formatCode>
                <c:ptCount val="15"/>
                <c:pt idx="0">
                  <c:v>292</c:v>
                </c:pt>
                <c:pt idx="1">
                  <c:v>161</c:v>
                </c:pt>
                <c:pt idx="2">
                  <c:v>104</c:v>
                </c:pt>
                <c:pt idx="3">
                  <c:v>111</c:v>
                </c:pt>
                <c:pt idx="4">
                  <c:v>80</c:v>
                </c:pt>
                <c:pt idx="5">
                  <c:v>21</c:v>
                </c:pt>
                <c:pt idx="6">
                  <c:v>13</c:v>
                </c:pt>
                <c:pt idx="7">
                  <c:v>5</c:v>
                </c:pt>
                <c:pt idx="8">
                  <c:v>4</c:v>
                </c:pt>
                <c:pt idx="9">
                  <c:v>10</c:v>
                </c:pt>
                <c:pt idx="10">
                  <c:v>20</c:v>
                </c:pt>
                <c:pt idx="11">
                  <c:v>2</c:v>
                </c:pt>
                <c:pt idx="12">
                  <c:v>11</c:v>
                </c:pt>
                <c:pt idx="13">
                  <c:v>1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47-F64C-927E-64DD2AE73BF2}"/>
            </c:ext>
          </c:extLst>
        </c:ser>
        <c:ser>
          <c:idx val="6"/>
          <c:order val="6"/>
          <c:tx>
            <c:strRef>
              <c:f>Tabelle4!$A$9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Tabelle4!$B$9:$P$9</c:f>
              <c:numCache>
                <c:formatCode>General</c:formatCode>
                <c:ptCount val="15"/>
                <c:pt idx="0">
                  <c:v>173</c:v>
                </c:pt>
                <c:pt idx="1">
                  <c:v>141</c:v>
                </c:pt>
                <c:pt idx="2">
                  <c:v>118</c:v>
                </c:pt>
                <c:pt idx="3">
                  <c:v>108</c:v>
                </c:pt>
                <c:pt idx="4">
                  <c:v>44</c:v>
                </c:pt>
                <c:pt idx="5">
                  <c:v>33</c:v>
                </c:pt>
                <c:pt idx="6">
                  <c:v>27</c:v>
                </c:pt>
                <c:pt idx="7">
                  <c:v>28</c:v>
                </c:pt>
                <c:pt idx="8">
                  <c:v>11</c:v>
                </c:pt>
                <c:pt idx="9">
                  <c:v>8</c:v>
                </c:pt>
                <c:pt idx="10">
                  <c:v>7</c:v>
                </c:pt>
                <c:pt idx="11">
                  <c:v>11</c:v>
                </c:pt>
                <c:pt idx="13">
                  <c:v>6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47-F64C-927E-64DD2AE73BF2}"/>
            </c:ext>
          </c:extLst>
        </c:ser>
        <c:ser>
          <c:idx val="7"/>
          <c:order val="7"/>
          <c:tx>
            <c:strRef>
              <c:f>Tabelle4!$A$10</c:f>
              <c:strCache>
                <c:ptCount val="1"/>
                <c:pt idx="0">
                  <c:v>Hospital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Tabelle4!$B$10:$P$10</c:f>
              <c:numCache>
                <c:formatCode>General</c:formatCode>
                <c:ptCount val="15"/>
                <c:pt idx="0">
                  <c:v>89</c:v>
                </c:pt>
                <c:pt idx="1">
                  <c:v>82</c:v>
                </c:pt>
                <c:pt idx="2">
                  <c:v>84</c:v>
                </c:pt>
                <c:pt idx="3">
                  <c:v>46</c:v>
                </c:pt>
                <c:pt idx="4">
                  <c:v>31</c:v>
                </c:pt>
                <c:pt idx="5">
                  <c:v>14</c:v>
                </c:pt>
                <c:pt idx="6">
                  <c:v>23</c:v>
                </c:pt>
                <c:pt idx="7">
                  <c:v>6</c:v>
                </c:pt>
                <c:pt idx="8">
                  <c:v>2</c:v>
                </c:pt>
                <c:pt idx="9">
                  <c:v>6</c:v>
                </c:pt>
                <c:pt idx="10">
                  <c:v>29</c:v>
                </c:pt>
                <c:pt idx="11">
                  <c:v>6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B47-F64C-927E-64DD2AE73BF2}"/>
            </c:ext>
          </c:extLst>
        </c:ser>
        <c:ser>
          <c:idx val="8"/>
          <c:order val="8"/>
          <c:tx>
            <c:strRef>
              <c:f>Tabelle4!$A$11</c:f>
              <c:strCache>
                <c:ptCount val="1"/>
                <c:pt idx="0">
                  <c:v>Agronomy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Tabelle4!$B$11:$P$11</c:f>
              <c:numCache>
                <c:formatCode>General</c:formatCode>
                <c:ptCount val="15"/>
                <c:pt idx="0">
                  <c:v>11</c:v>
                </c:pt>
                <c:pt idx="1">
                  <c:v>14</c:v>
                </c:pt>
                <c:pt idx="2">
                  <c:v>10</c:v>
                </c:pt>
                <c:pt idx="3">
                  <c:v>8</c:v>
                </c:pt>
                <c:pt idx="4">
                  <c:v>1</c:v>
                </c:pt>
                <c:pt idx="8">
                  <c:v>2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B47-F64C-927E-64DD2AE73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98875711"/>
        <c:axId val="1998855439"/>
      </c:barChart>
      <c:catAx>
        <c:axId val="1998875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98855439"/>
        <c:crosses val="autoZero"/>
        <c:auto val="1"/>
        <c:lblAlgn val="ctr"/>
        <c:lblOffset val="100"/>
        <c:noMultiLvlLbl val="0"/>
      </c:catAx>
      <c:valAx>
        <c:axId val="1998855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9887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Tabelle4!$A$3</c:f>
              <c:strCache>
                <c:ptCount val="1"/>
                <c:pt idx="0">
                  <c:v>Medicine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Tabelle4!$B$3:$P$3</c:f>
              <c:numCache>
                <c:formatCode>General</c:formatCode>
                <c:ptCount val="15"/>
                <c:pt idx="0">
                  <c:v>260</c:v>
                </c:pt>
                <c:pt idx="1">
                  <c:v>243</c:v>
                </c:pt>
                <c:pt idx="2">
                  <c:v>212</c:v>
                </c:pt>
                <c:pt idx="3">
                  <c:v>203</c:v>
                </c:pt>
                <c:pt idx="4">
                  <c:v>118</c:v>
                </c:pt>
                <c:pt idx="5">
                  <c:v>12</c:v>
                </c:pt>
                <c:pt idx="6">
                  <c:v>42</c:v>
                </c:pt>
                <c:pt idx="7">
                  <c:v>30</c:v>
                </c:pt>
                <c:pt idx="8">
                  <c:v>10</c:v>
                </c:pt>
                <c:pt idx="9">
                  <c:v>30</c:v>
                </c:pt>
                <c:pt idx="10">
                  <c:v>3</c:v>
                </c:pt>
                <c:pt idx="11">
                  <c:v>20</c:v>
                </c:pt>
                <c:pt idx="12">
                  <c:v>23</c:v>
                </c:pt>
                <c:pt idx="13">
                  <c:v>19</c:v>
                </c:pt>
                <c:pt idx="1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A-AE4A-92F2-C122EB14254B}"/>
            </c:ext>
          </c:extLst>
        </c:ser>
        <c:ser>
          <c:idx val="1"/>
          <c:order val="1"/>
          <c:tx>
            <c:strRef>
              <c:f>Tabelle4!$A$4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Tabelle4!$B$4:$P$4</c:f>
              <c:numCache>
                <c:formatCode>General</c:formatCode>
                <c:ptCount val="15"/>
                <c:pt idx="0">
                  <c:v>290</c:v>
                </c:pt>
                <c:pt idx="1">
                  <c:v>254</c:v>
                </c:pt>
                <c:pt idx="2">
                  <c:v>152</c:v>
                </c:pt>
                <c:pt idx="3">
                  <c:v>84</c:v>
                </c:pt>
                <c:pt idx="4">
                  <c:v>136</c:v>
                </c:pt>
                <c:pt idx="5">
                  <c:v>42</c:v>
                </c:pt>
                <c:pt idx="6">
                  <c:v>51</c:v>
                </c:pt>
                <c:pt idx="7">
                  <c:v>30</c:v>
                </c:pt>
                <c:pt idx="8">
                  <c:v>72</c:v>
                </c:pt>
                <c:pt idx="9">
                  <c:v>6</c:v>
                </c:pt>
                <c:pt idx="10">
                  <c:v>2</c:v>
                </c:pt>
                <c:pt idx="11">
                  <c:v>10</c:v>
                </c:pt>
                <c:pt idx="13">
                  <c:v>7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A-AE4A-92F2-C122EB14254B}"/>
            </c:ext>
          </c:extLst>
        </c:ser>
        <c:ser>
          <c:idx val="2"/>
          <c:order val="2"/>
          <c:tx>
            <c:strRef>
              <c:f>Tabelle4!$A$5</c:f>
              <c:strCache>
                <c:ptCount val="1"/>
                <c:pt idx="0">
                  <c:v>Chemistry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Tabelle4!$B$5:$P$5</c:f>
              <c:numCache>
                <c:formatCode>General</c:formatCode>
                <c:ptCount val="15"/>
                <c:pt idx="0">
                  <c:v>245</c:v>
                </c:pt>
                <c:pt idx="1">
                  <c:v>221</c:v>
                </c:pt>
                <c:pt idx="2">
                  <c:v>165</c:v>
                </c:pt>
                <c:pt idx="3">
                  <c:v>129</c:v>
                </c:pt>
                <c:pt idx="4">
                  <c:v>90</c:v>
                </c:pt>
                <c:pt idx="5">
                  <c:v>41</c:v>
                </c:pt>
                <c:pt idx="6">
                  <c:v>30</c:v>
                </c:pt>
                <c:pt idx="7">
                  <c:v>17</c:v>
                </c:pt>
                <c:pt idx="8">
                  <c:v>5</c:v>
                </c:pt>
                <c:pt idx="9">
                  <c:v>13</c:v>
                </c:pt>
                <c:pt idx="10">
                  <c:v>18</c:v>
                </c:pt>
                <c:pt idx="11">
                  <c:v>9</c:v>
                </c:pt>
                <c:pt idx="12">
                  <c:v>18</c:v>
                </c:pt>
                <c:pt idx="13">
                  <c:v>16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8A-AE4A-92F2-C122EB14254B}"/>
            </c:ext>
          </c:extLst>
        </c:ser>
        <c:ser>
          <c:idx val="3"/>
          <c:order val="3"/>
          <c:tx>
            <c:strRef>
              <c:f>Tabelle4!$A$6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Tabelle4!$B$6:$P$6</c:f>
              <c:numCache>
                <c:formatCode>General</c:formatCode>
                <c:ptCount val="15"/>
                <c:pt idx="0">
                  <c:v>193</c:v>
                </c:pt>
                <c:pt idx="1">
                  <c:v>232</c:v>
                </c:pt>
                <c:pt idx="2">
                  <c:v>190</c:v>
                </c:pt>
                <c:pt idx="3">
                  <c:v>141</c:v>
                </c:pt>
                <c:pt idx="4">
                  <c:v>86</c:v>
                </c:pt>
                <c:pt idx="5">
                  <c:v>26</c:v>
                </c:pt>
                <c:pt idx="6">
                  <c:v>35</c:v>
                </c:pt>
                <c:pt idx="7">
                  <c:v>15</c:v>
                </c:pt>
                <c:pt idx="8">
                  <c:v>17</c:v>
                </c:pt>
                <c:pt idx="9">
                  <c:v>25</c:v>
                </c:pt>
                <c:pt idx="10">
                  <c:v>7</c:v>
                </c:pt>
                <c:pt idx="11">
                  <c:v>13</c:v>
                </c:pt>
                <c:pt idx="12">
                  <c:v>3</c:v>
                </c:pt>
                <c:pt idx="13">
                  <c:v>4</c:v>
                </c:pt>
                <c:pt idx="1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8A-AE4A-92F2-C122EB14254B}"/>
            </c:ext>
          </c:extLst>
        </c:ser>
        <c:ser>
          <c:idx val="4"/>
          <c:order val="4"/>
          <c:tx>
            <c:strRef>
              <c:f>Tabelle4!$A$7</c:f>
              <c:strCache>
                <c:ptCount val="1"/>
                <c:pt idx="0">
                  <c:v>Pharma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Tabelle4!$B$7:$P$7</c:f>
              <c:numCache>
                <c:formatCode>General</c:formatCode>
                <c:ptCount val="15"/>
                <c:pt idx="0">
                  <c:v>162</c:v>
                </c:pt>
                <c:pt idx="1">
                  <c:v>188</c:v>
                </c:pt>
                <c:pt idx="2">
                  <c:v>142</c:v>
                </c:pt>
                <c:pt idx="3">
                  <c:v>94</c:v>
                </c:pt>
                <c:pt idx="4">
                  <c:v>45</c:v>
                </c:pt>
                <c:pt idx="5">
                  <c:v>40</c:v>
                </c:pt>
                <c:pt idx="6">
                  <c:v>27</c:v>
                </c:pt>
                <c:pt idx="7">
                  <c:v>8</c:v>
                </c:pt>
                <c:pt idx="8">
                  <c:v>11</c:v>
                </c:pt>
                <c:pt idx="9">
                  <c:v>16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  <c:pt idx="1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8A-AE4A-92F2-C122EB14254B}"/>
            </c:ext>
          </c:extLst>
        </c:ser>
        <c:ser>
          <c:idx val="5"/>
          <c:order val="5"/>
          <c:tx>
            <c:strRef>
              <c:f>Tabelle4!$A$8</c:f>
              <c:strCache>
                <c:ptCount val="1"/>
                <c:pt idx="0">
                  <c:v>Biotechnology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Tabelle4!$B$8:$P$8</c:f>
              <c:numCache>
                <c:formatCode>General</c:formatCode>
                <c:ptCount val="15"/>
                <c:pt idx="0">
                  <c:v>292</c:v>
                </c:pt>
                <c:pt idx="1">
                  <c:v>161</c:v>
                </c:pt>
                <c:pt idx="2">
                  <c:v>104</c:v>
                </c:pt>
                <c:pt idx="3">
                  <c:v>111</c:v>
                </c:pt>
                <c:pt idx="4">
                  <c:v>80</c:v>
                </c:pt>
                <c:pt idx="5">
                  <c:v>21</c:v>
                </c:pt>
                <c:pt idx="6">
                  <c:v>13</c:v>
                </c:pt>
                <c:pt idx="7">
                  <c:v>5</c:v>
                </c:pt>
                <c:pt idx="8">
                  <c:v>4</c:v>
                </c:pt>
                <c:pt idx="9">
                  <c:v>10</c:v>
                </c:pt>
                <c:pt idx="10">
                  <c:v>20</c:v>
                </c:pt>
                <c:pt idx="11">
                  <c:v>2</c:v>
                </c:pt>
                <c:pt idx="12">
                  <c:v>11</c:v>
                </c:pt>
                <c:pt idx="13">
                  <c:v>1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8A-AE4A-92F2-C122EB14254B}"/>
            </c:ext>
          </c:extLst>
        </c:ser>
        <c:ser>
          <c:idx val="6"/>
          <c:order val="6"/>
          <c:tx>
            <c:strRef>
              <c:f>Tabelle4!$A$9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Tabelle4!$B$9:$P$9</c:f>
              <c:numCache>
                <c:formatCode>General</c:formatCode>
                <c:ptCount val="15"/>
                <c:pt idx="0">
                  <c:v>173</c:v>
                </c:pt>
                <c:pt idx="1">
                  <c:v>141</c:v>
                </c:pt>
                <c:pt idx="2">
                  <c:v>118</c:v>
                </c:pt>
                <c:pt idx="3">
                  <c:v>108</c:v>
                </c:pt>
                <c:pt idx="4">
                  <c:v>44</c:v>
                </c:pt>
                <c:pt idx="5">
                  <c:v>33</c:v>
                </c:pt>
                <c:pt idx="6">
                  <c:v>27</c:v>
                </c:pt>
                <c:pt idx="7">
                  <c:v>28</c:v>
                </c:pt>
                <c:pt idx="8">
                  <c:v>11</c:v>
                </c:pt>
                <c:pt idx="9">
                  <c:v>8</c:v>
                </c:pt>
                <c:pt idx="10">
                  <c:v>7</c:v>
                </c:pt>
                <c:pt idx="11">
                  <c:v>11</c:v>
                </c:pt>
                <c:pt idx="13">
                  <c:v>6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8A-AE4A-92F2-C122EB14254B}"/>
            </c:ext>
          </c:extLst>
        </c:ser>
        <c:ser>
          <c:idx val="7"/>
          <c:order val="7"/>
          <c:tx>
            <c:strRef>
              <c:f>Tabelle4!$A$10</c:f>
              <c:strCache>
                <c:ptCount val="1"/>
                <c:pt idx="0">
                  <c:v>Hospital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Tabelle4!$B$10:$P$10</c:f>
              <c:numCache>
                <c:formatCode>General</c:formatCode>
                <c:ptCount val="15"/>
                <c:pt idx="0">
                  <c:v>89</c:v>
                </c:pt>
                <c:pt idx="1">
                  <c:v>82</c:v>
                </c:pt>
                <c:pt idx="2">
                  <c:v>84</c:v>
                </c:pt>
                <c:pt idx="3">
                  <c:v>46</c:v>
                </c:pt>
                <c:pt idx="4">
                  <c:v>31</c:v>
                </c:pt>
                <c:pt idx="5">
                  <c:v>14</c:v>
                </c:pt>
                <c:pt idx="6">
                  <c:v>23</c:v>
                </c:pt>
                <c:pt idx="7">
                  <c:v>6</c:v>
                </c:pt>
                <c:pt idx="8">
                  <c:v>2</c:v>
                </c:pt>
                <c:pt idx="9">
                  <c:v>6</c:v>
                </c:pt>
                <c:pt idx="10">
                  <c:v>29</c:v>
                </c:pt>
                <c:pt idx="11">
                  <c:v>6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8A-AE4A-92F2-C122EB14254B}"/>
            </c:ext>
          </c:extLst>
        </c:ser>
        <c:ser>
          <c:idx val="8"/>
          <c:order val="8"/>
          <c:tx>
            <c:strRef>
              <c:f>Tabelle4!$A$11</c:f>
              <c:strCache>
                <c:ptCount val="1"/>
                <c:pt idx="0">
                  <c:v>Agronomy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cat>
            <c:strRef>
              <c:f>Tabelle4!$B$2:$P$2</c:f>
              <c:strCache>
                <c:ptCount val="15"/>
                <c:pt idx="0">
                  <c:v>Technology</c:v>
                </c:pt>
                <c:pt idx="1">
                  <c:v>Systeme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</c:v>
                </c:pt>
                <c:pt idx="5">
                  <c:v>Automation</c:v>
                </c:pt>
                <c:pt idx="6">
                  <c:v>Programmierung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Computational</c:v>
                </c:pt>
                <c:pt idx="13">
                  <c:v>Algorithm</c:v>
                </c:pt>
                <c:pt idx="14">
                  <c:v>Visualisation</c:v>
                </c:pt>
              </c:strCache>
            </c:strRef>
          </c:cat>
          <c:val>
            <c:numRef>
              <c:f>Tabelle4!$B$11:$P$11</c:f>
              <c:numCache>
                <c:formatCode>General</c:formatCode>
                <c:ptCount val="15"/>
                <c:pt idx="0">
                  <c:v>11</c:v>
                </c:pt>
                <c:pt idx="1">
                  <c:v>14</c:v>
                </c:pt>
                <c:pt idx="2">
                  <c:v>10</c:v>
                </c:pt>
                <c:pt idx="3">
                  <c:v>8</c:v>
                </c:pt>
                <c:pt idx="4">
                  <c:v>1</c:v>
                </c:pt>
                <c:pt idx="8">
                  <c:v>2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8A-AE4A-92F2-C122EB142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3335055"/>
        <c:axId val="1961275231"/>
      </c:areaChart>
      <c:catAx>
        <c:axId val="93333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61275231"/>
        <c:crosses val="autoZero"/>
        <c:auto val="1"/>
        <c:lblAlgn val="ctr"/>
        <c:lblOffset val="100"/>
        <c:noMultiLvlLbl val="0"/>
      </c:catAx>
      <c:valAx>
        <c:axId val="196127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33350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Glassdoor</a:t>
            </a:r>
            <a:r>
              <a:rPr lang="de-DE" baseline="0"/>
              <a:t> Job offerings with respect to 9 professional fields,  filtered by 13 keywords   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Medical, Health, Hospital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c:spPr>
          <c:invertIfNegative val="0"/>
          <c:cat>
            <c:strRef>
              <c:f>Tabelle1!$B$28:$N$28</c:f>
              <c:strCache>
                <c:ptCount val="13"/>
                <c:pt idx="0">
                  <c:v>Technology</c:v>
                </c:pt>
                <c:pt idx="1">
                  <c:v>Systems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Complexity</c:v>
                </c:pt>
                <c:pt idx="5">
                  <c:v>Programming</c:v>
                </c:pt>
                <c:pt idx="6">
                  <c:v>Automation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Visualisation</c:v>
                </c:pt>
              </c:strCache>
            </c:strRef>
          </c:cat>
          <c:val>
            <c:numRef>
              <c:f>Tabelle1!$B$29:$N$29</c:f>
              <c:numCache>
                <c:formatCode>General</c:formatCode>
                <c:ptCount val="13"/>
                <c:pt idx="0">
                  <c:v>542</c:v>
                </c:pt>
                <c:pt idx="1">
                  <c:v>557</c:v>
                </c:pt>
                <c:pt idx="2">
                  <c:v>486</c:v>
                </c:pt>
                <c:pt idx="3">
                  <c:v>390</c:v>
                </c:pt>
                <c:pt idx="4">
                  <c:v>235</c:v>
                </c:pt>
                <c:pt idx="5">
                  <c:v>100</c:v>
                </c:pt>
                <c:pt idx="6">
                  <c:v>52</c:v>
                </c:pt>
                <c:pt idx="7">
                  <c:v>51</c:v>
                </c:pt>
                <c:pt idx="8">
                  <c:v>29</c:v>
                </c:pt>
                <c:pt idx="9">
                  <c:v>61</c:v>
                </c:pt>
                <c:pt idx="10">
                  <c:v>39</c:v>
                </c:pt>
                <c:pt idx="11">
                  <c:v>39</c:v>
                </c:pt>
                <c:pt idx="1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C-6F4B-BAD8-D1C538588A5E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Environment, Agro, Food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>
                  <a:lumMod val="50000"/>
                  <a:lumOff val="50000"/>
                </a:schemeClr>
              </a:outerShdw>
            </a:effectLst>
          </c:spPr>
          <c:invertIfNegative val="0"/>
          <c:cat>
            <c:strRef>
              <c:f>Tabelle1!$B$28:$N$28</c:f>
              <c:strCache>
                <c:ptCount val="13"/>
                <c:pt idx="0">
                  <c:v>Technology</c:v>
                </c:pt>
                <c:pt idx="1">
                  <c:v>Systems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Complexity</c:v>
                </c:pt>
                <c:pt idx="5">
                  <c:v>Programming</c:v>
                </c:pt>
                <c:pt idx="6">
                  <c:v>Automation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Visualisation</c:v>
                </c:pt>
              </c:strCache>
            </c:strRef>
          </c:cat>
          <c:val>
            <c:numRef>
              <c:f>Tabelle1!$B$30:$N$30</c:f>
              <c:numCache>
                <c:formatCode>General</c:formatCode>
                <c:ptCount val="13"/>
                <c:pt idx="0">
                  <c:v>474</c:v>
                </c:pt>
                <c:pt idx="1">
                  <c:v>409</c:v>
                </c:pt>
                <c:pt idx="2">
                  <c:v>280</c:v>
                </c:pt>
                <c:pt idx="3">
                  <c:v>200</c:v>
                </c:pt>
                <c:pt idx="4">
                  <c:v>181</c:v>
                </c:pt>
                <c:pt idx="5">
                  <c:v>78</c:v>
                </c:pt>
                <c:pt idx="6">
                  <c:v>75</c:v>
                </c:pt>
                <c:pt idx="7">
                  <c:v>58</c:v>
                </c:pt>
                <c:pt idx="8">
                  <c:v>85</c:v>
                </c:pt>
                <c:pt idx="9">
                  <c:v>14</c:v>
                </c:pt>
                <c:pt idx="10">
                  <c:v>13</c:v>
                </c:pt>
                <c:pt idx="11">
                  <c:v>21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1C-6F4B-BAD8-D1C538588A5E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Chemistry, Biotech, Pharma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bg1">
                  <a:lumMod val="50000"/>
                </a:schemeClr>
              </a:outerShdw>
            </a:effectLst>
          </c:spPr>
          <c:invertIfNegative val="0"/>
          <c:cat>
            <c:strRef>
              <c:f>Tabelle1!$B$28:$N$28</c:f>
              <c:strCache>
                <c:ptCount val="13"/>
                <c:pt idx="0">
                  <c:v>Technology</c:v>
                </c:pt>
                <c:pt idx="1">
                  <c:v>Systems</c:v>
                </c:pt>
                <c:pt idx="2">
                  <c:v>Information</c:v>
                </c:pt>
                <c:pt idx="3">
                  <c:v>Analyses</c:v>
                </c:pt>
                <c:pt idx="4">
                  <c:v>Complexity</c:v>
                </c:pt>
                <c:pt idx="5">
                  <c:v>Programming</c:v>
                </c:pt>
                <c:pt idx="6">
                  <c:v>Automation</c:v>
                </c:pt>
                <c:pt idx="7">
                  <c:v>Computer Science</c:v>
                </c:pt>
                <c:pt idx="8">
                  <c:v>Cloud</c:v>
                </c:pt>
                <c:pt idx="9">
                  <c:v>Statistics</c:v>
                </c:pt>
                <c:pt idx="10">
                  <c:v>Machine Learning</c:v>
                </c:pt>
                <c:pt idx="11">
                  <c:v>Modelling</c:v>
                </c:pt>
                <c:pt idx="12">
                  <c:v>Visualisation</c:v>
                </c:pt>
              </c:strCache>
            </c:strRef>
          </c:cat>
          <c:val>
            <c:numRef>
              <c:f>Tabelle1!$B$31:$N$31</c:f>
              <c:numCache>
                <c:formatCode>General</c:formatCode>
                <c:ptCount val="13"/>
                <c:pt idx="0">
                  <c:v>699</c:v>
                </c:pt>
                <c:pt idx="1">
                  <c:v>570</c:v>
                </c:pt>
                <c:pt idx="2">
                  <c:v>411</c:v>
                </c:pt>
                <c:pt idx="3">
                  <c:v>334</c:v>
                </c:pt>
                <c:pt idx="4">
                  <c:v>215</c:v>
                </c:pt>
                <c:pt idx="5">
                  <c:v>70</c:v>
                </c:pt>
                <c:pt idx="6">
                  <c:v>102</c:v>
                </c:pt>
                <c:pt idx="7">
                  <c:v>30</c:v>
                </c:pt>
                <c:pt idx="8">
                  <c:v>20</c:v>
                </c:pt>
                <c:pt idx="9">
                  <c:v>39</c:v>
                </c:pt>
                <c:pt idx="10">
                  <c:v>38</c:v>
                </c:pt>
                <c:pt idx="11">
                  <c:v>15</c:v>
                </c:pt>
                <c:pt idx="1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1C-6F4B-BAD8-D1C538588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28736"/>
        <c:axId val="1501632"/>
      </c:barChart>
      <c:catAx>
        <c:axId val="1428736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keywords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01632"/>
        <c:crosses val="autoZero"/>
        <c:auto val="1"/>
        <c:lblAlgn val="ctr"/>
        <c:lblOffset val="100"/>
        <c:tickLblSkip val="1"/>
        <c:noMultiLvlLbl val="0"/>
      </c:catAx>
      <c:valAx>
        <c:axId val="15016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Number of found keywords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8736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Tabelle1!$B$20:$Q$20</cx:f>
        <cx:lvl ptCount="16">
          <cx:pt idx="0">Technology</cx:pt>
          <cx:pt idx="1">Systeme</cx:pt>
          <cx:pt idx="2">Information</cx:pt>
          <cx:pt idx="3">Analyses</cx:pt>
          <cx:pt idx="4">Complex</cx:pt>
          <cx:pt idx="5">Life Science</cx:pt>
          <cx:pt idx="6">Automation</cx:pt>
          <cx:pt idx="7">Programmierung</cx:pt>
          <cx:pt idx="8">Computer Science</cx:pt>
          <cx:pt idx="9">Cloud</cx:pt>
          <cx:pt idx="10">statistics</cx:pt>
          <cx:pt idx="11">Machine Learning</cx:pt>
          <cx:pt idx="12">Modelling</cx:pt>
          <cx:pt idx="13">Computational</cx:pt>
          <cx:pt idx="14">Algorithm</cx:pt>
          <cx:pt idx="15">Visualisierung</cx:pt>
        </cx:lvl>
      </cx:strDim>
      <cx:numDim type="size">
        <cx:f dir="row">Tabelle1!$B$21:$Q$21</cx:f>
        <cx:lvl ptCount="16" formatCode="Standard">
          <cx:pt idx="0">245</cx:pt>
          <cx:pt idx="1">221</cx:pt>
          <cx:pt idx="2">165</cx:pt>
          <cx:pt idx="3">129</cx:pt>
          <cx:pt idx="4">90</cx:pt>
          <cx:pt idx="5">101</cx:pt>
          <cx:pt idx="6">41</cx:pt>
          <cx:pt idx="7">30</cx:pt>
          <cx:pt idx="8">17</cx:pt>
          <cx:pt idx="9">5</cx:pt>
          <cx:pt idx="10">13</cx:pt>
          <cx:pt idx="11">18</cx:pt>
          <cx:pt idx="12">9</cx:pt>
          <cx:pt idx="13">18</cx:pt>
          <cx:pt idx="14">16</cx:pt>
          <cx:pt idx="15">5</cx:pt>
        </cx:lvl>
      </cx:numDim>
    </cx:data>
    <cx:data id="1">
      <cx:strDim type="cat">
        <cx:f dir="row">Tabelle1!$B$20:$Q$20</cx:f>
        <cx:lvl ptCount="16">
          <cx:pt idx="0">Technology</cx:pt>
          <cx:pt idx="1">Systeme</cx:pt>
          <cx:pt idx="2">Information</cx:pt>
          <cx:pt idx="3">Analyses</cx:pt>
          <cx:pt idx="4">Complex</cx:pt>
          <cx:pt idx="5">Life Science</cx:pt>
          <cx:pt idx="6">Automation</cx:pt>
          <cx:pt idx="7">Programmierung</cx:pt>
          <cx:pt idx="8">Computer Science</cx:pt>
          <cx:pt idx="9">Cloud</cx:pt>
          <cx:pt idx="10">statistics</cx:pt>
          <cx:pt idx="11">Machine Learning</cx:pt>
          <cx:pt idx="12">Modelling</cx:pt>
          <cx:pt idx="13">Computational</cx:pt>
          <cx:pt idx="14">Algorithm</cx:pt>
          <cx:pt idx="15">Visualisierung</cx:pt>
        </cx:lvl>
      </cx:strDim>
      <cx:numDim type="size">
        <cx:f dir="row">Tabelle1!$B$22:$Q$22</cx:f>
        <cx:lvl ptCount="16" formatCode="Standard">
          <cx:pt idx="0">162</cx:pt>
          <cx:pt idx="1">188</cx:pt>
          <cx:pt idx="2">142</cx:pt>
          <cx:pt idx="3">94</cx:pt>
          <cx:pt idx="4">45</cx:pt>
          <cx:pt idx="5">57</cx:pt>
          <cx:pt idx="6">40</cx:pt>
          <cx:pt idx="7">27</cx:pt>
          <cx:pt idx="8">8</cx:pt>
          <cx:pt idx="9">11</cx:pt>
          <cx:pt idx="10">16</cx:pt>
          <cx:pt idx="12">4</cx:pt>
          <cx:pt idx="13">1</cx:pt>
          <cx:pt idx="14">1</cx:pt>
          <cx:pt idx="15">12</cx:pt>
        </cx:lvl>
      </cx:numDim>
    </cx:data>
    <cx:data id="2">
      <cx:strDim type="cat">
        <cx:f dir="row">Tabelle1!$B$20:$Q$20</cx:f>
        <cx:lvl ptCount="16">
          <cx:pt idx="0">Technology</cx:pt>
          <cx:pt idx="1">Systeme</cx:pt>
          <cx:pt idx="2">Information</cx:pt>
          <cx:pt idx="3">Analyses</cx:pt>
          <cx:pt idx="4">Complex</cx:pt>
          <cx:pt idx="5">Life Science</cx:pt>
          <cx:pt idx="6">Automation</cx:pt>
          <cx:pt idx="7">Programmierung</cx:pt>
          <cx:pt idx="8">Computer Science</cx:pt>
          <cx:pt idx="9">Cloud</cx:pt>
          <cx:pt idx="10">statistics</cx:pt>
          <cx:pt idx="11">Machine Learning</cx:pt>
          <cx:pt idx="12">Modelling</cx:pt>
          <cx:pt idx="13">Computational</cx:pt>
          <cx:pt idx="14">Algorithm</cx:pt>
          <cx:pt idx="15">Visualisierung</cx:pt>
        </cx:lvl>
      </cx:strDim>
      <cx:numDim type="size">
        <cx:f dir="row">Tabelle1!$B$23:$Q$23</cx:f>
        <cx:lvl ptCount="16" formatCode="Standard">
          <cx:pt idx="0">292</cx:pt>
          <cx:pt idx="1">161</cx:pt>
          <cx:pt idx="2">104</cx:pt>
          <cx:pt idx="3">111</cx:pt>
          <cx:pt idx="4">80</cx:pt>
          <cx:pt idx="5">106</cx:pt>
          <cx:pt idx="6">21</cx:pt>
          <cx:pt idx="7">13</cx:pt>
          <cx:pt idx="8">5</cx:pt>
          <cx:pt idx="9">4</cx:pt>
          <cx:pt idx="10">10</cx:pt>
          <cx:pt idx="11">20</cx:pt>
          <cx:pt idx="12">2</cx:pt>
          <cx:pt idx="13">11</cx:pt>
          <cx:pt idx="14">1</cx:pt>
          <cx:pt idx="15">4</cx:pt>
        </cx:lvl>
      </cx:numDim>
    </cx:data>
  </cx:chartData>
  <cx:chart>
    <cx:title pos="t" align="ctr" overlay="0">
      <cx:tx>
        <cx:txData>
          <cx:v>Chemistry - Pharma - Biotechnology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de-DE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Chemistry - Pharma - Biotechnology</a:t>
          </a:r>
        </a:p>
      </cx:txPr>
    </cx:title>
    <cx:plotArea>
      <cx:plotAreaRegion>
        <cx:series layoutId="sunburst" uniqueId="{9E284303-C6C8-7B4E-B4C9-87B25B672388}" formatIdx="0">
          <cx:tx>
            <cx:txData>
              <cx:f>Tabelle1!$A$21</cx:f>
              <cx:v>Chemistry</cx:v>
            </cx:txData>
          </cx:tx>
          <cx:dataId val="0"/>
        </cx:series>
        <cx:series layoutId="sunburst" hidden="1" uniqueId="{2FB6683D-A202-4B4A-A592-3D3120F1A585}" formatIdx="1">
          <cx:tx>
            <cx:txData>
              <cx:f>Tabelle1!$A$22</cx:f>
              <cx:v>Pharma</cx:v>
            </cx:txData>
          </cx:tx>
          <cx:dataId val="1"/>
        </cx:series>
        <cx:series layoutId="sunburst" hidden="1" uniqueId="{385C6162-0538-3F4C-AB14-EB7E4CDC2274}" formatIdx="2">
          <cx:tx>
            <cx:txData>
              <cx:f>Tabelle1!$A$23</cx:f>
              <cx:v>Biotechnology</cx:v>
            </cx:txData>
          </cx:tx>
          <cx:dataId val="2"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C6379-ED90-3E4E-90F5-DFCA741F9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E70FC3-9C2A-1C42-807D-C33CB3033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2DC7A-8A47-9941-8033-FFD0A46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C915B-C62D-B942-9E10-860482AD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4F0F81-414B-654F-BF5E-F9B78485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52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45E4C-30CD-2A40-8A97-3724C96E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0B219C-4445-9E4E-9EB0-41C8EE9D7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27DDE-EBDD-734E-A148-6748538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B92CA1-8391-4A40-AC15-95F543CD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B4CA23-5BDF-6B40-9A77-C49FFB9C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33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47751-F605-7145-8722-9D3AB9AD7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2B7FE0-0367-B249-8BE1-5BBEA050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D86D2-4796-9441-987C-D0C0A7C0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D8943-D92E-F249-A35C-4673D5EB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BD2F62-9A95-AC4F-B902-84592D0A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69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58A89-D685-444A-A868-ACAB2D4A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9C495-12EB-D045-9AE7-6AD87976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73815-2030-7C41-8642-532796AA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DA694-6366-DE4D-9A81-0F01A91C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0FB3E-06C6-6744-B52F-367F8D02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2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7915C-75A5-D740-BF5E-B8546681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ACD1B2-3956-0D4D-8AA2-1C62A260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8A3B7-AC9A-784D-870D-D9D87F0C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A4BCE-82D0-004F-88D0-BD61B553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E183A-9132-914F-ADE7-5F9C8BD0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74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D8ACA-6EEA-7646-8820-928527E4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582D6-5E9C-3A40-A0FF-C9ACF69AD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9353AD-7582-C442-904B-87CA86D6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C3EF83-DD66-C24C-838F-FFCFE728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E8926-3B24-5247-965B-E3B80FCD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D1F75-3AB0-7E42-8A6E-CA76AC61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7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11B4C-E4B9-2A41-B875-3CFBCE11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910D4-0FEE-1F4C-8A9E-040399D9C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7D1190-C481-2947-A82F-BE5801672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757280-C28D-F644-B7D1-9E5FBBEBC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FC42D1-2409-924D-ADE5-61F3ED98F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DA8367-9929-3D44-993A-7A54FFA9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FC3AA0-8279-2F44-AD0E-358819FB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075BE3-AE71-514B-A5B1-9E595CAB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08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E8E4D-749C-724B-B79F-F0192750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7C057A-730A-E145-9FD8-70EBBB5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3816B3-6FE1-AB48-8DAF-CBF304F9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5A7CFA-3D0A-104F-BDF5-6C57398C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C0887F-75C0-E743-83E5-CF41A8B4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146CBF-95D3-7B45-96A7-BC2BD2B8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ECFA6-81F5-6D48-A232-D5AD8258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3F4E2-68E2-2149-B4F2-5B2199DB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EC110C-BCD5-AE4D-85A5-865058D7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012C7-E6B4-C249-8B7B-C3B626EB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AD7B15-F620-CB4C-9D38-95117DFB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7BDCC-83C9-D44E-81B8-4B5CD419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D3433-8C7C-5842-AA75-C82ADD11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A8623-01E0-5245-9375-B7EA61C7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F05683-20D7-8544-B775-201F574F7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EB7666-1BA1-A845-9844-A2785D64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CC0D1F-AC37-1243-9523-A29EEA0F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422BEB-6F63-664E-913A-9BD90F72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46626A-D316-D94C-A21D-13BEC5DC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27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9BF44F-C42B-3E44-B885-E3A3E2B6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1935E5-4644-6A43-8A6E-241B1E59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DA9C7C-4368-4F49-8AAF-4352846CE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236F-9FA9-7A4D-8720-C1427158A96F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B73BB-48EC-6242-AA89-4E25AB3C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43E5A-A916-C040-B647-C112DCC26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EF3C-D8A2-264A-BE47-45510910E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1D705-FD89-C346-BBA9-EF6B53CF2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AC954-C283-3144-AA0C-D5649E200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134ECC4-4B68-B844-A201-C790C976A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304238"/>
              </p:ext>
            </p:extLst>
          </p:nvPr>
        </p:nvGraphicFramePr>
        <p:xfrm>
          <a:off x="1279525" y="745172"/>
          <a:ext cx="9632950" cy="536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8A68376-7D41-8A42-80F8-F1701434C276}"/>
              </a:ext>
            </a:extLst>
          </p:cNvPr>
          <p:cNvSpPr txBox="1"/>
          <p:nvPr/>
        </p:nvSpPr>
        <p:spPr>
          <a:xfrm>
            <a:off x="1173892" y="6499654"/>
            <a:ext cx="787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5‘847 open </a:t>
            </a:r>
            <a:r>
              <a:rPr lang="de-DE" dirty="0" err="1"/>
              <a:t>jobs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in [Medizin … </a:t>
            </a:r>
            <a:r>
              <a:rPr lang="de-DE" dirty="0" err="1"/>
              <a:t>Agronomy</a:t>
            </a:r>
            <a:r>
              <a:rPr lang="de-DE" dirty="0"/>
              <a:t>]  3‘390 </a:t>
            </a:r>
            <a:r>
              <a:rPr lang="de-DE" dirty="0" err="1"/>
              <a:t>jobs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a </a:t>
            </a:r>
            <a:r>
              <a:rPr lang="de-DE" dirty="0" err="1"/>
              <a:t>keyword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1F1DF17-403F-234F-8452-66552678D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173174"/>
              </p:ext>
            </p:extLst>
          </p:nvPr>
        </p:nvGraphicFramePr>
        <p:xfrm>
          <a:off x="424249" y="1440672"/>
          <a:ext cx="5671751" cy="3403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Diagramm 5">
                <a:extLst>
                  <a:ext uri="{FF2B5EF4-FFF2-40B4-BE49-F238E27FC236}">
                    <a16:creationId xmlns:a16="http://schemas.microsoft.com/office/drawing/2014/main" id="{EA99594E-7E78-3740-8E78-C8DB5317C5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9769115"/>
                  </p:ext>
                </p:extLst>
              </p:nvPr>
            </p:nvGraphicFramePr>
            <p:xfrm>
              <a:off x="6750908" y="1344415"/>
              <a:ext cx="4572000" cy="35955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Diagramm 5">
                <a:extLst>
                  <a:ext uri="{FF2B5EF4-FFF2-40B4-BE49-F238E27FC236}">
                    <a16:creationId xmlns:a16="http://schemas.microsoft.com/office/drawing/2014/main" id="{EA99594E-7E78-3740-8E78-C8DB5317C5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0908" y="1344415"/>
                <a:ext cx="4572000" cy="3595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72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C4C0ADC-B983-CB44-B6CD-0001E509D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875401"/>
              </p:ext>
            </p:extLst>
          </p:nvPr>
        </p:nvGraphicFramePr>
        <p:xfrm>
          <a:off x="496895" y="243859"/>
          <a:ext cx="11198209" cy="6370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615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134ECC4-4B68-B844-A201-C790C976A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479981"/>
              </p:ext>
            </p:extLst>
          </p:nvPr>
        </p:nvGraphicFramePr>
        <p:xfrm>
          <a:off x="885212" y="218556"/>
          <a:ext cx="10643641" cy="6420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559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B22BF3A-31DE-014A-B173-290FAAFE7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133873"/>
              </p:ext>
            </p:extLst>
          </p:nvPr>
        </p:nvGraphicFramePr>
        <p:xfrm>
          <a:off x="1363678" y="328472"/>
          <a:ext cx="8846805" cy="6201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77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Bajka Daniel (bajk)</dc:creator>
  <cp:lastModifiedBy>Bajka Daniel (bajk)</cp:lastModifiedBy>
  <cp:revision>6</cp:revision>
  <cp:lastPrinted>2020-01-10T14:35:46Z</cp:lastPrinted>
  <dcterms:created xsi:type="dcterms:W3CDTF">2020-01-10T08:53:41Z</dcterms:created>
  <dcterms:modified xsi:type="dcterms:W3CDTF">2020-01-10T16:27:08Z</dcterms:modified>
</cp:coreProperties>
</file>