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  <p:sldMasterId id="2147483659" r:id="rId3"/>
  </p:sldMasterIdLst>
  <p:notesMasterIdLst>
    <p:notesMasterId r:id="rId21"/>
  </p:notesMasterIdLst>
  <p:sldIdLst>
    <p:sldId id="256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273" r:id="rId17"/>
    <p:sldId id="274" r:id="rId18"/>
    <p:sldId id="276" r:id="rId19"/>
    <p:sldId id="25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1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2B97C-F126-8540-AD06-62FEF6676FCD}" type="datetimeFigureOut">
              <a:rPr lang="de-DE" smtClean="0"/>
              <a:t>28.02.20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3CE3-2C2D-3E48-8A0F-983D2E74FB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95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9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7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3CE3-2C2D-3E48-8A0F-983D2E74FB4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2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AE427-0AFB-AF4A-BBA8-CD232086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962B5-F48A-8545-B346-6321F080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21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42046" y="1475723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49205" y="1475721"/>
            <a:ext cx="5051501" cy="432286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4"/>
          </p:nvPr>
        </p:nvSpPr>
        <p:spPr>
          <a:xfrm>
            <a:off x="6272857" y="2186184"/>
            <a:ext cx="5051501" cy="39052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879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272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2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6272857" y="1831932"/>
            <a:ext cx="5051501" cy="42594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96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16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9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77683-1162-224E-8E1F-4B33F41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8D88B-A307-5D43-93AB-72336905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54013">
              <a:tabLst/>
              <a:defRPr/>
            </a:lvl1pPr>
            <a:lvl2pPr marL="685800" indent="-323850">
              <a:tabLst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870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8D6A9-1C74-D047-9291-E9292402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91CB-7DE5-DA4F-AA48-133321B2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91A8FA-BC0D-8340-918C-4A92E1F0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9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AF3A4-1416-F348-A7E4-D920DB83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0044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0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6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65697" y="411012"/>
            <a:ext cx="8774171" cy="106471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 err="1"/>
              <a:t>Departementsname</a:t>
            </a:r>
            <a:r>
              <a:rPr lang="de-CH" dirty="0"/>
              <a:t> oder Institutsname eintragen, </a:t>
            </a:r>
            <a:br>
              <a:rPr lang="de-CH" dirty="0"/>
            </a:br>
            <a:r>
              <a:rPr lang="de-CH" dirty="0"/>
              <a:t>max. 3 Zeilen</a:t>
            </a:r>
            <a:endParaRPr lang="de-CH" noProof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65695" y="1831932"/>
            <a:ext cx="10458659" cy="4258849"/>
          </a:xfrm>
        </p:spPr>
        <p:txBody>
          <a:bodyPr tIns="0"/>
          <a:lstStyle>
            <a:lvl1pPr marL="0" indent="0">
              <a:buFontTx/>
              <a:buNone/>
              <a:defRPr sz="2339" cap="all" baseline="0"/>
            </a:lvl1pPr>
          </a:lstStyle>
          <a:p>
            <a:pPr lvl="0"/>
            <a:r>
              <a:rPr lang="de-CH" noProof="0" dirty="0"/>
              <a:t>Titel der Präsentation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956953" y="6380274"/>
            <a:ext cx="1348433" cy="175662"/>
          </a:xfrm>
        </p:spPr>
        <p:txBody>
          <a:bodyPr/>
          <a:lstStyle>
            <a:lvl1pPr>
              <a:defRPr/>
            </a:lvl1pPr>
          </a:lstStyle>
          <a:p>
            <a:fld id="{A93144A4-A6A9-493D-B2F9-AB16947E7099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0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865693" y="2186184"/>
            <a:ext cx="10458660" cy="3905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5693" y="1475723"/>
            <a:ext cx="10458660" cy="356209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de-CH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03786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ED04BD-123B-5A44-8CAF-D5A0DC22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D2DB0-AE27-304C-941E-20F39A42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B6636F-D2A8-B640-BE3D-E318C1C7A2D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16147" y="5240215"/>
            <a:ext cx="1398306" cy="13923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AF73092-7E66-3147-B4F1-6D845BE5D221}"/>
              </a:ext>
            </a:extLst>
          </p:cNvPr>
          <p:cNvSpPr txBox="1"/>
          <p:nvPr userDrawn="1"/>
        </p:nvSpPr>
        <p:spPr>
          <a:xfrm>
            <a:off x="483165" y="6263187"/>
            <a:ext cx="2661306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@phish108 @</a:t>
            </a:r>
            <a:r>
              <a:rPr lang="de-DE" b="1" dirty="0" err="1">
                <a:solidFill>
                  <a:schemeClr val="bg1"/>
                </a:solidFill>
              </a:rPr>
              <a:t>datenXinfos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3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bg1">
              <a:lumMod val="95000"/>
            </a:schemeClr>
          </a:solidFill>
          <a:latin typeface="Helvetica Rounded LT Std" panose="020F0804030503020204" pitchFamily="34" charset="0"/>
          <a:ea typeface="+mj-ea"/>
          <a:cs typeface="+mj-cs"/>
        </a:defRPr>
      </a:lvl1pPr>
    </p:titleStyle>
    <p:bodyStyle>
      <a:lvl1pPr marL="361950" indent="-3540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4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238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4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5693" y="408329"/>
            <a:ext cx="8775982" cy="80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Titelmasterformat durch Klicken bearbeiten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5693" y="1475723"/>
            <a:ext cx="10458660" cy="461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Textmasterformate durch Klicken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65694" y="6380273"/>
            <a:ext cx="1950556" cy="216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defTabSz="11790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739" b="0" dirty="0">
                <a:solidFill>
                  <a:schemeClr val="tx1"/>
                </a:solidFill>
              </a:rPr>
              <a:t>Zürcher  Fachhochschule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94247" y="6380274"/>
            <a:ext cx="830111" cy="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179022">
              <a:lnSpc>
                <a:spcPct val="100000"/>
              </a:lnSpc>
              <a:spcAft>
                <a:spcPct val="0"/>
              </a:spcAft>
              <a:defRPr sz="739" b="0">
                <a:solidFill>
                  <a:schemeClr val="tx1"/>
                </a:solidFill>
              </a:defRPr>
            </a:lvl1pPr>
          </a:lstStyle>
          <a:p>
            <a:fld id="{3791453F-6806-4C51-BA69-51D2C9F2CC1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045" y="408329"/>
            <a:ext cx="990635" cy="11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lvl1pPr algn="l" defTabSz="1179022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339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2pPr>
      <a:lvl3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3pPr>
      <a:lvl4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4pPr>
      <a:lvl5pPr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5pPr>
      <a:lvl6pPr marL="516832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6pPr>
      <a:lvl7pPr marL="1033663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7pPr>
      <a:lvl8pPr marL="1550494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8pPr>
      <a:lvl9pPr marL="2067325" algn="l" defTabSz="1179022" rtl="0" eaLnBrk="1" fontAlgn="base" hangingPunct="1">
        <a:lnSpc>
          <a:spcPts val="3618"/>
        </a:lnSpc>
        <a:spcBef>
          <a:spcPct val="0"/>
        </a:spcBef>
        <a:spcAft>
          <a:spcPct val="0"/>
        </a:spcAft>
        <a:defRPr sz="3201" b="1">
          <a:solidFill>
            <a:schemeClr val="tx2"/>
          </a:solidFill>
          <a:latin typeface="Arial" charset="0"/>
        </a:defRPr>
      </a:lvl9pPr>
    </p:titleStyle>
    <p:bodyStyle>
      <a:lvl1pPr marL="0" indent="0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None/>
        <a:defRPr sz="2339">
          <a:solidFill>
            <a:schemeClr val="tx1"/>
          </a:solidFill>
          <a:latin typeface="+mn-lt"/>
          <a:ea typeface="+mn-ea"/>
          <a:cs typeface="+mn-cs"/>
        </a:defRPr>
      </a:lvl1pPr>
      <a:lvl2pPr marL="310212" indent="-310212" algn="l" defTabSz="1179022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2pPr>
      <a:lvl3pPr marL="620424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3pPr>
      <a:lvl4pPr marL="930636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4pPr>
      <a:lvl5pPr marL="1240848" indent="-310212" algn="l" defTabSz="1179022" rtl="0" eaLnBrk="1" fontAlgn="base" hangingPunct="1">
        <a:lnSpc>
          <a:spcPct val="100000"/>
        </a:lnSpc>
        <a:spcBef>
          <a:spcPts val="0"/>
        </a:spcBef>
        <a:spcAft>
          <a:spcPct val="0"/>
        </a:spcAft>
        <a:buFont typeface="Arial" pitchFamily="34" charset="0"/>
        <a:buChar char="•"/>
        <a:defRPr sz="2339">
          <a:solidFill>
            <a:schemeClr val="tx1"/>
          </a:solidFill>
          <a:latin typeface="+mn-lt"/>
        </a:defRPr>
      </a:lvl5pPr>
      <a:lvl6pPr marL="316738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6pPr>
      <a:lvl7pPr marL="3684218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7pPr>
      <a:lvl8pPr marL="4201050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8pPr>
      <a:lvl9pPr marL="4717881" indent="-292513" algn="l" defTabSz="1179022" rtl="0" eaLnBrk="1" fontAlgn="base" hangingPunct="1">
        <a:spcBef>
          <a:spcPct val="20000"/>
        </a:spcBef>
        <a:spcAft>
          <a:spcPct val="0"/>
        </a:spcAft>
        <a:buChar char="-"/>
        <a:defRPr sz="2708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16832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33663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50494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067325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584157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0098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617819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134651" algn="l" defTabSz="1033663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4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4779D4B-0DBD-A74F-A428-DC5F61F19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 &amp; Information 2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421335E-3D20-8343-A057-0B4AC1AA5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Fragen, Hypothesen und </a:t>
            </a:r>
            <a:r>
              <a:rPr lang="de-DE"/>
              <a:t>andere Grundbegriffe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4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09F8385-E833-6A48-A359-79624A154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32104"/>
            <a:ext cx="5181600" cy="5344859"/>
          </a:xfrm>
        </p:spPr>
        <p:txBody>
          <a:bodyPr anchor="ctr"/>
          <a:lstStyle/>
          <a:p>
            <a:pPr marL="7937" indent="0" algn="ctr">
              <a:buNone/>
            </a:pPr>
            <a:r>
              <a:rPr lang="de-DE" dirty="0"/>
              <a:t>Verifizieren</a:t>
            </a:r>
          </a:p>
          <a:p>
            <a:pPr marL="7937" indent="0" algn="ctr">
              <a:buNone/>
            </a:pPr>
            <a:r>
              <a:rPr lang="de-DE" dirty="0"/>
              <a:t>Bestätigen</a:t>
            </a:r>
          </a:p>
          <a:p>
            <a:pPr marL="7937" indent="0" algn="ctr">
              <a:buNone/>
            </a:pPr>
            <a:r>
              <a:rPr lang="de-DE" dirty="0"/>
              <a:t>Akzeptieren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884CAD-E143-8F48-8603-CBFE26806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32104"/>
            <a:ext cx="5181600" cy="5344859"/>
          </a:xfrm>
        </p:spPr>
        <p:txBody>
          <a:bodyPr anchor="ctr"/>
          <a:lstStyle/>
          <a:p>
            <a:pPr marL="7937" indent="0" algn="ctr">
              <a:buNone/>
            </a:pPr>
            <a:r>
              <a:rPr lang="de-DE" dirty="0"/>
              <a:t>Falsifizieren</a:t>
            </a:r>
          </a:p>
          <a:p>
            <a:pPr marL="7937" indent="0" algn="ctr">
              <a:buNone/>
            </a:pPr>
            <a:r>
              <a:rPr lang="de-DE" dirty="0"/>
              <a:t>Ablehnen</a:t>
            </a:r>
          </a:p>
          <a:p>
            <a:pPr marL="7937" indent="0" algn="ctr">
              <a:buNone/>
            </a:pPr>
            <a:r>
              <a:rPr lang="de-DE" dirty="0"/>
              <a:t>Verwerfen</a:t>
            </a:r>
          </a:p>
        </p:txBody>
      </p:sp>
    </p:spTree>
    <p:extLst>
      <p:ext uri="{BB962C8B-B14F-4D97-AF65-F5344CB8AC3E}">
        <p14:creationId xmlns:p14="http://schemas.microsoft.com/office/powerpoint/2010/main" val="33196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Überprüfte Aussagen werden als </a:t>
            </a:r>
            <a:r>
              <a:rPr lang="de-DE" sz="3600" dirty="0">
                <a:solidFill>
                  <a:srgbClr val="FFC000"/>
                </a:solidFill>
              </a:rPr>
              <a:t>Fakten</a:t>
            </a:r>
            <a:r>
              <a:rPr lang="de-DE" sz="3600" dirty="0">
                <a:solidFill>
                  <a:schemeClr val="bg1"/>
                </a:solidFill>
              </a:rPr>
              <a:t> bezeichnet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Mehrere überprüfte Fakten zu einem Thema werden als </a:t>
            </a:r>
            <a:r>
              <a:rPr lang="de-DE" sz="3600" dirty="0">
                <a:solidFill>
                  <a:srgbClr val="FFC000"/>
                </a:solidFill>
              </a:rPr>
              <a:t>Theorie</a:t>
            </a:r>
            <a:r>
              <a:rPr lang="de-DE" sz="3600" dirty="0">
                <a:solidFill>
                  <a:schemeClr val="bg1"/>
                </a:solidFill>
              </a:rPr>
              <a:t> bezeichnet</a:t>
            </a:r>
          </a:p>
        </p:txBody>
      </p:sp>
    </p:spTree>
    <p:extLst>
      <p:ext uri="{BB962C8B-B14F-4D97-AF65-F5344CB8AC3E}">
        <p14:creationId xmlns:p14="http://schemas.microsoft.com/office/powerpoint/2010/main" val="215221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A7A754A-2B57-A24E-9C3E-297F17BEFD15}"/>
              </a:ext>
            </a:extLst>
          </p:cNvPr>
          <p:cNvSpPr/>
          <p:nvPr/>
        </p:nvSpPr>
        <p:spPr>
          <a:xfrm>
            <a:off x="4416552" y="1234440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Theorie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C4F8F3E-6058-3142-B7F5-6A341B105AE3}"/>
              </a:ext>
            </a:extLst>
          </p:cNvPr>
          <p:cNvSpPr/>
          <p:nvPr/>
        </p:nvSpPr>
        <p:spPr>
          <a:xfrm>
            <a:off x="4416552" y="3800856"/>
            <a:ext cx="3483864" cy="15544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rgbClr val="05426B"/>
                </a:solidFill>
              </a:rPr>
              <a:t>Einzelfall</a:t>
            </a:r>
          </a:p>
        </p:txBody>
      </p:sp>
      <p:cxnSp>
        <p:nvCxnSpPr>
          <p:cNvPr id="8" name="Gekrümmte Verbindung 7">
            <a:extLst>
              <a:ext uri="{FF2B5EF4-FFF2-40B4-BE49-F238E27FC236}">
                <a16:creationId xmlns:a16="http://schemas.microsoft.com/office/drawing/2014/main" id="{7F11355C-9506-0D43-9A1B-588FD6363DA8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7900416" y="2011680"/>
            <a:ext cx="12700" cy="2566416"/>
          </a:xfrm>
          <a:prstGeom prst="curvedConnector3">
            <a:avLst>
              <a:gd name="adj1" fmla="val 9576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krümmte Verbindung 10">
            <a:extLst>
              <a:ext uri="{FF2B5EF4-FFF2-40B4-BE49-F238E27FC236}">
                <a16:creationId xmlns:a16="http://schemas.microsoft.com/office/drawing/2014/main" id="{5B4E6F7D-522E-AD4B-BCE3-4A840291E2E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4416552" y="2011680"/>
            <a:ext cx="12700" cy="2566416"/>
          </a:xfrm>
          <a:prstGeom prst="curvedConnector3">
            <a:avLst>
              <a:gd name="adj1" fmla="val 10368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8C8B73-A0B8-DD46-9221-DB1107315A36}"/>
              </a:ext>
            </a:extLst>
          </p:cNvPr>
          <p:cNvSpPr txBox="1"/>
          <p:nvPr/>
        </p:nvSpPr>
        <p:spPr>
          <a:xfrm flipH="1">
            <a:off x="103327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Deduktiv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0C9D46-4241-B746-9E68-F0CB45C0A27A}"/>
              </a:ext>
            </a:extLst>
          </p:cNvPr>
          <p:cNvSpPr txBox="1"/>
          <p:nvPr/>
        </p:nvSpPr>
        <p:spPr>
          <a:xfrm flipH="1">
            <a:off x="9369551" y="2943844"/>
            <a:ext cx="235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Induktiv</a:t>
            </a:r>
          </a:p>
        </p:txBody>
      </p:sp>
    </p:spTree>
    <p:extLst>
      <p:ext uri="{BB962C8B-B14F-4D97-AF65-F5344CB8AC3E}">
        <p14:creationId xmlns:p14="http://schemas.microsoft.com/office/powerpoint/2010/main" val="3843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Jede empirische Studie hat einen beschreibenden Teil.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DE" dirty="0"/>
              <a:t>Beschreibenden Statistik bezeichnet man als deskriptive Statistik</a:t>
            </a:r>
          </a:p>
        </p:txBody>
      </p:sp>
    </p:spTree>
    <p:extLst>
      <p:ext uri="{BB962C8B-B14F-4D97-AF65-F5344CB8AC3E}">
        <p14:creationId xmlns:p14="http://schemas.microsoft.com/office/powerpoint/2010/main" val="421388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Jede empirische Studie hat einen beschreibenden Teil.</a:t>
            </a:r>
          </a:p>
          <a:p>
            <a:pPr marL="7937" indent="0">
              <a:buNone/>
            </a:pPr>
            <a:r>
              <a:rPr lang="de-DE" dirty="0"/>
              <a:t>	</a:t>
            </a:r>
            <a:r>
              <a:rPr lang="de-DE" sz="3600" dirty="0"/>
              <a:t>Es werden erhobene Daten beschrieben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DE" dirty="0"/>
              <a:t>Beschreibenden Statistik bezeichnen wir als </a:t>
            </a:r>
            <a:r>
              <a:rPr lang="de-DE" dirty="0">
                <a:solidFill>
                  <a:srgbClr val="FFC000"/>
                </a:solidFill>
              </a:rPr>
              <a:t>deskriptive Statistik</a:t>
            </a:r>
          </a:p>
        </p:txBody>
      </p:sp>
    </p:spTree>
    <p:extLst>
      <p:ext uri="{BB962C8B-B14F-4D97-AF65-F5344CB8AC3E}">
        <p14:creationId xmlns:p14="http://schemas.microsoft.com/office/powerpoint/2010/main" val="78491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Viele empirische Studien schlussfolgern eine allgemeine Aussage aus den Daten.</a:t>
            </a:r>
          </a:p>
          <a:p>
            <a:pPr marL="7937" indent="0">
              <a:buNone/>
            </a:pPr>
            <a:endParaRPr lang="de-DE" dirty="0"/>
          </a:p>
          <a:p>
            <a:pPr marL="7937" indent="0">
              <a:buNone/>
            </a:pPr>
            <a:r>
              <a:rPr lang="de-DE" dirty="0" err="1"/>
              <a:t>Schliesende</a:t>
            </a:r>
            <a:r>
              <a:rPr lang="de-DE" dirty="0"/>
              <a:t> Statistik bezeichnen wir als </a:t>
            </a:r>
            <a:r>
              <a:rPr lang="de-CH" dirty="0">
                <a:solidFill>
                  <a:srgbClr val="FFC000"/>
                </a:solidFill>
              </a:rPr>
              <a:t>Inferenzstatistik.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5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Übung</a:t>
            </a:r>
          </a:p>
          <a:p>
            <a:pPr marL="7937" indent="0">
              <a:buNone/>
            </a:pPr>
            <a:r>
              <a:rPr lang="de-DE" dirty="0"/>
              <a:t>Wie würden Sie Ihre Forschungsfrage beantworten?</a:t>
            </a:r>
          </a:p>
        </p:txBody>
      </p:sp>
    </p:spTree>
    <p:extLst>
      <p:ext uri="{BB962C8B-B14F-4D97-AF65-F5344CB8AC3E}">
        <p14:creationId xmlns:p14="http://schemas.microsoft.com/office/powerpoint/2010/main" val="41520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9B5EE88-D9ED-E94B-8388-D294C8E6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92" y="594279"/>
            <a:ext cx="5266415" cy="524381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8A1E09A-8CBE-CC44-9F80-F9491AE616FF}"/>
              </a:ext>
            </a:extLst>
          </p:cNvPr>
          <p:cNvSpPr/>
          <p:nvPr/>
        </p:nvSpPr>
        <p:spPr>
          <a:xfrm>
            <a:off x="3656805" y="5838093"/>
            <a:ext cx="4878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https://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www.zhaw.ch</a:t>
            </a:r>
            <a:r>
              <a:rPr lang="de-CH" sz="2800" b="1" dirty="0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/</a:t>
            </a:r>
            <a:r>
              <a:rPr lang="de-CH" sz="2800" b="1" dirty="0" err="1">
                <a:solidFill>
                  <a:srgbClr val="FFFFFF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ias</a:t>
            </a:r>
            <a:endParaRPr lang="de-CH" sz="2800" b="1" dirty="0">
              <a:solidFill>
                <a:srgbClr val="FFFFFF"/>
              </a:solidFill>
              <a:effectLst/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4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463C19-F895-8A45-A43D-175575CD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4195"/>
          </a:xfrm>
        </p:spPr>
        <p:txBody>
          <a:bodyPr/>
          <a:lstStyle/>
          <a:p>
            <a:r>
              <a:rPr lang="de-DE" dirty="0"/>
              <a:t>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64559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8B4933-15BA-F84C-8E4A-121AA4EA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Fragen zu Sachverhalten und Phänomenen</a:t>
            </a:r>
          </a:p>
          <a:p>
            <a:pPr lvl="1"/>
            <a:r>
              <a:rPr lang="de-DE" dirty="0"/>
              <a:t>Existenz</a:t>
            </a:r>
          </a:p>
          <a:p>
            <a:pPr lvl="1"/>
            <a:r>
              <a:rPr lang="de-DE" dirty="0"/>
              <a:t>Ursachen</a:t>
            </a:r>
          </a:p>
          <a:p>
            <a:pPr lvl="1"/>
            <a:r>
              <a:rPr lang="de-DE" dirty="0"/>
              <a:t>Wechselwirkungen</a:t>
            </a:r>
          </a:p>
          <a:p>
            <a:pPr lvl="1"/>
            <a:r>
              <a:rPr lang="de-DE" dirty="0"/>
              <a:t>Zusammenhänge</a:t>
            </a:r>
          </a:p>
        </p:txBody>
      </p:sp>
    </p:spTree>
    <p:extLst>
      <p:ext uri="{BB962C8B-B14F-4D97-AF65-F5344CB8AC3E}">
        <p14:creationId xmlns:p14="http://schemas.microsoft.com/office/powerpoint/2010/main" val="22466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r>
              <a:rPr lang="de-DE" dirty="0"/>
              <a:t>Fragewort und Fragezeichen</a:t>
            </a:r>
          </a:p>
          <a:p>
            <a:r>
              <a:rPr lang="de-DE" dirty="0"/>
              <a:t>Untersuchungsgegenstand</a:t>
            </a:r>
          </a:p>
        </p:txBody>
      </p:sp>
    </p:spTree>
    <p:extLst>
      <p:ext uri="{BB962C8B-B14F-4D97-AF65-F5344CB8AC3E}">
        <p14:creationId xmlns:p14="http://schemas.microsoft.com/office/powerpoint/2010/main" val="167513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Übung</a:t>
            </a:r>
          </a:p>
          <a:p>
            <a:pPr marL="7937" indent="0">
              <a:buNone/>
            </a:pPr>
            <a:r>
              <a:rPr lang="de-DE" dirty="0"/>
              <a:t>Formulieren Sie </a:t>
            </a:r>
            <a:r>
              <a:rPr lang="de-DE" i="1" u="sng" dirty="0"/>
              <a:t>eine</a:t>
            </a:r>
            <a:r>
              <a:rPr lang="de-DE" dirty="0"/>
              <a:t> Forschungsfrage!</a:t>
            </a:r>
          </a:p>
        </p:txBody>
      </p:sp>
    </p:spTree>
    <p:extLst>
      <p:ext uri="{BB962C8B-B14F-4D97-AF65-F5344CB8AC3E}">
        <p14:creationId xmlns:p14="http://schemas.microsoft.com/office/powerpoint/2010/main" val="86813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r>
              <a:rPr lang="de-DE" dirty="0"/>
              <a:t>Empirische Forschungsfragen </a:t>
            </a:r>
          </a:p>
          <a:p>
            <a:r>
              <a:rPr lang="de-DE" dirty="0"/>
              <a:t>Methodische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44113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Empirische Forschungsfragen </a:t>
            </a:r>
          </a:p>
          <a:p>
            <a:r>
              <a:rPr lang="de-DE" sz="3600" dirty="0"/>
              <a:t>Beantwortung durch </a:t>
            </a:r>
            <a:r>
              <a:rPr lang="de-DE" sz="3600" dirty="0">
                <a:solidFill>
                  <a:srgbClr val="FFC000"/>
                </a:solidFill>
              </a:rPr>
              <a:t>überprüfbare Aussagen</a:t>
            </a:r>
          </a:p>
        </p:txBody>
      </p:sp>
    </p:spTree>
    <p:extLst>
      <p:ext uri="{BB962C8B-B14F-4D97-AF65-F5344CB8AC3E}">
        <p14:creationId xmlns:p14="http://schemas.microsoft.com/office/powerpoint/2010/main" val="171911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Überprüfbare aber noch nicht überprüfte Aussagen werden als </a:t>
            </a:r>
            <a:r>
              <a:rPr lang="de-DE" sz="3600" dirty="0">
                <a:solidFill>
                  <a:srgbClr val="FFC000"/>
                </a:solidFill>
              </a:rPr>
              <a:t>Hypothesen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  <a:p>
            <a:pPr marL="7937" indent="0">
              <a:buNone/>
            </a:pPr>
            <a:endParaRPr lang="de-DE" sz="3600" dirty="0">
              <a:solidFill>
                <a:schemeClr val="bg1"/>
              </a:solidFill>
            </a:endParaRPr>
          </a:p>
          <a:p>
            <a:pPr marL="7937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Überprüfte Aussagen werden als </a:t>
            </a:r>
            <a:r>
              <a:rPr lang="de-DE" sz="3600" dirty="0">
                <a:solidFill>
                  <a:srgbClr val="FFC000"/>
                </a:solidFill>
              </a:rPr>
              <a:t>Fakten</a:t>
            </a:r>
            <a:r>
              <a:rPr lang="de-DE" sz="3600" dirty="0">
                <a:solidFill>
                  <a:schemeClr val="bg1"/>
                </a:solidFill>
              </a:rPr>
              <a:t> bezeichnet!</a:t>
            </a:r>
          </a:p>
        </p:txBody>
      </p:sp>
    </p:spTree>
    <p:extLst>
      <p:ext uri="{BB962C8B-B14F-4D97-AF65-F5344CB8AC3E}">
        <p14:creationId xmlns:p14="http://schemas.microsoft.com/office/powerpoint/2010/main" val="381063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4FA95-A35C-EA41-A65D-21FF202B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 anchor="ctr"/>
          <a:lstStyle/>
          <a:p>
            <a:pPr marL="7937" indent="0">
              <a:buNone/>
            </a:pPr>
            <a:r>
              <a:rPr lang="de-DE" dirty="0"/>
              <a:t>Übung</a:t>
            </a:r>
          </a:p>
          <a:p>
            <a:pPr marL="7937" indent="0">
              <a:buNone/>
            </a:pPr>
            <a:r>
              <a:rPr lang="de-DE" dirty="0"/>
              <a:t>Formulieren Sie mehrere Hypothesen die Ihre Forschungsfrage beantworten!</a:t>
            </a:r>
          </a:p>
        </p:txBody>
      </p:sp>
    </p:spTree>
    <p:extLst>
      <p:ext uri="{BB962C8B-B14F-4D97-AF65-F5344CB8AC3E}">
        <p14:creationId xmlns:p14="http://schemas.microsoft.com/office/powerpoint/2010/main" val="236151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99210A1B-DA04-ED41-8D45-ECE3581C86A4}"/>
    </a:ext>
  </a:extLst>
</a:theme>
</file>

<file path=ppt/theme/theme2.xml><?xml version="1.0" encoding="utf-8"?>
<a:theme xmlns:a="http://schemas.openxmlformats.org/drawingml/2006/main" name="Absolut Le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5" id="{F0188B3A-936C-8C48-9E90-35FD5522DD22}" vid="{AAB18423-1298-444E-A4B6-F3AB798169DF}"/>
    </a:ext>
  </a:extLst>
</a:theme>
</file>

<file path=ppt/theme/theme3.xml><?xml version="1.0" encoding="utf-8"?>
<a:theme xmlns:a="http://schemas.openxmlformats.org/drawingml/2006/main" name="zhaw_Folien_deutsch">
  <a:themeElements>
    <a:clrScheme name="ZHAW">
      <a:dk1>
        <a:srgbClr val="000000"/>
      </a:dk1>
      <a:lt1>
        <a:srgbClr val="FFFFFF"/>
      </a:lt1>
      <a:dk2>
        <a:srgbClr val="9A9A9C"/>
      </a:dk2>
      <a:lt2>
        <a:srgbClr val="0064A6"/>
      </a:lt2>
      <a:accent1>
        <a:srgbClr val="80B2D3"/>
      </a:accent1>
      <a:accent2>
        <a:srgbClr val="D54E12"/>
      </a:accent2>
      <a:accent3>
        <a:srgbClr val="83B819"/>
      </a:accent3>
      <a:accent4>
        <a:srgbClr val="F0B600"/>
      </a:accent4>
      <a:accent5>
        <a:srgbClr val="6A205F"/>
      </a:accent5>
      <a:accent6>
        <a:srgbClr val="EDDBAB"/>
      </a:accent6>
      <a:hlink>
        <a:srgbClr val="583119"/>
      </a:hlink>
      <a:folHlink>
        <a:srgbClr val="9A9A9C"/>
      </a:folHlink>
    </a:clrScheme>
    <a:fontScheme name="zhaw_Folien_deuts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">
        <a:dk1>
          <a:srgbClr val="000000"/>
        </a:dk1>
        <a:lt1>
          <a:srgbClr val="FFFFFF"/>
        </a:lt1>
        <a:dk2>
          <a:srgbClr val="9A9A9C"/>
        </a:dk2>
        <a:lt2>
          <a:srgbClr val="0064A6"/>
        </a:lt2>
        <a:accent1>
          <a:srgbClr val="80B2D3"/>
        </a:accent1>
        <a:accent2>
          <a:srgbClr val="D54E12"/>
        </a:accent2>
        <a:accent3>
          <a:srgbClr val="83B819"/>
        </a:accent3>
        <a:accent4>
          <a:srgbClr val="F0B600"/>
        </a:accent4>
        <a:accent5>
          <a:srgbClr val="6A205F"/>
        </a:accent5>
        <a:accent6>
          <a:srgbClr val="EDDBAB"/>
        </a:accent6>
        <a:hlink>
          <a:srgbClr val="583119"/>
        </a:hlink>
        <a:folHlink>
          <a:srgbClr val="9A9A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168</Words>
  <Application>Microsoft Macintosh PowerPoint</Application>
  <PresentationFormat>Breitbild</PresentationFormat>
  <Paragraphs>50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Helvetica Rounded LT Std</vt:lpstr>
      <vt:lpstr>Office</vt:lpstr>
      <vt:lpstr>Absolut Leer</vt:lpstr>
      <vt:lpstr>zhaw_Folien_deutsch</vt:lpstr>
      <vt:lpstr>Daten &amp; Information 2</vt:lpstr>
      <vt:lpstr>Forschungsfragen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 &amp; Information 2</dc:title>
  <dc:creator>Glahn Christian (glah)</dc:creator>
  <cp:lastModifiedBy>Glahn Christian (glah)</cp:lastModifiedBy>
  <cp:revision>57</cp:revision>
  <dcterms:created xsi:type="dcterms:W3CDTF">2020-02-19T21:18:57Z</dcterms:created>
  <dcterms:modified xsi:type="dcterms:W3CDTF">2020-02-28T13:21:13Z</dcterms:modified>
</cp:coreProperties>
</file>