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56"/>
  </p:notesMasterIdLst>
  <p:sldIdLst>
    <p:sldId id="256" r:id="rId4"/>
    <p:sldId id="270" r:id="rId5"/>
    <p:sldId id="266" r:id="rId6"/>
    <p:sldId id="287" r:id="rId7"/>
    <p:sldId id="295" r:id="rId8"/>
    <p:sldId id="302" r:id="rId9"/>
    <p:sldId id="301" r:id="rId10"/>
    <p:sldId id="265" r:id="rId11"/>
    <p:sldId id="298" r:id="rId12"/>
    <p:sldId id="299" r:id="rId13"/>
    <p:sldId id="308" r:id="rId14"/>
    <p:sldId id="309" r:id="rId15"/>
    <p:sldId id="311" r:id="rId16"/>
    <p:sldId id="333" r:id="rId17"/>
    <p:sldId id="332" r:id="rId18"/>
    <p:sldId id="303" r:id="rId19"/>
    <p:sldId id="313" r:id="rId20"/>
    <p:sldId id="312" r:id="rId21"/>
    <p:sldId id="317" r:id="rId22"/>
    <p:sldId id="318" r:id="rId23"/>
    <p:sldId id="326" r:id="rId24"/>
    <p:sldId id="336" r:id="rId25"/>
    <p:sldId id="327" r:id="rId26"/>
    <p:sldId id="319" r:id="rId27"/>
    <p:sldId id="320" r:id="rId28"/>
    <p:sldId id="324" r:id="rId29"/>
    <p:sldId id="321" r:id="rId30"/>
    <p:sldId id="314" r:id="rId31"/>
    <p:sldId id="316" r:id="rId32"/>
    <p:sldId id="325" r:id="rId33"/>
    <p:sldId id="334" r:id="rId34"/>
    <p:sldId id="335" r:id="rId35"/>
    <p:sldId id="288" r:id="rId36"/>
    <p:sldId id="307" r:id="rId37"/>
    <p:sldId id="306" r:id="rId38"/>
    <p:sldId id="330" r:id="rId39"/>
    <p:sldId id="323" r:id="rId40"/>
    <p:sldId id="344" r:id="rId41"/>
    <p:sldId id="343" r:id="rId42"/>
    <p:sldId id="289" r:id="rId43"/>
    <p:sldId id="329" r:id="rId44"/>
    <p:sldId id="290" r:id="rId45"/>
    <p:sldId id="291" r:id="rId46"/>
    <p:sldId id="338" r:id="rId47"/>
    <p:sldId id="337" r:id="rId48"/>
    <p:sldId id="294" r:id="rId49"/>
    <p:sldId id="292" r:id="rId50"/>
    <p:sldId id="341" r:id="rId51"/>
    <p:sldId id="339" r:id="rId52"/>
    <p:sldId id="342" r:id="rId53"/>
    <p:sldId id="345" r:id="rId54"/>
    <p:sldId id="258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6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01.03.23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7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8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 @</a:t>
            </a:r>
            <a:r>
              <a:rPr lang="de-DE" b="1" dirty="0" err="1">
                <a:solidFill>
                  <a:schemeClr val="bg1"/>
                </a:solidFill>
              </a:rPr>
              <a:t>datenXinfos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Wahrscheinlichkeit, Verteilungen und Konfidenz</a:t>
            </a:r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ED9719-078D-A341-F7F3-34504EC96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t="13" r="-1027" b="-217"/>
          <a:stretch/>
        </p:blipFill>
        <p:spPr>
          <a:xfrm>
            <a:off x="3847698" y="447784"/>
            <a:ext cx="4040526" cy="5218176"/>
          </a:xfrm>
          <a:prstGeom prst="rect">
            <a:avLst/>
          </a:prstGeom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95A0A14-D489-5BB4-C689-2EA6BCA0D4B7}"/>
              </a:ext>
            </a:extLst>
          </p:cNvPr>
          <p:cNvSpPr/>
          <p:nvPr/>
        </p:nvSpPr>
        <p:spPr>
          <a:xfrm>
            <a:off x="4328160" y="2462784"/>
            <a:ext cx="2682240" cy="4998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C09C4F-09C1-4658-C808-1A01FF2B5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2" t="38400" r="23071" b="51822"/>
          <a:stretch/>
        </p:blipFill>
        <p:spPr>
          <a:xfrm>
            <a:off x="384048" y="3601349"/>
            <a:ext cx="11423904" cy="2319256"/>
          </a:xfrm>
          <a:prstGeom prst="rect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57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Wir kehren eine Hypothese in ihr Gegenteil!</a:t>
            </a:r>
          </a:p>
        </p:txBody>
      </p:sp>
    </p:spTree>
    <p:extLst>
      <p:ext uri="{BB962C8B-B14F-4D97-AF65-F5344CB8AC3E}">
        <p14:creationId xmlns:p14="http://schemas.microsoft.com/office/powerpoint/2010/main" val="346463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BCB50A9-209C-6C01-2BA5-1D8CC768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135"/>
            <a:ext cx="5059166" cy="3123344"/>
          </a:xfrm>
        </p:spPr>
        <p:txBody>
          <a:bodyPr>
            <a:normAutofit fontScale="70000" lnSpcReduction="20000"/>
          </a:bodyPr>
          <a:lstStyle/>
          <a:p>
            <a:pPr marL="7937" indent="0">
              <a:buNone/>
            </a:pPr>
            <a:r>
              <a:rPr lang="de-DE" dirty="0"/>
              <a:t>Es gibt einen Zusammenhang.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Es gibt einen Unterschied.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Es lassen sich Gruppen bilden.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A383B9-BE6C-7772-9E6A-CB2873E30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2" t="38400" r="23071" b="51822"/>
          <a:stretch/>
        </p:blipFill>
        <p:spPr>
          <a:xfrm>
            <a:off x="384048" y="344441"/>
            <a:ext cx="11423904" cy="2319256"/>
          </a:xfrm>
          <a:prstGeom prst="rect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7192E013-B567-30C5-8716-04AD424917F3}"/>
              </a:ext>
            </a:extLst>
          </p:cNvPr>
          <p:cNvSpPr txBox="1">
            <a:spLocks/>
          </p:cNvSpPr>
          <p:nvPr/>
        </p:nvSpPr>
        <p:spPr>
          <a:xfrm>
            <a:off x="6550152" y="2928135"/>
            <a:ext cx="5257800" cy="3248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1950" indent="-3540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44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238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40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7" indent="0">
              <a:buFont typeface="Arial" panose="020B0604020202020204" pitchFamily="34" charset="0"/>
              <a:buNone/>
            </a:pPr>
            <a:r>
              <a:rPr lang="de-DE" dirty="0"/>
              <a:t>Es gibt keinen Zusammenhang.</a:t>
            </a:r>
          </a:p>
          <a:p>
            <a:pPr marL="7937" indent="0">
              <a:buFont typeface="Arial" panose="020B0604020202020204" pitchFamily="34" charset="0"/>
              <a:buNone/>
            </a:pPr>
            <a:endParaRPr lang="de-DE" dirty="0"/>
          </a:p>
          <a:p>
            <a:pPr marL="7937" indent="0">
              <a:buFont typeface="Arial" panose="020B0604020202020204" pitchFamily="34" charset="0"/>
              <a:buNone/>
            </a:pPr>
            <a:r>
              <a:rPr lang="de-DE" dirty="0"/>
              <a:t>Es gibt keinen Unterschied.</a:t>
            </a:r>
          </a:p>
          <a:p>
            <a:pPr marL="7937" indent="0">
              <a:buFont typeface="Arial" panose="020B0604020202020204" pitchFamily="34" charset="0"/>
              <a:buNone/>
            </a:pPr>
            <a:endParaRPr lang="de-DE" dirty="0"/>
          </a:p>
          <a:p>
            <a:pPr marL="7937" indent="0">
              <a:buFont typeface="Arial" panose="020B0604020202020204" pitchFamily="34" charset="0"/>
              <a:buNone/>
            </a:pPr>
            <a:r>
              <a:rPr lang="de-DE" dirty="0"/>
              <a:t>Es lassen sich keine Gruppen bilden.</a:t>
            </a:r>
          </a:p>
        </p:txBody>
      </p:sp>
    </p:spTree>
    <p:extLst>
      <p:ext uri="{BB962C8B-B14F-4D97-AF65-F5344CB8AC3E}">
        <p14:creationId xmlns:p14="http://schemas.microsoft.com/office/powerpoint/2010/main" val="369117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45996"/>
            <a:ext cx="10874339" cy="5572379"/>
          </a:xfrm>
        </p:spPr>
        <p:txBody>
          <a:bodyPr/>
          <a:lstStyle/>
          <a:p>
            <a:r>
              <a:rPr lang="de-DE" dirty="0"/>
              <a:t>Jede Hypothese braucht einen Kontrast, dem die Hypothese gegenübergestellt wird.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F5E14-2012-13B1-9997-DB205AD7A669}"/>
              </a:ext>
            </a:extLst>
          </p:cNvPr>
          <p:cNvSpPr txBox="1"/>
          <p:nvPr/>
        </p:nvSpPr>
        <p:spPr>
          <a:xfrm rot="21285433">
            <a:off x="869361" y="535776"/>
            <a:ext cx="190789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Merke</a:t>
            </a:r>
          </a:p>
        </p:txBody>
      </p:sp>
    </p:spTree>
    <p:extLst>
      <p:ext uri="{BB962C8B-B14F-4D97-AF65-F5344CB8AC3E}">
        <p14:creationId xmlns:p14="http://schemas.microsoft.com/office/powerpoint/2010/main" val="391772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2CB35-282E-42DC-127C-47DA299F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3306"/>
          </a:xfrm>
        </p:spPr>
        <p:txBody>
          <a:bodyPr/>
          <a:lstStyle/>
          <a:p>
            <a:r>
              <a:rPr lang="de-DE" dirty="0"/>
              <a:t>Der „Kontrast“ wird als </a:t>
            </a:r>
            <a:br>
              <a:rPr lang="de-DE" dirty="0"/>
            </a:br>
            <a:r>
              <a:rPr lang="de-DE" dirty="0">
                <a:solidFill>
                  <a:srgbClr val="FFC000"/>
                </a:solidFill>
              </a:rPr>
              <a:t>Gegenhypothese</a:t>
            </a:r>
            <a:r>
              <a:rPr lang="de-DE" dirty="0"/>
              <a:t> bezeichnet.</a:t>
            </a:r>
          </a:p>
        </p:txBody>
      </p:sp>
    </p:spTree>
    <p:extLst>
      <p:ext uri="{BB962C8B-B14F-4D97-AF65-F5344CB8AC3E}">
        <p14:creationId xmlns:p14="http://schemas.microsoft.com/office/powerpoint/2010/main" val="36108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Verteilungen und 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404542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71537FA-FC3E-1366-092A-79E5CF4AC235}"/>
              </a:ext>
            </a:extLst>
          </p:cNvPr>
          <p:cNvSpPr/>
          <p:nvPr/>
        </p:nvSpPr>
        <p:spPr>
          <a:xfrm rot="16200000">
            <a:off x="3802520" y="851672"/>
            <a:ext cx="4928891" cy="4869950"/>
          </a:xfrm>
          <a:prstGeom prst="roundRect">
            <a:avLst>
              <a:gd name="adj" fmla="val 3326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D010D-C8E2-1676-67DC-B30075C1C115}"/>
              </a:ext>
            </a:extLst>
          </p:cNvPr>
          <p:cNvSpPr txBox="1"/>
          <p:nvPr/>
        </p:nvSpPr>
        <p:spPr>
          <a:xfrm rot="21011257">
            <a:off x="43876" y="1237691"/>
            <a:ext cx="372570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Häufigkeiten</a:t>
            </a:r>
          </a:p>
        </p:txBody>
      </p:sp>
    </p:spTree>
    <p:extLst>
      <p:ext uri="{BB962C8B-B14F-4D97-AF65-F5344CB8AC3E}">
        <p14:creationId xmlns:p14="http://schemas.microsoft.com/office/powerpoint/2010/main" val="369489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C81C5AC-77D7-E8D8-875A-FC95BC75CDCC}"/>
              </a:ext>
            </a:extLst>
          </p:cNvPr>
          <p:cNvSpPr txBox="1"/>
          <p:nvPr/>
        </p:nvSpPr>
        <p:spPr>
          <a:xfrm rot="21011257">
            <a:off x="360078" y="989803"/>
            <a:ext cx="3945311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6000" dirty="0">
                <a:solidFill>
                  <a:srgbClr val="FFC000"/>
                </a:solidFill>
                <a:latin typeface="Helvetica Rounded" pitchFamily="2" charset="77"/>
              </a:rPr>
              <a:t>Gleich-</a:t>
            </a:r>
          </a:p>
          <a:p>
            <a:r>
              <a:rPr lang="de-DE" sz="6000" dirty="0" err="1">
                <a:solidFill>
                  <a:srgbClr val="FFC000"/>
                </a:solidFill>
                <a:latin typeface="Helvetica Rounded" pitchFamily="2" charset="77"/>
              </a:rPr>
              <a:t>verteilung</a:t>
            </a:r>
            <a:endParaRPr lang="de-DE" sz="6000" dirty="0">
              <a:solidFill>
                <a:srgbClr val="FFC000"/>
              </a:solidFill>
              <a:latin typeface="Helvetica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540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Bei welchem Wert sollte die Gleichverteilung liegen?</a:t>
            </a:r>
          </a:p>
        </p:txBody>
      </p:sp>
    </p:spTree>
    <p:extLst>
      <p:ext uri="{BB962C8B-B14F-4D97-AF65-F5344CB8AC3E}">
        <p14:creationId xmlns:p14="http://schemas.microsoft.com/office/powerpoint/2010/main" val="39339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Einzelfall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</p:spTree>
    <p:extLst>
      <p:ext uri="{BB962C8B-B14F-4D97-AF65-F5344CB8AC3E}">
        <p14:creationId xmlns:p14="http://schemas.microsoft.com/office/powerpoint/2010/main" val="38439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9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9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655F8199-E953-7F9B-E80C-DE62F2147D21}"/>
              </a:ext>
            </a:extLst>
          </p:cNvPr>
          <p:cNvSpPr txBox="1"/>
          <p:nvPr/>
        </p:nvSpPr>
        <p:spPr>
          <a:xfrm rot="460663">
            <a:off x="4931841" y="1040938"/>
            <a:ext cx="680827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Anzahl Messpunkte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6ABF2A-8C4F-BE34-6BF0-323EB7AB25A3}"/>
              </a:ext>
            </a:extLst>
          </p:cNvPr>
          <p:cNvSpPr txBox="1"/>
          <p:nvPr/>
        </p:nvSpPr>
        <p:spPr>
          <a:xfrm rot="21249870">
            <a:off x="2720261" y="4736427"/>
            <a:ext cx="845616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Anzahl möglichen Werte</a:t>
            </a:r>
          </a:p>
        </p:txBody>
      </p:sp>
    </p:spTree>
    <p:extLst>
      <p:ext uri="{BB962C8B-B14F-4D97-AF65-F5344CB8AC3E}">
        <p14:creationId xmlns:p14="http://schemas.microsoft.com/office/powerpoint/2010/main" val="128478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9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3FCCEDC0-7E8B-F37C-04DA-DA09ABFDF830}"/>
              </a:ext>
            </a:extLst>
          </p:cNvPr>
          <p:cNvSpPr txBox="1"/>
          <p:nvPr/>
        </p:nvSpPr>
        <p:spPr>
          <a:xfrm rot="21249870">
            <a:off x="4156556" y="4736427"/>
            <a:ext cx="558358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Erwartungswert</a:t>
            </a:r>
          </a:p>
        </p:txBody>
      </p:sp>
    </p:spTree>
    <p:extLst>
      <p:ext uri="{BB962C8B-B14F-4D97-AF65-F5344CB8AC3E}">
        <p14:creationId xmlns:p14="http://schemas.microsoft.com/office/powerpoint/2010/main" val="374926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9D7100-1C5D-A087-CBC2-EB5C041E7BE0}"/>
              </a:ext>
            </a:extLst>
          </p:cNvPr>
          <p:cNvSpPr txBox="1"/>
          <p:nvPr/>
        </p:nvSpPr>
        <p:spPr>
          <a:xfrm>
            <a:off x="2969569" y="1235238"/>
            <a:ext cx="593624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chemeClr val="bg1"/>
                </a:solidFill>
                <a:latin typeface="Helvetica Rounded" pitchFamily="2" charset="77"/>
              </a:rPr>
              <a:t>möglichen Werte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D1FC80-6D58-892B-946B-1A4E7B437623}"/>
              </a:ext>
            </a:extLst>
          </p:cNvPr>
          <p:cNvSpPr txBox="1"/>
          <p:nvPr/>
        </p:nvSpPr>
        <p:spPr>
          <a:xfrm>
            <a:off x="533419" y="2828835"/>
            <a:ext cx="111251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7200" dirty="0">
                <a:solidFill>
                  <a:srgbClr val="FFC000"/>
                </a:solidFill>
                <a:latin typeface="Helvetica Rounded" pitchFamily="2" charset="77"/>
              </a:rPr>
              <a:t>Merkmalsausprägungen</a:t>
            </a:r>
          </a:p>
        </p:txBody>
      </p:sp>
    </p:spTree>
    <p:extLst>
      <p:ext uri="{BB962C8B-B14F-4D97-AF65-F5344CB8AC3E}">
        <p14:creationId xmlns:p14="http://schemas.microsoft.com/office/powerpoint/2010/main" val="366338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Was ist der kleinste Wert, ab dem eine Gleichverteilung festgestellt werden kann?</a:t>
            </a:r>
          </a:p>
        </p:txBody>
      </p:sp>
    </p:spTree>
    <p:extLst>
      <p:ext uri="{BB962C8B-B14F-4D97-AF65-F5344CB8AC3E}">
        <p14:creationId xmlns:p14="http://schemas.microsoft.com/office/powerpoint/2010/main" val="287568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9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CH" sz="9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de-DE" sz="9600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BB68630C-5EC1-950A-399D-D5F99D2A2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85800"/>
                <a:ext cx="10515600" cy="53059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92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Mit welcher Wahrscheinlichkeit werden die richtigen Werte getroffen?</a:t>
            </a:r>
          </a:p>
        </p:txBody>
      </p:sp>
    </p:spTree>
    <p:extLst>
      <p:ext uri="{BB962C8B-B14F-4D97-AF65-F5344CB8AC3E}">
        <p14:creationId xmlns:p14="http://schemas.microsoft.com/office/powerpoint/2010/main" val="84171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71537FA-FC3E-1366-092A-79E5CF4AC235}"/>
              </a:ext>
            </a:extLst>
          </p:cNvPr>
          <p:cNvSpPr/>
          <p:nvPr/>
        </p:nvSpPr>
        <p:spPr>
          <a:xfrm rot="16200000">
            <a:off x="5739604" y="-1037284"/>
            <a:ext cx="1054723" cy="486995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D010D-C8E2-1676-67DC-B30075C1C115}"/>
              </a:ext>
            </a:extLst>
          </p:cNvPr>
          <p:cNvSpPr txBox="1"/>
          <p:nvPr/>
        </p:nvSpPr>
        <p:spPr>
          <a:xfrm rot="21011257">
            <a:off x="279515" y="1237691"/>
            <a:ext cx="325441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Bandbreite</a:t>
            </a:r>
          </a:p>
        </p:txBody>
      </p:sp>
    </p:spTree>
    <p:extLst>
      <p:ext uri="{BB962C8B-B14F-4D97-AF65-F5344CB8AC3E}">
        <p14:creationId xmlns:p14="http://schemas.microsoft.com/office/powerpoint/2010/main" val="2469244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9" y="652399"/>
            <a:ext cx="5553202" cy="5553202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71537FA-FC3E-1366-092A-79E5CF4AC235}"/>
              </a:ext>
            </a:extLst>
          </p:cNvPr>
          <p:cNvSpPr/>
          <p:nvPr/>
        </p:nvSpPr>
        <p:spPr>
          <a:xfrm rot="16200000">
            <a:off x="5739604" y="-1037284"/>
            <a:ext cx="1054723" cy="486995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7D010D-C8E2-1676-67DC-B30075C1C115}"/>
              </a:ext>
            </a:extLst>
          </p:cNvPr>
          <p:cNvSpPr txBox="1"/>
          <p:nvPr/>
        </p:nvSpPr>
        <p:spPr>
          <a:xfrm rot="21011257">
            <a:off x="279515" y="1237691"/>
            <a:ext cx="3254417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Bandbreite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2A46F7-3B59-6140-AE23-0CB4FC1C5200}"/>
              </a:ext>
            </a:extLst>
          </p:cNvPr>
          <p:cNvSpPr txBox="1"/>
          <p:nvPr/>
        </p:nvSpPr>
        <p:spPr>
          <a:xfrm rot="460663">
            <a:off x="4977549" y="3122401"/>
            <a:ext cx="678903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3076379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8"/>
            <a:ext cx="10515600" cy="5587416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Zufällige Auswahl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Präzisionsgrenze des Messinstruments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Ungenaue Messung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3E6D5E4-BEA8-D6DD-C259-BC6B1A560209}"/>
              </a:ext>
            </a:extLst>
          </p:cNvPr>
          <p:cNvSpPr txBox="1"/>
          <p:nvPr/>
        </p:nvSpPr>
        <p:spPr>
          <a:xfrm rot="460663">
            <a:off x="4927306" y="791184"/>
            <a:ext cx="678903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C000"/>
                </a:solidFill>
                <a:latin typeface="Helvetica Rounded" pitchFamily="2" charset="77"/>
              </a:rPr>
              <a:t>Messungenauigkeit</a:t>
            </a:r>
          </a:p>
        </p:txBody>
      </p:sp>
    </p:spTree>
    <p:extLst>
      <p:ext uri="{BB962C8B-B14F-4D97-AF65-F5344CB8AC3E}">
        <p14:creationId xmlns:p14="http://schemas.microsoft.com/office/powerpoint/2010/main" val="266514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Überprüfbare aber noch nicht überprüfte Aussagen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</p:txBody>
      </p:sp>
    </p:spTree>
    <p:extLst>
      <p:ext uri="{BB962C8B-B14F-4D97-AF65-F5344CB8AC3E}">
        <p14:creationId xmlns:p14="http://schemas.microsoft.com/office/powerpoint/2010/main" val="381063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Freiheitsgrade beeinflussen das konkrete Ergebnis!</a:t>
            </a:r>
          </a:p>
        </p:txBody>
      </p:sp>
    </p:spTree>
    <p:extLst>
      <p:ext uri="{BB962C8B-B14F-4D97-AF65-F5344CB8AC3E}">
        <p14:creationId xmlns:p14="http://schemas.microsoft.com/office/powerpoint/2010/main" val="400663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187A3-38BE-799A-D573-B27FB48F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741"/>
          </a:xfrm>
        </p:spPr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Freiheitsgrade</a:t>
            </a:r>
            <a:r>
              <a:rPr lang="de-DE" dirty="0"/>
              <a:t> beschreiben die möglichen Wege, die </a:t>
            </a:r>
            <a:r>
              <a:rPr lang="de-DE" dirty="0">
                <a:solidFill>
                  <a:srgbClr val="FFC000"/>
                </a:solidFill>
              </a:rPr>
              <a:t>zufällig</a:t>
            </a:r>
            <a:r>
              <a:rPr lang="de-DE" dirty="0"/>
              <a:t> zu einem (beobachteten) Ergebnis führen (können).</a:t>
            </a:r>
          </a:p>
        </p:txBody>
      </p:sp>
    </p:spTree>
    <p:extLst>
      <p:ext uri="{BB962C8B-B14F-4D97-AF65-F5344CB8AC3E}">
        <p14:creationId xmlns:p14="http://schemas.microsoft.com/office/powerpoint/2010/main" val="1151478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Die Präzision des Messinstruments beeinflusst das konkrete Ergebnis!</a:t>
            </a:r>
          </a:p>
        </p:txBody>
      </p:sp>
    </p:spTree>
    <p:extLst>
      <p:ext uri="{BB962C8B-B14F-4D97-AF65-F5344CB8AC3E}">
        <p14:creationId xmlns:p14="http://schemas.microsoft.com/office/powerpoint/2010/main" val="20793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0722B39-2626-7744-DF42-68665F4A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15" y="507715"/>
            <a:ext cx="5842570" cy="58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5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FEDFE46-7FAF-9D0B-CCB9-0B8EFF78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10" y="1389575"/>
            <a:ext cx="4078850" cy="407885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09BC777-C0D9-BDB0-BA9E-F3C6AF94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85" y="1389575"/>
            <a:ext cx="4078850" cy="40788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A057D7B-BB3D-8E98-73EE-3A64CC171178}"/>
              </a:ext>
            </a:extLst>
          </p:cNvPr>
          <p:cNvSpPr txBox="1"/>
          <p:nvPr/>
        </p:nvSpPr>
        <p:spPr>
          <a:xfrm rot="21285433">
            <a:off x="3518259" y="5431592"/>
            <a:ext cx="5538696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Gleiche Bandbreite</a:t>
            </a:r>
          </a:p>
        </p:txBody>
      </p:sp>
    </p:spTree>
    <p:extLst>
      <p:ext uri="{BB962C8B-B14F-4D97-AF65-F5344CB8AC3E}">
        <p14:creationId xmlns:p14="http://schemas.microsoft.com/office/powerpoint/2010/main" val="1503563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Wie extrem ist zu extrem?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4EEAA1C-8E69-D5CE-DA86-51CB5F6C5A9A}"/>
              </a:ext>
            </a:extLst>
          </p:cNvPr>
          <p:cNvSpPr txBox="1"/>
          <p:nvPr/>
        </p:nvSpPr>
        <p:spPr>
          <a:xfrm rot="21285433">
            <a:off x="1337839" y="1171940"/>
            <a:ext cx="8985152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Das Grundproblem der Statistik</a:t>
            </a:r>
          </a:p>
        </p:txBody>
      </p:sp>
    </p:spTree>
    <p:extLst>
      <p:ext uri="{BB962C8B-B14F-4D97-AF65-F5344CB8AC3E}">
        <p14:creationId xmlns:p14="http://schemas.microsoft.com/office/powerpoint/2010/main" val="2075819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2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79C31-16BF-5543-DD44-5EE56918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" y="1574292"/>
            <a:ext cx="11128248" cy="370941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2165687-E9D1-B51E-0D8F-537F1E242811}"/>
              </a:ext>
            </a:extLst>
          </p:cNvPr>
          <p:cNvSpPr txBox="1"/>
          <p:nvPr/>
        </p:nvSpPr>
        <p:spPr>
          <a:xfrm rot="21285433">
            <a:off x="4214787" y="3181610"/>
            <a:ext cx="646683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05426B"/>
                </a:solidFill>
                <a:latin typeface="Helvetica Rounded" pitchFamily="2" charset="77"/>
              </a:rPr>
              <a:t>Statistische Verteilung</a:t>
            </a:r>
          </a:p>
        </p:txBody>
      </p:sp>
    </p:spTree>
    <p:extLst>
      <p:ext uri="{BB962C8B-B14F-4D97-AF65-F5344CB8AC3E}">
        <p14:creationId xmlns:p14="http://schemas.microsoft.com/office/powerpoint/2010/main" val="3413502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sz="4400" dirty="0"/>
              <a:t>Eine statistische Verteilung wird durch eine Dichtefunktion beschrieben.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>
                <a:solidFill>
                  <a:srgbClr val="FFC000"/>
                </a:solidFill>
              </a:rPr>
              <a:t>Das Integral der Dichtefunktion ist 1!</a:t>
            </a:r>
          </a:p>
        </p:txBody>
      </p:sp>
    </p:spTree>
    <p:extLst>
      <p:ext uri="{BB962C8B-B14F-4D97-AF65-F5344CB8AC3E}">
        <p14:creationId xmlns:p14="http://schemas.microsoft.com/office/powerpoint/2010/main" val="20320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Überprüfbare aber noch nicht überprüfte Aussagen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366F4DA3-3320-403C-1A8A-041F7608E500}"/>
              </a:ext>
            </a:extLst>
          </p:cNvPr>
          <p:cNvSpPr/>
          <p:nvPr/>
        </p:nvSpPr>
        <p:spPr>
          <a:xfrm>
            <a:off x="4798031" y="3053993"/>
            <a:ext cx="1869897" cy="75001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40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FE808E-3AD7-C178-F293-4DE93EEA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039368"/>
            <a:ext cx="9558528" cy="47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0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8"/>
            <a:ext cx="10515600" cy="5587416"/>
          </a:xfrm>
        </p:spPr>
        <p:txBody>
          <a:bodyPr anchor="ctr">
            <a:normAutofit/>
          </a:bodyPr>
          <a:lstStyle/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Extrem oder nicht extrem? (ungerichtet)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Kleiner, weniger, schlechter </a:t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		(linksseitig gerichtet)</a:t>
            </a:r>
          </a:p>
          <a:p>
            <a:pPr marL="7937" indent="0">
              <a:buNone/>
            </a:pPr>
            <a:endParaRPr lang="de-DE" sz="40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4000" dirty="0">
                <a:solidFill>
                  <a:schemeClr val="bg1"/>
                </a:solidFill>
              </a:rPr>
              <a:t>Grösser, mehr, besser usw. </a:t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		(rechtsseitig gerichtet)</a:t>
            </a:r>
          </a:p>
        </p:txBody>
      </p:sp>
    </p:spTree>
    <p:extLst>
      <p:ext uri="{BB962C8B-B14F-4D97-AF65-F5344CB8AC3E}">
        <p14:creationId xmlns:p14="http://schemas.microsoft.com/office/powerpoint/2010/main" val="271125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9A2409-5D2D-176E-EC7E-79D4ACD5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" y="1511808"/>
            <a:ext cx="11503152" cy="3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2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1928E0-0129-5DDC-6576-2FCCEBA3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758952"/>
            <a:ext cx="10680192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1928E0-0129-5DDC-6576-2FCCEBA3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758952"/>
            <a:ext cx="10680192" cy="534009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CEB0487-3A57-6945-230C-A2C8135E1986}"/>
              </a:ext>
            </a:extLst>
          </p:cNvPr>
          <p:cNvSpPr txBox="1"/>
          <p:nvPr/>
        </p:nvSpPr>
        <p:spPr>
          <a:xfrm rot="21213673">
            <a:off x="4421294" y="2479309"/>
            <a:ext cx="408316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ungerichtet</a:t>
            </a:r>
          </a:p>
        </p:txBody>
      </p:sp>
    </p:spTree>
    <p:extLst>
      <p:ext uri="{BB962C8B-B14F-4D97-AF65-F5344CB8AC3E}">
        <p14:creationId xmlns:p14="http://schemas.microsoft.com/office/powerpoint/2010/main" val="842117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1928E0-0129-5DDC-6576-2FCCEBA3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758952"/>
            <a:ext cx="10680192" cy="534009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215D725-840B-4DAD-A5F4-68D648795EAE}"/>
              </a:ext>
            </a:extLst>
          </p:cNvPr>
          <p:cNvSpPr txBox="1"/>
          <p:nvPr/>
        </p:nvSpPr>
        <p:spPr>
          <a:xfrm rot="460663">
            <a:off x="5617565" y="3725303"/>
            <a:ext cx="1710725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95%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A73EE-85BD-C855-10DB-2F9E18FED643}"/>
              </a:ext>
            </a:extLst>
          </p:cNvPr>
          <p:cNvSpPr txBox="1"/>
          <p:nvPr/>
        </p:nvSpPr>
        <p:spPr>
          <a:xfrm rot="460663">
            <a:off x="2257011" y="3435576"/>
            <a:ext cx="190949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2.5%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471EDE-4564-830D-36D7-E1052DD94475}"/>
              </a:ext>
            </a:extLst>
          </p:cNvPr>
          <p:cNvSpPr txBox="1"/>
          <p:nvPr/>
        </p:nvSpPr>
        <p:spPr>
          <a:xfrm rot="21162627">
            <a:off x="9033361" y="3435576"/>
            <a:ext cx="1909497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2.5%</a:t>
            </a:r>
          </a:p>
        </p:txBody>
      </p:sp>
    </p:spTree>
    <p:extLst>
      <p:ext uri="{BB962C8B-B14F-4D97-AF65-F5344CB8AC3E}">
        <p14:creationId xmlns:p14="http://schemas.microsoft.com/office/powerpoint/2010/main" val="1121401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65BFED6-5B87-3DF5-59AB-7C298B8E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6" y="760288"/>
            <a:ext cx="10674848" cy="533742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39AB4F-6AAD-D7E9-5089-522A8EC48620}"/>
              </a:ext>
            </a:extLst>
          </p:cNvPr>
          <p:cNvSpPr txBox="1"/>
          <p:nvPr/>
        </p:nvSpPr>
        <p:spPr>
          <a:xfrm>
            <a:off x="5525647" y="3942026"/>
            <a:ext cx="478849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linksgerichtet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A8D375-55B0-061F-B6BD-56604E988115}"/>
              </a:ext>
            </a:extLst>
          </p:cNvPr>
          <p:cNvSpPr txBox="1"/>
          <p:nvPr/>
        </p:nvSpPr>
        <p:spPr>
          <a:xfrm rot="10800000">
            <a:off x="4648484" y="4002314"/>
            <a:ext cx="87716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➜</a:t>
            </a:r>
          </a:p>
        </p:txBody>
      </p:sp>
    </p:spTree>
    <p:extLst>
      <p:ext uri="{BB962C8B-B14F-4D97-AF65-F5344CB8AC3E}">
        <p14:creationId xmlns:p14="http://schemas.microsoft.com/office/powerpoint/2010/main" val="192429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088087-CBFF-0E3E-9731-919D4C4C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8" y="688369"/>
            <a:ext cx="10962524" cy="548126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C4973B-C55F-3CB0-BC87-2B4A1CE9E9B1}"/>
              </a:ext>
            </a:extLst>
          </p:cNvPr>
          <p:cNvSpPr txBox="1"/>
          <p:nvPr/>
        </p:nvSpPr>
        <p:spPr>
          <a:xfrm>
            <a:off x="2280029" y="3854661"/>
            <a:ext cx="536557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rechtsgerichtet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0727E1-882D-E0BA-CD7E-DAFBA0FB47D7}"/>
              </a:ext>
            </a:extLst>
          </p:cNvPr>
          <p:cNvSpPr txBox="1"/>
          <p:nvPr/>
        </p:nvSpPr>
        <p:spPr>
          <a:xfrm>
            <a:off x="7451974" y="3851590"/>
            <a:ext cx="877163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05426B"/>
                </a:solidFill>
                <a:latin typeface="Helvetica Rounded" pitchFamily="2" charset="77"/>
              </a:rPr>
              <a:t>➜</a:t>
            </a:r>
          </a:p>
        </p:txBody>
      </p:sp>
    </p:spTree>
    <p:extLst>
      <p:ext uri="{BB962C8B-B14F-4D97-AF65-F5344CB8AC3E}">
        <p14:creationId xmlns:p14="http://schemas.microsoft.com/office/powerpoint/2010/main" val="35216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Rechtsgerichtete Wahrscheinlichkeiten ergeben sich aus linksgerichteten Wahrscheinlichkeiten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D577804-977F-92BE-B983-2C4744B3964D}"/>
              </a:ext>
            </a:extLst>
          </p:cNvPr>
          <p:cNvSpPr txBox="1"/>
          <p:nvPr/>
        </p:nvSpPr>
        <p:spPr>
          <a:xfrm>
            <a:off x="2001029" y="4799352"/>
            <a:ext cx="7651454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1 - linkes Signifikanzniveau</a:t>
            </a:r>
          </a:p>
        </p:txBody>
      </p:sp>
    </p:spTree>
    <p:extLst>
      <p:ext uri="{BB962C8B-B14F-4D97-AF65-F5344CB8AC3E}">
        <p14:creationId xmlns:p14="http://schemas.microsoft.com/office/powerpoint/2010/main" val="2122020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088087-CBFF-0E3E-9731-919D4C4C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38" y="688369"/>
            <a:ext cx="10962524" cy="5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30" y="389509"/>
            <a:ext cx="10874339" cy="5572379"/>
          </a:xfrm>
        </p:spPr>
        <p:txBody>
          <a:bodyPr/>
          <a:lstStyle/>
          <a:p>
            <a:pPr algn="ctr"/>
            <a:r>
              <a:rPr lang="de-DE" dirty="0"/>
              <a:t>Welche Hypothese ist wahrscheinlicher?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1E2D0D-F109-C6B5-43DF-D552C6C6DFDB}"/>
              </a:ext>
            </a:extLst>
          </p:cNvPr>
          <p:cNvSpPr txBox="1"/>
          <p:nvPr/>
        </p:nvSpPr>
        <p:spPr>
          <a:xfrm rot="467666">
            <a:off x="7409001" y="729690"/>
            <a:ext cx="3690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>
                <a:solidFill>
                  <a:srgbClr val="FFC000"/>
                </a:solidFill>
                <a:latin typeface="Helvetica Rounded" pitchFamily="2" charset="77"/>
              </a:rPr>
              <a:t>Strategie</a:t>
            </a:r>
          </a:p>
        </p:txBody>
      </p:sp>
    </p:spTree>
    <p:extLst>
      <p:ext uri="{BB962C8B-B14F-4D97-AF65-F5344CB8AC3E}">
        <p14:creationId xmlns:p14="http://schemas.microsoft.com/office/powerpoint/2010/main" val="2999897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Der p-Wert beschreibt die Wahrscheinlichkeit für Ereignisse, die mindestens so extrem wie oder noch extremer als ein Ereignis sind.</a:t>
            </a:r>
          </a:p>
        </p:txBody>
      </p:sp>
    </p:spTree>
    <p:extLst>
      <p:ext uri="{BB962C8B-B14F-4D97-AF65-F5344CB8AC3E}">
        <p14:creationId xmlns:p14="http://schemas.microsoft.com/office/powerpoint/2010/main" val="1986010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D8965-F9FB-D282-DC95-CDE96F2E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741"/>
          </a:xfrm>
        </p:spPr>
        <p:txBody>
          <a:bodyPr/>
          <a:lstStyle/>
          <a:p>
            <a:r>
              <a:rPr lang="de-DE" sz="4400" dirty="0"/>
              <a:t>Das Überprüfen, </a:t>
            </a:r>
            <a:br>
              <a:rPr lang="de-DE" sz="4400" dirty="0"/>
            </a:br>
            <a:r>
              <a:rPr lang="de-DE" sz="4400" dirty="0"/>
              <a:t>ob ein Wert im Konfidenzintervall (grüner Bereich) oder </a:t>
            </a:r>
            <a:br>
              <a:rPr lang="de-DE" sz="4400" dirty="0"/>
            </a:br>
            <a:r>
              <a:rPr lang="de-DE" sz="4400" dirty="0"/>
              <a:t>innerhalb des Signifikanzniveaus (roter Bereich) liegt,</a:t>
            </a:r>
            <a:br>
              <a:rPr lang="de-DE" sz="4400" dirty="0"/>
            </a:br>
            <a:r>
              <a:rPr lang="de-DE" sz="4400" dirty="0"/>
              <a:t>wird bei der Normalverteilung als </a:t>
            </a:r>
            <a:br>
              <a:rPr lang="de-DE" sz="4400" dirty="0"/>
            </a:br>
            <a:r>
              <a:rPr lang="de-DE" sz="4400" dirty="0" err="1">
                <a:solidFill>
                  <a:srgbClr val="FFC000"/>
                </a:solidFill>
              </a:rPr>
              <a:t>z</a:t>
            </a:r>
            <a:r>
              <a:rPr lang="de-DE" sz="4400" dirty="0">
                <a:solidFill>
                  <a:srgbClr val="FFC000"/>
                </a:solidFill>
              </a:rPr>
              <a:t>-Test</a:t>
            </a:r>
            <a:r>
              <a:rPr lang="de-DE" sz="4400" dirty="0"/>
              <a:t> bezeichnet.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D170B6-BA80-50BD-71AD-5BF59BD3D5AB}"/>
              </a:ext>
            </a:extLst>
          </p:cNvPr>
          <p:cNvSpPr txBox="1"/>
          <p:nvPr/>
        </p:nvSpPr>
        <p:spPr>
          <a:xfrm rot="21157374">
            <a:off x="4292010" y="5231431"/>
            <a:ext cx="5440913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FFC000"/>
                </a:solidFill>
                <a:latin typeface="Helvetica Rounded" pitchFamily="2" charset="77"/>
              </a:rPr>
              <a:t>Rezept auf </a:t>
            </a:r>
            <a:r>
              <a:rPr lang="de-DE" sz="4400" dirty="0" err="1">
                <a:solidFill>
                  <a:srgbClr val="FFC000"/>
                </a:solidFill>
                <a:latin typeface="Helvetica Rounded" pitchFamily="2" charset="77"/>
              </a:rPr>
              <a:t>Moodle</a:t>
            </a:r>
            <a:endParaRPr lang="de-DE" sz="4400" dirty="0">
              <a:solidFill>
                <a:srgbClr val="FFC000"/>
              </a:solidFill>
              <a:latin typeface="Helvetica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8345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30" y="389509"/>
            <a:ext cx="10874339" cy="5572379"/>
          </a:xfrm>
        </p:spPr>
        <p:txBody>
          <a:bodyPr/>
          <a:lstStyle/>
          <a:p>
            <a:pPr algn="ctr"/>
            <a:r>
              <a:rPr lang="de-DE" dirty="0"/>
              <a:t>Welche Hypothese ist wahrscheinlicher?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1E2D0D-F109-C6B5-43DF-D552C6C6DFDB}"/>
              </a:ext>
            </a:extLst>
          </p:cNvPr>
          <p:cNvSpPr txBox="1"/>
          <p:nvPr/>
        </p:nvSpPr>
        <p:spPr>
          <a:xfrm rot="20801096">
            <a:off x="4243378" y="4035042"/>
            <a:ext cx="61446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>
                <a:solidFill>
                  <a:srgbClr val="FFC000"/>
                </a:solidFill>
                <a:latin typeface="Helvetica Rounded" pitchFamily="2" charset="77"/>
              </a:rPr>
              <a:t>Hypothesentest</a:t>
            </a:r>
          </a:p>
        </p:txBody>
      </p:sp>
    </p:spTree>
    <p:extLst>
      <p:ext uri="{BB962C8B-B14F-4D97-AF65-F5344CB8AC3E}">
        <p14:creationId xmlns:p14="http://schemas.microsoft.com/office/powerpoint/2010/main" val="316599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639C73-6644-D116-E6F4-5F71BB28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4339" cy="5572379"/>
          </a:xfrm>
        </p:spPr>
        <p:txBody>
          <a:bodyPr/>
          <a:lstStyle/>
          <a:p>
            <a:r>
              <a:rPr lang="de-DE" dirty="0"/>
              <a:t>Es werden </a:t>
            </a:r>
            <a:r>
              <a:rPr lang="de-DE" dirty="0">
                <a:solidFill>
                  <a:srgbClr val="FFC000"/>
                </a:solidFill>
              </a:rPr>
              <a:t>immer</a:t>
            </a:r>
            <a:r>
              <a:rPr lang="de-DE" dirty="0"/>
              <a:t> mehrere Hypothesen benötigt!</a:t>
            </a:r>
          </a:p>
        </p:txBody>
      </p:sp>
    </p:spTree>
    <p:extLst>
      <p:ext uri="{BB962C8B-B14F-4D97-AF65-F5344CB8AC3E}">
        <p14:creationId xmlns:p14="http://schemas.microsoft.com/office/powerpoint/2010/main" val="109643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ED9719-078D-A341-F7F3-34504EC96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t="13" r="-1027" b="-217"/>
          <a:stretch/>
        </p:blipFill>
        <p:spPr>
          <a:xfrm>
            <a:off x="3847698" y="447784"/>
            <a:ext cx="4040526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ED9719-078D-A341-F7F3-34504EC96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" t="13" r="-1027" b="-217"/>
          <a:stretch/>
        </p:blipFill>
        <p:spPr>
          <a:xfrm>
            <a:off x="3847698" y="447784"/>
            <a:ext cx="4040526" cy="5218176"/>
          </a:xfrm>
          <a:prstGeom prst="rect">
            <a:avLst/>
          </a:prstGeom>
        </p:spPr>
      </p:pic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695A0A14-D489-5BB4-C689-2EA6BCA0D4B7}"/>
              </a:ext>
            </a:extLst>
          </p:cNvPr>
          <p:cNvSpPr/>
          <p:nvPr/>
        </p:nvSpPr>
        <p:spPr>
          <a:xfrm>
            <a:off x="4328160" y="2462784"/>
            <a:ext cx="2682240" cy="49987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3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389</Words>
  <Application>Microsoft Macintosh PowerPoint</Application>
  <PresentationFormat>Breitbild</PresentationFormat>
  <Paragraphs>87</Paragraphs>
  <Slides>52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52</vt:i4>
      </vt:variant>
    </vt:vector>
  </HeadingPairs>
  <TitlesOfParts>
    <vt:vector size="61" baseType="lpstr">
      <vt:lpstr>Arial</vt:lpstr>
      <vt:lpstr>Arial Black</vt:lpstr>
      <vt:lpstr>Calibri</vt:lpstr>
      <vt:lpstr>Cambria Math</vt:lpstr>
      <vt:lpstr>Helvetica Rounded</vt:lpstr>
      <vt:lpstr>Helvetica Rounded LT Std</vt:lpstr>
      <vt:lpstr>Office</vt:lpstr>
      <vt:lpstr>Absolut Leer</vt:lpstr>
      <vt:lpstr>zhaw_Folien_deutsch</vt:lpstr>
      <vt:lpstr>Daten &amp; Information 2</vt:lpstr>
      <vt:lpstr>PowerPoint-Präsentation</vt:lpstr>
      <vt:lpstr>PowerPoint-Präsentation</vt:lpstr>
      <vt:lpstr>PowerPoint-Präsentation</vt:lpstr>
      <vt:lpstr>Welche Hypothese ist wahrscheinlicher?</vt:lpstr>
      <vt:lpstr>Welche Hypothese ist wahrscheinlicher?</vt:lpstr>
      <vt:lpstr>Es werden immer mehrere Hypothesen benötigt!</vt:lpstr>
      <vt:lpstr>PowerPoint-Präsentation</vt:lpstr>
      <vt:lpstr>PowerPoint-Präsentation</vt:lpstr>
      <vt:lpstr>PowerPoint-Präsentation</vt:lpstr>
      <vt:lpstr>Wir kehren eine Hypothese in ihr Gegenteil!</vt:lpstr>
      <vt:lpstr>PowerPoint-Präsentation</vt:lpstr>
      <vt:lpstr>Jede Hypothese braucht einen Kontrast, dem die Hypothese gegenübergestellt wird.</vt:lpstr>
      <vt:lpstr>Der „Kontrast“ wird als  Gegenhypothese bezeichnet.</vt:lpstr>
      <vt:lpstr>Verteilungen und Messungenauigkeit</vt:lpstr>
      <vt:lpstr>PowerPoint-Präsentation</vt:lpstr>
      <vt:lpstr>PowerPoint-Präsentation</vt:lpstr>
      <vt:lpstr>PowerPoint-Präsentation</vt:lpstr>
      <vt:lpstr>Bei welchem Wert sollte die Gleichverteilung liegen?</vt:lpstr>
      <vt:lpstr>n/m</vt:lpstr>
      <vt:lpstr>n/m</vt:lpstr>
      <vt:lpstr>n/m</vt:lpstr>
      <vt:lpstr>PowerPoint-Präsentation</vt:lpstr>
      <vt:lpstr>Was ist der kleinste Wert, ab dem eine Gleichverteilung festgestellt werden kann?</vt:lpstr>
      <vt:lpstr>n/m⟹n=m</vt:lpstr>
      <vt:lpstr>Mit welcher Wahrscheinlichkeit werden die richtigen Werte getroffen?</vt:lpstr>
      <vt:lpstr>PowerPoint-Präsentation</vt:lpstr>
      <vt:lpstr>PowerPoint-Präsentation</vt:lpstr>
      <vt:lpstr>PowerPoint-Präsentation</vt:lpstr>
      <vt:lpstr>Freiheitsgrade beeinflussen das konkrete Ergebnis!</vt:lpstr>
      <vt:lpstr>Freiheitsgrade beschreiben die möglichen Wege, die zufällig zu einem (beobachteten) Ergebnis führen (können).</vt:lpstr>
      <vt:lpstr>Die Präzision des Messinstruments beeinflusst das konkrete Ergebnis!</vt:lpstr>
      <vt:lpstr>PowerPoint-Präsentation</vt:lpstr>
      <vt:lpstr>PowerPoint-Präsentation</vt:lpstr>
      <vt:lpstr>PowerPoint-Präsentation</vt:lpstr>
      <vt:lpstr>Wie extrem ist zu extrem?</vt:lpstr>
      <vt:lpstr>PowerPoint-Präsentation</vt:lpstr>
      <vt:lpstr>PowerPoint-Präsentation</vt:lpstr>
      <vt:lpstr>Eine statistische Verteilung wird durch eine Dichtefunktion beschrieben.  Das Integral der Dichtefunktion ist 1!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Rechtsgerichtete Wahrscheinlichkeiten ergeben sich aus linksgerichteten Wahrscheinlichkeiten </vt:lpstr>
      <vt:lpstr>PowerPoint-Präsentation</vt:lpstr>
      <vt:lpstr>Der p-Wert beschreibt die Wahrscheinlichkeit für Ereignisse, die mindestens so extrem wie oder noch extremer als ein Ereignis sind.</vt:lpstr>
      <vt:lpstr>Das Überprüfen,  ob ein Wert im Konfidenzintervall (grüner Bereich) oder  innerhalb des Signifikanzniveaus (roter Bereich) liegt, wird bei der Normalverteilung als  z-Test bezeichnet.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196</cp:revision>
  <dcterms:created xsi:type="dcterms:W3CDTF">2020-02-19T21:18:57Z</dcterms:created>
  <dcterms:modified xsi:type="dcterms:W3CDTF">2023-03-02T10:12:16Z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2023-02-22T20:27:47Z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1b9df108-e96c-4aa3-8d71-fe7311da153b</vt:lpwstr>
  </property>
  <property fmtid="{D5CDD505-2E9C-101B-9397-08002B2CF9AE}" pid="8" name="MSIP_Label_10d9bad3-6dac-4e9a-89a3-89f3b8d247b2_ContentBits">
    <vt:lpwstr>0</vt:lpwstr>
  </property>
</Properties>
</file>