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  <p:sldMasterId id="2147483659" r:id="rId3"/>
  </p:sldMasterIdLst>
  <p:notesMasterIdLst>
    <p:notesMasterId r:id="rId27"/>
  </p:notesMasterIdLst>
  <p:sldIdLst>
    <p:sldId id="256" r:id="rId4"/>
    <p:sldId id="259" r:id="rId5"/>
    <p:sldId id="260" r:id="rId6"/>
    <p:sldId id="261" r:id="rId7"/>
    <p:sldId id="262" r:id="rId8"/>
    <p:sldId id="264" r:id="rId9"/>
    <p:sldId id="265" r:id="rId10"/>
    <p:sldId id="277" r:id="rId11"/>
    <p:sldId id="267" r:id="rId12"/>
    <p:sldId id="266" r:id="rId13"/>
    <p:sldId id="286" r:id="rId14"/>
    <p:sldId id="269" r:id="rId15"/>
    <p:sldId id="270" r:id="rId16"/>
    <p:sldId id="273" r:id="rId17"/>
    <p:sldId id="280" r:id="rId18"/>
    <p:sldId id="278" r:id="rId19"/>
    <p:sldId id="284" r:id="rId20"/>
    <p:sldId id="281" r:id="rId21"/>
    <p:sldId id="279" r:id="rId22"/>
    <p:sldId id="282" r:id="rId23"/>
    <p:sldId id="283" r:id="rId24"/>
    <p:sldId id="274" r:id="rId25"/>
    <p:sldId id="25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2B97C-F126-8540-AD06-62FEF6676FCD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3CE3-2C2D-3E48-8A0F-983D2E74FB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95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9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19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7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53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2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AE427-0AFB-AF4A-BBA8-CD232086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962B5-F48A-8545-B346-6321F080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2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42046" y="1475723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49205" y="1475721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4"/>
          </p:nvPr>
        </p:nvSpPr>
        <p:spPr>
          <a:xfrm>
            <a:off x="627285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87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72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627285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6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6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9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77683-1162-224E-8E1F-4B33F41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D88B-A307-5D43-93AB-72336905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54013">
              <a:tabLst/>
              <a:defRPr/>
            </a:lvl1pPr>
            <a:lvl2pPr marL="685800" indent="-323850">
              <a:tabLst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8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D6A9-1C74-D047-9291-E929240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91CB-7DE5-DA4F-AA48-133321B2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1A8FA-BC0D-8340-918C-4A92E1F0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9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AF3A4-1416-F348-A7E4-D920DB8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4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65697" y="411012"/>
            <a:ext cx="8774171" cy="106471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 err="1"/>
              <a:t>Departementsname</a:t>
            </a:r>
            <a:r>
              <a:rPr lang="de-CH" dirty="0"/>
              <a:t> oder Institutsname eintragen, </a:t>
            </a:r>
            <a:br>
              <a:rPr lang="de-CH" dirty="0"/>
            </a:br>
            <a:r>
              <a:rPr lang="de-CH" dirty="0"/>
              <a:t>max. 3 Zeilen</a:t>
            </a:r>
            <a:endParaRPr lang="de-CH" noProof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65695" y="1831932"/>
            <a:ext cx="10458659" cy="4258849"/>
          </a:xfrm>
        </p:spPr>
        <p:txBody>
          <a:bodyPr tIns="0"/>
          <a:lstStyle>
            <a:lvl1pPr marL="0" indent="0">
              <a:buFontTx/>
              <a:buNone/>
              <a:defRPr sz="2339" cap="all" baseline="0"/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56953" y="6380274"/>
            <a:ext cx="1348433" cy="175662"/>
          </a:xfrm>
        </p:spPr>
        <p:txBody>
          <a:bodyPr/>
          <a:lstStyle>
            <a:lvl1pPr>
              <a:defRPr/>
            </a:lvl1pPr>
          </a:lstStyle>
          <a:p>
            <a:fld id="{A93144A4-A6A9-493D-B2F9-AB16947E709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3" y="2186184"/>
            <a:ext cx="10458660" cy="3905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5693" y="1475723"/>
            <a:ext cx="10458660" cy="356209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378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ED04BD-123B-5A44-8CAF-D5A0DC22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2DB0-AE27-304C-941E-20F39A42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6636F-D2A8-B640-BE3D-E318C1C7A2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16147" y="5240215"/>
            <a:ext cx="1398306" cy="13923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F73092-7E66-3147-B4F1-6D845BE5D221}"/>
              </a:ext>
            </a:extLst>
          </p:cNvPr>
          <p:cNvSpPr txBox="1"/>
          <p:nvPr userDrawn="1"/>
        </p:nvSpPr>
        <p:spPr>
          <a:xfrm>
            <a:off x="483165" y="6263187"/>
            <a:ext cx="266130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@phish108 @</a:t>
            </a:r>
            <a:r>
              <a:rPr lang="de-DE" b="1" dirty="0" err="1">
                <a:solidFill>
                  <a:schemeClr val="bg1"/>
                </a:solidFill>
              </a:rPr>
              <a:t>datenXinfos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bg1">
              <a:lumMod val="95000"/>
            </a:schemeClr>
          </a:solidFill>
          <a:latin typeface="Helvetica Rounded LT Std" panose="020F0804030503020204" pitchFamily="34" charset="0"/>
          <a:ea typeface="+mj-ea"/>
          <a:cs typeface="+mj-cs"/>
        </a:defRPr>
      </a:lvl1pPr>
    </p:titleStyle>
    <p:bodyStyle>
      <a:lvl1pPr marL="361950" indent="-354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238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5693" y="408329"/>
            <a:ext cx="8775982" cy="80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693" y="1475723"/>
            <a:ext cx="10458660" cy="46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Textmasterformate durch Klicken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94247" y="6380274"/>
            <a:ext cx="830111" cy="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179022">
              <a:lnSpc>
                <a:spcPct val="100000"/>
              </a:lnSpc>
              <a:spcAft>
                <a:spcPct val="0"/>
              </a:spcAft>
              <a:defRPr sz="739" b="0">
                <a:solidFill>
                  <a:schemeClr val="tx1"/>
                </a:solidFill>
              </a:defRPr>
            </a:lvl1pPr>
          </a:lstStyle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1179022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39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2pPr>
      <a:lvl3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3pPr>
      <a:lvl4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4pPr>
      <a:lvl5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5pPr>
      <a:lvl6pPr marL="516832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6pPr>
      <a:lvl7pPr marL="1033663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7pPr>
      <a:lvl8pPr marL="1550494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8pPr>
      <a:lvl9pPr marL="2067325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9pPr>
    </p:titleStyle>
    <p:bodyStyle>
      <a:lvl1pPr marL="0" indent="0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None/>
        <a:defRPr sz="2339">
          <a:solidFill>
            <a:schemeClr val="tx1"/>
          </a:solidFill>
          <a:latin typeface="+mn-lt"/>
          <a:ea typeface="+mn-ea"/>
          <a:cs typeface="+mn-cs"/>
        </a:defRPr>
      </a:lvl1pPr>
      <a:lvl2pPr marL="310212" indent="-310212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2pPr>
      <a:lvl3pPr marL="620424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3pPr>
      <a:lvl4pPr marL="930636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4pPr>
      <a:lvl5pPr marL="1240848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5pPr>
      <a:lvl6pPr marL="316738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6pPr>
      <a:lvl7pPr marL="368421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7pPr>
      <a:lvl8pPr marL="4201050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8pPr>
      <a:lvl9pPr marL="4717881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16832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33663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50494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067325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584157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0098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61781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134651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4779D4B-0DBD-A74F-A428-DC5F61F19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&amp; Information 2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421335E-3D20-8343-A057-0B4AC1AA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Fragen, Hypothesen und </a:t>
            </a:r>
            <a:r>
              <a:rPr lang="de-DE"/>
              <a:t>andere Grundbegriffe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4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Überprüfbare aber noch nicht überprüfte Aussagen werden als </a:t>
            </a:r>
            <a:r>
              <a:rPr lang="de-DE" sz="3600" dirty="0">
                <a:solidFill>
                  <a:srgbClr val="FFC000"/>
                </a:solidFill>
              </a:rPr>
              <a:t>Hypothesen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Überprüfte Aussagen werden als </a:t>
            </a:r>
            <a:r>
              <a:rPr lang="de-DE" sz="3600" dirty="0">
                <a:solidFill>
                  <a:srgbClr val="FFC000"/>
                </a:solidFill>
              </a:rPr>
              <a:t>Fakten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</p:txBody>
      </p:sp>
    </p:spTree>
    <p:extLst>
      <p:ext uri="{BB962C8B-B14F-4D97-AF65-F5344CB8AC3E}">
        <p14:creationId xmlns:p14="http://schemas.microsoft.com/office/powerpoint/2010/main" val="38106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Aussagen, die unabhängig von den Daten immer belegt werden können, sind </a:t>
            </a:r>
            <a:r>
              <a:rPr lang="de-DE" sz="3600" dirty="0">
                <a:solidFill>
                  <a:srgbClr val="FFC000"/>
                </a:solidFill>
              </a:rPr>
              <a:t>keine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rgbClr val="FFC000"/>
                </a:solidFill>
              </a:rPr>
              <a:t>Hypothesen</a:t>
            </a:r>
            <a:r>
              <a:rPr lang="de-DE" sz="3600" dirty="0">
                <a:solidFill>
                  <a:schemeClr val="bg1"/>
                </a:solidFill>
              </a:rPr>
              <a:t>!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Solche Aussagen werden als </a:t>
            </a:r>
            <a:r>
              <a:rPr lang="de-DE" sz="3600" dirty="0">
                <a:solidFill>
                  <a:srgbClr val="FFC000"/>
                </a:solidFill>
              </a:rPr>
              <a:t>Tautologien</a:t>
            </a:r>
            <a:r>
              <a:rPr lang="de-DE" sz="3600" dirty="0">
                <a:solidFill>
                  <a:schemeClr val="bg1"/>
                </a:solidFill>
              </a:rPr>
              <a:t> bezeichnet.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Gelegentlich stellt sich erst im Nachhinein heraus, dass eine Tautologie überprüft wurde.</a:t>
            </a:r>
          </a:p>
        </p:txBody>
      </p:sp>
    </p:spTree>
    <p:extLst>
      <p:ext uri="{BB962C8B-B14F-4D97-AF65-F5344CB8AC3E}">
        <p14:creationId xmlns:p14="http://schemas.microsoft.com/office/powerpoint/2010/main" val="265143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Überprüfte Aussagen werden als </a:t>
            </a:r>
            <a:r>
              <a:rPr lang="de-DE" sz="3600" dirty="0">
                <a:solidFill>
                  <a:srgbClr val="FFC000"/>
                </a:solidFill>
              </a:rPr>
              <a:t>Fakten</a:t>
            </a:r>
            <a:r>
              <a:rPr lang="de-DE" sz="3600" dirty="0">
                <a:solidFill>
                  <a:schemeClr val="bg1"/>
                </a:solidFill>
              </a:rPr>
              <a:t> bezeichnet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Mehrere verknüpfte und überprüfte Fakten zu einem Thema werden als </a:t>
            </a:r>
            <a:r>
              <a:rPr lang="de-DE" sz="3600" dirty="0">
                <a:solidFill>
                  <a:srgbClr val="FFC000"/>
                </a:solidFill>
              </a:rPr>
              <a:t>Theorie</a:t>
            </a:r>
            <a:r>
              <a:rPr lang="de-DE" sz="3600" dirty="0">
                <a:solidFill>
                  <a:schemeClr val="bg1"/>
                </a:solidFill>
              </a:rPr>
              <a:t> bezeichnet</a:t>
            </a:r>
          </a:p>
        </p:txBody>
      </p:sp>
    </p:spTree>
    <p:extLst>
      <p:ext uri="{BB962C8B-B14F-4D97-AF65-F5344CB8AC3E}">
        <p14:creationId xmlns:p14="http://schemas.microsoft.com/office/powerpoint/2010/main" val="215221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A7A754A-2B57-A24E-9C3E-297F17BEFD15}"/>
              </a:ext>
            </a:extLst>
          </p:cNvPr>
          <p:cNvSpPr/>
          <p:nvPr/>
        </p:nvSpPr>
        <p:spPr>
          <a:xfrm>
            <a:off x="4416552" y="1234440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Theorie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C4F8F3E-6058-3142-B7F5-6A341B105AE3}"/>
              </a:ext>
            </a:extLst>
          </p:cNvPr>
          <p:cNvSpPr/>
          <p:nvPr/>
        </p:nvSpPr>
        <p:spPr>
          <a:xfrm>
            <a:off x="4416552" y="3800856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Einzelfall</a:t>
            </a:r>
          </a:p>
        </p:txBody>
      </p:sp>
      <p:cxnSp>
        <p:nvCxnSpPr>
          <p:cNvPr id="8" name="Gekrümmte Verbindung 7">
            <a:extLst>
              <a:ext uri="{FF2B5EF4-FFF2-40B4-BE49-F238E27FC236}">
                <a16:creationId xmlns:a16="http://schemas.microsoft.com/office/drawing/2014/main" id="{7F11355C-9506-0D43-9A1B-588FD6363DA8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7900416" y="2011680"/>
            <a:ext cx="12700" cy="2566416"/>
          </a:xfrm>
          <a:prstGeom prst="curvedConnector3">
            <a:avLst>
              <a:gd name="adj1" fmla="val 9576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5B4E6F7D-522E-AD4B-BCE3-4A840291E2E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4416552" y="2011680"/>
            <a:ext cx="12700" cy="2566416"/>
          </a:xfrm>
          <a:prstGeom prst="curvedConnector3">
            <a:avLst>
              <a:gd name="adj1" fmla="val 10368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8C8B73-A0B8-DD46-9221-DB1107315A36}"/>
              </a:ext>
            </a:extLst>
          </p:cNvPr>
          <p:cNvSpPr txBox="1"/>
          <p:nvPr/>
        </p:nvSpPr>
        <p:spPr>
          <a:xfrm flipH="1">
            <a:off x="103327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Deduktiv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C9D46-4241-B746-9E68-F0CB45C0A27A}"/>
              </a:ext>
            </a:extLst>
          </p:cNvPr>
          <p:cNvSpPr txBox="1"/>
          <p:nvPr/>
        </p:nvSpPr>
        <p:spPr>
          <a:xfrm flipH="1">
            <a:off x="936955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Induktiv</a:t>
            </a:r>
          </a:p>
        </p:txBody>
      </p:sp>
    </p:spTree>
    <p:extLst>
      <p:ext uri="{BB962C8B-B14F-4D97-AF65-F5344CB8AC3E}">
        <p14:creationId xmlns:p14="http://schemas.microsoft.com/office/powerpoint/2010/main" val="38439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Als induktive Studien bezeichnet man deduktive Studien, bei denen die Vorannahmen nicht offen gelegt wurden.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1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800" dirty="0">
                <a:solidFill>
                  <a:srgbClr val="FFC000"/>
                </a:solidFill>
              </a:rPr>
              <a:t>Keine</a:t>
            </a:r>
            <a:r>
              <a:rPr lang="de-DE" sz="4800" dirty="0"/>
              <a:t> wissenschaftlich-professionelle Auseinandersetzung kommt ohne Vorwissen aus!</a:t>
            </a:r>
            <a:endParaRPr lang="de-DE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8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A7A754A-2B57-A24E-9C3E-297F17BEFD15}"/>
              </a:ext>
            </a:extLst>
          </p:cNvPr>
          <p:cNvSpPr/>
          <p:nvPr/>
        </p:nvSpPr>
        <p:spPr>
          <a:xfrm>
            <a:off x="4416552" y="1234440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Theorie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C4F8F3E-6058-3142-B7F5-6A341B105AE3}"/>
              </a:ext>
            </a:extLst>
          </p:cNvPr>
          <p:cNvSpPr/>
          <p:nvPr/>
        </p:nvSpPr>
        <p:spPr>
          <a:xfrm>
            <a:off x="4416552" y="3800856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Einzelfall</a:t>
            </a:r>
          </a:p>
        </p:txBody>
      </p:sp>
      <p:cxnSp>
        <p:nvCxnSpPr>
          <p:cNvPr id="8" name="Gekrümmte Verbindung 7">
            <a:extLst>
              <a:ext uri="{FF2B5EF4-FFF2-40B4-BE49-F238E27FC236}">
                <a16:creationId xmlns:a16="http://schemas.microsoft.com/office/drawing/2014/main" id="{7F11355C-9506-0D43-9A1B-588FD6363DA8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7900416" y="2011680"/>
            <a:ext cx="12700" cy="2566416"/>
          </a:xfrm>
          <a:prstGeom prst="curvedConnector3">
            <a:avLst>
              <a:gd name="adj1" fmla="val 9576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5B4E6F7D-522E-AD4B-BCE3-4A840291E2E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4416552" y="2011680"/>
            <a:ext cx="12700" cy="2566416"/>
          </a:xfrm>
          <a:prstGeom prst="curvedConnector3">
            <a:avLst>
              <a:gd name="adj1" fmla="val 10368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8C8B73-A0B8-DD46-9221-DB1107315A36}"/>
              </a:ext>
            </a:extLst>
          </p:cNvPr>
          <p:cNvSpPr txBox="1"/>
          <p:nvPr/>
        </p:nvSpPr>
        <p:spPr>
          <a:xfrm flipH="1">
            <a:off x="103327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Deduktiv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C9D46-4241-B746-9E68-F0CB45C0A27A}"/>
              </a:ext>
            </a:extLst>
          </p:cNvPr>
          <p:cNvSpPr txBox="1"/>
          <p:nvPr/>
        </p:nvSpPr>
        <p:spPr>
          <a:xfrm flipH="1">
            <a:off x="936955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Induktiv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7ECEF1-EBD2-1C2C-BBDA-0F93286B15BA}"/>
              </a:ext>
            </a:extLst>
          </p:cNvPr>
          <p:cNvSpPr txBox="1"/>
          <p:nvPr/>
        </p:nvSpPr>
        <p:spPr>
          <a:xfrm>
            <a:off x="9657708" y="2943844"/>
            <a:ext cx="101822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500" dirty="0"/>
              <a:t>❌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F21D2-77E2-B142-4793-1414EC3E94A5}"/>
              </a:ext>
            </a:extLst>
          </p:cNvPr>
          <p:cNvSpPr txBox="1"/>
          <p:nvPr/>
        </p:nvSpPr>
        <p:spPr>
          <a:xfrm rot="20696895" flipH="1">
            <a:off x="9237726" y="2003198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C000"/>
                </a:solidFill>
              </a:rPr>
              <a:t>Fakten</a:t>
            </a:r>
          </a:p>
        </p:txBody>
      </p:sp>
    </p:spTree>
    <p:extLst>
      <p:ext uri="{BB962C8B-B14F-4D97-AF65-F5344CB8AC3E}">
        <p14:creationId xmlns:p14="http://schemas.microsoft.com/office/powerpoint/2010/main" val="15876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457508"/>
            <a:ext cx="10515600" cy="5472875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000" dirty="0"/>
              <a:t>Wir müssen unsere Hypothesen in eine Form bringen, sodass wir die </a:t>
            </a:r>
            <a:r>
              <a:rPr lang="de-DE" sz="4000" dirty="0">
                <a:solidFill>
                  <a:srgbClr val="FFC000"/>
                </a:solidFill>
              </a:rPr>
              <a:t>Ausprägungen</a:t>
            </a:r>
            <a:r>
              <a:rPr lang="de-DE" sz="4000" dirty="0"/>
              <a:t> unserer Variablen verschiedenen Antwortmöglichkeiten zuordnen können.</a:t>
            </a:r>
          </a:p>
        </p:txBody>
      </p:sp>
    </p:spTree>
    <p:extLst>
      <p:ext uri="{BB962C8B-B14F-4D97-AF65-F5344CB8AC3E}">
        <p14:creationId xmlns:p14="http://schemas.microsoft.com/office/powerpoint/2010/main" val="164531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000" dirty="0"/>
              <a:t>Indem wir unsere Vorannahmen offenlegen, können wir Antworten formulieren, die wir mit messbaren Eigenschaften oder Merkmalen zuordnen können.</a:t>
            </a:r>
          </a:p>
          <a:p>
            <a:pPr marL="7937" indent="0">
              <a:buNone/>
            </a:pPr>
            <a:endParaRPr lang="de-DE" sz="4000" dirty="0">
              <a:solidFill>
                <a:srgbClr val="FFC000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Diese messbaren Eigenschaften oder Merkmale bezeichnen wir als </a:t>
            </a:r>
            <a:r>
              <a:rPr lang="de-DE" sz="4000" dirty="0">
                <a:solidFill>
                  <a:srgbClr val="FFC000"/>
                </a:solidFill>
              </a:rPr>
              <a:t>Variablen.</a:t>
            </a:r>
          </a:p>
        </p:txBody>
      </p:sp>
    </p:spTree>
    <p:extLst>
      <p:ext uri="{BB962C8B-B14F-4D97-AF65-F5344CB8AC3E}">
        <p14:creationId xmlns:p14="http://schemas.microsoft.com/office/powerpoint/2010/main" val="379657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427"/>
            <a:ext cx="10515600" cy="5472875"/>
          </a:xfrm>
        </p:spPr>
        <p:txBody>
          <a:bodyPr anchor="ctr">
            <a:normAutofit lnSpcReduction="10000"/>
          </a:bodyPr>
          <a:lstStyle/>
          <a:p>
            <a:pPr marL="7937" indent="0">
              <a:buNone/>
            </a:pPr>
            <a:r>
              <a:rPr lang="de-DE" sz="4000" dirty="0"/>
              <a:t>Die Statistik stellt uns </a:t>
            </a:r>
            <a:r>
              <a:rPr lang="de-DE" sz="4000" dirty="0">
                <a:solidFill>
                  <a:srgbClr val="FFC000"/>
                </a:solidFill>
              </a:rPr>
              <a:t>Werkzeuge</a:t>
            </a:r>
            <a:r>
              <a:rPr lang="de-DE" sz="4000" dirty="0"/>
              <a:t> zur Verfügung, um systematisch und mithilfe von Daten Aussagen zu überprüfen!</a:t>
            </a:r>
          </a:p>
          <a:p>
            <a:pPr marL="7937" indent="0">
              <a:buNone/>
            </a:pPr>
            <a:endParaRPr lang="de-DE" sz="4000" dirty="0"/>
          </a:p>
          <a:p>
            <a:pPr marL="7937" indent="0">
              <a:buNone/>
            </a:pPr>
            <a:r>
              <a:rPr lang="de-DE" sz="4000" dirty="0"/>
              <a:t>Wir müssen nicht verstehen, wie die Werkzeuge im Detail funktionieren.</a:t>
            </a:r>
          </a:p>
          <a:p>
            <a:pPr marL="7937" indent="0">
              <a:buNone/>
            </a:pPr>
            <a:endParaRPr lang="de-DE" sz="4000" dirty="0"/>
          </a:p>
          <a:p>
            <a:pPr marL="7937" indent="0">
              <a:buNone/>
            </a:pPr>
            <a:r>
              <a:rPr lang="de-DE" sz="4000" dirty="0">
                <a:solidFill>
                  <a:srgbClr val="FFC000"/>
                </a:solidFill>
              </a:rPr>
              <a:t>Wir müssen verstehen, wie wir die Werkzeuge richtig anwenden. </a:t>
            </a:r>
          </a:p>
        </p:txBody>
      </p:sp>
    </p:spTree>
    <p:extLst>
      <p:ext uri="{BB962C8B-B14F-4D97-AF65-F5344CB8AC3E}">
        <p14:creationId xmlns:p14="http://schemas.microsoft.com/office/powerpoint/2010/main" val="427239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463C19-F895-8A45-A43D-175575CD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4195"/>
          </a:xfrm>
        </p:spPr>
        <p:txBody>
          <a:bodyPr/>
          <a:lstStyle/>
          <a:p>
            <a:r>
              <a:rPr lang="de-DE" dirty="0"/>
              <a:t>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645594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1F71674-A775-B15E-75FC-C73397EB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08" y="0"/>
            <a:ext cx="5264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5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>
                <a:solidFill>
                  <a:srgbClr val="FFC000"/>
                </a:solidFill>
              </a:rPr>
              <a:t>Jede </a:t>
            </a:r>
            <a:r>
              <a:rPr lang="de-DE" dirty="0"/>
              <a:t>empirische Studie hat einen beschreibenden Teil.</a:t>
            </a:r>
          </a:p>
          <a:p>
            <a:pPr marL="7937" indent="0">
              <a:buNone/>
            </a:pPr>
            <a:r>
              <a:rPr lang="de-DE" dirty="0"/>
              <a:t>	</a:t>
            </a:r>
            <a:r>
              <a:rPr lang="de-DE" sz="3600" dirty="0"/>
              <a:t>Es werden erhobene Daten beschrieben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/>
              <a:t>Beschreibenden Statistik bezeichnet man als </a:t>
            </a:r>
            <a:r>
              <a:rPr lang="de-DE" dirty="0">
                <a:solidFill>
                  <a:srgbClr val="FFC000"/>
                </a:solidFill>
              </a:rPr>
              <a:t>deskriptive Statistik</a:t>
            </a:r>
          </a:p>
        </p:txBody>
      </p:sp>
    </p:spTree>
    <p:extLst>
      <p:ext uri="{BB962C8B-B14F-4D97-AF65-F5344CB8AC3E}">
        <p14:creationId xmlns:p14="http://schemas.microsoft.com/office/powerpoint/2010/main" val="92867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Viele empirische Studien schlussfolgern Aussagen mittels beobachteter Daten. 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 err="1"/>
              <a:t>Schliesende</a:t>
            </a:r>
            <a:r>
              <a:rPr lang="de-DE" dirty="0"/>
              <a:t> Statistik bezeichnet man als </a:t>
            </a:r>
            <a:r>
              <a:rPr lang="de-CH" dirty="0">
                <a:solidFill>
                  <a:srgbClr val="FFC000"/>
                </a:solidFill>
              </a:rPr>
              <a:t>Inferenzstatistik.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5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B5EE88-D9ED-E94B-8388-D294C8E6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92" y="594279"/>
            <a:ext cx="5266415" cy="52438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8A1E09A-8CBE-CC44-9F80-F9491AE616FF}"/>
              </a:ext>
            </a:extLst>
          </p:cNvPr>
          <p:cNvSpPr/>
          <p:nvPr/>
        </p:nvSpPr>
        <p:spPr>
          <a:xfrm>
            <a:off x="3656805" y="5838093"/>
            <a:ext cx="487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https://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www.zhaw.ch</a:t>
            </a:r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ias</a:t>
            </a:r>
            <a:endParaRPr lang="de-CH" sz="2800" b="1" dirty="0">
              <a:solidFill>
                <a:srgbClr val="FFFFFF"/>
              </a:solidFill>
              <a:effectLst/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8B4933-15BA-F84C-8E4A-121AA4EA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Fragen zu Sachverhalten und Phänomenen</a:t>
            </a:r>
          </a:p>
          <a:p>
            <a:pPr lvl="1"/>
            <a:r>
              <a:rPr lang="de-DE" dirty="0"/>
              <a:t>Existenz</a:t>
            </a:r>
          </a:p>
          <a:p>
            <a:pPr lvl="1"/>
            <a:r>
              <a:rPr lang="de-DE" dirty="0"/>
              <a:t>Ursachen</a:t>
            </a:r>
          </a:p>
          <a:p>
            <a:pPr lvl="1"/>
            <a:r>
              <a:rPr lang="de-DE" dirty="0"/>
              <a:t>Wechselwirkungen</a:t>
            </a:r>
          </a:p>
          <a:p>
            <a:pPr lvl="1"/>
            <a:r>
              <a:rPr lang="de-DE" dirty="0"/>
              <a:t>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2466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r>
              <a:rPr lang="de-DE" dirty="0"/>
              <a:t>Fragewort und Fragezeichen</a:t>
            </a:r>
          </a:p>
          <a:p>
            <a:r>
              <a:rPr lang="de-DE" dirty="0"/>
              <a:t>Untersuchungsgegenstand</a:t>
            </a:r>
          </a:p>
        </p:txBody>
      </p:sp>
    </p:spTree>
    <p:extLst>
      <p:ext uri="{BB962C8B-B14F-4D97-AF65-F5344CB8AC3E}">
        <p14:creationId xmlns:p14="http://schemas.microsoft.com/office/powerpoint/2010/main" val="167513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Übung</a:t>
            </a:r>
          </a:p>
          <a:p>
            <a:pPr marL="7937" indent="0">
              <a:buNone/>
            </a:pPr>
            <a:r>
              <a:rPr lang="de-DE" dirty="0"/>
              <a:t>Formulieren Sie </a:t>
            </a:r>
            <a:r>
              <a:rPr lang="de-DE" i="1" u="sng" dirty="0"/>
              <a:t>eine</a:t>
            </a:r>
            <a:r>
              <a:rPr lang="de-DE" dirty="0"/>
              <a:t> Forschungsfrage!</a:t>
            </a:r>
          </a:p>
        </p:txBody>
      </p:sp>
    </p:spTree>
    <p:extLst>
      <p:ext uri="{BB962C8B-B14F-4D97-AF65-F5344CB8AC3E}">
        <p14:creationId xmlns:p14="http://schemas.microsoft.com/office/powerpoint/2010/main" val="86813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r>
              <a:rPr lang="de-DE" dirty="0"/>
              <a:t>Empirische Forschungsfragen </a:t>
            </a:r>
          </a:p>
          <a:p>
            <a:r>
              <a:rPr lang="de-DE" dirty="0"/>
              <a:t>Methodische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44113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Empirische Forschungsfragen </a:t>
            </a:r>
          </a:p>
          <a:p>
            <a:r>
              <a:rPr lang="de-DE" sz="3600" dirty="0"/>
              <a:t>Beantwortung durch </a:t>
            </a:r>
            <a:r>
              <a:rPr lang="de-DE" sz="3600" dirty="0">
                <a:solidFill>
                  <a:srgbClr val="FFC000"/>
                </a:solidFill>
              </a:rPr>
              <a:t>überprüfbare Aussagen</a:t>
            </a:r>
          </a:p>
        </p:txBody>
      </p:sp>
    </p:spTree>
    <p:extLst>
      <p:ext uri="{BB962C8B-B14F-4D97-AF65-F5344CB8AC3E}">
        <p14:creationId xmlns:p14="http://schemas.microsoft.com/office/powerpoint/2010/main" val="171911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1162016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Methodische Forschungsfragen </a:t>
            </a:r>
          </a:p>
          <a:p>
            <a:r>
              <a:rPr lang="de-DE" sz="3600" dirty="0"/>
              <a:t>Beantwortung durch </a:t>
            </a:r>
            <a:r>
              <a:rPr lang="de-DE" sz="3600" dirty="0">
                <a:solidFill>
                  <a:srgbClr val="FFC000"/>
                </a:solidFill>
              </a:rPr>
              <a:t>empirisch überprüfte Methoden</a:t>
            </a:r>
          </a:p>
        </p:txBody>
      </p:sp>
    </p:spTree>
    <p:extLst>
      <p:ext uri="{BB962C8B-B14F-4D97-AF65-F5344CB8AC3E}">
        <p14:creationId xmlns:p14="http://schemas.microsoft.com/office/powerpoint/2010/main" val="32191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09F8385-E833-6A48-A359-79624A154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7729"/>
            <a:ext cx="5181600" cy="5344859"/>
          </a:xfrm>
        </p:spPr>
        <p:txBody>
          <a:bodyPr anchor="ctr"/>
          <a:lstStyle/>
          <a:p>
            <a:pPr marL="7937" indent="0" algn="ctr">
              <a:buNone/>
            </a:pPr>
            <a:r>
              <a:rPr lang="de-DE" dirty="0"/>
              <a:t>Verifizieren</a:t>
            </a:r>
          </a:p>
          <a:p>
            <a:pPr marL="7937" indent="0" algn="ctr">
              <a:buNone/>
            </a:pPr>
            <a:r>
              <a:rPr lang="de-DE" dirty="0"/>
              <a:t>Bestätigen</a:t>
            </a:r>
          </a:p>
          <a:p>
            <a:pPr marL="7937" indent="0" algn="ctr">
              <a:buNone/>
            </a:pPr>
            <a:r>
              <a:rPr lang="de-DE" dirty="0"/>
              <a:t>Akzeptieren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884CAD-E143-8F48-8603-CBFE26806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7729"/>
            <a:ext cx="5181600" cy="5344859"/>
          </a:xfrm>
        </p:spPr>
        <p:txBody>
          <a:bodyPr anchor="ctr"/>
          <a:lstStyle/>
          <a:p>
            <a:pPr marL="7937" indent="0" algn="ctr">
              <a:buNone/>
            </a:pPr>
            <a:r>
              <a:rPr lang="de-DE" dirty="0"/>
              <a:t>Falsifizieren</a:t>
            </a:r>
          </a:p>
          <a:p>
            <a:pPr marL="7937" indent="0" algn="ctr">
              <a:buNone/>
            </a:pPr>
            <a:r>
              <a:rPr lang="de-DE" dirty="0"/>
              <a:t>Ablehnen</a:t>
            </a:r>
          </a:p>
          <a:p>
            <a:pPr marL="7937" indent="0" algn="ctr">
              <a:buNone/>
            </a:pPr>
            <a:r>
              <a:rPr lang="de-DE" dirty="0"/>
              <a:t>Verwerfen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46B9FF6-6435-B7F7-F00A-D532A57AAE36}"/>
              </a:ext>
            </a:extLst>
          </p:cNvPr>
          <p:cNvSpPr txBox="1"/>
          <p:nvPr/>
        </p:nvSpPr>
        <p:spPr>
          <a:xfrm>
            <a:off x="2809983" y="126666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👍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66D85C-A5D0-CF06-A6BA-6A2B9DE39F40}"/>
              </a:ext>
            </a:extLst>
          </p:cNvPr>
          <p:cNvSpPr txBox="1"/>
          <p:nvPr/>
        </p:nvSpPr>
        <p:spPr>
          <a:xfrm>
            <a:off x="7991583" y="1703693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👎</a:t>
            </a:r>
          </a:p>
        </p:txBody>
      </p:sp>
    </p:spTree>
    <p:extLst>
      <p:ext uri="{BB962C8B-B14F-4D97-AF65-F5344CB8AC3E}">
        <p14:creationId xmlns:p14="http://schemas.microsoft.com/office/powerpoint/2010/main" val="33196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99210A1B-DA04-ED41-8D45-ECE3581C86A4}"/>
    </a:ext>
  </a:extLst>
</a:theme>
</file>

<file path=ppt/theme/theme2.xml><?xml version="1.0" encoding="utf-8"?>
<a:theme xmlns:a="http://schemas.openxmlformats.org/drawingml/2006/main" name="Absolut L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AAB18423-1298-444E-A4B6-F3AB798169DF}"/>
    </a:ext>
  </a:extLst>
</a:theme>
</file>

<file path=ppt/theme/theme3.xml><?xml version="1.0" encoding="utf-8"?>
<a:theme xmlns:a="http://schemas.openxmlformats.org/drawingml/2006/main" name="zhaw_Folien_deutsch">
  <a:themeElements>
    <a:clrScheme name="ZHAW">
      <a:dk1>
        <a:srgbClr val="000000"/>
      </a:dk1>
      <a:lt1>
        <a:srgbClr val="FFFFFF"/>
      </a:lt1>
      <a:dk2>
        <a:srgbClr val="9A9A9C"/>
      </a:dk2>
      <a:lt2>
        <a:srgbClr val="0064A6"/>
      </a:lt2>
      <a:accent1>
        <a:srgbClr val="80B2D3"/>
      </a:accent1>
      <a:accent2>
        <a:srgbClr val="D54E12"/>
      </a:accent2>
      <a:accent3>
        <a:srgbClr val="83B819"/>
      </a:accent3>
      <a:accent4>
        <a:srgbClr val="F0B600"/>
      </a:accent4>
      <a:accent5>
        <a:srgbClr val="6A205F"/>
      </a:accent5>
      <a:accent6>
        <a:srgbClr val="EDDBAB"/>
      </a:accent6>
      <a:hlink>
        <a:srgbClr val="583119"/>
      </a:hlink>
      <a:folHlink>
        <a:srgbClr val="9A9A9C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">
        <a:dk1>
          <a:srgbClr val="000000"/>
        </a:dk1>
        <a:lt1>
          <a:srgbClr val="FFFFFF"/>
        </a:lt1>
        <a:dk2>
          <a:srgbClr val="9A9A9C"/>
        </a:dk2>
        <a:lt2>
          <a:srgbClr val="0064A6"/>
        </a:lt2>
        <a:accent1>
          <a:srgbClr val="80B2D3"/>
        </a:accent1>
        <a:accent2>
          <a:srgbClr val="D54E12"/>
        </a:accent2>
        <a:accent3>
          <a:srgbClr val="83B819"/>
        </a:accent3>
        <a:accent4>
          <a:srgbClr val="F0B600"/>
        </a:accent4>
        <a:accent5>
          <a:srgbClr val="6A205F"/>
        </a:accent5>
        <a:accent6>
          <a:srgbClr val="EDDBAB"/>
        </a:accent6>
        <a:hlink>
          <a:srgbClr val="583119"/>
        </a:hlink>
        <a:folHlink>
          <a:srgbClr val="9A9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306</Words>
  <Application>Microsoft Macintosh PowerPoint</Application>
  <PresentationFormat>Breitbild</PresentationFormat>
  <Paragraphs>71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Helvetica Rounded LT Std</vt:lpstr>
      <vt:lpstr>Office</vt:lpstr>
      <vt:lpstr>Absolut Leer</vt:lpstr>
      <vt:lpstr>zhaw_Folien_deutsch</vt:lpstr>
      <vt:lpstr>Daten &amp; Information 2</vt:lpstr>
      <vt:lpstr>Forschungsfragen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&amp; Information 2</dc:title>
  <dc:creator>Glahn Christian (glah)</dc:creator>
  <cp:lastModifiedBy>Glahn Christian (glah)</cp:lastModifiedBy>
  <cp:revision>83</cp:revision>
  <dcterms:created xsi:type="dcterms:W3CDTF">2020-02-19T21:18:57Z</dcterms:created>
  <dcterms:modified xsi:type="dcterms:W3CDTF">2023-02-22T21:44:40Z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2023-02-22T20:27:47Z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1b9df108-e96c-4aa3-8d71-fe7311da153b</vt:lpwstr>
  </property>
  <property fmtid="{D5CDD505-2E9C-101B-9397-08002B2CF9AE}" pid="8" name="MSIP_Label_10d9bad3-6dac-4e9a-89a3-89f3b8d247b2_ContentBits">
    <vt:lpwstr>0</vt:lpwstr>
  </property>
</Properties>
</file>