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  <p:sldMasterId id="2147483659" r:id="rId3"/>
  </p:sldMasterIdLst>
  <p:notesMasterIdLst>
    <p:notesMasterId r:id="rId39"/>
  </p:notesMasterIdLst>
  <p:sldIdLst>
    <p:sldId id="256" r:id="rId4"/>
    <p:sldId id="301" r:id="rId5"/>
    <p:sldId id="259" r:id="rId6"/>
    <p:sldId id="260" r:id="rId7"/>
    <p:sldId id="261" r:id="rId8"/>
    <p:sldId id="264" r:id="rId9"/>
    <p:sldId id="265" r:id="rId10"/>
    <p:sldId id="277" r:id="rId11"/>
    <p:sldId id="299" r:id="rId12"/>
    <p:sldId id="287" r:id="rId13"/>
    <p:sldId id="288" r:id="rId14"/>
    <p:sldId id="266" r:id="rId15"/>
    <p:sldId id="289" r:id="rId16"/>
    <p:sldId id="290" r:id="rId17"/>
    <p:sldId id="267" r:id="rId18"/>
    <p:sldId id="286" r:id="rId19"/>
    <p:sldId id="269" r:id="rId20"/>
    <p:sldId id="298" r:id="rId21"/>
    <p:sldId id="270" r:id="rId22"/>
    <p:sldId id="280" r:id="rId23"/>
    <p:sldId id="291" r:id="rId24"/>
    <p:sldId id="273" r:id="rId25"/>
    <p:sldId id="278" r:id="rId26"/>
    <p:sldId id="284" r:id="rId27"/>
    <p:sldId id="281" r:id="rId28"/>
    <p:sldId id="279" r:id="rId29"/>
    <p:sldId id="282" r:id="rId30"/>
    <p:sldId id="283" r:id="rId31"/>
    <p:sldId id="292" r:id="rId32"/>
    <p:sldId id="274" r:id="rId33"/>
    <p:sldId id="294" r:id="rId34"/>
    <p:sldId id="296" r:id="rId35"/>
    <p:sldId id="297" r:id="rId36"/>
    <p:sldId id="300" r:id="rId37"/>
    <p:sldId id="258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7"/>
    <p:restoredTop sz="94674"/>
  </p:normalViewPr>
  <p:slideViewPr>
    <p:cSldViewPr snapToGrid="0" snapToObjects="1">
      <p:cViewPr>
        <p:scale>
          <a:sx n="115" d="100"/>
          <a:sy n="115" d="100"/>
        </p:scale>
        <p:origin x="168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2B97C-F126-8540-AD06-62FEF6676FCD}" type="datetimeFigureOut">
              <a:rPr lang="de-DE" smtClean="0"/>
              <a:t>21.02.24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3CE3-2C2D-3E48-8A0F-983D2E74FB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95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9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19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30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7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53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2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AE427-0AFB-AF4A-BBA8-CD232086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962B5-F48A-8545-B346-6321F080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2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42046" y="1475723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49205" y="1475721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4"/>
          </p:nvPr>
        </p:nvSpPr>
        <p:spPr>
          <a:xfrm>
            <a:off x="627285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87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72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627285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6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6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9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77683-1162-224E-8E1F-4B33F41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8D88B-A307-5D43-93AB-72336905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54013">
              <a:tabLst/>
              <a:defRPr/>
            </a:lvl1pPr>
            <a:lvl2pPr marL="685800" indent="-323850">
              <a:tabLst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8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8D6A9-1C74-D047-9291-E929240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91CB-7DE5-DA4F-AA48-133321B2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1A8FA-BC0D-8340-918C-4A92E1F0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9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AF3A4-1416-F348-A7E4-D920DB83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4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0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65697" y="411012"/>
            <a:ext cx="8774171" cy="106471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 err="1"/>
              <a:t>Departementsname</a:t>
            </a:r>
            <a:r>
              <a:rPr lang="de-CH" dirty="0"/>
              <a:t> oder Institutsname eintragen, </a:t>
            </a:r>
            <a:br>
              <a:rPr lang="de-CH" dirty="0"/>
            </a:br>
            <a:r>
              <a:rPr lang="de-CH" dirty="0"/>
              <a:t>max. 3 Zeilen</a:t>
            </a:r>
            <a:endParaRPr lang="de-CH" noProof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65695" y="1831932"/>
            <a:ext cx="10458659" cy="4258849"/>
          </a:xfrm>
        </p:spPr>
        <p:txBody>
          <a:bodyPr tIns="0"/>
          <a:lstStyle>
            <a:lvl1pPr marL="0" indent="0">
              <a:buFontTx/>
              <a:buNone/>
              <a:defRPr sz="2339" cap="all" baseline="0"/>
            </a:lvl1pPr>
          </a:lstStyle>
          <a:p>
            <a:pPr lvl="0"/>
            <a:r>
              <a:rPr lang="de-CH" noProof="0" dirty="0"/>
              <a:t>Titel der Präsentation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56953" y="6380274"/>
            <a:ext cx="1348433" cy="175662"/>
          </a:xfrm>
        </p:spPr>
        <p:txBody>
          <a:bodyPr/>
          <a:lstStyle>
            <a:lvl1pPr>
              <a:defRPr/>
            </a:lvl1pPr>
          </a:lstStyle>
          <a:p>
            <a:fld id="{A93144A4-A6A9-493D-B2F9-AB16947E7099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3" y="2186184"/>
            <a:ext cx="10458660" cy="3905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5693" y="1475723"/>
            <a:ext cx="10458660" cy="356209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378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ED04BD-123B-5A44-8CAF-D5A0DC22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2DB0-AE27-304C-941E-20F39A42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6636F-D2A8-B640-BE3D-E318C1C7A2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16147" y="5240215"/>
            <a:ext cx="1398306" cy="13923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AF73092-7E66-3147-B4F1-6D845BE5D221}"/>
              </a:ext>
            </a:extLst>
          </p:cNvPr>
          <p:cNvSpPr txBox="1"/>
          <p:nvPr userDrawn="1"/>
        </p:nvSpPr>
        <p:spPr>
          <a:xfrm>
            <a:off x="483165" y="6263187"/>
            <a:ext cx="266130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@phish108</a:t>
            </a:r>
          </a:p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bg1">
              <a:lumMod val="95000"/>
            </a:schemeClr>
          </a:solidFill>
          <a:latin typeface="Helvetica Rounded LT Std" panose="020F0804030503020204" pitchFamily="34" charset="0"/>
          <a:ea typeface="+mj-ea"/>
          <a:cs typeface="+mj-cs"/>
        </a:defRPr>
      </a:lvl1pPr>
    </p:titleStyle>
    <p:bodyStyle>
      <a:lvl1pPr marL="361950" indent="-3540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4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238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4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5693" y="408329"/>
            <a:ext cx="8775982" cy="80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Titelmasterformat durch Klicken bearbeiten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693" y="1475723"/>
            <a:ext cx="10458660" cy="46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Textmasterformate durch Klicken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94247" y="6380274"/>
            <a:ext cx="830111" cy="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179022">
              <a:lnSpc>
                <a:spcPct val="100000"/>
              </a:lnSpc>
              <a:spcAft>
                <a:spcPct val="0"/>
              </a:spcAft>
              <a:defRPr sz="739" b="0">
                <a:solidFill>
                  <a:schemeClr val="tx1"/>
                </a:solidFill>
              </a:defRPr>
            </a:lvl1pPr>
          </a:lstStyle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l" defTabSz="1179022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339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2pPr>
      <a:lvl3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3pPr>
      <a:lvl4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4pPr>
      <a:lvl5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5pPr>
      <a:lvl6pPr marL="516832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6pPr>
      <a:lvl7pPr marL="1033663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7pPr>
      <a:lvl8pPr marL="1550494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8pPr>
      <a:lvl9pPr marL="2067325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9pPr>
    </p:titleStyle>
    <p:bodyStyle>
      <a:lvl1pPr marL="0" indent="0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None/>
        <a:defRPr sz="2339">
          <a:solidFill>
            <a:schemeClr val="tx1"/>
          </a:solidFill>
          <a:latin typeface="+mn-lt"/>
          <a:ea typeface="+mn-ea"/>
          <a:cs typeface="+mn-cs"/>
        </a:defRPr>
      </a:lvl1pPr>
      <a:lvl2pPr marL="310212" indent="-310212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2pPr>
      <a:lvl3pPr marL="620424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3pPr>
      <a:lvl4pPr marL="930636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4pPr>
      <a:lvl5pPr marL="1240848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5pPr>
      <a:lvl6pPr marL="316738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6pPr>
      <a:lvl7pPr marL="368421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7pPr>
      <a:lvl8pPr marL="4201050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8pPr>
      <a:lvl9pPr marL="4717881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16832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33663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50494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067325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584157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0098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61781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134651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4779D4B-0DBD-A74F-A428-DC5F61F19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 &amp; Information 2</a:t>
            </a:r>
            <a:br>
              <a:rPr lang="de-DE" dirty="0"/>
            </a:br>
            <a:r>
              <a:rPr lang="de-DE" dirty="0">
                <a:solidFill>
                  <a:srgbClr val="FFC000"/>
                </a:solidFill>
              </a:rPr>
              <a:t>Statistik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421335E-3D20-8343-A057-0B4AC1AA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Fragen, Hypothesen und </a:t>
            </a:r>
            <a:r>
              <a:rPr lang="de-DE"/>
              <a:t>andere Grundbegriffe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4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8209B-0B17-449D-338B-51960054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/>
          <a:lstStyle/>
          <a:p>
            <a:pPr algn="ctr"/>
            <a:r>
              <a:rPr lang="de-DE" dirty="0"/>
              <a:t>Forschungsfragen haben </a:t>
            </a:r>
            <a:r>
              <a:rPr lang="de-DE" dirty="0">
                <a:solidFill>
                  <a:srgbClr val="FFC000"/>
                </a:solidFill>
              </a:rPr>
              <a:t>vorhersehbare Antworten</a:t>
            </a:r>
          </a:p>
        </p:txBody>
      </p:sp>
    </p:spTree>
    <p:extLst>
      <p:ext uri="{BB962C8B-B14F-4D97-AF65-F5344CB8AC3E}">
        <p14:creationId xmlns:p14="http://schemas.microsoft.com/office/powerpoint/2010/main" val="364933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8209B-0B17-449D-338B-51960054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/>
          <a:lstStyle/>
          <a:p>
            <a:pPr algn="ctr"/>
            <a:r>
              <a:rPr lang="de-DE" dirty="0"/>
              <a:t>Eine Forschungsfrage </a:t>
            </a:r>
            <a:br>
              <a:rPr lang="de-DE" dirty="0"/>
            </a:br>
            <a:r>
              <a:rPr lang="de-DE" dirty="0"/>
              <a:t>hat genau </a:t>
            </a:r>
            <a:br>
              <a:rPr lang="de-DE" dirty="0">
                <a:solidFill>
                  <a:srgbClr val="FFC000"/>
                </a:solidFill>
              </a:rPr>
            </a:br>
            <a:r>
              <a:rPr lang="de-DE" dirty="0">
                <a:solidFill>
                  <a:srgbClr val="FFC000"/>
                </a:solidFill>
              </a:rPr>
              <a:t>zwei </a:t>
            </a:r>
            <a:br>
              <a:rPr lang="de-DE" dirty="0">
                <a:solidFill>
                  <a:srgbClr val="FFC000"/>
                </a:solidFill>
              </a:rPr>
            </a:br>
            <a:r>
              <a:rPr lang="de-DE" dirty="0"/>
              <a:t>mögliche Antworten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36D701-0E12-23FC-6EEF-68173BBF2C36}"/>
              </a:ext>
            </a:extLst>
          </p:cNvPr>
          <p:cNvSpPr txBox="1"/>
          <p:nvPr/>
        </p:nvSpPr>
        <p:spPr>
          <a:xfrm rot="21408469" flipH="1">
            <a:off x="4440457" y="5208156"/>
            <a:ext cx="494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FFC000"/>
                </a:solidFill>
              </a:rPr>
              <a:t>Antworten = Aussagen</a:t>
            </a:r>
          </a:p>
        </p:txBody>
      </p:sp>
    </p:spTree>
    <p:extLst>
      <p:ext uri="{BB962C8B-B14F-4D97-AF65-F5344CB8AC3E}">
        <p14:creationId xmlns:p14="http://schemas.microsoft.com/office/powerpoint/2010/main" val="46426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Noch nicht überprüfte Antworten werden als </a:t>
            </a:r>
            <a:r>
              <a:rPr lang="de-DE" sz="3600" dirty="0">
                <a:solidFill>
                  <a:srgbClr val="FFC000"/>
                </a:solidFill>
              </a:rPr>
              <a:t>Hypothesen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Hypothesen sind </a:t>
            </a:r>
            <a:r>
              <a:rPr lang="de-DE" sz="3600" dirty="0">
                <a:solidFill>
                  <a:srgbClr val="FFC000"/>
                </a:solidFill>
              </a:rPr>
              <a:t>Vorannahmen </a:t>
            </a:r>
            <a:r>
              <a:rPr lang="de-DE" sz="3600" dirty="0"/>
              <a:t>über die Verteilung von Messwerten zu einer Variable</a:t>
            </a:r>
          </a:p>
        </p:txBody>
      </p:sp>
    </p:spTree>
    <p:extLst>
      <p:ext uri="{BB962C8B-B14F-4D97-AF65-F5344CB8AC3E}">
        <p14:creationId xmlns:p14="http://schemas.microsoft.com/office/powerpoint/2010/main" val="381063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8209B-0B17-449D-338B-51960054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/>
          <a:lstStyle/>
          <a:p>
            <a:pPr algn="ctr"/>
            <a:r>
              <a:rPr lang="de-DE" dirty="0"/>
              <a:t>Die </a:t>
            </a:r>
            <a:r>
              <a:rPr lang="de-DE" dirty="0">
                <a:solidFill>
                  <a:srgbClr val="FFC000"/>
                </a:solidFill>
              </a:rPr>
              <a:t>wahrscheinlich</a:t>
            </a:r>
            <a:r>
              <a:rPr lang="de-DE" dirty="0"/>
              <a:t> richtige Aussage auf eine Forschungsfrage finden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5C055D-ACC3-BEE3-77AD-425BA788B45D}"/>
              </a:ext>
            </a:extLst>
          </p:cNvPr>
          <p:cNvSpPr txBox="1"/>
          <p:nvPr/>
        </p:nvSpPr>
        <p:spPr>
          <a:xfrm rot="20799741" flipH="1">
            <a:off x="605655" y="835692"/>
            <a:ext cx="374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FFC000"/>
                </a:solidFill>
              </a:rPr>
              <a:t>Unser Ziel</a:t>
            </a:r>
          </a:p>
        </p:txBody>
      </p:sp>
    </p:spTree>
    <p:extLst>
      <p:ext uri="{BB962C8B-B14F-4D97-AF65-F5344CB8AC3E}">
        <p14:creationId xmlns:p14="http://schemas.microsoft.com/office/powerpoint/2010/main" val="376795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99522F4-5AFD-7A76-AC20-BD2FF131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6697"/>
          </a:xfrm>
        </p:spPr>
        <p:txBody>
          <a:bodyPr/>
          <a:lstStyle/>
          <a:p>
            <a:pPr algn="ctr"/>
            <a:r>
              <a:rPr lang="de-DE" dirty="0"/>
              <a:t>Ähnliche Verteilung</a:t>
            </a:r>
            <a:br>
              <a:rPr lang="de-DE" dirty="0"/>
            </a:br>
            <a:r>
              <a:rPr lang="de-DE" dirty="0"/>
              <a:t>vs. </a:t>
            </a:r>
            <a:br>
              <a:rPr lang="de-DE" dirty="0"/>
            </a:br>
            <a:r>
              <a:rPr lang="de-DE" dirty="0"/>
              <a:t>Nicht-ähnliche Verteilung</a:t>
            </a:r>
          </a:p>
        </p:txBody>
      </p:sp>
    </p:spTree>
    <p:extLst>
      <p:ext uri="{BB962C8B-B14F-4D97-AF65-F5344CB8AC3E}">
        <p14:creationId xmlns:p14="http://schemas.microsoft.com/office/powerpoint/2010/main" val="40866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09F8385-E833-6A48-A359-79624A154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7729"/>
            <a:ext cx="5181600" cy="5344859"/>
          </a:xfrm>
        </p:spPr>
        <p:txBody>
          <a:bodyPr anchor="ctr"/>
          <a:lstStyle/>
          <a:p>
            <a:pPr marL="7937" indent="0" algn="ctr">
              <a:buNone/>
            </a:pPr>
            <a:r>
              <a:rPr lang="de-DE" dirty="0"/>
              <a:t>Verifizieren</a:t>
            </a:r>
          </a:p>
          <a:p>
            <a:pPr marL="7937" indent="0" algn="ctr">
              <a:buNone/>
            </a:pPr>
            <a:r>
              <a:rPr lang="de-DE" dirty="0"/>
              <a:t>Bestätigen</a:t>
            </a:r>
          </a:p>
          <a:p>
            <a:pPr marL="7937" indent="0" algn="ctr">
              <a:buNone/>
            </a:pPr>
            <a:r>
              <a:rPr lang="de-DE" dirty="0"/>
              <a:t>Akzeptieren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884CAD-E143-8F48-8603-CBFE26806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7729"/>
            <a:ext cx="5181600" cy="5344859"/>
          </a:xfrm>
        </p:spPr>
        <p:txBody>
          <a:bodyPr anchor="ctr"/>
          <a:lstStyle/>
          <a:p>
            <a:pPr marL="7937" indent="0" algn="ctr">
              <a:buNone/>
            </a:pPr>
            <a:r>
              <a:rPr lang="de-DE" dirty="0"/>
              <a:t>Falsifizieren</a:t>
            </a:r>
          </a:p>
          <a:p>
            <a:pPr marL="7937" indent="0" algn="ctr">
              <a:buNone/>
            </a:pPr>
            <a:r>
              <a:rPr lang="de-DE" dirty="0"/>
              <a:t>Ablehnen</a:t>
            </a:r>
          </a:p>
          <a:p>
            <a:pPr marL="7937" indent="0" algn="ctr">
              <a:buNone/>
            </a:pPr>
            <a:r>
              <a:rPr lang="de-DE" dirty="0"/>
              <a:t>Verwerfen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46B9FF6-6435-B7F7-F00A-D532A57AAE36}"/>
              </a:ext>
            </a:extLst>
          </p:cNvPr>
          <p:cNvSpPr txBox="1"/>
          <p:nvPr/>
        </p:nvSpPr>
        <p:spPr>
          <a:xfrm>
            <a:off x="2809983" y="1266662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👍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66D85C-A5D0-CF06-A6BA-6A2B9DE39F40}"/>
              </a:ext>
            </a:extLst>
          </p:cNvPr>
          <p:cNvSpPr txBox="1"/>
          <p:nvPr/>
        </p:nvSpPr>
        <p:spPr>
          <a:xfrm>
            <a:off x="7991583" y="1703693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👎</a:t>
            </a:r>
          </a:p>
        </p:txBody>
      </p:sp>
    </p:spTree>
    <p:extLst>
      <p:ext uri="{BB962C8B-B14F-4D97-AF65-F5344CB8AC3E}">
        <p14:creationId xmlns:p14="http://schemas.microsoft.com/office/powerpoint/2010/main" val="33196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Aussagen, die unabhängig von den Daten immer belegt werden können, sind </a:t>
            </a:r>
            <a:r>
              <a:rPr lang="de-DE" sz="3600" dirty="0">
                <a:solidFill>
                  <a:srgbClr val="FFC000"/>
                </a:solidFill>
              </a:rPr>
              <a:t>keine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>
                <a:solidFill>
                  <a:srgbClr val="FFC000"/>
                </a:solidFill>
              </a:rPr>
              <a:t>Hypothesen</a:t>
            </a:r>
            <a:r>
              <a:rPr lang="de-DE" sz="3600" dirty="0">
                <a:solidFill>
                  <a:schemeClr val="bg1"/>
                </a:solidFill>
              </a:rPr>
              <a:t>!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Solche Aussagen werden als </a:t>
            </a:r>
            <a:r>
              <a:rPr lang="de-DE" sz="3600" dirty="0">
                <a:solidFill>
                  <a:srgbClr val="FFC000"/>
                </a:solidFill>
              </a:rPr>
              <a:t>Tautologien</a:t>
            </a:r>
            <a:r>
              <a:rPr lang="de-DE" sz="3600" dirty="0">
                <a:solidFill>
                  <a:schemeClr val="bg1"/>
                </a:solidFill>
              </a:rPr>
              <a:t> bezeichnet.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Gelegentlich stellt sich erst im Nachhinein heraus, dass eine Tautologie überprüft wurde.</a:t>
            </a:r>
          </a:p>
        </p:txBody>
      </p:sp>
    </p:spTree>
    <p:extLst>
      <p:ext uri="{BB962C8B-B14F-4D97-AF65-F5344CB8AC3E}">
        <p14:creationId xmlns:p14="http://schemas.microsoft.com/office/powerpoint/2010/main" val="265143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Überprüfte Aussagen werden als </a:t>
            </a:r>
            <a:r>
              <a:rPr lang="de-DE" sz="3600" dirty="0">
                <a:solidFill>
                  <a:srgbClr val="FFC000"/>
                </a:solidFill>
              </a:rPr>
              <a:t>Fakten</a:t>
            </a:r>
            <a:r>
              <a:rPr lang="de-DE" sz="3600" dirty="0">
                <a:solidFill>
                  <a:schemeClr val="bg1"/>
                </a:solidFill>
              </a:rPr>
              <a:t> bezeichnet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Mehrere Fakten zum gleichen Thema </a:t>
            </a:r>
            <a:r>
              <a:rPr lang="de-CH" sz="3600" dirty="0">
                <a:solidFill>
                  <a:schemeClr val="bg1"/>
                </a:solidFill>
              </a:rPr>
              <a:t>heissen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>
                <a:solidFill>
                  <a:srgbClr val="FFC000"/>
                </a:solidFill>
              </a:rPr>
              <a:t>Theorie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1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A7A754A-2B57-A24E-9C3E-297F17BEFD15}"/>
              </a:ext>
            </a:extLst>
          </p:cNvPr>
          <p:cNvSpPr/>
          <p:nvPr/>
        </p:nvSpPr>
        <p:spPr>
          <a:xfrm>
            <a:off x="4416552" y="1234440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>
                <a:solidFill>
                  <a:srgbClr val="05426B"/>
                </a:solidFill>
              </a:rPr>
              <a:t>Verallge-meinerung</a:t>
            </a:r>
            <a:endParaRPr lang="de-DE" sz="4400" dirty="0">
              <a:solidFill>
                <a:srgbClr val="05426B"/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C4F8F3E-6058-3142-B7F5-6A341B105AE3}"/>
              </a:ext>
            </a:extLst>
          </p:cNvPr>
          <p:cNvSpPr/>
          <p:nvPr/>
        </p:nvSpPr>
        <p:spPr>
          <a:xfrm>
            <a:off x="4416552" y="3800856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Spezialfall</a:t>
            </a:r>
          </a:p>
        </p:txBody>
      </p:sp>
      <p:cxnSp>
        <p:nvCxnSpPr>
          <p:cNvPr id="8" name="Gekrümmte Verbindung 7">
            <a:extLst>
              <a:ext uri="{FF2B5EF4-FFF2-40B4-BE49-F238E27FC236}">
                <a16:creationId xmlns:a16="http://schemas.microsoft.com/office/drawing/2014/main" id="{7F11355C-9506-0D43-9A1B-588FD6363DA8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7900416" y="2011680"/>
            <a:ext cx="12700" cy="2566416"/>
          </a:xfrm>
          <a:prstGeom prst="curvedConnector3">
            <a:avLst>
              <a:gd name="adj1" fmla="val 9576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5B4E6F7D-522E-AD4B-BCE3-4A840291E2E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4416552" y="2011680"/>
            <a:ext cx="12700" cy="2566416"/>
          </a:xfrm>
          <a:prstGeom prst="curvedConnector3">
            <a:avLst>
              <a:gd name="adj1" fmla="val 10368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8C8B73-A0B8-DD46-9221-DB1107315A36}"/>
              </a:ext>
            </a:extLst>
          </p:cNvPr>
          <p:cNvSpPr txBox="1"/>
          <p:nvPr/>
        </p:nvSpPr>
        <p:spPr>
          <a:xfrm flipH="1">
            <a:off x="103327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Deduktiv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0C9D46-4241-B746-9E68-F0CB45C0A27A}"/>
              </a:ext>
            </a:extLst>
          </p:cNvPr>
          <p:cNvSpPr txBox="1"/>
          <p:nvPr/>
        </p:nvSpPr>
        <p:spPr>
          <a:xfrm flipH="1">
            <a:off x="936955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Induktiv</a:t>
            </a:r>
          </a:p>
        </p:txBody>
      </p:sp>
    </p:spTree>
    <p:extLst>
      <p:ext uri="{BB962C8B-B14F-4D97-AF65-F5344CB8AC3E}">
        <p14:creationId xmlns:p14="http://schemas.microsoft.com/office/powerpoint/2010/main" val="427699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A7A754A-2B57-A24E-9C3E-297F17BEFD15}"/>
              </a:ext>
            </a:extLst>
          </p:cNvPr>
          <p:cNvSpPr/>
          <p:nvPr/>
        </p:nvSpPr>
        <p:spPr>
          <a:xfrm>
            <a:off x="4416552" y="1234440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Theorie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C4F8F3E-6058-3142-B7F5-6A341B105AE3}"/>
              </a:ext>
            </a:extLst>
          </p:cNvPr>
          <p:cNvSpPr/>
          <p:nvPr/>
        </p:nvSpPr>
        <p:spPr>
          <a:xfrm>
            <a:off x="4416552" y="3800856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Stichprobe</a:t>
            </a:r>
          </a:p>
        </p:txBody>
      </p:sp>
      <p:cxnSp>
        <p:nvCxnSpPr>
          <p:cNvPr id="8" name="Gekrümmte Verbindung 7">
            <a:extLst>
              <a:ext uri="{FF2B5EF4-FFF2-40B4-BE49-F238E27FC236}">
                <a16:creationId xmlns:a16="http://schemas.microsoft.com/office/drawing/2014/main" id="{7F11355C-9506-0D43-9A1B-588FD6363DA8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7900416" y="2011680"/>
            <a:ext cx="12700" cy="2566416"/>
          </a:xfrm>
          <a:prstGeom prst="curvedConnector3">
            <a:avLst>
              <a:gd name="adj1" fmla="val 9576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5B4E6F7D-522E-AD4B-BCE3-4A840291E2E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4416552" y="2011680"/>
            <a:ext cx="12700" cy="2566416"/>
          </a:xfrm>
          <a:prstGeom prst="curvedConnector3">
            <a:avLst>
              <a:gd name="adj1" fmla="val 10368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8C8B73-A0B8-DD46-9221-DB1107315A36}"/>
              </a:ext>
            </a:extLst>
          </p:cNvPr>
          <p:cNvSpPr txBox="1"/>
          <p:nvPr/>
        </p:nvSpPr>
        <p:spPr>
          <a:xfrm flipH="1">
            <a:off x="103327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Deduktiv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0C9D46-4241-B746-9E68-F0CB45C0A27A}"/>
              </a:ext>
            </a:extLst>
          </p:cNvPr>
          <p:cNvSpPr txBox="1"/>
          <p:nvPr/>
        </p:nvSpPr>
        <p:spPr>
          <a:xfrm flipH="1">
            <a:off x="936955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Induktiv</a:t>
            </a:r>
          </a:p>
        </p:txBody>
      </p:sp>
    </p:spTree>
    <p:extLst>
      <p:ext uri="{BB962C8B-B14F-4D97-AF65-F5344CB8AC3E}">
        <p14:creationId xmlns:p14="http://schemas.microsoft.com/office/powerpoint/2010/main" val="38439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>
            <a:extLst>
              <a:ext uri="{FF2B5EF4-FFF2-40B4-BE49-F238E27FC236}">
                <a16:creationId xmlns:a16="http://schemas.microsoft.com/office/drawing/2014/main" id="{0D0B0771-2D52-1F45-E253-A35A29A87A6F}"/>
              </a:ext>
            </a:extLst>
          </p:cNvPr>
          <p:cNvSpPr/>
          <p:nvPr/>
        </p:nvSpPr>
        <p:spPr>
          <a:xfrm>
            <a:off x="3336967" y="1008328"/>
            <a:ext cx="4857008" cy="4851182"/>
          </a:xfrm>
          <a:prstGeom prst="arc">
            <a:avLst>
              <a:gd name="adj1" fmla="val 17084040"/>
              <a:gd name="adj2" fmla="val 19060948"/>
            </a:avLst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16415950-11B7-4D5D-6CBA-F9C3B58995D9}"/>
              </a:ext>
            </a:extLst>
          </p:cNvPr>
          <p:cNvSpPr/>
          <p:nvPr/>
        </p:nvSpPr>
        <p:spPr>
          <a:xfrm>
            <a:off x="3348842" y="1035025"/>
            <a:ext cx="4857008" cy="4851182"/>
          </a:xfrm>
          <a:prstGeom prst="arc">
            <a:avLst>
              <a:gd name="adj1" fmla="val 20591950"/>
              <a:gd name="adj2" fmla="val 389637"/>
            </a:avLst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19F2DDFC-B1A0-F247-24C6-B2B22DF745EE}"/>
              </a:ext>
            </a:extLst>
          </p:cNvPr>
          <p:cNvSpPr/>
          <p:nvPr/>
        </p:nvSpPr>
        <p:spPr>
          <a:xfrm>
            <a:off x="3348842" y="1044916"/>
            <a:ext cx="4857008" cy="4851182"/>
          </a:xfrm>
          <a:prstGeom prst="arc">
            <a:avLst>
              <a:gd name="adj1" fmla="val 757945"/>
              <a:gd name="adj2" fmla="val 3798662"/>
            </a:avLst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4F901A0D-091B-2238-11CC-5BD7B31FDF7E}"/>
              </a:ext>
            </a:extLst>
          </p:cNvPr>
          <p:cNvSpPr/>
          <p:nvPr/>
        </p:nvSpPr>
        <p:spPr>
          <a:xfrm>
            <a:off x="4667002" y="391886"/>
            <a:ext cx="2196936" cy="114003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Forschungsfrage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D840349-B18A-9275-CD98-7726EF1EC83E}"/>
              </a:ext>
            </a:extLst>
          </p:cNvPr>
          <p:cNvSpPr/>
          <p:nvPr/>
        </p:nvSpPr>
        <p:spPr>
          <a:xfrm>
            <a:off x="7095506" y="1803070"/>
            <a:ext cx="2196936" cy="114003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Operationalisierung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1F619667-36B3-7B83-5A1F-4F26F924D528}"/>
              </a:ext>
            </a:extLst>
          </p:cNvPr>
          <p:cNvSpPr/>
          <p:nvPr/>
        </p:nvSpPr>
        <p:spPr>
          <a:xfrm>
            <a:off x="7095506" y="3739737"/>
            <a:ext cx="2196936" cy="114003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Datenerhebung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312D0D-C3A2-3337-BC46-9DAD3C80833C}"/>
              </a:ext>
            </a:extLst>
          </p:cNvPr>
          <p:cNvSpPr/>
          <p:nvPr/>
        </p:nvSpPr>
        <p:spPr>
          <a:xfrm>
            <a:off x="4667002" y="5326083"/>
            <a:ext cx="2196936" cy="114003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Auswertung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165C031C-8C26-738F-CF89-6919B748B1BB}"/>
              </a:ext>
            </a:extLst>
          </p:cNvPr>
          <p:cNvSpPr/>
          <p:nvPr/>
        </p:nvSpPr>
        <p:spPr>
          <a:xfrm>
            <a:off x="2250374" y="3739736"/>
            <a:ext cx="2196936" cy="114003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Interpretation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FFB1893-E2FC-3764-856B-244C139EF711}"/>
              </a:ext>
            </a:extLst>
          </p:cNvPr>
          <p:cNvSpPr/>
          <p:nvPr/>
        </p:nvSpPr>
        <p:spPr>
          <a:xfrm>
            <a:off x="2250374" y="1803070"/>
            <a:ext cx="2196936" cy="114003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>
                    <a:lumMod val="50000"/>
                  </a:schemeClr>
                </a:solidFill>
              </a:rPr>
              <a:t>Kommunikation</a:t>
            </a:r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3FF62D94-9209-F20C-A2FE-D5A643400BE8}"/>
              </a:ext>
            </a:extLst>
          </p:cNvPr>
          <p:cNvSpPr/>
          <p:nvPr/>
        </p:nvSpPr>
        <p:spPr>
          <a:xfrm>
            <a:off x="6065905" y="641393"/>
            <a:ext cx="2074223" cy="2071737"/>
          </a:xfrm>
          <a:prstGeom prst="arc">
            <a:avLst>
              <a:gd name="adj1" fmla="val 5236352"/>
              <a:gd name="adj2" fmla="val 11233376"/>
            </a:avLst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512D136B-1551-00E2-F801-1BAD3EA014EE}"/>
              </a:ext>
            </a:extLst>
          </p:cNvPr>
          <p:cNvSpPr/>
          <p:nvPr/>
        </p:nvSpPr>
        <p:spPr>
          <a:xfrm>
            <a:off x="3580323" y="4081053"/>
            <a:ext cx="2074223" cy="2071737"/>
          </a:xfrm>
          <a:prstGeom prst="arc">
            <a:avLst>
              <a:gd name="adj1" fmla="val 15405899"/>
              <a:gd name="adj2" fmla="val 581190"/>
            </a:avLst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Bogen 23">
            <a:extLst>
              <a:ext uri="{FF2B5EF4-FFF2-40B4-BE49-F238E27FC236}">
                <a16:creationId xmlns:a16="http://schemas.microsoft.com/office/drawing/2014/main" id="{208B0112-7038-8EFD-2F6A-5947B9AEF9FD}"/>
              </a:ext>
            </a:extLst>
          </p:cNvPr>
          <p:cNvSpPr/>
          <p:nvPr/>
        </p:nvSpPr>
        <p:spPr>
          <a:xfrm>
            <a:off x="3348842" y="1052147"/>
            <a:ext cx="4857008" cy="4851182"/>
          </a:xfrm>
          <a:prstGeom prst="arc">
            <a:avLst>
              <a:gd name="adj1" fmla="val 6876267"/>
              <a:gd name="adj2" fmla="val 8733112"/>
            </a:avLst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>
            <a:extLst>
              <a:ext uri="{FF2B5EF4-FFF2-40B4-BE49-F238E27FC236}">
                <a16:creationId xmlns:a16="http://schemas.microsoft.com/office/drawing/2014/main" id="{D690E4A4-1C8B-32E3-8513-95D5A9E78502}"/>
              </a:ext>
            </a:extLst>
          </p:cNvPr>
          <p:cNvSpPr/>
          <p:nvPr/>
        </p:nvSpPr>
        <p:spPr>
          <a:xfrm>
            <a:off x="3348842" y="1049072"/>
            <a:ext cx="4857008" cy="4851182"/>
          </a:xfrm>
          <a:prstGeom prst="arc">
            <a:avLst>
              <a:gd name="adj1" fmla="val 10413329"/>
              <a:gd name="adj2" fmla="val 11556799"/>
            </a:avLst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>
            <a:extLst>
              <a:ext uri="{FF2B5EF4-FFF2-40B4-BE49-F238E27FC236}">
                <a16:creationId xmlns:a16="http://schemas.microsoft.com/office/drawing/2014/main" id="{D6123BF0-1F40-5C70-3B36-49E6D43953F4}"/>
              </a:ext>
            </a:extLst>
          </p:cNvPr>
          <p:cNvSpPr/>
          <p:nvPr/>
        </p:nvSpPr>
        <p:spPr>
          <a:xfrm>
            <a:off x="3336967" y="1052147"/>
            <a:ext cx="4857008" cy="4851182"/>
          </a:xfrm>
          <a:prstGeom prst="arc">
            <a:avLst>
              <a:gd name="adj1" fmla="val 13122133"/>
              <a:gd name="adj2" fmla="val 14586360"/>
            </a:avLst>
          </a:prstGeom>
          <a:ln w="762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64846D0-47A1-FB43-F75D-B8DE7FA2147F}"/>
              </a:ext>
            </a:extLst>
          </p:cNvPr>
          <p:cNvSpPr txBox="1"/>
          <p:nvPr/>
        </p:nvSpPr>
        <p:spPr>
          <a:xfrm rot="21408469" flipH="1">
            <a:off x="83588" y="267317"/>
            <a:ext cx="3167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C000"/>
                </a:solidFill>
              </a:rPr>
              <a:t>Schritte datengeleiteter </a:t>
            </a:r>
          </a:p>
          <a:p>
            <a:pPr algn="ctr"/>
            <a:r>
              <a:rPr lang="de-DE" sz="3200" b="1" dirty="0">
                <a:solidFill>
                  <a:srgbClr val="FFC000"/>
                </a:solidFill>
              </a:rPr>
              <a:t>Arbeiten</a:t>
            </a:r>
          </a:p>
        </p:txBody>
      </p:sp>
    </p:spTree>
    <p:extLst>
      <p:ext uri="{BB962C8B-B14F-4D97-AF65-F5344CB8AC3E}">
        <p14:creationId xmlns:p14="http://schemas.microsoft.com/office/powerpoint/2010/main" val="4125832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800" dirty="0">
                <a:solidFill>
                  <a:srgbClr val="FFC000"/>
                </a:solidFill>
              </a:rPr>
              <a:t>Keine</a:t>
            </a:r>
            <a:r>
              <a:rPr lang="de-DE" sz="4800" dirty="0"/>
              <a:t> wissenschaftlich-professionelle Auseinandersetzung kommt ohne Vorwissen aus!</a:t>
            </a:r>
            <a:endParaRPr lang="de-DE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8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A7A754A-2B57-A24E-9C3E-297F17BEFD15}"/>
              </a:ext>
            </a:extLst>
          </p:cNvPr>
          <p:cNvSpPr/>
          <p:nvPr/>
        </p:nvSpPr>
        <p:spPr>
          <a:xfrm>
            <a:off x="4416552" y="1234440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Vorwissen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C4F8F3E-6058-3142-B7F5-6A341B105AE3}"/>
              </a:ext>
            </a:extLst>
          </p:cNvPr>
          <p:cNvSpPr/>
          <p:nvPr/>
        </p:nvSpPr>
        <p:spPr>
          <a:xfrm>
            <a:off x="4416552" y="3800856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Praxis</a:t>
            </a:r>
          </a:p>
        </p:txBody>
      </p:sp>
      <p:cxnSp>
        <p:nvCxnSpPr>
          <p:cNvPr id="8" name="Gekrümmte Verbindung 7">
            <a:extLst>
              <a:ext uri="{FF2B5EF4-FFF2-40B4-BE49-F238E27FC236}">
                <a16:creationId xmlns:a16="http://schemas.microsoft.com/office/drawing/2014/main" id="{7F11355C-9506-0D43-9A1B-588FD6363DA8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7900416" y="2011680"/>
            <a:ext cx="12700" cy="2566416"/>
          </a:xfrm>
          <a:prstGeom prst="curvedConnector3">
            <a:avLst>
              <a:gd name="adj1" fmla="val 9576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5B4E6F7D-522E-AD4B-BCE3-4A840291E2E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4416552" y="2011680"/>
            <a:ext cx="12700" cy="2566416"/>
          </a:xfrm>
          <a:prstGeom prst="curvedConnector3">
            <a:avLst>
              <a:gd name="adj1" fmla="val 10368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8C8B73-A0B8-DD46-9221-DB1107315A36}"/>
              </a:ext>
            </a:extLst>
          </p:cNvPr>
          <p:cNvSpPr txBox="1"/>
          <p:nvPr/>
        </p:nvSpPr>
        <p:spPr>
          <a:xfrm flipH="1">
            <a:off x="103327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Deduktiv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0C9D46-4241-B746-9E68-F0CB45C0A27A}"/>
              </a:ext>
            </a:extLst>
          </p:cNvPr>
          <p:cNvSpPr txBox="1"/>
          <p:nvPr/>
        </p:nvSpPr>
        <p:spPr>
          <a:xfrm flipH="1">
            <a:off x="936955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Induktiv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AA65CB-E257-C02F-3AE8-B493B898D83B}"/>
              </a:ext>
            </a:extLst>
          </p:cNvPr>
          <p:cNvSpPr txBox="1"/>
          <p:nvPr/>
        </p:nvSpPr>
        <p:spPr>
          <a:xfrm rot="21085416" flipH="1">
            <a:off x="711536" y="3931765"/>
            <a:ext cx="267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FFC000"/>
                </a:solidFill>
              </a:rPr>
              <a:t>Hypothesen</a:t>
            </a:r>
          </a:p>
        </p:txBody>
      </p:sp>
    </p:spTree>
    <p:extLst>
      <p:ext uri="{BB962C8B-B14F-4D97-AF65-F5344CB8AC3E}">
        <p14:creationId xmlns:p14="http://schemas.microsoft.com/office/powerpoint/2010/main" val="312419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Als </a:t>
            </a:r>
            <a:r>
              <a:rPr lang="de-DE" dirty="0">
                <a:solidFill>
                  <a:srgbClr val="FFC000"/>
                </a:solidFill>
              </a:rPr>
              <a:t>induktive Studien</a:t>
            </a:r>
            <a:r>
              <a:rPr lang="de-DE" dirty="0"/>
              <a:t> bezeichnet man deduktive Studien, bei denen die Vorannahmen nicht offen gelegt werden.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1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A7A754A-2B57-A24E-9C3E-297F17BEFD15}"/>
              </a:ext>
            </a:extLst>
          </p:cNvPr>
          <p:cNvSpPr/>
          <p:nvPr/>
        </p:nvSpPr>
        <p:spPr>
          <a:xfrm>
            <a:off x="4416552" y="1234440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Theorie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C4F8F3E-6058-3142-B7F5-6A341B105AE3}"/>
              </a:ext>
            </a:extLst>
          </p:cNvPr>
          <p:cNvSpPr/>
          <p:nvPr/>
        </p:nvSpPr>
        <p:spPr>
          <a:xfrm>
            <a:off x="4416552" y="3800856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Einzelstudie</a:t>
            </a:r>
          </a:p>
        </p:txBody>
      </p:sp>
      <p:cxnSp>
        <p:nvCxnSpPr>
          <p:cNvPr id="8" name="Gekrümmte Verbindung 7">
            <a:extLst>
              <a:ext uri="{FF2B5EF4-FFF2-40B4-BE49-F238E27FC236}">
                <a16:creationId xmlns:a16="http://schemas.microsoft.com/office/drawing/2014/main" id="{7F11355C-9506-0D43-9A1B-588FD6363DA8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7900416" y="2011680"/>
            <a:ext cx="12700" cy="2566416"/>
          </a:xfrm>
          <a:prstGeom prst="curvedConnector3">
            <a:avLst>
              <a:gd name="adj1" fmla="val 9576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5B4E6F7D-522E-AD4B-BCE3-4A840291E2E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4416552" y="2011680"/>
            <a:ext cx="12700" cy="2566416"/>
          </a:xfrm>
          <a:prstGeom prst="curvedConnector3">
            <a:avLst>
              <a:gd name="adj1" fmla="val 10368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8C8B73-A0B8-DD46-9221-DB1107315A36}"/>
              </a:ext>
            </a:extLst>
          </p:cNvPr>
          <p:cNvSpPr txBox="1"/>
          <p:nvPr/>
        </p:nvSpPr>
        <p:spPr>
          <a:xfrm flipH="1">
            <a:off x="103327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Deduktiv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0C9D46-4241-B746-9E68-F0CB45C0A27A}"/>
              </a:ext>
            </a:extLst>
          </p:cNvPr>
          <p:cNvSpPr txBox="1"/>
          <p:nvPr/>
        </p:nvSpPr>
        <p:spPr>
          <a:xfrm flipH="1">
            <a:off x="936955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Induktiv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7ECEF1-EBD2-1C2C-BBDA-0F93286B15BA}"/>
              </a:ext>
            </a:extLst>
          </p:cNvPr>
          <p:cNvSpPr txBox="1"/>
          <p:nvPr/>
        </p:nvSpPr>
        <p:spPr>
          <a:xfrm>
            <a:off x="9657708" y="2943844"/>
            <a:ext cx="101822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500" dirty="0"/>
              <a:t>❌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F21D2-77E2-B142-4793-1414EC3E94A5}"/>
              </a:ext>
            </a:extLst>
          </p:cNvPr>
          <p:cNvSpPr txBox="1"/>
          <p:nvPr/>
        </p:nvSpPr>
        <p:spPr>
          <a:xfrm rot="20696895" flipH="1">
            <a:off x="9237726" y="2003198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C000"/>
                </a:solidFill>
              </a:rPr>
              <a:t>Fakten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BC59B6-C007-66E1-1EE3-421094976FB5}"/>
              </a:ext>
            </a:extLst>
          </p:cNvPr>
          <p:cNvSpPr txBox="1"/>
          <p:nvPr/>
        </p:nvSpPr>
        <p:spPr>
          <a:xfrm rot="21085416" flipH="1">
            <a:off x="428504" y="3803536"/>
            <a:ext cx="267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FFC000"/>
                </a:solidFill>
              </a:rPr>
              <a:t>Hypothesen</a:t>
            </a:r>
          </a:p>
        </p:txBody>
      </p:sp>
    </p:spTree>
    <p:extLst>
      <p:ext uri="{BB962C8B-B14F-4D97-AF65-F5344CB8AC3E}">
        <p14:creationId xmlns:p14="http://schemas.microsoft.com/office/powerpoint/2010/main" val="15876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457508"/>
            <a:ext cx="10515600" cy="5472875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000" dirty="0"/>
              <a:t>Wir müssen unsere Hypothesen in eine Form bringen, sodass wir die </a:t>
            </a:r>
            <a:r>
              <a:rPr lang="de-DE" sz="4000" dirty="0">
                <a:solidFill>
                  <a:srgbClr val="FFC000"/>
                </a:solidFill>
              </a:rPr>
              <a:t>Ausprägungen</a:t>
            </a:r>
            <a:r>
              <a:rPr lang="de-DE" sz="4000" dirty="0"/>
              <a:t> unserer Variablen verschiedenen Antwortmöglichkeiten zuordnen können.</a:t>
            </a:r>
          </a:p>
        </p:txBody>
      </p:sp>
    </p:spTree>
    <p:extLst>
      <p:ext uri="{BB962C8B-B14F-4D97-AF65-F5344CB8AC3E}">
        <p14:creationId xmlns:p14="http://schemas.microsoft.com/office/powerpoint/2010/main" val="164531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000" dirty="0"/>
              <a:t>Indem wir unsere Vorannahmen offenlegen, können wir Antworten formulieren, die sich messbaren Eigenschaften oder Merkmalen zuordnen lassen.</a:t>
            </a:r>
          </a:p>
          <a:p>
            <a:pPr marL="7937" indent="0">
              <a:buNone/>
            </a:pPr>
            <a:endParaRPr lang="de-DE" sz="4000" dirty="0">
              <a:solidFill>
                <a:srgbClr val="FFC000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Diese messbaren Eigenschaften oder Merkmale bezeichnen wir als </a:t>
            </a:r>
            <a:r>
              <a:rPr lang="de-DE" sz="4000" dirty="0">
                <a:solidFill>
                  <a:srgbClr val="FFC000"/>
                </a:solidFill>
              </a:rPr>
              <a:t>Variablen.</a:t>
            </a:r>
          </a:p>
        </p:txBody>
      </p:sp>
    </p:spTree>
    <p:extLst>
      <p:ext uri="{BB962C8B-B14F-4D97-AF65-F5344CB8AC3E}">
        <p14:creationId xmlns:p14="http://schemas.microsoft.com/office/powerpoint/2010/main" val="379657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427"/>
            <a:ext cx="10515600" cy="5472875"/>
          </a:xfrm>
        </p:spPr>
        <p:txBody>
          <a:bodyPr anchor="ctr">
            <a:normAutofit lnSpcReduction="10000"/>
          </a:bodyPr>
          <a:lstStyle/>
          <a:p>
            <a:pPr marL="7937" indent="0">
              <a:buNone/>
            </a:pPr>
            <a:r>
              <a:rPr lang="de-DE" sz="4000" dirty="0"/>
              <a:t>Die Statistik stellt uns </a:t>
            </a:r>
            <a:r>
              <a:rPr lang="de-DE" sz="4000" dirty="0">
                <a:solidFill>
                  <a:srgbClr val="FFC000"/>
                </a:solidFill>
              </a:rPr>
              <a:t>Werkzeuge</a:t>
            </a:r>
            <a:r>
              <a:rPr lang="de-DE" sz="4000" dirty="0"/>
              <a:t> zur Verfügung, um systematisch und mithilfe von Daten Aussagen zu überprüfen!</a:t>
            </a:r>
          </a:p>
          <a:p>
            <a:pPr marL="7937" indent="0">
              <a:buNone/>
            </a:pPr>
            <a:endParaRPr lang="de-DE" sz="4000" dirty="0"/>
          </a:p>
          <a:p>
            <a:pPr marL="7937" indent="0">
              <a:buNone/>
            </a:pPr>
            <a:r>
              <a:rPr lang="de-DE" sz="4000" dirty="0"/>
              <a:t>Wir müssen nicht verstehen, wie die Werkzeuge im Detail funktionieren.</a:t>
            </a:r>
          </a:p>
          <a:p>
            <a:pPr marL="7937" indent="0">
              <a:buNone/>
            </a:pPr>
            <a:endParaRPr lang="de-DE" sz="4000" dirty="0"/>
          </a:p>
          <a:p>
            <a:pPr marL="7937" indent="0">
              <a:buNone/>
            </a:pPr>
            <a:r>
              <a:rPr lang="de-DE" sz="4000" dirty="0">
                <a:solidFill>
                  <a:srgbClr val="FFC000"/>
                </a:solidFill>
              </a:rPr>
              <a:t>Wir müssen verstehen, wie wir die Werkzeuge richtig anwenden. </a:t>
            </a:r>
          </a:p>
        </p:txBody>
      </p:sp>
    </p:spTree>
    <p:extLst>
      <p:ext uri="{BB962C8B-B14F-4D97-AF65-F5344CB8AC3E}">
        <p14:creationId xmlns:p14="http://schemas.microsoft.com/office/powerpoint/2010/main" val="427239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184FEFA-BFC8-0572-5DBD-AE91BD289162}"/>
              </a:ext>
            </a:extLst>
          </p:cNvPr>
          <p:cNvSpPr/>
          <p:nvPr/>
        </p:nvSpPr>
        <p:spPr>
          <a:xfrm>
            <a:off x="3265714" y="0"/>
            <a:ext cx="556952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CA9DD7-89D9-8964-0814-18564B3E4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839" y="0"/>
            <a:ext cx="6743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55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>
                <a:solidFill>
                  <a:srgbClr val="FFC000"/>
                </a:solidFill>
              </a:rPr>
              <a:t>Jede </a:t>
            </a:r>
            <a:r>
              <a:rPr lang="de-DE" dirty="0"/>
              <a:t>empirische Studie hat einen beschreibenden Teil.</a:t>
            </a:r>
          </a:p>
          <a:p>
            <a:pPr marL="7937" indent="0">
              <a:buNone/>
            </a:pPr>
            <a:r>
              <a:rPr lang="de-DE" dirty="0"/>
              <a:t>	</a:t>
            </a:r>
            <a:r>
              <a:rPr lang="de-DE" sz="3600" dirty="0"/>
              <a:t>Es werden erhobene Daten beschrieben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/>
              <a:t>Beschreibenden Statistik bezeichnet man als </a:t>
            </a:r>
            <a:r>
              <a:rPr lang="de-DE" dirty="0">
                <a:solidFill>
                  <a:srgbClr val="FFC000"/>
                </a:solidFill>
              </a:rPr>
              <a:t>deskriptive Statistik</a:t>
            </a:r>
          </a:p>
        </p:txBody>
      </p:sp>
    </p:spTree>
    <p:extLst>
      <p:ext uri="{BB962C8B-B14F-4D97-AF65-F5344CB8AC3E}">
        <p14:creationId xmlns:p14="http://schemas.microsoft.com/office/powerpoint/2010/main" val="928677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769FC8-95A1-F574-E966-DCDA7793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7986"/>
          </a:xfrm>
        </p:spPr>
        <p:txBody>
          <a:bodyPr/>
          <a:lstStyle/>
          <a:p>
            <a:r>
              <a:rPr lang="de-DE" sz="4800" dirty="0"/>
              <a:t>Mit der deskriptiven Statistik lassen sich keine empirischen Forschungsfragen beantworten!</a:t>
            </a:r>
          </a:p>
        </p:txBody>
      </p:sp>
    </p:spTree>
    <p:extLst>
      <p:ext uri="{BB962C8B-B14F-4D97-AF65-F5344CB8AC3E}">
        <p14:creationId xmlns:p14="http://schemas.microsoft.com/office/powerpoint/2010/main" val="302129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463C19-F895-8A45-A43D-175575CD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4195"/>
          </a:xfrm>
        </p:spPr>
        <p:txBody>
          <a:bodyPr/>
          <a:lstStyle/>
          <a:p>
            <a:r>
              <a:rPr lang="de-DE" dirty="0"/>
              <a:t>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645594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Werden Hypothesen mittels beobachteter Daten überprüft, werden Fakten aus Daten gefolgert bzw. geschlossen.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CH" dirty="0"/>
              <a:t>Diese schliessende</a:t>
            </a:r>
            <a:r>
              <a:rPr lang="de-DE" dirty="0"/>
              <a:t> Statistik bezeichnet man als </a:t>
            </a:r>
            <a:r>
              <a:rPr lang="de-CH" dirty="0">
                <a:solidFill>
                  <a:srgbClr val="FFC000"/>
                </a:solidFill>
              </a:rPr>
              <a:t>Inferenzstatistik.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52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Die hier besprochenen statistischen Verfahren der Inferenzstatistik basieren auf dem Prinzip der „</a:t>
            </a:r>
            <a:r>
              <a:rPr lang="de-DE" dirty="0" err="1"/>
              <a:t>grossen</a:t>
            </a:r>
            <a:r>
              <a:rPr lang="de-DE" dirty="0"/>
              <a:t> Zahlen“.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/>
              <a:t>Es werden viele Werte benötigt. 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/>
              <a:t>Deshalb werden diese Verfahren auch </a:t>
            </a:r>
            <a:r>
              <a:rPr lang="de-DE" dirty="0">
                <a:solidFill>
                  <a:srgbClr val="FFC000"/>
                </a:solidFill>
              </a:rPr>
              <a:t>quantitative Verfahren</a:t>
            </a:r>
            <a:r>
              <a:rPr lang="de-DE" dirty="0"/>
              <a:t> genannt. </a:t>
            </a:r>
          </a:p>
        </p:txBody>
      </p:sp>
    </p:spTree>
    <p:extLst>
      <p:ext uri="{BB962C8B-B14F-4D97-AF65-F5344CB8AC3E}">
        <p14:creationId xmlns:p14="http://schemas.microsoft.com/office/powerpoint/2010/main" val="28686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>
            <a:normAutofit/>
          </a:bodyPr>
          <a:lstStyle/>
          <a:p>
            <a:pPr marL="6350" indent="0">
              <a:buNone/>
              <a:tabLst>
                <a:tab pos="2259013" algn="l"/>
              </a:tabLst>
            </a:pPr>
            <a:r>
              <a:rPr lang="de-DE" dirty="0"/>
              <a:t>Als </a:t>
            </a:r>
            <a:r>
              <a:rPr lang="de-DE" dirty="0">
                <a:solidFill>
                  <a:srgbClr val="FFC000"/>
                </a:solidFill>
              </a:rPr>
              <a:t>qualitative Verfahren </a:t>
            </a:r>
            <a:r>
              <a:rPr lang="de-DE" dirty="0"/>
              <a:t>werden empirische Vorgehensweisen bezeichnet, die über einen oder mehrere Zwischenschritte erst die Werte für die statistische Überprüfung herausarbeiten.</a:t>
            </a:r>
          </a:p>
        </p:txBody>
      </p:sp>
    </p:spTree>
    <p:extLst>
      <p:ext uri="{BB962C8B-B14F-4D97-AF65-F5344CB8AC3E}">
        <p14:creationId xmlns:p14="http://schemas.microsoft.com/office/powerpoint/2010/main" val="762418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dirty="0"/>
              <a:t>Werden erhobene Daten ohne Einsatz der Statistik gedeutet, so sprechen wir von </a:t>
            </a:r>
            <a:r>
              <a:rPr lang="de-DE" dirty="0">
                <a:solidFill>
                  <a:srgbClr val="FFC000"/>
                </a:solidFill>
              </a:rPr>
              <a:t>hermeneutischen Verfahren</a:t>
            </a:r>
            <a:r>
              <a:rPr lang="de-DE" dirty="0"/>
              <a:t>.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/>
              <a:t>Hermeneutische Studien sind meistens nicht-empirisch und werden deshalb hier nicht behandelt.</a:t>
            </a:r>
          </a:p>
        </p:txBody>
      </p:sp>
    </p:spTree>
    <p:extLst>
      <p:ext uri="{BB962C8B-B14F-4D97-AF65-F5344CB8AC3E}">
        <p14:creationId xmlns:p14="http://schemas.microsoft.com/office/powerpoint/2010/main" val="3435753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F659550-D4E6-9DF8-D839-EB7C24AFB303}"/>
              </a:ext>
            </a:extLst>
          </p:cNvPr>
          <p:cNvSpPr txBox="1"/>
          <p:nvPr/>
        </p:nvSpPr>
        <p:spPr>
          <a:xfrm>
            <a:off x="8407730" y="6341423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</a:rPr>
              <a:t>Saunders (2007, 2011)</a:t>
            </a:r>
          </a:p>
        </p:txBody>
      </p:sp>
      <p:pic>
        <p:nvPicPr>
          <p:cNvPr id="1028" name="Picture 4" descr="The research 'onion' research design Source: Adopted from Saunders et al., (2007)">
            <a:extLst>
              <a:ext uri="{FF2B5EF4-FFF2-40B4-BE49-F238E27FC236}">
                <a16:creationId xmlns:a16="http://schemas.microsoft.com/office/drawing/2014/main" id="{F4F05E23-21B3-F8AE-00DE-E36CD592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869950"/>
            <a:ext cx="93726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82AB1D4-5AA6-039E-8F3F-32D4B59015CA}"/>
              </a:ext>
            </a:extLst>
          </p:cNvPr>
          <p:cNvSpPr/>
          <p:nvPr/>
        </p:nvSpPr>
        <p:spPr>
          <a:xfrm>
            <a:off x="2945081" y="2683823"/>
            <a:ext cx="1163781" cy="9737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73963B-87F8-BE42-70D3-4FBC2BB6CC86}"/>
              </a:ext>
            </a:extLst>
          </p:cNvPr>
          <p:cNvSpPr txBox="1"/>
          <p:nvPr/>
        </p:nvSpPr>
        <p:spPr>
          <a:xfrm>
            <a:off x="9089968" y="5201392"/>
            <a:ext cx="138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FF0000"/>
                </a:solidFill>
              </a:rPr>
              <a:t>Statistik</a:t>
            </a:r>
          </a:p>
        </p:txBody>
      </p:sp>
    </p:spTree>
    <p:extLst>
      <p:ext uri="{BB962C8B-B14F-4D97-AF65-F5344CB8AC3E}">
        <p14:creationId xmlns:p14="http://schemas.microsoft.com/office/powerpoint/2010/main" val="2798032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9B5EE88-D9ED-E94B-8388-D294C8E6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92" y="594279"/>
            <a:ext cx="5266415" cy="524381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8A1E09A-8CBE-CC44-9F80-F9491AE616FF}"/>
              </a:ext>
            </a:extLst>
          </p:cNvPr>
          <p:cNvSpPr/>
          <p:nvPr/>
        </p:nvSpPr>
        <p:spPr>
          <a:xfrm>
            <a:off x="3656805" y="5838093"/>
            <a:ext cx="487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https://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www.zhaw.ch</a:t>
            </a:r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ias</a:t>
            </a:r>
            <a:endParaRPr lang="de-CH" sz="2800" b="1" dirty="0">
              <a:solidFill>
                <a:srgbClr val="FFFFFF"/>
              </a:solidFill>
              <a:effectLst/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4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8B4933-15BA-F84C-8E4A-121AA4EA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Fragen zu Sachverhalten und Phänomenen</a:t>
            </a:r>
          </a:p>
          <a:p>
            <a:pPr lvl="1"/>
            <a:r>
              <a:rPr lang="de-DE" dirty="0"/>
              <a:t>Existenz</a:t>
            </a:r>
          </a:p>
          <a:p>
            <a:pPr lvl="1"/>
            <a:r>
              <a:rPr lang="de-DE" dirty="0"/>
              <a:t>Ursachen</a:t>
            </a:r>
          </a:p>
          <a:p>
            <a:pPr lvl="1"/>
            <a:r>
              <a:rPr lang="de-DE" dirty="0"/>
              <a:t>Wechselwirkungen</a:t>
            </a:r>
          </a:p>
          <a:p>
            <a:pPr lvl="1"/>
            <a:r>
              <a:rPr lang="de-DE" dirty="0"/>
              <a:t>Zusammenhänge</a:t>
            </a:r>
          </a:p>
        </p:txBody>
      </p:sp>
    </p:spTree>
    <p:extLst>
      <p:ext uri="{BB962C8B-B14F-4D97-AF65-F5344CB8AC3E}">
        <p14:creationId xmlns:p14="http://schemas.microsoft.com/office/powerpoint/2010/main" val="22466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r>
              <a:rPr lang="de-DE" dirty="0"/>
              <a:t>Fragewort und Fragezeichen</a:t>
            </a:r>
          </a:p>
          <a:p>
            <a:r>
              <a:rPr lang="de-DE" dirty="0"/>
              <a:t>Untersuchungsgegenstand</a:t>
            </a:r>
          </a:p>
        </p:txBody>
      </p:sp>
    </p:spTree>
    <p:extLst>
      <p:ext uri="{BB962C8B-B14F-4D97-AF65-F5344CB8AC3E}">
        <p14:creationId xmlns:p14="http://schemas.microsoft.com/office/powerpoint/2010/main" val="167513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r>
              <a:rPr lang="de-DE" dirty="0"/>
              <a:t>Empirische Forschungsfragen </a:t>
            </a:r>
          </a:p>
          <a:p>
            <a:r>
              <a:rPr lang="de-DE" dirty="0"/>
              <a:t>Methodische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44113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Empirische Forschungsfragen </a:t>
            </a:r>
          </a:p>
          <a:p>
            <a:r>
              <a:rPr lang="de-DE" sz="3600" dirty="0"/>
              <a:t>Beantwortung durch </a:t>
            </a:r>
            <a:r>
              <a:rPr lang="de-DE" sz="3600" dirty="0">
                <a:solidFill>
                  <a:srgbClr val="FFC000"/>
                </a:solidFill>
              </a:rPr>
              <a:t>überprüfbare Aussagen</a:t>
            </a:r>
          </a:p>
        </p:txBody>
      </p:sp>
    </p:spTree>
    <p:extLst>
      <p:ext uri="{BB962C8B-B14F-4D97-AF65-F5344CB8AC3E}">
        <p14:creationId xmlns:p14="http://schemas.microsoft.com/office/powerpoint/2010/main" val="171911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1162016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Methodische Forschungsfragen </a:t>
            </a:r>
          </a:p>
          <a:p>
            <a:r>
              <a:rPr lang="de-DE" sz="3600" dirty="0"/>
              <a:t>Beantwortung durch </a:t>
            </a:r>
            <a:r>
              <a:rPr lang="de-DE" sz="3600" dirty="0">
                <a:solidFill>
                  <a:srgbClr val="FFC000"/>
                </a:solidFill>
              </a:rPr>
              <a:t>empirisch überprüfte Methoden</a:t>
            </a:r>
          </a:p>
        </p:txBody>
      </p:sp>
    </p:spTree>
    <p:extLst>
      <p:ext uri="{BB962C8B-B14F-4D97-AF65-F5344CB8AC3E}">
        <p14:creationId xmlns:p14="http://schemas.microsoft.com/office/powerpoint/2010/main" val="32191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1162016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Methodische Forschungsfragen </a:t>
            </a:r>
          </a:p>
          <a:p>
            <a:r>
              <a:rPr lang="de-DE" sz="3600" dirty="0"/>
              <a:t>Beantwortung durch </a:t>
            </a:r>
            <a:r>
              <a:rPr lang="de-DE" sz="3600" dirty="0">
                <a:solidFill>
                  <a:srgbClr val="FFC000"/>
                </a:solidFill>
              </a:rPr>
              <a:t>empirisch überprüfte Methoden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8E7EC26D-2293-1006-8DD5-DEC953CF74EC}"/>
              </a:ext>
            </a:extLst>
          </p:cNvPr>
          <p:cNvCxnSpPr/>
          <p:nvPr/>
        </p:nvCxnSpPr>
        <p:spPr>
          <a:xfrm>
            <a:off x="2113808" y="1698171"/>
            <a:ext cx="6353298" cy="3776354"/>
          </a:xfrm>
          <a:prstGeom prst="line">
            <a:avLst/>
          </a:prstGeom>
          <a:ln w="406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D9732D8A-926F-94B5-91CF-2EFD4C540861}"/>
              </a:ext>
            </a:extLst>
          </p:cNvPr>
          <p:cNvCxnSpPr>
            <a:cxnSpLocks/>
          </p:cNvCxnSpPr>
          <p:nvPr/>
        </p:nvCxnSpPr>
        <p:spPr>
          <a:xfrm flipV="1">
            <a:off x="1662545" y="1850571"/>
            <a:ext cx="6804561" cy="3065813"/>
          </a:xfrm>
          <a:prstGeom prst="line">
            <a:avLst/>
          </a:prstGeom>
          <a:ln w="406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A82E4FC-5609-F9A3-8FB5-E49D6E7B7436}"/>
              </a:ext>
            </a:extLst>
          </p:cNvPr>
          <p:cNvSpPr txBox="1"/>
          <p:nvPr/>
        </p:nvSpPr>
        <p:spPr>
          <a:xfrm rot="21408469" flipH="1">
            <a:off x="2106159" y="463526"/>
            <a:ext cx="4160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FFC000"/>
                </a:solidFill>
              </a:rPr>
              <a:t>Nicht Ziel dieser Lehrveranstaltung</a:t>
            </a:r>
          </a:p>
        </p:txBody>
      </p:sp>
    </p:spTree>
    <p:extLst>
      <p:ext uri="{BB962C8B-B14F-4D97-AF65-F5344CB8AC3E}">
        <p14:creationId xmlns:p14="http://schemas.microsoft.com/office/powerpoint/2010/main" val="138529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99210A1B-DA04-ED41-8D45-ECE3581C86A4}"/>
    </a:ext>
  </a:extLst>
</a:theme>
</file>

<file path=ppt/theme/theme2.xml><?xml version="1.0" encoding="utf-8"?>
<a:theme xmlns:a="http://schemas.openxmlformats.org/drawingml/2006/main" name="Absolut L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AAB18423-1298-444E-A4B6-F3AB798169DF}"/>
    </a:ext>
  </a:extLst>
</a:theme>
</file>

<file path=ppt/theme/theme3.xml><?xml version="1.0" encoding="utf-8"?>
<a:theme xmlns:a="http://schemas.openxmlformats.org/drawingml/2006/main" name="zhaw_Folien_deutsch">
  <a:themeElements>
    <a:clrScheme name="ZHAW">
      <a:dk1>
        <a:srgbClr val="000000"/>
      </a:dk1>
      <a:lt1>
        <a:srgbClr val="FFFFFF"/>
      </a:lt1>
      <a:dk2>
        <a:srgbClr val="9A9A9C"/>
      </a:dk2>
      <a:lt2>
        <a:srgbClr val="0064A6"/>
      </a:lt2>
      <a:accent1>
        <a:srgbClr val="80B2D3"/>
      </a:accent1>
      <a:accent2>
        <a:srgbClr val="D54E12"/>
      </a:accent2>
      <a:accent3>
        <a:srgbClr val="83B819"/>
      </a:accent3>
      <a:accent4>
        <a:srgbClr val="F0B600"/>
      </a:accent4>
      <a:accent5>
        <a:srgbClr val="6A205F"/>
      </a:accent5>
      <a:accent6>
        <a:srgbClr val="EDDBAB"/>
      </a:accent6>
      <a:hlink>
        <a:srgbClr val="583119"/>
      </a:hlink>
      <a:folHlink>
        <a:srgbClr val="9A9A9C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">
        <a:dk1>
          <a:srgbClr val="000000"/>
        </a:dk1>
        <a:lt1>
          <a:srgbClr val="FFFFFF"/>
        </a:lt1>
        <a:dk2>
          <a:srgbClr val="9A9A9C"/>
        </a:dk2>
        <a:lt2>
          <a:srgbClr val="0064A6"/>
        </a:lt2>
        <a:accent1>
          <a:srgbClr val="80B2D3"/>
        </a:accent1>
        <a:accent2>
          <a:srgbClr val="D54E12"/>
        </a:accent2>
        <a:accent3>
          <a:srgbClr val="83B819"/>
        </a:accent3>
        <a:accent4>
          <a:srgbClr val="F0B600"/>
        </a:accent4>
        <a:accent5>
          <a:srgbClr val="6A205F"/>
        </a:accent5>
        <a:accent6>
          <a:srgbClr val="EDDBAB"/>
        </a:accent6>
        <a:hlink>
          <a:srgbClr val="583119"/>
        </a:hlink>
        <a:folHlink>
          <a:srgbClr val="9A9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472</Words>
  <Application>Microsoft Macintosh PowerPoint</Application>
  <PresentationFormat>Breitbild</PresentationFormat>
  <Paragraphs>109</Paragraphs>
  <Slides>35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Calibri</vt:lpstr>
      <vt:lpstr>Helvetica Rounded LT Std</vt:lpstr>
      <vt:lpstr>Office</vt:lpstr>
      <vt:lpstr>Absolut Leer</vt:lpstr>
      <vt:lpstr>zhaw_Folien_deutsch</vt:lpstr>
      <vt:lpstr>Daten &amp; Information 2 Statistik</vt:lpstr>
      <vt:lpstr>PowerPoint-Präsentation</vt:lpstr>
      <vt:lpstr>Forschungsfragen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Forschungsfragen haben vorhersehbare Antworten</vt:lpstr>
      <vt:lpstr>Eine Forschungsfrage  hat genau  zwei  mögliche Antworten</vt:lpstr>
      <vt:lpstr>PowerPoint-Präsentation</vt:lpstr>
      <vt:lpstr>Die wahrscheinlich richtige Aussage auf eine Forschungsfrage finden</vt:lpstr>
      <vt:lpstr>Ähnliche Verteilung vs.  Nicht-ähnliche 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Mit der deskriptiven Statistik lassen sich keine empirischen Forschungsfragen beantworten!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&amp; Information 2</dc:title>
  <dc:creator>Glahn Christian (glah)</dc:creator>
  <cp:lastModifiedBy>Glahn Christian (glah)</cp:lastModifiedBy>
  <cp:revision>162</cp:revision>
  <dcterms:created xsi:type="dcterms:W3CDTF">2020-02-19T21:18:57Z</dcterms:created>
  <dcterms:modified xsi:type="dcterms:W3CDTF">2024-02-22T12:23:34Z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2023-02-22T20:27:47Z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1b9df108-e96c-4aa3-8d71-fe7311da153b</vt:lpwstr>
  </property>
  <property fmtid="{D5CDD505-2E9C-101B-9397-08002B2CF9AE}" pid="8" name="MSIP_Label_10d9bad3-6dac-4e9a-89a3-89f3b8d247b2_ContentBits">
    <vt:lpwstr>0</vt:lpwstr>
  </property>
</Properties>
</file>