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54"/>
  </p:notesMasterIdLst>
  <p:sldIdLst>
    <p:sldId id="256" r:id="rId4"/>
    <p:sldId id="270" r:id="rId5"/>
    <p:sldId id="266" r:id="rId6"/>
    <p:sldId id="287" r:id="rId7"/>
    <p:sldId id="295" r:id="rId8"/>
    <p:sldId id="347" r:id="rId9"/>
    <p:sldId id="332" r:id="rId10"/>
    <p:sldId id="303" r:id="rId11"/>
    <p:sldId id="313" r:id="rId12"/>
    <p:sldId id="312" r:id="rId13"/>
    <p:sldId id="348" r:id="rId14"/>
    <p:sldId id="349" r:id="rId15"/>
    <p:sldId id="336" r:id="rId16"/>
    <p:sldId id="327" r:id="rId17"/>
    <p:sldId id="326" r:id="rId18"/>
    <p:sldId id="319" r:id="rId19"/>
    <p:sldId id="320" r:id="rId20"/>
    <p:sldId id="324" r:id="rId21"/>
    <p:sldId id="321" r:id="rId22"/>
    <p:sldId id="314" r:id="rId23"/>
    <p:sldId id="316" r:id="rId24"/>
    <p:sldId id="350" r:id="rId25"/>
    <p:sldId id="325" r:id="rId26"/>
    <p:sldId id="334" r:id="rId27"/>
    <p:sldId id="351" r:id="rId28"/>
    <p:sldId id="352" r:id="rId29"/>
    <p:sldId id="355" r:id="rId30"/>
    <p:sldId id="356" r:id="rId31"/>
    <p:sldId id="353" r:id="rId32"/>
    <p:sldId id="354" r:id="rId33"/>
    <p:sldId id="288" r:id="rId34"/>
    <p:sldId id="330" r:id="rId35"/>
    <p:sldId id="323" r:id="rId36"/>
    <p:sldId id="344" r:id="rId37"/>
    <p:sldId id="343" r:id="rId38"/>
    <p:sldId id="289" r:id="rId39"/>
    <p:sldId id="357" r:id="rId40"/>
    <p:sldId id="358" r:id="rId41"/>
    <p:sldId id="291" r:id="rId42"/>
    <p:sldId id="329" r:id="rId43"/>
    <p:sldId id="338" r:id="rId44"/>
    <p:sldId id="294" r:id="rId45"/>
    <p:sldId id="292" r:id="rId46"/>
    <p:sldId id="360" r:id="rId47"/>
    <p:sldId id="361" r:id="rId48"/>
    <p:sldId id="362" r:id="rId49"/>
    <p:sldId id="290" r:id="rId50"/>
    <p:sldId id="337" r:id="rId51"/>
    <p:sldId id="363" r:id="rId52"/>
    <p:sldId id="258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7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06.03.24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7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3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</a:t>
            </a: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Wahrscheinlichkeit, Verteilungen und Konfidenz</a:t>
            </a:r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C81C5AC-77D7-E8D8-875A-FC95BC75CDCC}"/>
              </a:ext>
            </a:extLst>
          </p:cNvPr>
          <p:cNvSpPr txBox="1"/>
          <p:nvPr/>
        </p:nvSpPr>
        <p:spPr>
          <a:xfrm rot="21011257">
            <a:off x="360078" y="989803"/>
            <a:ext cx="3945311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6000" dirty="0">
                <a:solidFill>
                  <a:srgbClr val="FFC000"/>
                </a:solidFill>
                <a:latin typeface="Helvetica Rounded" pitchFamily="2" charset="77"/>
              </a:rPr>
              <a:t>Gleich-</a:t>
            </a:r>
          </a:p>
          <a:p>
            <a:r>
              <a:rPr lang="de-DE" sz="6000" dirty="0" err="1">
                <a:solidFill>
                  <a:srgbClr val="FFC000"/>
                </a:solidFill>
                <a:latin typeface="Helvetica Rounded" pitchFamily="2" charset="77"/>
              </a:rPr>
              <a:t>verteilung</a:t>
            </a:r>
            <a:endParaRPr lang="de-DE" sz="6000" dirty="0">
              <a:solidFill>
                <a:srgbClr val="FFC000"/>
              </a:solidFill>
              <a:latin typeface="Helvetica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540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FD9EB-8830-1512-5959-3EE75CEB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2981"/>
          </a:xfrm>
        </p:spPr>
        <p:txBody>
          <a:bodyPr/>
          <a:lstStyle/>
          <a:p>
            <a:r>
              <a:rPr lang="de-DE" dirty="0"/>
              <a:t>Wählen Sie einen Wert aus einer Gleichverteilung, so dass die maximale Entfernung beliebiger zufälliger Werte minimal ist. </a:t>
            </a:r>
          </a:p>
        </p:txBody>
      </p:sp>
    </p:spTree>
    <p:extLst>
      <p:ext uri="{BB962C8B-B14F-4D97-AF65-F5344CB8AC3E}">
        <p14:creationId xmlns:p14="http://schemas.microsoft.com/office/powerpoint/2010/main" val="221420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9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8630C-5EC1-950A-399D-D5F99D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5305926"/>
          </a:xfrm>
        </p:spPr>
        <p:txBody>
          <a:bodyPr/>
          <a:lstStyle/>
          <a:p>
            <a:pPr/>
            <a:r>
              <a:rPr lang="de-DE" dirty="0"/>
              <a:t>Der Mittelwert minimiert die maximale Entfernung zu beliebigen zufälligen Werten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CCEDC0-7E8B-F37C-04DA-DA09ABFDF830}"/>
              </a:ext>
            </a:extLst>
          </p:cNvPr>
          <p:cNvSpPr txBox="1"/>
          <p:nvPr/>
        </p:nvSpPr>
        <p:spPr>
          <a:xfrm rot="21249870">
            <a:off x="4156556" y="4736427"/>
            <a:ext cx="558358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Erwartungswert</a:t>
            </a:r>
          </a:p>
        </p:txBody>
      </p:sp>
    </p:spTree>
    <p:extLst>
      <p:ext uri="{BB962C8B-B14F-4D97-AF65-F5344CB8AC3E}">
        <p14:creationId xmlns:p14="http://schemas.microsoft.com/office/powerpoint/2010/main" val="374926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9D7100-1C5D-A087-CBC2-EB5C041E7BE0}"/>
              </a:ext>
            </a:extLst>
          </p:cNvPr>
          <p:cNvSpPr txBox="1"/>
          <p:nvPr/>
        </p:nvSpPr>
        <p:spPr>
          <a:xfrm>
            <a:off x="2969569" y="1235238"/>
            <a:ext cx="593624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Helvetica Rounded" pitchFamily="2" charset="77"/>
              </a:rPr>
              <a:t>möglichen Werte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D1FC80-6D58-892B-946B-1A4E7B437623}"/>
              </a:ext>
            </a:extLst>
          </p:cNvPr>
          <p:cNvSpPr txBox="1"/>
          <p:nvPr/>
        </p:nvSpPr>
        <p:spPr>
          <a:xfrm>
            <a:off x="533419" y="2828835"/>
            <a:ext cx="111251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7200" dirty="0">
                <a:solidFill>
                  <a:srgbClr val="FFC000"/>
                </a:solidFill>
                <a:latin typeface="Helvetica Rounded" pitchFamily="2" charset="77"/>
              </a:rPr>
              <a:t>Merkmalsausprägungen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A2A8D91-D73E-D1F5-D672-F4AFB86C9D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029164"/>
                <a:ext cx="10515600" cy="19625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A2A8D91-D73E-D1F5-D672-F4AFB86C9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029164"/>
                <a:ext cx="10515600" cy="1962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38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55F8199-E953-7F9B-E80C-DE62F2147D21}"/>
              </a:ext>
            </a:extLst>
          </p:cNvPr>
          <p:cNvSpPr txBox="1"/>
          <p:nvPr/>
        </p:nvSpPr>
        <p:spPr>
          <a:xfrm>
            <a:off x="2604647" y="1052483"/>
            <a:ext cx="680827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Anzahl Messpunkte</a:t>
            </a:r>
          </a:p>
          <a:p>
            <a:pPr algn="ctr"/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Umfang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3A5A1C67-DE85-18C5-F774-D9EDFE2E2D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45426"/>
                <a:ext cx="10515600" cy="19625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6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7" name="Titel 1">
                <a:extLst>
                  <a:ext uri="{FF2B5EF4-FFF2-40B4-BE49-F238E27FC236}">
                    <a16:creationId xmlns:a16="http://schemas.microsoft.com/office/drawing/2014/main" id="{3A5A1C67-DE85-18C5-F774-D9EDFE2E2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45426"/>
                <a:ext cx="10515600" cy="1962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78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Was ist der kleinste Wert, ab dem eine Gleichverteilung festgestellt werden kann?</a:t>
            </a:r>
          </a:p>
        </p:txBody>
      </p:sp>
    </p:spTree>
    <p:extLst>
      <p:ext uri="{BB962C8B-B14F-4D97-AF65-F5344CB8AC3E}">
        <p14:creationId xmlns:p14="http://schemas.microsoft.com/office/powerpoint/2010/main" val="287568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92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Mit welcher Wahrscheinlichkeit werden die richtigen Werte getroffen?</a:t>
            </a:r>
          </a:p>
        </p:txBody>
      </p:sp>
    </p:spTree>
    <p:extLst>
      <p:ext uri="{BB962C8B-B14F-4D97-AF65-F5344CB8AC3E}">
        <p14:creationId xmlns:p14="http://schemas.microsoft.com/office/powerpoint/2010/main" val="84171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71537FA-FC3E-1366-092A-79E5CF4AC235}"/>
              </a:ext>
            </a:extLst>
          </p:cNvPr>
          <p:cNvSpPr/>
          <p:nvPr/>
        </p:nvSpPr>
        <p:spPr>
          <a:xfrm rot="16200000">
            <a:off x="5739604" y="-1037284"/>
            <a:ext cx="1054723" cy="486995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D010D-C8E2-1676-67DC-B30075C1C115}"/>
              </a:ext>
            </a:extLst>
          </p:cNvPr>
          <p:cNvSpPr txBox="1"/>
          <p:nvPr/>
        </p:nvSpPr>
        <p:spPr>
          <a:xfrm rot="21011257">
            <a:off x="279515" y="1237691"/>
            <a:ext cx="325441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Bandbreite</a:t>
            </a:r>
          </a:p>
        </p:txBody>
      </p:sp>
    </p:spTree>
    <p:extLst>
      <p:ext uri="{BB962C8B-B14F-4D97-AF65-F5344CB8AC3E}">
        <p14:creationId xmlns:p14="http://schemas.microsoft.com/office/powerpoint/2010/main" val="246924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Theorie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Einzelfall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</p:spTree>
    <p:extLst>
      <p:ext uri="{BB962C8B-B14F-4D97-AF65-F5344CB8AC3E}">
        <p14:creationId xmlns:p14="http://schemas.microsoft.com/office/powerpoint/2010/main" val="38439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71537FA-FC3E-1366-092A-79E5CF4AC235}"/>
              </a:ext>
            </a:extLst>
          </p:cNvPr>
          <p:cNvSpPr/>
          <p:nvPr/>
        </p:nvSpPr>
        <p:spPr>
          <a:xfrm rot="16200000">
            <a:off x="5739604" y="-1037284"/>
            <a:ext cx="1054723" cy="486995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D010D-C8E2-1676-67DC-B30075C1C115}"/>
              </a:ext>
            </a:extLst>
          </p:cNvPr>
          <p:cNvSpPr txBox="1"/>
          <p:nvPr/>
        </p:nvSpPr>
        <p:spPr>
          <a:xfrm rot="21011257">
            <a:off x="279515" y="1237691"/>
            <a:ext cx="325441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Bandbreite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2A46F7-3B59-6140-AE23-0CB4FC1C5200}"/>
              </a:ext>
            </a:extLst>
          </p:cNvPr>
          <p:cNvSpPr txBox="1"/>
          <p:nvPr/>
        </p:nvSpPr>
        <p:spPr>
          <a:xfrm rot="460663">
            <a:off x="4977549" y="3122401"/>
            <a:ext cx="678903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Messungenauigkeit</a:t>
            </a:r>
          </a:p>
        </p:txBody>
      </p:sp>
    </p:spTree>
    <p:extLst>
      <p:ext uri="{BB962C8B-B14F-4D97-AF65-F5344CB8AC3E}">
        <p14:creationId xmlns:p14="http://schemas.microsoft.com/office/powerpoint/2010/main" val="307637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8"/>
            <a:ext cx="10515600" cy="5587416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Zufällige Auswahl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Präzisionsgrenze des Messinstruments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Ungenaue Messung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3E6D5E4-BEA8-D6DD-C259-BC6B1A560209}"/>
              </a:ext>
            </a:extLst>
          </p:cNvPr>
          <p:cNvSpPr txBox="1"/>
          <p:nvPr/>
        </p:nvSpPr>
        <p:spPr>
          <a:xfrm rot="460663">
            <a:off x="4927306" y="791184"/>
            <a:ext cx="678903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Messungenauigkeit</a:t>
            </a:r>
          </a:p>
        </p:txBody>
      </p:sp>
    </p:spTree>
    <p:extLst>
      <p:ext uri="{BB962C8B-B14F-4D97-AF65-F5344CB8AC3E}">
        <p14:creationId xmlns:p14="http://schemas.microsoft.com/office/powerpoint/2010/main" val="266514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8"/>
            <a:ext cx="10515600" cy="5587416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b="1" dirty="0">
                <a:solidFill>
                  <a:srgbClr val="FFC000"/>
                </a:solidFill>
              </a:rPr>
              <a:t>Zufällige Auswahl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Präzisionsgrenze des Messinstruments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Ungenaue Messung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3E6D5E4-BEA8-D6DD-C259-BC6B1A560209}"/>
              </a:ext>
            </a:extLst>
          </p:cNvPr>
          <p:cNvSpPr txBox="1"/>
          <p:nvPr/>
        </p:nvSpPr>
        <p:spPr>
          <a:xfrm rot="460663">
            <a:off x="4927306" y="791184"/>
            <a:ext cx="678903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Messungenauigkeit</a:t>
            </a:r>
          </a:p>
        </p:txBody>
      </p:sp>
    </p:spTree>
    <p:extLst>
      <p:ext uri="{BB962C8B-B14F-4D97-AF65-F5344CB8AC3E}">
        <p14:creationId xmlns:p14="http://schemas.microsoft.com/office/powerpoint/2010/main" val="364977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Freiheitsgrade beeinflussen das konkrete Ergebnis!</a:t>
            </a:r>
          </a:p>
        </p:txBody>
      </p:sp>
    </p:spTree>
    <p:extLst>
      <p:ext uri="{BB962C8B-B14F-4D97-AF65-F5344CB8AC3E}">
        <p14:creationId xmlns:p14="http://schemas.microsoft.com/office/powerpoint/2010/main" val="400663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187A3-38BE-799A-D573-B27FB48F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741"/>
          </a:xfrm>
        </p:spPr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Freiheitsgrade</a:t>
            </a:r>
            <a:r>
              <a:rPr lang="de-DE" dirty="0"/>
              <a:t> beschreiben die möglichen Wege, die </a:t>
            </a:r>
            <a:r>
              <a:rPr lang="de-DE" dirty="0">
                <a:solidFill>
                  <a:srgbClr val="FFC000"/>
                </a:solidFill>
              </a:rPr>
              <a:t>zufällig</a:t>
            </a:r>
            <a:r>
              <a:rPr lang="de-DE" dirty="0"/>
              <a:t> zu einem (beobachteten) Ergebnis führen (können).</a:t>
            </a:r>
          </a:p>
        </p:txBody>
      </p:sp>
    </p:spTree>
    <p:extLst>
      <p:ext uri="{BB962C8B-B14F-4D97-AF65-F5344CB8AC3E}">
        <p14:creationId xmlns:p14="http://schemas.microsoft.com/office/powerpoint/2010/main" val="115147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0E928-4313-E89A-F9D1-10F1E38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4977"/>
          </a:xfrm>
        </p:spPr>
        <p:txBody>
          <a:bodyPr/>
          <a:lstStyle/>
          <a:p>
            <a:r>
              <a:rPr lang="de-DE" dirty="0"/>
              <a:t>Experiment mit Excel</a:t>
            </a:r>
          </a:p>
        </p:txBody>
      </p:sp>
    </p:spTree>
    <p:extLst>
      <p:ext uri="{BB962C8B-B14F-4D97-AF65-F5344CB8AC3E}">
        <p14:creationId xmlns:p14="http://schemas.microsoft.com/office/powerpoint/2010/main" val="187620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28B71-0379-C98D-F84D-682C4532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3413"/>
          </a:xfrm>
        </p:spPr>
        <p:txBody>
          <a:bodyPr/>
          <a:lstStyle/>
          <a:p>
            <a:r>
              <a:rPr lang="de-DE" dirty="0"/>
              <a:t>Je grösser der Messumfang, desto genauer die Messung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785C3BF-4E1B-D639-6A38-8A5975FF32C9}"/>
              </a:ext>
            </a:extLst>
          </p:cNvPr>
          <p:cNvSpPr txBox="1"/>
          <p:nvPr/>
        </p:nvSpPr>
        <p:spPr>
          <a:xfrm rot="21033940">
            <a:off x="5295207" y="4472247"/>
            <a:ext cx="5644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C000"/>
                </a:solidFill>
                <a:latin typeface="Helvetica Rounded" pitchFamily="2" charset="77"/>
              </a:rPr>
              <a:t>Prinzip der </a:t>
            </a:r>
            <a:r>
              <a:rPr lang="de-DE" sz="3200" dirty="0" err="1">
                <a:solidFill>
                  <a:srgbClr val="FFC000"/>
                </a:solidFill>
                <a:latin typeface="Helvetica Rounded" pitchFamily="2" charset="77"/>
              </a:rPr>
              <a:t>grossen</a:t>
            </a:r>
            <a:r>
              <a:rPr lang="de-DE" sz="3200" dirty="0">
                <a:solidFill>
                  <a:srgbClr val="FFC000"/>
                </a:solidFill>
                <a:latin typeface="Helvetica Rounded" pitchFamily="2" charset="77"/>
              </a:rPr>
              <a:t> Zahlen</a:t>
            </a:r>
          </a:p>
        </p:txBody>
      </p:sp>
    </p:spTree>
    <p:extLst>
      <p:ext uri="{BB962C8B-B14F-4D97-AF65-F5344CB8AC3E}">
        <p14:creationId xmlns:p14="http://schemas.microsoft.com/office/powerpoint/2010/main" val="1440783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413B0-C5C5-3DFB-46D2-B207DEEA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0039"/>
          </a:xfrm>
        </p:spPr>
        <p:txBody>
          <a:bodyPr/>
          <a:lstStyle/>
          <a:p>
            <a:r>
              <a:rPr lang="de-DE" dirty="0"/>
              <a:t>Zentrales Grenzwerttheorem</a:t>
            </a:r>
          </a:p>
        </p:txBody>
      </p:sp>
    </p:spTree>
    <p:extLst>
      <p:ext uri="{BB962C8B-B14F-4D97-AF65-F5344CB8AC3E}">
        <p14:creationId xmlns:p14="http://schemas.microsoft.com/office/powerpoint/2010/main" val="196518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0E928-4313-E89A-F9D1-10F1E38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4977"/>
          </a:xfrm>
        </p:spPr>
        <p:txBody>
          <a:bodyPr/>
          <a:lstStyle/>
          <a:p>
            <a:pPr algn="ctr"/>
            <a:r>
              <a:rPr lang="de-DE" dirty="0"/>
              <a:t>Experiment mit Excel</a:t>
            </a:r>
          </a:p>
        </p:txBody>
      </p:sp>
    </p:spTree>
    <p:extLst>
      <p:ext uri="{BB962C8B-B14F-4D97-AF65-F5344CB8AC3E}">
        <p14:creationId xmlns:p14="http://schemas.microsoft.com/office/powerpoint/2010/main" val="2993546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49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Überprüfbare aber noch nicht überprüfte Aussagen werden als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</p:txBody>
      </p:sp>
    </p:spTree>
    <p:extLst>
      <p:ext uri="{BB962C8B-B14F-4D97-AF65-F5344CB8AC3E}">
        <p14:creationId xmlns:p14="http://schemas.microsoft.com/office/powerpoint/2010/main" val="381063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D9055-7480-619A-660B-5FADBD3D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6664"/>
          </a:xfrm>
        </p:spPr>
        <p:txBody>
          <a:bodyPr/>
          <a:lstStyle/>
          <a:p>
            <a:pPr algn="ctr"/>
            <a:r>
              <a:rPr lang="de-DE" dirty="0"/>
              <a:t>Normalverteilung</a:t>
            </a:r>
          </a:p>
        </p:txBody>
      </p:sp>
    </p:spTree>
    <p:extLst>
      <p:ext uri="{BB962C8B-B14F-4D97-AF65-F5344CB8AC3E}">
        <p14:creationId xmlns:p14="http://schemas.microsoft.com/office/powerpoint/2010/main" val="1549613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79C31-16BF-5543-DD44-5EE56918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1574292"/>
            <a:ext cx="11128248" cy="37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Wie extrem ist zu extrem?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4EEAA1C-8E69-D5CE-DA86-51CB5F6C5A9A}"/>
              </a:ext>
            </a:extLst>
          </p:cNvPr>
          <p:cNvSpPr txBox="1"/>
          <p:nvPr/>
        </p:nvSpPr>
        <p:spPr>
          <a:xfrm rot="21285433">
            <a:off x="1337839" y="1171940"/>
            <a:ext cx="898515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Das Grundproblem der Statistik</a:t>
            </a:r>
          </a:p>
        </p:txBody>
      </p:sp>
    </p:spTree>
    <p:extLst>
      <p:ext uri="{BB962C8B-B14F-4D97-AF65-F5344CB8AC3E}">
        <p14:creationId xmlns:p14="http://schemas.microsoft.com/office/powerpoint/2010/main" val="2075819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79C31-16BF-5543-DD44-5EE56918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1574292"/>
            <a:ext cx="11128248" cy="37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9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79C31-16BF-5543-DD44-5EE56918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1574292"/>
            <a:ext cx="11128248" cy="370941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2165687-E9D1-B51E-0D8F-537F1E242811}"/>
              </a:ext>
            </a:extLst>
          </p:cNvPr>
          <p:cNvSpPr txBox="1"/>
          <p:nvPr/>
        </p:nvSpPr>
        <p:spPr>
          <a:xfrm rot="21285433">
            <a:off x="4214787" y="3181610"/>
            <a:ext cx="646683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05426B"/>
                </a:solidFill>
                <a:latin typeface="Helvetica Rounded" pitchFamily="2" charset="77"/>
              </a:rPr>
              <a:t>Statistische Verteilung</a:t>
            </a:r>
          </a:p>
        </p:txBody>
      </p:sp>
    </p:spTree>
    <p:extLst>
      <p:ext uri="{BB962C8B-B14F-4D97-AF65-F5344CB8AC3E}">
        <p14:creationId xmlns:p14="http://schemas.microsoft.com/office/powerpoint/2010/main" val="3413502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sz="4400" dirty="0"/>
              <a:t>Eine statistische Verteilung wird durch eine Dichtefunktion beschrieben.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>
                <a:solidFill>
                  <a:srgbClr val="FFC000"/>
                </a:solidFill>
              </a:rPr>
              <a:t>Die Fläche unter der Dichtefunktion ist 1!</a:t>
            </a:r>
          </a:p>
        </p:txBody>
      </p:sp>
    </p:spTree>
    <p:extLst>
      <p:ext uri="{BB962C8B-B14F-4D97-AF65-F5344CB8AC3E}">
        <p14:creationId xmlns:p14="http://schemas.microsoft.com/office/powerpoint/2010/main" val="2032094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FE808E-3AD7-C178-F293-4DE93EEA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039368"/>
            <a:ext cx="9558528" cy="47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0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79C31-16BF-5543-DD44-5EE56918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1574292"/>
            <a:ext cx="11128248" cy="3709416"/>
          </a:xfrm>
          <a:prstGeom prst="rect">
            <a:avLst/>
          </a:prstGeom>
        </p:spPr>
      </p:pic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DD7DF84F-D071-9FA3-BB81-C086AD69B3EA}"/>
              </a:ext>
            </a:extLst>
          </p:cNvPr>
          <p:cNvCxnSpPr>
            <a:cxnSpLocks/>
          </p:cNvCxnSpPr>
          <p:nvPr/>
        </p:nvCxnSpPr>
        <p:spPr>
          <a:xfrm flipV="1">
            <a:off x="4588625" y="4472247"/>
            <a:ext cx="0" cy="1463040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61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FE808E-3AD7-C178-F293-4DE93EEA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039368"/>
            <a:ext cx="9558528" cy="4779264"/>
          </a:xfrm>
          <a:prstGeom prst="rect">
            <a:avLst/>
          </a:prstGeom>
        </p:spPr>
      </p:pic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901E2DB9-FD49-559A-8359-BDCA4FDE0A22}"/>
              </a:ext>
            </a:extLst>
          </p:cNvPr>
          <p:cNvCxnSpPr>
            <a:cxnSpLocks/>
          </p:cNvCxnSpPr>
          <p:nvPr/>
        </p:nvCxnSpPr>
        <p:spPr>
          <a:xfrm flipV="1">
            <a:off x="4946072" y="4779818"/>
            <a:ext cx="0" cy="1811897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D20C1C1-4F5D-4D7C-133C-DEA19B9815F3}"/>
              </a:ext>
            </a:extLst>
          </p:cNvPr>
          <p:cNvSpPr txBox="1"/>
          <p:nvPr/>
        </p:nvSpPr>
        <p:spPr>
          <a:xfrm>
            <a:off x="5222844" y="46865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Ca. 0.6</a:t>
            </a:r>
          </a:p>
        </p:txBody>
      </p:sp>
    </p:spTree>
    <p:extLst>
      <p:ext uri="{BB962C8B-B14F-4D97-AF65-F5344CB8AC3E}">
        <p14:creationId xmlns:p14="http://schemas.microsoft.com/office/powerpoint/2010/main" val="3357440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1928E0-0129-5DDC-6576-2FCCEBA3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758952"/>
            <a:ext cx="10680192" cy="5340096"/>
          </a:xfrm>
          <a:prstGeom prst="rect">
            <a:avLst/>
          </a:prstGeom>
        </p:spPr>
      </p:pic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7DB12AFC-5D37-6E6B-2274-7DF88EF224E6}"/>
              </a:ext>
            </a:extLst>
          </p:cNvPr>
          <p:cNvCxnSpPr>
            <a:cxnSpLocks/>
          </p:cNvCxnSpPr>
          <p:nvPr/>
        </p:nvCxnSpPr>
        <p:spPr>
          <a:xfrm flipV="1">
            <a:off x="4738254" y="5320146"/>
            <a:ext cx="0" cy="1178051"/>
          </a:xfrm>
          <a:prstGeom prst="line">
            <a:avLst/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0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Überprüfbare aber noch nicht überprüfte Aussagen werden als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366F4DA3-3320-403C-1A8A-041F7608E500}"/>
              </a:ext>
            </a:extLst>
          </p:cNvPr>
          <p:cNvSpPr/>
          <p:nvPr/>
        </p:nvSpPr>
        <p:spPr>
          <a:xfrm>
            <a:off x="4798031" y="3053993"/>
            <a:ext cx="1869897" cy="75001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040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8"/>
            <a:ext cx="10515600" cy="5587416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Extrem oder nicht extrem? (ungerichtet)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Kleiner, weniger, schlechter </a:t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		(linksseitig gerichtet)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Grösser, mehr, besser usw. </a:t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		(rechtsseitig gerichtet)</a:t>
            </a:r>
          </a:p>
        </p:txBody>
      </p:sp>
    </p:spTree>
    <p:extLst>
      <p:ext uri="{BB962C8B-B14F-4D97-AF65-F5344CB8AC3E}">
        <p14:creationId xmlns:p14="http://schemas.microsoft.com/office/powerpoint/2010/main" val="271125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1928E0-0129-5DDC-6576-2FCCEBA3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758952"/>
            <a:ext cx="10680192" cy="534009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EB0487-3A57-6945-230C-A2C8135E1986}"/>
              </a:ext>
            </a:extLst>
          </p:cNvPr>
          <p:cNvSpPr txBox="1"/>
          <p:nvPr/>
        </p:nvSpPr>
        <p:spPr>
          <a:xfrm rot="21213673">
            <a:off x="4421294" y="2479309"/>
            <a:ext cx="408316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ungerichtet</a:t>
            </a:r>
          </a:p>
        </p:txBody>
      </p:sp>
    </p:spTree>
    <p:extLst>
      <p:ext uri="{BB962C8B-B14F-4D97-AF65-F5344CB8AC3E}">
        <p14:creationId xmlns:p14="http://schemas.microsoft.com/office/powerpoint/2010/main" val="842117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65BFED6-5B87-3DF5-59AB-7C298B8E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6" y="760288"/>
            <a:ext cx="10674848" cy="533742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39AB4F-6AAD-D7E9-5089-522A8EC48620}"/>
              </a:ext>
            </a:extLst>
          </p:cNvPr>
          <p:cNvSpPr txBox="1"/>
          <p:nvPr/>
        </p:nvSpPr>
        <p:spPr>
          <a:xfrm>
            <a:off x="5525647" y="3942026"/>
            <a:ext cx="478849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linksgerichtet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A8D375-55B0-061F-B6BD-56604E988115}"/>
              </a:ext>
            </a:extLst>
          </p:cNvPr>
          <p:cNvSpPr txBox="1"/>
          <p:nvPr/>
        </p:nvSpPr>
        <p:spPr>
          <a:xfrm rot="10800000">
            <a:off x="4648484" y="4002314"/>
            <a:ext cx="87716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➜</a:t>
            </a:r>
          </a:p>
        </p:txBody>
      </p:sp>
    </p:spTree>
    <p:extLst>
      <p:ext uri="{BB962C8B-B14F-4D97-AF65-F5344CB8AC3E}">
        <p14:creationId xmlns:p14="http://schemas.microsoft.com/office/powerpoint/2010/main" val="192429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088087-CBFF-0E3E-9731-919D4C4C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8" y="688369"/>
            <a:ext cx="10962524" cy="548126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C4973B-C55F-3CB0-BC87-2B4A1CE9E9B1}"/>
              </a:ext>
            </a:extLst>
          </p:cNvPr>
          <p:cNvSpPr txBox="1"/>
          <p:nvPr/>
        </p:nvSpPr>
        <p:spPr>
          <a:xfrm>
            <a:off x="2280029" y="3854661"/>
            <a:ext cx="536557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rechtsgerichtet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0727E1-882D-E0BA-CD7E-DAFBA0FB47D7}"/>
              </a:ext>
            </a:extLst>
          </p:cNvPr>
          <p:cNvSpPr txBox="1"/>
          <p:nvPr/>
        </p:nvSpPr>
        <p:spPr>
          <a:xfrm>
            <a:off x="7451974" y="3851590"/>
            <a:ext cx="87716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➜</a:t>
            </a:r>
          </a:p>
        </p:txBody>
      </p:sp>
    </p:spTree>
    <p:extLst>
      <p:ext uri="{BB962C8B-B14F-4D97-AF65-F5344CB8AC3E}">
        <p14:creationId xmlns:p14="http://schemas.microsoft.com/office/powerpoint/2010/main" val="35216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sz="4400" dirty="0"/>
              <a:t>Was ist ein gutes Konfidenzintervall?</a:t>
            </a:r>
            <a:endParaRPr lang="de-DE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9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CCEF880-DB9F-D15C-43D3-D2BD378047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611726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CCEF880-DB9F-D15C-43D3-D2BD37804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6117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170923E1-1855-CC80-71DB-8E2D0DA7844A}"/>
              </a:ext>
            </a:extLst>
          </p:cNvPr>
          <p:cNvSpPr txBox="1"/>
          <p:nvPr/>
        </p:nvSpPr>
        <p:spPr>
          <a:xfrm>
            <a:off x="4013379" y="389243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>
                    <a:lumMod val="95000"/>
                  </a:schemeClr>
                </a:solidFill>
                <a:latin typeface="Helvetica Rounded" pitchFamily="2" charset="77"/>
              </a:rPr>
              <a:t>mit </a:t>
            </a:r>
            <a:r>
              <a:rPr lang="de-DE" sz="3600" dirty="0" err="1">
                <a:solidFill>
                  <a:schemeClr val="bg1">
                    <a:lumMod val="95000"/>
                  </a:schemeClr>
                </a:solidFill>
                <a:latin typeface="Helvetica Rounded" pitchFamily="2" charset="77"/>
              </a:rPr>
              <a:t>n</a:t>
            </a:r>
            <a:r>
              <a:rPr lang="de-DE" sz="3600" dirty="0">
                <a:solidFill>
                  <a:schemeClr val="bg1">
                    <a:lumMod val="95000"/>
                  </a:schemeClr>
                </a:solidFill>
                <a:latin typeface="Helvetica Rounded" pitchFamily="2" charset="77"/>
              </a:rPr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1628149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CCEF880-DB9F-D15C-43D3-D2BD378047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611726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96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CCEF880-DB9F-D15C-43D3-D2BD37804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6117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75DE1E3-DBAE-257B-0318-E146769A7D6F}"/>
              </a:ext>
            </a:extLst>
          </p:cNvPr>
          <p:cNvSpPr txBox="1"/>
          <p:nvPr/>
        </p:nvSpPr>
        <p:spPr>
          <a:xfrm rot="20571161">
            <a:off x="6184669" y="4032190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FC000"/>
                </a:solidFill>
                <a:latin typeface="Helvetica Rounded" pitchFamily="2" charset="77"/>
              </a:rPr>
              <a:t>Standardabweichung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F702887-5B92-96CC-3A09-06A5916BB403}"/>
              </a:ext>
            </a:extLst>
          </p:cNvPr>
          <p:cNvCxnSpPr/>
          <p:nvPr/>
        </p:nvCxnSpPr>
        <p:spPr>
          <a:xfrm flipH="1" flipV="1">
            <a:off x="7107382" y="3570316"/>
            <a:ext cx="689957" cy="59436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70923E1-1855-CC80-71DB-8E2D0DA7844A}"/>
              </a:ext>
            </a:extLst>
          </p:cNvPr>
          <p:cNvSpPr txBox="1"/>
          <p:nvPr/>
        </p:nvSpPr>
        <p:spPr>
          <a:xfrm>
            <a:off x="4013379" y="389243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>
                    <a:lumMod val="95000"/>
                  </a:schemeClr>
                </a:solidFill>
                <a:latin typeface="Helvetica Rounded" pitchFamily="2" charset="77"/>
              </a:rPr>
              <a:t>mit </a:t>
            </a:r>
            <a:r>
              <a:rPr lang="de-DE" sz="3600" dirty="0" err="1">
                <a:solidFill>
                  <a:schemeClr val="bg1">
                    <a:lumMod val="95000"/>
                  </a:schemeClr>
                </a:solidFill>
                <a:latin typeface="Helvetica Rounded" pitchFamily="2" charset="77"/>
              </a:rPr>
              <a:t>n</a:t>
            </a:r>
            <a:r>
              <a:rPr lang="de-DE" sz="3600" dirty="0">
                <a:solidFill>
                  <a:schemeClr val="bg1">
                    <a:lumMod val="95000"/>
                  </a:schemeClr>
                </a:solidFill>
                <a:latin typeface="Helvetica Rounded" pitchFamily="2" charset="77"/>
              </a:rPr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976508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29A2409-5D2D-176E-EC7E-79D4ACD5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" y="1511808"/>
            <a:ext cx="11503152" cy="3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2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1928E0-0129-5DDC-6576-2FCCEBA3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758952"/>
            <a:ext cx="10680192" cy="534009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215D725-840B-4DAD-A5F4-68D648795EAE}"/>
              </a:ext>
            </a:extLst>
          </p:cNvPr>
          <p:cNvSpPr txBox="1"/>
          <p:nvPr/>
        </p:nvSpPr>
        <p:spPr>
          <a:xfrm rot="460663">
            <a:off x="5617565" y="3725303"/>
            <a:ext cx="171072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95%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A73EE-85BD-C855-10DB-2F9E18FED643}"/>
              </a:ext>
            </a:extLst>
          </p:cNvPr>
          <p:cNvSpPr txBox="1"/>
          <p:nvPr/>
        </p:nvSpPr>
        <p:spPr>
          <a:xfrm rot="460663">
            <a:off x="2257011" y="3435576"/>
            <a:ext cx="190949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2.5%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471EDE-4564-830D-36D7-E1052DD94475}"/>
              </a:ext>
            </a:extLst>
          </p:cNvPr>
          <p:cNvSpPr txBox="1"/>
          <p:nvPr/>
        </p:nvSpPr>
        <p:spPr>
          <a:xfrm rot="21162627">
            <a:off x="9033361" y="3435576"/>
            <a:ext cx="190949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2.5%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B4B74F2-3817-A8AB-C804-07E19425B4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4495" y="1455674"/>
                <a:ext cx="10515600" cy="856758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de-CH" sz="60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de-DE" sz="6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B4B74F2-3817-A8AB-C804-07E19425B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495" y="1455674"/>
                <a:ext cx="10515600" cy="85675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01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6D57F90-7801-AA7A-23DB-BAD43CF40F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80755" y="365125"/>
                <a:ext cx="9473045" cy="566160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de-CH" sz="6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CH" sz="6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de-DE" sz="6000" dirty="0">
                    <a:solidFill>
                      <a:srgbClr val="FFC000"/>
                    </a:solidFill>
                  </a:rPr>
                  <a:t> </a:t>
                </a:r>
                <a:r>
                  <a:rPr lang="de-DE" sz="6000" dirty="0"/>
                  <a:t>~ 95%</a:t>
                </a:r>
                <a:br>
                  <a:rPr lang="de-DE" sz="6000" dirty="0"/>
                </a:br>
                <a14:m>
                  <m:oMath xmlns:m="http://schemas.openxmlformats.org/officeDocument/2006/math">
                    <m:r>
                      <a:rPr lang="de-CH" sz="60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de-CH" sz="6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de-DE" sz="6000" dirty="0">
                    <a:solidFill>
                      <a:srgbClr val="FFC000"/>
                    </a:solidFill>
                  </a:rPr>
                  <a:t> </a:t>
                </a:r>
                <a:r>
                  <a:rPr lang="de-DE" sz="6000" dirty="0"/>
                  <a:t>~ 99%</a:t>
                </a:r>
                <a:br>
                  <a:rPr lang="de-DE" sz="6000" dirty="0"/>
                </a:br>
                <a14:m>
                  <m:oMath xmlns:m="http://schemas.openxmlformats.org/officeDocument/2006/math">
                    <m:r>
                      <a:rPr lang="de-CH" sz="60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de-CH" sz="6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de-DE" sz="6000" dirty="0">
                    <a:solidFill>
                      <a:srgbClr val="FFC000"/>
                    </a:solidFill>
                  </a:rPr>
                  <a:t> </a:t>
                </a:r>
                <a:r>
                  <a:rPr lang="de-DE" sz="6000" dirty="0"/>
                  <a:t>~ 99.9%</a:t>
                </a:r>
                <a:br>
                  <a:rPr lang="de-DE" sz="6000" dirty="0">
                    <a:solidFill>
                      <a:srgbClr val="FFC000"/>
                    </a:solidFill>
                  </a:rPr>
                </a:br>
                <a14:m>
                  <m:oMath xmlns:m="http://schemas.openxmlformats.org/officeDocument/2006/math">
                    <m:r>
                      <a:rPr lang="de-CH" sz="60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de-CH" sz="6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de-DE" dirty="0">
                    <a:solidFill>
                      <a:srgbClr val="FFC000"/>
                    </a:solidFill>
                  </a:rPr>
                  <a:t> </a:t>
                </a:r>
                <a:r>
                  <a:rPr lang="de-DE" dirty="0"/>
                  <a:t>~ 99.999%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6D57F90-7801-AA7A-23DB-BAD43CF40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80755" y="365125"/>
                <a:ext cx="9473045" cy="5661602"/>
              </a:xfrm>
              <a:blipFill>
                <a:blip r:embed="rId2"/>
                <a:stretch>
                  <a:fillRect l="-20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67906FD-A0AB-FC9C-81DF-E24A5D52A48C}"/>
              </a:ext>
            </a:extLst>
          </p:cNvPr>
          <p:cNvSpPr txBox="1"/>
          <p:nvPr/>
        </p:nvSpPr>
        <p:spPr>
          <a:xfrm rot="631728">
            <a:off x="4883607" y="1143517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FC000"/>
                </a:solidFill>
                <a:latin typeface="Helvetica Rounded" pitchFamily="2" charset="77"/>
              </a:rPr>
              <a:t>typische 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38035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30" y="389509"/>
            <a:ext cx="10874339" cy="5572379"/>
          </a:xfrm>
        </p:spPr>
        <p:txBody>
          <a:bodyPr/>
          <a:lstStyle/>
          <a:p>
            <a:pPr algn="ctr"/>
            <a:r>
              <a:rPr lang="de-DE" dirty="0"/>
              <a:t>Welche Hypothese ist für die </a:t>
            </a:r>
            <a:r>
              <a:rPr lang="de-DE" dirty="0">
                <a:solidFill>
                  <a:srgbClr val="FFC000"/>
                </a:solidFill>
              </a:rPr>
              <a:t>gegebenen Daten</a:t>
            </a:r>
            <a:r>
              <a:rPr lang="de-DE" dirty="0"/>
              <a:t> wahrscheinlicher?</a:t>
            </a:r>
          </a:p>
        </p:txBody>
      </p:sp>
    </p:spTree>
    <p:extLst>
      <p:ext uri="{BB962C8B-B14F-4D97-AF65-F5344CB8AC3E}">
        <p14:creationId xmlns:p14="http://schemas.microsoft.com/office/powerpoint/2010/main" val="299989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B5EE88-D9ED-E94B-8388-D294C8E6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2" y="594279"/>
            <a:ext cx="5266415" cy="52438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A1E09A-8CBE-CC44-9F80-F9491AE616FF}"/>
              </a:ext>
            </a:extLst>
          </p:cNvPr>
          <p:cNvSpPr/>
          <p:nvPr/>
        </p:nvSpPr>
        <p:spPr>
          <a:xfrm>
            <a:off x="3656805" y="5838093"/>
            <a:ext cx="487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https://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www.zhaw.ch</a:t>
            </a:r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ias</a:t>
            </a:r>
            <a:endParaRPr lang="de-CH" sz="2800" b="1" dirty="0">
              <a:solidFill>
                <a:srgbClr val="FFFFFF"/>
              </a:solidFill>
              <a:effectLst/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30" y="389509"/>
            <a:ext cx="10874339" cy="5572379"/>
          </a:xfrm>
        </p:spPr>
        <p:txBody>
          <a:bodyPr/>
          <a:lstStyle/>
          <a:p>
            <a:pPr algn="ctr"/>
            <a:r>
              <a:rPr lang="de-DE" dirty="0"/>
              <a:t>Welche Hypothese ist für die gegebenen Daten </a:t>
            </a:r>
            <a:r>
              <a:rPr lang="de-DE" dirty="0">
                <a:solidFill>
                  <a:srgbClr val="FFC000"/>
                </a:solidFill>
              </a:rPr>
              <a:t>wahrscheinlicher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704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pPr algn="ctr"/>
            <a:r>
              <a:rPr lang="de-DE" dirty="0"/>
              <a:t>Verteilungen </a:t>
            </a:r>
            <a:br>
              <a:rPr lang="de-DE" dirty="0"/>
            </a:b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Messungenauigkeit</a:t>
            </a:r>
          </a:p>
        </p:txBody>
      </p:sp>
    </p:spTree>
    <p:extLst>
      <p:ext uri="{BB962C8B-B14F-4D97-AF65-F5344CB8AC3E}">
        <p14:creationId xmlns:p14="http://schemas.microsoft.com/office/powerpoint/2010/main" val="40454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71537FA-FC3E-1366-092A-79E5CF4AC235}"/>
              </a:ext>
            </a:extLst>
          </p:cNvPr>
          <p:cNvSpPr/>
          <p:nvPr/>
        </p:nvSpPr>
        <p:spPr>
          <a:xfrm rot="16200000">
            <a:off x="3802520" y="851672"/>
            <a:ext cx="4928891" cy="4869950"/>
          </a:xfrm>
          <a:prstGeom prst="roundRect">
            <a:avLst>
              <a:gd name="adj" fmla="val 3326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D010D-C8E2-1676-67DC-B30075C1C115}"/>
              </a:ext>
            </a:extLst>
          </p:cNvPr>
          <p:cNvSpPr txBox="1"/>
          <p:nvPr/>
        </p:nvSpPr>
        <p:spPr>
          <a:xfrm rot="21011257">
            <a:off x="181441" y="1237691"/>
            <a:ext cx="372570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Häufigkeiten</a:t>
            </a:r>
          </a:p>
        </p:txBody>
      </p:sp>
    </p:spTree>
    <p:extLst>
      <p:ext uri="{BB962C8B-B14F-4D97-AF65-F5344CB8AC3E}">
        <p14:creationId xmlns:p14="http://schemas.microsoft.com/office/powerpoint/2010/main" val="369489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340</Words>
  <Application>Microsoft Macintosh PowerPoint</Application>
  <PresentationFormat>Breitbild</PresentationFormat>
  <Paragraphs>86</Paragraphs>
  <Slides>50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50</vt:i4>
      </vt:variant>
    </vt:vector>
  </HeadingPairs>
  <TitlesOfParts>
    <vt:vector size="59" baseType="lpstr">
      <vt:lpstr>Arial</vt:lpstr>
      <vt:lpstr>Arial Black</vt:lpstr>
      <vt:lpstr>Calibri</vt:lpstr>
      <vt:lpstr>Cambria Math</vt:lpstr>
      <vt:lpstr>Helvetica Rounded</vt:lpstr>
      <vt:lpstr>Helvetica Rounded LT Std</vt:lpstr>
      <vt:lpstr>Office</vt:lpstr>
      <vt:lpstr>Absolut Leer</vt:lpstr>
      <vt:lpstr>zhaw_Folien_deutsch</vt:lpstr>
      <vt:lpstr>Daten &amp; Information 2</vt:lpstr>
      <vt:lpstr>PowerPoint-Präsentation</vt:lpstr>
      <vt:lpstr>PowerPoint-Präsentation</vt:lpstr>
      <vt:lpstr>PowerPoint-Präsentation</vt:lpstr>
      <vt:lpstr>Welche Hypothese ist für die gegebenen Daten wahrscheinlicher?</vt:lpstr>
      <vt:lpstr>Welche Hypothese ist für die gegebenen Daten wahrscheinlicher?</vt:lpstr>
      <vt:lpstr>Verteilungen  und Messungenauigkeit</vt:lpstr>
      <vt:lpstr>PowerPoint-Präsentation</vt:lpstr>
      <vt:lpstr>PowerPoint-Präsentation</vt:lpstr>
      <vt:lpstr>PowerPoint-Präsentation</vt:lpstr>
      <vt:lpstr>Wählen Sie einen Wert aus einer Gleichverteilung, so dass die maximale Entfernung beliebiger zufälliger Werte minimal ist. </vt:lpstr>
      <vt:lpstr>PowerPoint-Präsentation</vt:lpstr>
      <vt:lpstr>Der Mittelwert minimiert die maximale Entfernung zu beliebigen zufälligen Werten</vt:lpstr>
      <vt:lpstr>m</vt:lpstr>
      <vt:lpstr>n</vt:lpstr>
      <vt:lpstr>Was ist der kleinste Wert, ab dem eine Gleichverteilung festgestellt werden kann?</vt:lpstr>
      <vt:lpstr>n=m</vt:lpstr>
      <vt:lpstr>Mit welcher Wahrscheinlichkeit werden die richtigen Werte getroffen?</vt:lpstr>
      <vt:lpstr>PowerPoint-Präsentation</vt:lpstr>
      <vt:lpstr>PowerPoint-Präsentation</vt:lpstr>
      <vt:lpstr>PowerPoint-Präsentation</vt:lpstr>
      <vt:lpstr>PowerPoint-Präsentation</vt:lpstr>
      <vt:lpstr>Freiheitsgrade beeinflussen das konkrete Ergebnis!</vt:lpstr>
      <vt:lpstr>Freiheitsgrade beschreiben die möglichen Wege, die zufällig zu einem (beobachteten) Ergebnis führen (können).</vt:lpstr>
      <vt:lpstr>Experiment mit Excel</vt:lpstr>
      <vt:lpstr>Je grösser der Messumfang, desto genauer die Messung</vt:lpstr>
      <vt:lpstr>Zentrales Grenzwerttheorem</vt:lpstr>
      <vt:lpstr>Experiment mit Excel</vt:lpstr>
      <vt:lpstr>PowerPoint-Präsentation</vt:lpstr>
      <vt:lpstr>Normalverteilung</vt:lpstr>
      <vt:lpstr>PowerPoint-Präsentation</vt:lpstr>
      <vt:lpstr>Wie extrem ist zu extrem?</vt:lpstr>
      <vt:lpstr>PowerPoint-Präsentation</vt:lpstr>
      <vt:lpstr>PowerPoint-Präsentation</vt:lpstr>
      <vt:lpstr>Eine statistische Verteilung wird durch eine Dichtefunktion beschrieben.  Die Fläche unter der Dichtefunktion ist 1!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ist ein gutes Konfidenzintervall?</vt:lpstr>
      <vt:lpstr>n∙ σ</vt:lpstr>
      <vt:lpstr>n∙ σ</vt:lpstr>
      <vt:lpstr>PowerPoint-Präsentation</vt:lpstr>
      <vt:lpstr>PowerPoint-Präsentation</vt:lpstr>
      <vt:lpstr>2σ ~ 95% 3σ ~ 99% 4σ ~ 99.9% 5σ ~ 99.999%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229</cp:revision>
  <dcterms:created xsi:type="dcterms:W3CDTF">2020-02-19T21:18:57Z</dcterms:created>
  <dcterms:modified xsi:type="dcterms:W3CDTF">2024-03-06T21:14:38Z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2023-02-22T20:27:47Z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1b9df108-e96c-4aa3-8d71-fe7311da153b</vt:lpwstr>
  </property>
  <property fmtid="{D5CDD505-2E9C-101B-9397-08002B2CF9AE}" pid="8" name="MSIP_Label_10d9bad3-6dac-4e9a-89a3-89f3b8d247b2_ContentBits">
    <vt:lpwstr>0</vt:lpwstr>
  </property>
</Properties>
</file>