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9"/>
  </p:handoutMasterIdLst>
  <p:sldIdLst>
    <p:sldId id="256" r:id="rId4"/>
    <p:sldId id="421" r:id="rId5"/>
    <p:sldId id="486" r:id="rId6"/>
    <p:sldId id="448" r:id="rId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2F2F2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2F2F2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2F2F2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2F2F2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2F2F2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2F2F2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2F2F2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2F2F2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2F2F2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560" y="-102"/>
      </p:cViewPr>
      <p:guideLst>
        <p:guide orient="horz" pos="21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幻灯片图像占位符 6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7" name="文本占位符 614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1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2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3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4" indent="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1pPr>
    <a:lvl2pPr lvl="1" indent="228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2pPr>
    <a:lvl3pPr lvl="2" indent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3pPr>
    <a:lvl4pPr lvl="3" indent="685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4pPr>
    <a:lvl5pPr lvl="4" indent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5pPr>
    <a:lvl6pPr marL="2286000" lvl="5" indent="91440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sym typeface="Calibri" panose="020F0502020204030204" pitchFamily="34" charset="0"/>
      </a:defRPr>
    </a:lvl6pPr>
    <a:lvl7pPr marL="2743200" lvl="6" indent="91440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sym typeface="Calibri" panose="020F0502020204030204" pitchFamily="34" charset="0"/>
      </a:defRPr>
    </a:lvl7pPr>
    <a:lvl8pPr marL="3200400" lvl="7" indent="91440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sym typeface="Calibri" panose="020F0502020204030204" pitchFamily="34" charset="0"/>
      </a:defRPr>
    </a:lvl8pPr>
    <a:lvl9pPr marL="3657600" lvl="8" indent="91440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sym typeface="Calibri" panose="020F050202020403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1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500">
                <a:solidFill>
                  <a:schemeClr val="tx2"/>
                </a:solidFill>
              </a:defRPr>
            </a:lvl4pPr>
            <a:lvl5pPr>
              <a:defRPr sz="1500">
                <a:solidFill>
                  <a:schemeClr val="tx2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8" descr="image4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0" y="1778000"/>
            <a:ext cx="9144000" cy="50546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51" name="矩形 2049"/>
          <p:cNvSpPr>
            <a:spLocks noChangeArrowheads="1"/>
          </p:cNvSpPr>
          <p:nvPr/>
        </p:nvSpPr>
        <p:spPr bwMode="auto">
          <a:xfrm>
            <a:off x="8358188" y="331788"/>
            <a:ext cx="785813" cy="638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20" rIns="45720" anchor="ctr"/>
          <a:p>
            <a:pPr lvl="0" eaLnBrk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052" name="图片 2050" descr="C:\Users\Administrator\Desktop\344.png3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250" y="334963"/>
            <a:ext cx="1831975" cy="63023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灯片编号占位符 2051"/>
          <p:cNvSpPr>
            <a:spLocks noGrp="1"/>
          </p:cNvSpPr>
          <p:nvPr>
            <p:ph type="sldNum" sz="quarter" idx="2"/>
          </p:nvPr>
        </p:nvSpPr>
        <p:spPr>
          <a:xfrm>
            <a:off x="6226175" y="6218238"/>
            <a:ext cx="325438" cy="26511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numCol="1" anchor="ctr" anchorCtr="0" compatLnSpc="1"/>
          <a:lstStyle>
            <a:lvl1pPr algn="r">
              <a:defRPr sz="1200">
                <a:solidFill>
                  <a:srgbClr val="3D3F41"/>
                </a:solidFill>
                <a:ea typeface="宋体" panose="02010600030101010101" pitchFamily="2" charset="-122"/>
              </a:defRPr>
            </a:lvl1pPr>
          </a:lstStyle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66700" indent="-266700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266700" lvl="1" indent="-266700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266700" lvl="2" indent="101600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266700" lvl="3" indent="371475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266700" lvl="4" indent="641350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514600" lvl="5" indent="-228600" algn="l" defTabSz="914400" eaLnBrk="1" fontAlgn="base" latinLnBrk="0" hangingPunct="0">
        <a:lnSpc>
          <a:spcPct val="100000"/>
        </a:lnSpc>
        <a:spcBef>
          <a:spcPts val="200"/>
        </a:spcBef>
        <a:spcAft>
          <a:spcPct val="0"/>
        </a:spcAft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0">
        <a:lnSpc>
          <a:spcPct val="100000"/>
        </a:lnSpc>
        <a:spcBef>
          <a:spcPts val="200"/>
        </a:spcBef>
        <a:spcAft>
          <a:spcPct val="0"/>
        </a:spcAft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0">
        <a:lnSpc>
          <a:spcPct val="100000"/>
        </a:lnSpc>
        <a:spcBef>
          <a:spcPts val="200"/>
        </a:spcBef>
        <a:spcAft>
          <a:spcPct val="0"/>
        </a:spcAft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0">
        <a:lnSpc>
          <a:spcPct val="100000"/>
        </a:lnSpc>
        <a:spcBef>
          <a:spcPts val="200"/>
        </a:spcBef>
        <a:spcAft>
          <a:spcPct val="0"/>
        </a:spcAft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4096" descr="image1.png"/>
          <p:cNvPicPr>
            <a:picLocks noChangeAspect="1"/>
          </p:cNvPicPr>
          <p:nvPr/>
        </p:nvPicPr>
        <p:blipFill>
          <a:blip r:embed="rId12"/>
          <a:srcRect r="226" b="1677"/>
          <a:stretch>
            <a:fillRect/>
          </a:stretch>
        </p:blipFill>
        <p:spPr>
          <a:xfrm>
            <a:off x="-1587" y="-3175"/>
            <a:ext cx="9150350" cy="514508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4099" name="图片 4097" descr="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0413" y="269875"/>
            <a:ext cx="3140075" cy="4810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灯片编号占位符 4098"/>
          <p:cNvSpPr>
            <a:spLocks noGrp="1"/>
          </p:cNvSpPr>
          <p:nvPr>
            <p:ph type="sldNum" sz="quarter" idx="2"/>
          </p:nvPr>
        </p:nvSpPr>
        <p:spPr>
          <a:xfrm>
            <a:off x="6226175" y="6218238"/>
            <a:ext cx="325438" cy="26511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numCol="1" anchor="ctr" anchorCtr="0" compatLnSpc="1"/>
          <a:lstStyle>
            <a:lvl1pPr algn="r">
              <a:defRPr sz="1200">
                <a:solidFill>
                  <a:srgbClr val="3D3F41"/>
                </a:solidFill>
                <a:ea typeface="宋体" panose="02010600030101010101" pitchFamily="2" charset="-122"/>
              </a:defRPr>
            </a:lvl1pPr>
          </a:lstStyle>
          <a:p>
            <a:pPr lvl="0" eaLnBrk="1">
              <a:buChar char="•"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66700" indent="-266700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266700" lvl="1" indent="-266700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266700" lvl="2" indent="101600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266700" lvl="3" indent="371475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266700" lvl="4" indent="641350" algn="l" rtl="0" eaLnBrk="0" fontAlgn="base" hangingPunct="0">
        <a:spcBef>
          <a:spcPts val="2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514600" lvl="5" indent="-228600" algn="l" defTabSz="914400" eaLnBrk="1" fontAlgn="base" latinLnBrk="0" hangingPunct="0">
        <a:lnSpc>
          <a:spcPct val="100000"/>
        </a:lnSpc>
        <a:spcBef>
          <a:spcPts val="200"/>
        </a:spcBef>
        <a:spcAft>
          <a:spcPct val="0"/>
        </a:spcAft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0">
        <a:lnSpc>
          <a:spcPct val="100000"/>
        </a:lnSpc>
        <a:spcBef>
          <a:spcPts val="200"/>
        </a:spcBef>
        <a:spcAft>
          <a:spcPct val="0"/>
        </a:spcAft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0">
        <a:lnSpc>
          <a:spcPct val="100000"/>
        </a:lnSpc>
        <a:spcBef>
          <a:spcPts val="200"/>
        </a:spcBef>
        <a:spcAft>
          <a:spcPct val="0"/>
        </a:spcAft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0">
        <a:lnSpc>
          <a:spcPct val="100000"/>
        </a:lnSpc>
        <a:spcBef>
          <a:spcPts val="200"/>
        </a:spcBef>
        <a:spcAft>
          <a:spcPct val="0"/>
        </a:spcAft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F2F2F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7168"/>
          <p:cNvSpPr/>
          <p:nvPr>
            <p:ph type="title"/>
          </p:nvPr>
        </p:nvSpPr>
        <p:spPr>
          <a:xfrm>
            <a:off x="2000250" y="3101975"/>
            <a:ext cx="7481888" cy="827088"/>
          </a:xfrm>
          <a:noFill/>
          <a:ln w="12700">
            <a:noFill/>
          </a:ln>
        </p:spPr>
        <p:txBody>
          <a:bodyPr lIns="45720" rIns="45720" anchor="b"/>
          <a:p>
            <a:pPr algn="ctr" eaLnBrk="1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法义网络调度中心架构图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7" name="矩形 7169"/>
          <p:cNvSpPr/>
          <p:nvPr/>
        </p:nvSpPr>
        <p:spPr>
          <a:xfrm>
            <a:off x="7344410" y="4133850"/>
            <a:ext cx="825500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lIns="45720" rIns="45720">
            <a:spAutoFit/>
          </a:bodyPr>
          <a:p>
            <a:pPr marL="266700" indent="-266700" eaLnBrk="1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彭超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73660" y="918210"/>
            <a:ext cx="2649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b="0" dirty="0">
                <a:solidFill>
                  <a:schemeClr val="bg1">
                    <a:lumMod val="25000"/>
                  </a:schemeClr>
                </a:solidFill>
              </a:rPr>
              <a:t>一、</a:t>
            </a:r>
            <a:r>
              <a:rPr lang="zh-CN" sz="1600" b="0">
                <a:solidFill>
                  <a:schemeClr val="bg1">
                    <a:lumMod val="25000"/>
                  </a:schemeClr>
                </a:solidFill>
                <a:sym typeface="+mn-ea"/>
              </a:rPr>
              <a:t>调度中心</a:t>
            </a:r>
            <a:r>
              <a:rPr lang="zh-CN" altLang="en-US" sz="1600" b="0">
                <a:solidFill>
                  <a:schemeClr val="bg1">
                    <a:lumMod val="25000"/>
                  </a:schemeClr>
                </a:solidFill>
                <a:sym typeface="+mn-ea"/>
              </a:rPr>
              <a:t>结构图</a:t>
            </a:r>
            <a:endParaRPr lang="zh-CN" altLang="en-US" sz="1600" b="0" dirty="0">
              <a:solidFill>
                <a:schemeClr val="bg1">
                  <a:lumMod val="25000"/>
                </a:schemeClr>
              </a:solidFill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860" y="1334770"/>
            <a:ext cx="8267065" cy="49726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zh-CN" altLang="en-US" sz="3200" b="1" dirty="0"/>
              <a:t>调度中心架构图 </a:t>
            </a:r>
            <a:r>
              <a:rPr lang="en-US" altLang="zh-CN" sz="3200" b="1" dirty="0"/>
              <a:t>v1.0</a:t>
            </a:r>
            <a:endParaRPr lang="en-US" altLang="zh-CN" sz="3200" b="1" dirty="0"/>
          </a:p>
        </p:txBody>
      </p:sp>
      <p:sp>
        <p:nvSpPr>
          <p:cNvPr id="3" name="矩形 2"/>
          <p:cNvSpPr/>
          <p:nvPr/>
        </p:nvSpPr>
        <p:spPr>
          <a:xfrm>
            <a:off x="538480" y="1475740"/>
            <a:ext cx="4182745" cy="454723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调度中心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8480" y="1574800"/>
            <a:ext cx="1622425" cy="2737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endParaRPr lang="en-US" altLang="zh-CN" b="1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1665" y="2397760"/>
            <a:ext cx="143573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5810" y="4865370"/>
            <a:ext cx="3799205" cy="4711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调度日志</a:t>
            </a:r>
            <a:endParaRPr lang="zh-CN" altLang="en-US" b="1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61710" y="1401445"/>
            <a:ext cx="2428240" cy="4499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业务服务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92500" y="2559685"/>
            <a:ext cx="1148715" cy="767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调度器</a:t>
            </a:r>
            <a:endParaRPr lang="zh-CN" altLang="en-US" sz="1600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Scheduler</a:t>
            </a:r>
            <a:endParaRPr lang="en-US" altLang="zh-CN" sz="1600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25190" y="3578225"/>
            <a:ext cx="1139825" cy="734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回调服务</a:t>
            </a:r>
            <a:endParaRPr lang="zh-CN" altLang="en-US" sz="1600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3708400" y="4362450"/>
            <a:ext cx="215900" cy="4495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561590" y="2790825"/>
            <a:ext cx="795020" cy="19685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561590" y="3829685"/>
            <a:ext cx="795020" cy="19685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560820" y="2613025"/>
            <a:ext cx="1390650" cy="7759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bg1">
                    <a:lumMod val="25000"/>
                  </a:schemeClr>
                </a:solidFill>
              </a:rPr>
              <a:t>任务执行</a:t>
            </a:r>
            <a:endParaRPr lang="zh-CN" altLang="en-US" sz="16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25000"/>
                  </a:schemeClr>
                </a:solidFill>
              </a:rPr>
              <a:t>服务</a:t>
            </a:r>
            <a:r>
              <a:rPr lang="en-US" altLang="zh-CN" sz="1600" dirty="0">
                <a:solidFill>
                  <a:schemeClr val="bg1">
                    <a:lumMod val="25000"/>
                  </a:schemeClr>
                </a:solidFill>
              </a:rPr>
              <a:t>(API)</a:t>
            </a:r>
            <a:endParaRPr lang="en-US" altLang="zh-CN" sz="1600" dirty="0"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4890770" y="2886710"/>
            <a:ext cx="1433830" cy="1206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V="1">
            <a:off x="4896485" y="4146550"/>
            <a:ext cx="1389380" cy="762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6563995" y="3913505"/>
            <a:ext cx="1423035" cy="118364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bg1">
                    <a:lumMod val="25000"/>
                  </a:schemeClr>
                </a:solidFill>
                <a:sym typeface="+mn-ea"/>
              </a:rPr>
              <a:t>回调日志</a:t>
            </a:r>
            <a:endParaRPr lang="zh-CN" altLang="en-US" sz="1600" dirty="0">
              <a:solidFill>
                <a:schemeClr val="bg1">
                  <a:lumMod val="25000"/>
                </a:schemeClr>
              </a:solidFill>
              <a:sym typeface="+mn-ea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25000"/>
                  </a:schemeClr>
                </a:solidFill>
              </a:rPr>
              <a:t>queue</a:t>
            </a:r>
            <a:endParaRPr lang="en-US" altLang="zh-CN" sz="16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01390" y="1670685"/>
            <a:ext cx="1139825" cy="727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注册服务</a:t>
            </a:r>
            <a:endParaRPr lang="zh-CN" altLang="en-US" sz="1600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60185" y="1477645"/>
            <a:ext cx="1390650" cy="746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bg1">
                    <a:lumMod val="25000"/>
                  </a:schemeClr>
                </a:solidFill>
              </a:rPr>
              <a:t>调度中心</a:t>
            </a:r>
            <a:endParaRPr lang="zh-CN" altLang="en-US" sz="16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25000"/>
                  </a:schemeClr>
                </a:solidFill>
              </a:rPr>
              <a:t>客户端</a:t>
            </a:r>
            <a:endParaRPr lang="zh-CN" altLang="en-US" sz="16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494915" y="1721485"/>
            <a:ext cx="795020" cy="19685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V="1">
            <a:off x="4794885" y="1986280"/>
            <a:ext cx="1445895" cy="1016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788670" y="1786890"/>
            <a:ext cx="7569200" cy="4629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1、客户端：需要调度的服务引入客户端，启动时客户端将调度任务注册到调度中心。</a:t>
            </a:r>
            <a:r>
              <a:rPr lang="en-US" altLang="zh-CN" sz="180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endParaRPr lang="en-US" altLang="zh-CN" sz="180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、服务端：获取已注册的任务列表，并根据配置定时执行任务。</a:t>
            </a:r>
            <a:endParaRPr lang="zh-CN" altLang="en-US" sz="180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3" indent="0">
              <a:buNone/>
            </a:pPr>
            <a:r>
              <a:rPr lang="zh-CN" altLang="en-US" sz="115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115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371600" lvl="3" indent="0">
              <a:buNone/>
            </a:pPr>
            <a:endParaRPr lang="zh-CN" altLang="en-US" sz="115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80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80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任务逻辑：任务逻辑在自己所属的服务中心，所属服务提供</a:t>
            </a:r>
            <a:r>
              <a:rPr lang="en-US" altLang="zh-CN" sz="180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sz="180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接口，由调度中心定时调用。</a:t>
            </a:r>
            <a:endParaRPr lang="zh-CN" altLang="en-US" sz="180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1508" y="1194666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b="0" dirty="0">
                <a:solidFill>
                  <a:schemeClr val="bg1">
                    <a:lumMod val="25000"/>
                  </a:schemeClr>
                </a:solidFill>
              </a:rPr>
              <a:t>二、调度中心</a:t>
            </a:r>
            <a:r>
              <a:rPr lang="zh-CN" altLang="en-US" sz="1600" b="0">
                <a:solidFill>
                  <a:schemeClr val="bg1">
                    <a:lumMod val="25000"/>
                  </a:schemeClr>
                </a:solidFill>
                <a:sym typeface="+mn-ea"/>
              </a:rPr>
              <a:t>功能介绍</a:t>
            </a:r>
            <a:endParaRPr lang="zh-CN" altLang="en-US" sz="1600" b="0" dirty="0">
              <a:solidFill>
                <a:schemeClr val="bg1">
                  <a:lumMod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3287395" y="2774950"/>
            <a:ext cx="3173730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000" b="1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谢谢！</a:t>
            </a:r>
            <a:endParaRPr lang="zh-CN" altLang="en-US" sz="3000" b="1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A000120140530A34PPBG - Default">
  <a:themeElements>
    <a:clrScheme name="">
      <a:dk1>
        <a:srgbClr val="F2F2F2"/>
      </a:dk1>
      <a:lt1>
        <a:srgbClr val="F2F2F2"/>
      </a:lt1>
      <a:dk2>
        <a:srgbClr val="535353"/>
      </a:dk2>
      <a:lt2>
        <a:srgbClr val="A7A7A7"/>
      </a:lt2>
      <a:accent1>
        <a:srgbClr val="1E5BB4"/>
      </a:accent1>
      <a:accent2>
        <a:srgbClr val="2797B9"/>
      </a:accent2>
      <a:accent3>
        <a:srgbClr val="F7F7F7"/>
      </a:accent3>
      <a:accent4>
        <a:srgbClr val="D1D1D1"/>
      </a:accent4>
      <a:accent5>
        <a:srgbClr val="AAB6D6"/>
      </a:accent5>
      <a:accent6>
        <a:srgbClr val="2287A6"/>
      </a:accent6>
      <a:hlink>
        <a:srgbClr val="0000FF"/>
      </a:hlink>
      <a:folHlink>
        <a:srgbClr val="FF00FF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000120140530A34PPBG - Default">
  <a:themeElements>
    <a:clrScheme name="">
      <a:dk1>
        <a:srgbClr val="F2F2F2"/>
      </a:dk1>
      <a:lt1>
        <a:srgbClr val="F2F2F2"/>
      </a:lt1>
      <a:dk2>
        <a:srgbClr val="535353"/>
      </a:dk2>
      <a:lt2>
        <a:srgbClr val="A7A7A7"/>
      </a:lt2>
      <a:accent1>
        <a:srgbClr val="1E5BB4"/>
      </a:accent1>
      <a:accent2>
        <a:srgbClr val="2797B9"/>
      </a:accent2>
      <a:accent3>
        <a:srgbClr val="F7F7F7"/>
      </a:accent3>
      <a:accent4>
        <a:srgbClr val="D1D1D1"/>
      </a:accent4>
      <a:accent5>
        <a:srgbClr val="AAB6D6"/>
      </a:accent5>
      <a:accent6>
        <a:srgbClr val="2287A6"/>
      </a:accent6>
      <a:hlink>
        <a:srgbClr val="0000FF"/>
      </a:hlink>
      <a:folHlink>
        <a:srgbClr val="FF00FF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5BB4"/>
      </a:accent1>
      <a:accent2>
        <a:srgbClr val="2797B9"/>
      </a:accent2>
      <a:accent3>
        <a:srgbClr val="FFFFFF"/>
      </a:accent3>
      <a:accent4>
        <a:srgbClr val="000000"/>
      </a:accent4>
      <a:accent5>
        <a:srgbClr val="AAB6D6"/>
      </a:accent5>
      <a:accent6>
        <a:srgbClr val="2287A6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全屏显示(4:3)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微软雅黑 Light</vt:lpstr>
      <vt:lpstr>Arial Unicode MS</vt:lpstr>
      <vt:lpstr>新宋体</vt:lpstr>
      <vt:lpstr>A000120140530A34PPBG - Default</vt:lpstr>
      <vt:lpstr>2_A000120140530A34PPBG - Default</vt:lpstr>
      <vt:lpstr>法义网络微服务开发规范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承载资源 共享互联</dc:title>
  <dc:creator>廖瑞英</dc:creator>
  <cp:lastModifiedBy>hhly-pc</cp:lastModifiedBy>
  <cp:revision>101</cp:revision>
  <dcterms:created xsi:type="dcterms:W3CDTF">2016-09-19T13:36:00Z</dcterms:created>
  <dcterms:modified xsi:type="dcterms:W3CDTF">2017-10-23T03:16:06Z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