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13C83-7444-4874-9F7C-E648D7B6F9E5}" type="datetimeFigureOut">
              <a:rPr lang="en-US" smtClean="0"/>
              <a:t>6/1/2024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CA9C9-E1DD-4D5B-AA7F-7DC7494028FF}" type="slidenum">
              <a:rPr lang="en-US" smtClean="0"/>
              <a:t>‹#›</a:t>
            </a:fld>
            <a:endParaRPr lang="en-US"/>
          </a:p>
        </p:txBody>
      </p:sp>
    </p:spTree>
    <p:extLst>
      <p:ext uri="{BB962C8B-B14F-4D97-AF65-F5344CB8AC3E}">
        <p14:creationId xmlns:p14="http://schemas.microsoft.com/office/powerpoint/2010/main" val="334796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1CA9C9-E1DD-4D5B-AA7F-7DC7494028FF}" type="slidenum">
              <a:rPr lang="en-US" smtClean="0"/>
              <a:t>3</a:t>
            </a:fld>
            <a:endParaRPr lang="en-US"/>
          </a:p>
        </p:txBody>
      </p:sp>
    </p:spTree>
    <p:extLst>
      <p:ext uri="{BB962C8B-B14F-4D97-AF65-F5344CB8AC3E}">
        <p14:creationId xmlns:p14="http://schemas.microsoft.com/office/powerpoint/2010/main" val="547665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385335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9E269E-858C-4EDD-BE65-1ECE61DCD2FF}"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18463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705254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44639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88262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3008131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497481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101723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117440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98571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E269E-858C-4EDD-BE65-1ECE61DCD2F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352355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9E269E-858C-4EDD-BE65-1ECE61DCD2FF}"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300306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E269E-858C-4EDD-BE65-1ECE61DCD2FF}"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36204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9E269E-858C-4EDD-BE65-1ECE61DCD2FF}"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46049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E269E-858C-4EDD-BE65-1ECE61DCD2FF}"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38366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9E269E-858C-4EDD-BE65-1ECE61DCD2FF}"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86042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B9E269E-858C-4EDD-BE65-1ECE61DCD2FF}" type="datetimeFigureOut">
              <a:rPr lang="en-US" smtClean="0"/>
              <a:t>6/1/2024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3DF787D-BCC7-40A0-984F-10B6D10B7E06}" type="slidenum">
              <a:rPr lang="en-US" smtClean="0"/>
              <a:t>‹#›</a:t>
            </a:fld>
            <a:endParaRPr lang="en-US"/>
          </a:p>
        </p:txBody>
      </p:sp>
    </p:spTree>
    <p:extLst>
      <p:ext uri="{BB962C8B-B14F-4D97-AF65-F5344CB8AC3E}">
        <p14:creationId xmlns:p14="http://schemas.microsoft.com/office/powerpoint/2010/main" val="200622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B9E269E-858C-4EDD-BE65-1ECE61DCD2FF}" type="datetimeFigureOut">
              <a:rPr lang="en-US" smtClean="0"/>
              <a:t>6/1/2024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3DF787D-BCC7-40A0-984F-10B6D10B7E06}" type="slidenum">
              <a:rPr lang="en-US" smtClean="0"/>
              <a:t>‹#›</a:t>
            </a:fld>
            <a:endParaRPr lang="en-US"/>
          </a:p>
        </p:txBody>
      </p:sp>
    </p:spTree>
    <p:extLst>
      <p:ext uri="{BB962C8B-B14F-4D97-AF65-F5344CB8AC3E}">
        <p14:creationId xmlns:p14="http://schemas.microsoft.com/office/powerpoint/2010/main" val="26150879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E22-14FC-1C22-99B1-8152B0C2A8AB}"/>
              </a:ext>
            </a:extLst>
          </p:cNvPr>
          <p:cNvSpPr>
            <a:spLocks noGrp="1"/>
          </p:cNvSpPr>
          <p:nvPr>
            <p:ph type="ctrTitle"/>
          </p:nvPr>
        </p:nvSpPr>
        <p:spPr/>
        <p:txBody>
          <a:bodyPr/>
          <a:lstStyle/>
          <a:p>
            <a:r>
              <a:rPr lang="en-US" dirty="0"/>
              <a:t>Phishing Awareness Training</a:t>
            </a:r>
          </a:p>
        </p:txBody>
      </p:sp>
      <p:sp>
        <p:nvSpPr>
          <p:cNvPr id="3" name="Subtitle 2">
            <a:extLst>
              <a:ext uri="{FF2B5EF4-FFF2-40B4-BE49-F238E27FC236}">
                <a16:creationId xmlns:a16="http://schemas.microsoft.com/office/drawing/2014/main" id="{F4BF8D24-27FD-A00B-C330-A5EAFA6FB091}"/>
              </a:ext>
            </a:extLst>
          </p:cNvPr>
          <p:cNvSpPr>
            <a:spLocks noGrp="1"/>
          </p:cNvSpPr>
          <p:nvPr>
            <p:ph type="subTitle" idx="1"/>
          </p:nvPr>
        </p:nvSpPr>
        <p:spPr/>
        <p:txBody>
          <a:bodyPr/>
          <a:lstStyle/>
          <a:p>
            <a:r>
              <a:rPr lang="en-US" dirty="0"/>
              <a:t>Presented by Azmi Alsarayrah</a:t>
            </a:r>
          </a:p>
        </p:txBody>
      </p:sp>
    </p:spTree>
    <p:extLst>
      <p:ext uri="{BB962C8B-B14F-4D97-AF65-F5344CB8AC3E}">
        <p14:creationId xmlns:p14="http://schemas.microsoft.com/office/powerpoint/2010/main" val="1125993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9CEF-8162-23DC-FF7D-460C8CAC1CC2}"/>
              </a:ext>
            </a:extLst>
          </p:cNvPr>
          <p:cNvSpPr>
            <a:spLocks noGrp="1"/>
          </p:cNvSpPr>
          <p:nvPr>
            <p:ph type="title"/>
          </p:nvPr>
        </p:nvSpPr>
        <p:spPr/>
        <p:txBody>
          <a:bodyPr/>
          <a:lstStyle/>
          <a:p>
            <a:r>
              <a:rPr lang="en-US" dirty="0"/>
              <a:t>Signs of a Vishing phishing</a:t>
            </a:r>
          </a:p>
        </p:txBody>
      </p:sp>
      <p:sp>
        <p:nvSpPr>
          <p:cNvPr id="3" name="Content Placeholder 2">
            <a:extLst>
              <a:ext uri="{FF2B5EF4-FFF2-40B4-BE49-F238E27FC236}">
                <a16:creationId xmlns:a16="http://schemas.microsoft.com/office/drawing/2014/main" id="{DD6B129C-AC09-9E1D-9549-5FEB017AD79F}"/>
              </a:ext>
            </a:extLst>
          </p:cNvPr>
          <p:cNvSpPr>
            <a:spLocks noGrp="1"/>
          </p:cNvSpPr>
          <p:nvPr>
            <p:ph idx="1"/>
          </p:nvPr>
        </p:nvSpPr>
        <p:spPr/>
        <p:txBody>
          <a:bodyPr>
            <a:normAutofit/>
          </a:bodyPr>
          <a:lstStyle/>
          <a:p>
            <a:r>
              <a:rPr lang="en-US" sz="2000" dirty="0"/>
              <a:t>You’ve been specially selected (for this offer).</a:t>
            </a:r>
          </a:p>
          <a:p>
            <a:r>
              <a:rPr lang="en-US" sz="2000" dirty="0"/>
              <a:t>You 'll get a free bonus if you buy our product.</a:t>
            </a:r>
          </a:p>
          <a:p>
            <a:r>
              <a:rPr lang="en-US" sz="2000" dirty="0"/>
              <a:t>You’ve won one of five valuable prizes.</a:t>
            </a:r>
          </a:p>
          <a:p>
            <a:r>
              <a:rPr lang="en-US" sz="2000" dirty="0"/>
              <a:t>You’ve won big money in a foreign lottery.</a:t>
            </a:r>
          </a:p>
        </p:txBody>
      </p:sp>
    </p:spTree>
    <p:extLst>
      <p:ext uri="{BB962C8B-B14F-4D97-AF65-F5344CB8AC3E}">
        <p14:creationId xmlns:p14="http://schemas.microsoft.com/office/powerpoint/2010/main" val="144303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0503-4303-EBBA-24FD-5803051E9E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C18F1E4-4213-727F-1571-CAA0B2B4BE27}"/>
              </a:ext>
            </a:extLst>
          </p:cNvPr>
          <p:cNvSpPr>
            <a:spLocks noGrp="1"/>
          </p:cNvSpPr>
          <p:nvPr>
            <p:ph idx="1"/>
          </p:nvPr>
        </p:nvSpPr>
        <p:spPr/>
        <p:txBody>
          <a:bodyPr/>
          <a:lstStyle/>
          <a:p>
            <a:r>
              <a:rPr lang="en-US" dirty="0"/>
              <a:t>No single technology will completely stop phishing, however combination of a good organization and practice, proper application of current technologies, and improvements in a security technology has the potential to drastically reduce the prevalence of phishing and the losses suffered from it.</a:t>
            </a:r>
          </a:p>
        </p:txBody>
      </p:sp>
    </p:spTree>
    <p:extLst>
      <p:ext uri="{BB962C8B-B14F-4D97-AF65-F5344CB8AC3E}">
        <p14:creationId xmlns:p14="http://schemas.microsoft.com/office/powerpoint/2010/main" val="64021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7382-B8E9-3A8A-E8AE-8DD188A609D7}"/>
              </a:ext>
            </a:extLst>
          </p:cNvPr>
          <p:cNvSpPr>
            <a:spLocks noGrp="1"/>
          </p:cNvSpPr>
          <p:nvPr>
            <p:ph type="title"/>
          </p:nvPr>
        </p:nvSpPr>
        <p:spPr/>
        <p:txBody>
          <a:bodyPr/>
          <a:lstStyle/>
          <a:p>
            <a:r>
              <a:rPr lang="en-US" dirty="0"/>
              <a:t>What is phishing?</a:t>
            </a:r>
          </a:p>
        </p:txBody>
      </p:sp>
      <p:sp>
        <p:nvSpPr>
          <p:cNvPr id="3" name="Content Placeholder 2">
            <a:extLst>
              <a:ext uri="{FF2B5EF4-FFF2-40B4-BE49-F238E27FC236}">
                <a16:creationId xmlns:a16="http://schemas.microsoft.com/office/drawing/2014/main" id="{E421ED97-DF1B-4949-DEA2-51DCD8AD7B0E}"/>
              </a:ext>
            </a:extLst>
          </p:cNvPr>
          <p:cNvSpPr>
            <a:spLocks noGrp="1"/>
          </p:cNvSpPr>
          <p:nvPr>
            <p:ph idx="1"/>
          </p:nvPr>
        </p:nvSpPr>
        <p:spPr/>
        <p:txBody>
          <a:bodyPr/>
          <a:lstStyle/>
          <a:p>
            <a:r>
              <a:rPr lang="en-US" dirty="0"/>
              <a:t>Phishing is a type of cyber attack where attackers disguise themselves as trustworthy entities to deceive individuals into divulging sensitive information such as usernames, passwords, credit card numbers, or other personal data. This is typically accomplished through deceptive emails, websites, or text messages that appear to be from legitimate sources like banks, online services, or other reputable organizations.</a:t>
            </a:r>
          </a:p>
        </p:txBody>
      </p:sp>
    </p:spTree>
    <p:extLst>
      <p:ext uri="{BB962C8B-B14F-4D97-AF65-F5344CB8AC3E}">
        <p14:creationId xmlns:p14="http://schemas.microsoft.com/office/powerpoint/2010/main" val="245360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73F7-9846-B0A4-FC0A-461A5E884F00}"/>
              </a:ext>
            </a:extLst>
          </p:cNvPr>
          <p:cNvSpPr>
            <a:spLocks noGrp="1"/>
          </p:cNvSpPr>
          <p:nvPr>
            <p:ph type="title"/>
          </p:nvPr>
        </p:nvSpPr>
        <p:spPr>
          <a:xfrm>
            <a:off x="1141413" y="609600"/>
            <a:ext cx="9905998" cy="1191768"/>
          </a:xfrm>
        </p:spPr>
        <p:txBody>
          <a:bodyPr/>
          <a:lstStyle/>
          <a:p>
            <a:r>
              <a:rPr lang="en-US" dirty="0"/>
              <a:t>Types of Phishing attacks</a:t>
            </a:r>
          </a:p>
        </p:txBody>
      </p:sp>
      <p:sp>
        <p:nvSpPr>
          <p:cNvPr id="3" name="Content Placeholder 2">
            <a:extLst>
              <a:ext uri="{FF2B5EF4-FFF2-40B4-BE49-F238E27FC236}">
                <a16:creationId xmlns:a16="http://schemas.microsoft.com/office/drawing/2014/main" id="{A0F3907F-39D0-2F27-5B2A-00CB1A5A5B67}"/>
              </a:ext>
            </a:extLst>
          </p:cNvPr>
          <p:cNvSpPr>
            <a:spLocks noGrp="1"/>
          </p:cNvSpPr>
          <p:nvPr>
            <p:ph idx="1"/>
          </p:nvPr>
        </p:nvSpPr>
        <p:spPr>
          <a:xfrm>
            <a:off x="795528" y="1719072"/>
            <a:ext cx="10251883" cy="4062985"/>
          </a:xfrm>
        </p:spPr>
        <p:txBody>
          <a:bodyPr>
            <a:normAutofit fontScale="7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dirty="0"/>
              <a:t>Email Phishing: method where attackers send emails to individuals or organizations with the goal of tricking them into clicking on a link which is exactly the same as the original website making them login revealing sensitive information, such as login 																				credentials</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53216BB5-5154-42A9-C37F-01D4A5BA7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08" y="1479804"/>
            <a:ext cx="5303520" cy="3050226"/>
          </a:xfrm>
          <a:prstGeom prst="rect">
            <a:avLst/>
          </a:prstGeom>
        </p:spPr>
      </p:pic>
    </p:spTree>
    <p:extLst>
      <p:ext uri="{BB962C8B-B14F-4D97-AF65-F5344CB8AC3E}">
        <p14:creationId xmlns:p14="http://schemas.microsoft.com/office/powerpoint/2010/main" val="130081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805ED-9F34-860B-17A6-B5CCA776BF8A}"/>
              </a:ext>
            </a:extLst>
          </p:cNvPr>
          <p:cNvSpPr>
            <a:spLocks noGrp="1"/>
          </p:cNvSpPr>
          <p:nvPr>
            <p:ph idx="1"/>
          </p:nvPr>
        </p:nvSpPr>
        <p:spPr>
          <a:xfrm>
            <a:off x="838200" y="566928"/>
            <a:ext cx="10515600" cy="5610035"/>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Spear Phishing: is targeting high value individuals, organization, groups. Unlike traditional phishing which is often sent to large number of people.</a:t>
            </a:r>
          </a:p>
        </p:txBody>
      </p:sp>
      <p:pic>
        <p:nvPicPr>
          <p:cNvPr id="5" name="Picture 4" descr="A screenshot of a computer&#10;&#10;Description automatically generated">
            <a:extLst>
              <a:ext uri="{FF2B5EF4-FFF2-40B4-BE49-F238E27FC236}">
                <a16:creationId xmlns:a16="http://schemas.microsoft.com/office/drawing/2014/main" id="{4B54685E-B3D0-B830-FDD3-905363AD2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7961"/>
            <a:ext cx="5319018" cy="4312763"/>
          </a:xfrm>
          <a:prstGeom prst="rect">
            <a:avLst/>
          </a:prstGeom>
        </p:spPr>
      </p:pic>
    </p:spTree>
    <p:extLst>
      <p:ext uri="{BB962C8B-B14F-4D97-AF65-F5344CB8AC3E}">
        <p14:creationId xmlns:p14="http://schemas.microsoft.com/office/powerpoint/2010/main" val="330641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4A2C9-55A6-3BE5-7930-18E1707436CA}"/>
              </a:ext>
            </a:extLst>
          </p:cNvPr>
          <p:cNvSpPr>
            <a:spLocks noGrp="1"/>
          </p:cNvSpPr>
          <p:nvPr>
            <p:ph idx="1"/>
          </p:nvPr>
        </p:nvSpPr>
        <p:spPr>
          <a:xfrm>
            <a:off x="838200" y="301752"/>
            <a:ext cx="10515600" cy="5875211"/>
          </a:xfrm>
        </p:spPr>
        <p:txBody>
          <a:bodyPr/>
          <a:lstStyle/>
          <a:p>
            <a:r>
              <a:rPr lang="en-US" dirty="0"/>
              <a:t>Smishing phishing: Smishing is a form of phishing attack that occurs via SMS or text messaging. Similar to traditional email phishing, smishing attempts to deceive individuals into divulging sensitive information or performing certain actions by sending fraudulent text messages.</a:t>
            </a:r>
          </a:p>
          <a:p>
            <a:endParaRPr lang="en-US" dirty="0"/>
          </a:p>
          <a:p>
            <a:endParaRPr lang="en-US" dirty="0"/>
          </a:p>
        </p:txBody>
      </p:sp>
      <p:pic>
        <p:nvPicPr>
          <p:cNvPr id="5" name="Picture 4" descr="A screenshot of a message&#10;&#10;Description automatically generated">
            <a:extLst>
              <a:ext uri="{FF2B5EF4-FFF2-40B4-BE49-F238E27FC236}">
                <a16:creationId xmlns:a16="http://schemas.microsoft.com/office/drawing/2014/main" id="{4D0BE116-9CE5-0DD0-BD30-1B3CD5EAC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370" y="3239357"/>
            <a:ext cx="4001867" cy="3408998"/>
          </a:xfrm>
          <a:prstGeom prst="rect">
            <a:avLst/>
          </a:prstGeom>
        </p:spPr>
      </p:pic>
    </p:spTree>
    <p:extLst>
      <p:ext uri="{BB962C8B-B14F-4D97-AF65-F5344CB8AC3E}">
        <p14:creationId xmlns:p14="http://schemas.microsoft.com/office/powerpoint/2010/main" val="337461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3DF09-65A0-7C9E-5345-451CC9650136}"/>
              </a:ext>
            </a:extLst>
          </p:cNvPr>
          <p:cNvSpPr>
            <a:spLocks noGrp="1"/>
          </p:cNvSpPr>
          <p:nvPr>
            <p:ph idx="1"/>
          </p:nvPr>
        </p:nvSpPr>
        <p:spPr>
          <a:xfrm>
            <a:off x="838200" y="438912"/>
            <a:ext cx="10515600" cy="573805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Vishing phishing: Vishing, short for "voice phishing," is a type of social engineering attack conducted over the phone or through voice communication channels such as VoIP. In vishing attacks, attackers use deception to manipulate individuals into divulging sensitive information or performing certain actions, typically by impersonating trusted entities such as banks, government agencies, or tech support.</a:t>
            </a:r>
          </a:p>
        </p:txBody>
      </p:sp>
      <p:pic>
        <p:nvPicPr>
          <p:cNvPr id="5" name="Picture 4" descr="A screenshot of a phone&#10;&#10;Description automatically generated">
            <a:extLst>
              <a:ext uri="{FF2B5EF4-FFF2-40B4-BE49-F238E27FC236}">
                <a16:creationId xmlns:a16="http://schemas.microsoft.com/office/drawing/2014/main" id="{99AC9177-6A7D-D072-3DDB-EF01E9CC0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091" y="438912"/>
            <a:ext cx="3310808" cy="3385376"/>
          </a:xfrm>
          <a:prstGeom prst="rect">
            <a:avLst/>
          </a:prstGeom>
        </p:spPr>
      </p:pic>
    </p:spTree>
    <p:extLst>
      <p:ext uri="{BB962C8B-B14F-4D97-AF65-F5344CB8AC3E}">
        <p14:creationId xmlns:p14="http://schemas.microsoft.com/office/powerpoint/2010/main" val="154657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D0B-7BCD-618D-9F79-9165ACFA9747}"/>
              </a:ext>
            </a:extLst>
          </p:cNvPr>
          <p:cNvSpPr>
            <a:spLocks noGrp="1"/>
          </p:cNvSpPr>
          <p:nvPr>
            <p:ph type="title"/>
          </p:nvPr>
        </p:nvSpPr>
        <p:spPr/>
        <p:txBody>
          <a:bodyPr>
            <a:normAutofit/>
          </a:bodyPr>
          <a:lstStyle/>
          <a:p>
            <a:r>
              <a:rPr lang="en-US" dirty="0"/>
              <a:t>How do I protect again phishing attacks?</a:t>
            </a:r>
          </a:p>
        </p:txBody>
      </p:sp>
      <p:sp>
        <p:nvSpPr>
          <p:cNvPr id="3" name="Content Placeholder 2">
            <a:extLst>
              <a:ext uri="{FF2B5EF4-FFF2-40B4-BE49-F238E27FC236}">
                <a16:creationId xmlns:a16="http://schemas.microsoft.com/office/drawing/2014/main" id="{D940E71E-3EF1-5FAF-6D6B-E20D0B072583}"/>
              </a:ext>
            </a:extLst>
          </p:cNvPr>
          <p:cNvSpPr>
            <a:spLocks noGrp="1"/>
          </p:cNvSpPr>
          <p:nvPr>
            <p:ph idx="1"/>
          </p:nvPr>
        </p:nvSpPr>
        <p:spPr/>
        <p:txBody>
          <a:bodyPr>
            <a:normAutofit fontScale="85000" lnSpcReduction="20000"/>
          </a:bodyPr>
          <a:lstStyle/>
          <a:p>
            <a:r>
              <a:rPr lang="en-US" sz="2000" dirty="0"/>
              <a:t>One way to protect your organization from phishing is user education.</a:t>
            </a:r>
          </a:p>
          <a:p>
            <a:r>
              <a:rPr lang="en-US" sz="2000" dirty="0"/>
              <a:t>Education should involve all employee’s.</a:t>
            </a:r>
          </a:p>
          <a:p>
            <a:r>
              <a:rPr lang="en-US" sz="2000" dirty="0"/>
              <a:t>High-level executives are often a target teach them how to recognize a phishing email and what to do when they receive one.</a:t>
            </a:r>
          </a:p>
          <a:p>
            <a:r>
              <a:rPr lang="en-US" sz="2000" dirty="0"/>
              <a:t>Simulation exercises are also key for assessing how your employee’s react to a staged phishing attack.</a:t>
            </a:r>
          </a:p>
          <a:p>
            <a:r>
              <a:rPr lang="en-US" sz="2000" dirty="0"/>
              <a:t>IT will </a:t>
            </a:r>
            <a:r>
              <a:rPr lang="en-US" sz="2000" b="1" dirty="0"/>
              <a:t>NEVER</a:t>
            </a:r>
            <a:r>
              <a:rPr lang="en-US" sz="2000" dirty="0"/>
              <a:t> ask for your password over email, please be wary of any emails asking for passwords. </a:t>
            </a:r>
            <a:r>
              <a:rPr lang="en-US" sz="2000" b="1" dirty="0"/>
              <a:t>Never send passwords, bank account numbers, or other private information in an email</a:t>
            </a:r>
            <a:r>
              <a:rPr lang="en-US" sz="2000" dirty="0"/>
              <a:t>.</a:t>
            </a:r>
          </a:p>
          <a:p>
            <a:r>
              <a:rPr lang="en-US" sz="2000" dirty="0"/>
              <a:t>Look for </a:t>
            </a:r>
            <a:r>
              <a:rPr lang="en-US" sz="2000" b="1" dirty="0">
                <a:hlinkClick r:id="rId2" invalidUrl="https:///"/>
              </a:rPr>
              <a:t>https://</a:t>
            </a:r>
            <a:r>
              <a:rPr lang="en-US" sz="2000" dirty="0"/>
              <a:t> and a </a:t>
            </a:r>
            <a:r>
              <a:rPr lang="en-US" sz="2000" b="1" dirty="0"/>
              <a:t>lock icon</a:t>
            </a:r>
            <a:r>
              <a:rPr lang="en-US" sz="2000" dirty="0"/>
              <a:t> in the address bar before entering any private information on a website.</a:t>
            </a:r>
          </a:p>
        </p:txBody>
      </p:sp>
    </p:spTree>
    <p:extLst>
      <p:ext uri="{BB962C8B-B14F-4D97-AF65-F5344CB8AC3E}">
        <p14:creationId xmlns:p14="http://schemas.microsoft.com/office/powerpoint/2010/main" val="256209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C963-A2E2-04D6-668C-D7666D82DC9E}"/>
              </a:ext>
            </a:extLst>
          </p:cNvPr>
          <p:cNvSpPr>
            <a:spLocks noGrp="1"/>
          </p:cNvSpPr>
          <p:nvPr>
            <p:ph type="title"/>
          </p:nvPr>
        </p:nvSpPr>
        <p:spPr/>
        <p:txBody>
          <a:bodyPr/>
          <a:lstStyle/>
          <a:p>
            <a:r>
              <a:rPr lang="en-US" dirty="0"/>
              <a:t>How does phishing work?</a:t>
            </a:r>
          </a:p>
        </p:txBody>
      </p:sp>
      <p:pic>
        <p:nvPicPr>
          <p:cNvPr id="5" name="Content Placeholder 4" descr="A diagram of a person&#10;&#10;Description automatically generated">
            <a:extLst>
              <a:ext uri="{FF2B5EF4-FFF2-40B4-BE49-F238E27FC236}">
                <a16:creationId xmlns:a16="http://schemas.microsoft.com/office/drawing/2014/main" id="{61B1B6C3-4231-0324-7422-986066006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3069" y="1906206"/>
            <a:ext cx="7904613" cy="4351338"/>
          </a:xfrm>
        </p:spPr>
      </p:pic>
    </p:spTree>
    <p:extLst>
      <p:ext uri="{BB962C8B-B14F-4D97-AF65-F5344CB8AC3E}">
        <p14:creationId xmlns:p14="http://schemas.microsoft.com/office/powerpoint/2010/main" val="326086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26B2-E8D2-B354-8594-7BBD12AC2BDA}"/>
              </a:ext>
            </a:extLst>
          </p:cNvPr>
          <p:cNvSpPr>
            <a:spLocks noGrp="1"/>
          </p:cNvSpPr>
          <p:nvPr>
            <p:ph type="title"/>
          </p:nvPr>
        </p:nvSpPr>
        <p:spPr/>
        <p:txBody>
          <a:bodyPr/>
          <a:lstStyle/>
          <a:p>
            <a:r>
              <a:rPr lang="en-US" dirty="0"/>
              <a:t>Example of a phishing attack	</a:t>
            </a:r>
          </a:p>
        </p:txBody>
      </p:sp>
      <p:sp>
        <p:nvSpPr>
          <p:cNvPr id="7" name="Content Placeholder 6">
            <a:extLst>
              <a:ext uri="{FF2B5EF4-FFF2-40B4-BE49-F238E27FC236}">
                <a16:creationId xmlns:a16="http://schemas.microsoft.com/office/drawing/2014/main" id="{C783F03E-2236-4AC3-FAEC-D713B83984BE}"/>
              </a:ext>
            </a:extLst>
          </p:cNvPr>
          <p:cNvSpPr>
            <a:spLocks noGrp="1"/>
          </p:cNvSpPr>
          <p:nvPr>
            <p:ph idx="1"/>
          </p:nvPr>
        </p:nvSpPr>
        <p:spPr/>
        <p:txBody>
          <a:bodyPr>
            <a:normAutofit fontScale="85000" lnSpcReduction="20000"/>
          </a:bodyPr>
          <a:lstStyle/>
          <a:p>
            <a:endParaRPr lang="en-US" dirty="0"/>
          </a:p>
          <a:p>
            <a:pPr marL="0" indent="0">
              <a:buNone/>
            </a:pPr>
            <a:endParaRPr lang="en-US" dirty="0"/>
          </a:p>
          <a:p>
            <a:pPr marL="0" indent="0">
              <a:buNone/>
            </a:pPr>
            <a:endParaRPr lang="en-US" dirty="0"/>
          </a:p>
          <a:p>
            <a:r>
              <a:rPr lang="en-US" sz="2000" dirty="0"/>
              <a:t>The first question you have to ask is , “Do I know this person?” or “Am I expecting an email from the person?” if you answered no to either question, you must take a harder look at other aspects of the email</a:t>
            </a:r>
          </a:p>
          <a:p>
            <a:r>
              <a:rPr lang="en-US" sz="2000" dirty="0"/>
              <a:t>Phishing emails will often come with subjects that are in all capitals or have multiple exclamation marks in order for you to think that this email is important.</a:t>
            </a:r>
          </a:p>
          <a:p>
            <a:r>
              <a:rPr lang="en-US" sz="2000" b="1" dirty="0"/>
              <a:t>Hovering you mouse over the link</a:t>
            </a:r>
            <a:r>
              <a:rPr lang="en-US" sz="2000" dirty="0"/>
              <a:t>, you can see that this is not taking you to the legit website but rather to an external site. This site would either prompt you for a password, then steal that password, or would download a malicious file infecting your computer</a:t>
            </a:r>
            <a:endParaRPr lang="en-US" sz="2000" b="1" dirty="0"/>
          </a:p>
        </p:txBody>
      </p:sp>
      <p:pic>
        <p:nvPicPr>
          <p:cNvPr id="8" name="Content Placeholder 4">
            <a:extLst>
              <a:ext uri="{FF2B5EF4-FFF2-40B4-BE49-F238E27FC236}">
                <a16:creationId xmlns:a16="http://schemas.microsoft.com/office/drawing/2014/main" id="{B2E9DAE2-DDB7-5C31-E255-83ADC7402FA4}"/>
              </a:ext>
            </a:extLst>
          </p:cNvPr>
          <p:cNvPicPr>
            <a:picLocks noChangeAspect="1"/>
          </p:cNvPicPr>
          <p:nvPr/>
        </p:nvPicPr>
        <p:blipFill>
          <a:blip r:embed="rId2"/>
          <a:stretch>
            <a:fillRect/>
          </a:stretch>
        </p:blipFill>
        <p:spPr>
          <a:xfrm>
            <a:off x="1141413" y="1838325"/>
            <a:ext cx="5734050" cy="1352550"/>
          </a:xfrm>
          <a:prstGeom prst="rect">
            <a:avLst/>
          </a:prstGeom>
        </p:spPr>
      </p:pic>
    </p:spTree>
    <p:extLst>
      <p:ext uri="{BB962C8B-B14F-4D97-AF65-F5344CB8AC3E}">
        <p14:creationId xmlns:p14="http://schemas.microsoft.com/office/powerpoint/2010/main" val="428851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23</TotalTime>
  <Words>632</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Century Gothic</vt:lpstr>
      <vt:lpstr>Mesh</vt:lpstr>
      <vt:lpstr>Phishing Awareness Training</vt:lpstr>
      <vt:lpstr>What is phishing?</vt:lpstr>
      <vt:lpstr>Types of Phishing attacks</vt:lpstr>
      <vt:lpstr>PowerPoint Presentation</vt:lpstr>
      <vt:lpstr>PowerPoint Presentation</vt:lpstr>
      <vt:lpstr>PowerPoint Presentation</vt:lpstr>
      <vt:lpstr>How do I protect again phishing attacks?</vt:lpstr>
      <vt:lpstr>How does phishing work?</vt:lpstr>
      <vt:lpstr>Example of a phishing attack </vt:lpstr>
      <vt:lpstr>Signs of a Vishing phishing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Azmi Alsarayrah</dc:creator>
  <cp:lastModifiedBy>Azmi Alsarayrah</cp:lastModifiedBy>
  <cp:revision>1</cp:revision>
  <dcterms:created xsi:type="dcterms:W3CDTF">2024-06-01T07:47:03Z</dcterms:created>
  <dcterms:modified xsi:type="dcterms:W3CDTF">2024-06-01T08:10:35Z</dcterms:modified>
</cp:coreProperties>
</file>