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5" d="100"/>
          <a:sy n="55" d="100"/>
        </p:scale>
        <p:origin x="4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4D62B52-3ECF-490D-AE45-09FDFFE195D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182695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4D62B52-3ECF-490D-AE45-09FDFFE195D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301818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4D62B52-3ECF-490D-AE45-09FDFFE195D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97227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4D62B52-3ECF-490D-AE45-09FDFFE195D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123691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D62B52-3ECF-490D-AE45-09FDFFE195DC}"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57891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F4D62B52-3ECF-490D-AE45-09FDFFE195DC}"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78653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F4D62B52-3ECF-490D-AE45-09FDFFE195DC}"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388978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4D62B52-3ECF-490D-AE45-09FDFFE195DC}"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342412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62B52-3ECF-490D-AE45-09FDFFE195DC}"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981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D62B52-3ECF-490D-AE45-09FDFFE195DC}"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426898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D62B52-3ECF-490D-AE45-09FDFFE195DC}"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6ACCC-047F-4F8D-A7D8-A1F84F98F679}" type="slidenum">
              <a:rPr lang="en-US" smtClean="0"/>
              <a:t>‹#›</a:t>
            </a:fld>
            <a:endParaRPr lang="en-US"/>
          </a:p>
        </p:txBody>
      </p:sp>
    </p:spTree>
    <p:extLst>
      <p:ext uri="{BB962C8B-B14F-4D97-AF65-F5344CB8AC3E}">
        <p14:creationId xmlns:p14="http://schemas.microsoft.com/office/powerpoint/2010/main" val="211531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62B52-3ECF-490D-AE45-09FDFFE195DC}"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6ACCC-047F-4F8D-A7D8-A1F84F98F679}" type="slidenum">
              <a:rPr lang="en-US" smtClean="0"/>
              <a:t>‹#›</a:t>
            </a:fld>
            <a:endParaRPr lang="en-US"/>
          </a:p>
        </p:txBody>
      </p:sp>
    </p:spTree>
    <p:extLst>
      <p:ext uri="{BB962C8B-B14F-4D97-AF65-F5344CB8AC3E}">
        <p14:creationId xmlns:p14="http://schemas.microsoft.com/office/powerpoint/2010/main" val="66006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4" y="597877"/>
            <a:ext cx="4613031" cy="3077308"/>
          </a:xfrm>
        </p:spPr>
        <p:txBody>
          <a:bodyPr/>
          <a:lstStyle/>
          <a:p>
            <a:pPr marL="0" indent="0">
              <a:buNone/>
            </a:pPr>
            <a:r>
              <a:rPr lang="en-US" dirty="0"/>
              <a:t>Strengths (Internal)</a:t>
            </a:r>
          </a:p>
          <a:p>
            <a:pPr marL="0" indent="0">
              <a:buNone/>
            </a:pPr>
            <a:r>
              <a:rPr lang="en-US" sz="1800" dirty="0"/>
              <a:t>-Branding</a:t>
            </a:r>
          </a:p>
          <a:p>
            <a:pPr marL="0" indent="0">
              <a:buNone/>
            </a:pPr>
            <a:r>
              <a:rPr lang="en-US" sz="1800" dirty="0"/>
              <a:t>-Live Entertainment</a:t>
            </a:r>
          </a:p>
          <a:p>
            <a:pPr marL="0" indent="0">
              <a:buNone/>
            </a:pPr>
            <a:r>
              <a:rPr lang="en-US" sz="1800" dirty="0"/>
              <a:t>-Location</a:t>
            </a:r>
          </a:p>
          <a:p>
            <a:pPr marL="0" indent="0">
              <a:buNone/>
            </a:pPr>
            <a:r>
              <a:rPr lang="en-US" sz="1800" dirty="0"/>
              <a:t>-Finals Week (Students)</a:t>
            </a:r>
          </a:p>
        </p:txBody>
      </p:sp>
      <p:sp>
        <p:nvSpPr>
          <p:cNvPr id="4" name="TextBox 3"/>
          <p:cNvSpPr txBox="1"/>
          <p:nvPr/>
        </p:nvSpPr>
        <p:spPr>
          <a:xfrm>
            <a:off x="6840416" y="597877"/>
            <a:ext cx="4237892" cy="2616101"/>
          </a:xfrm>
          <a:prstGeom prst="rect">
            <a:avLst/>
          </a:prstGeom>
          <a:noFill/>
        </p:spPr>
        <p:txBody>
          <a:bodyPr wrap="square" rtlCol="0">
            <a:spAutoFit/>
          </a:bodyPr>
          <a:lstStyle/>
          <a:p>
            <a:r>
              <a:rPr lang="en-US" sz="2800" dirty="0"/>
              <a:t>Weaknesses (Internal)</a:t>
            </a:r>
          </a:p>
          <a:p>
            <a:r>
              <a:rPr lang="en-US" sz="2800" dirty="0"/>
              <a:t>-</a:t>
            </a:r>
            <a:r>
              <a:rPr lang="en-US" dirty="0"/>
              <a:t>Small amount of capital</a:t>
            </a:r>
          </a:p>
          <a:p>
            <a:r>
              <a:rPr lang="en-US" dirty="0"/>
              <a:t>-Turnover rate</a:t>
            </a:r>
          </a:p>
          <a:p>
            <a:r>
              <a:rPr lang="en-US" dirty="0"/>
              <a:t>-Entertainment but not spend</a:t>
            </a:r>
          </a:p>
          <a:p>
            <a:r>
              <a:rPr lang="en-US" dirty="0"/>
              <a:t>-No web presence</a:t>
            </a:r>
          </a:p>
          <a:p>
            <a:r>
              <a:rPr lang="en-US" dirty="0"/>
              <a:t>-Lack of knowledge of drink preparation</a:t>
            </a:r>
          </a:p>
          <a:p>
            <a:r>
              <a:rPr lang="en-US" dirty="0"/>
              <a:t>-Lack of variety of customers</a:t>
            </a:r>
          </a:p>
          <a:p>
            <a:r>
              <a:rPr lang="en-US" dirty="0"/>
              <a:t>-lack of brand equity</a:t>
            </a:r>
          </a:p>
        </p:txBody>
      </p:sp>
      <p:sp>
        <p:nvSpPr>
          <p:cNvPr id="5" name="TextBox 4"/>
          <p:cNvSpPr txBox="1"/>
          <p:nvPr/>
        </p:nvSpPr>
        <p:spPr>
          <a:xfrm>
            <a:off x="158261" y="4319210"/>
            <a:ext cx="3921370" cy="2339102"/>
          </a:xfrm>
          <a:prstGeom prst="rect">
            <a:avLst/>
          </a:prstGeom>
          <a:noFill/>
        </p:spPr>
        <p:txBody>
          <a:bodyPr wrap="square" rtlCol="0">
            <a:spAutoFit/>
          </a:bodyPr>
          <a:lstStyle/>
          <a:p>
            <a:r>
              <a:rPr lang="en-US" sz="2800" dirty="0"/>
              <a:t>Opportunities (External)</a:t>
            </a:r>
          </a:p>
          <a:p>
            <a:r>
              <a:rPr lang="en-US" dirty="0"/>
              <a:t>-Promote local music/poetry</a:t>
            </a:r>
          </a:p>
          <a:p>
            <a:r>
              <a:rPr lang="en-US" dirty="0"/>
              <a:t>-variety of genre</a:t>
            </a:r>
          </a:p>
          <a:p>
            <a:r>
              <a:rPr lang="en-US" dirty="0"/>
              <a:t>-Social</a:t>
            </a:r>
          </a:p>
          <a:p>
            <a:r>
              <a:rPr lang="en-US" dirty="0"/>
              <a:t>-Expand menu</a:t>
            </a:r>
          </a:p>
          <a:p>
            <a:r>
              <a:rPr lang="en-US" dirty="0"/>
              <a:t>-Location</a:t>
            </a:r>
          </a:p>
          <a:p>
            <a:endParaRPr lang="en-US" sz="2800" dirty="0"/>
          </a:p>
        </p:txBody>
      </p:sp>
      <p:sp>
        <p:nvSpPr>
          <p:cNvPr id="6" name="TextBox 5"/>
          <p:cNvSpPr txBox="1"/>
          <p:nvPr/>
        </p:nvSpPr>
        <p:spPr>
          <a:xfrm>
            <a:off x="7104185" y="4396154"/>
            <a:ext cx="3974123" cy="2185214"/>
          </a:xfrm>
          <a:prstGeom prst="rect">
            <a:avLst/>
          </a:prstGeom>
          <a:noFill/>
        </p:spPr>
        <p:txBody>
          <a:bodyPr wrap="square" rtlCol="0">
            <a:spAutoFit/>
          </a:bodyPr>
          <a:lstStyle/>
          <a:p>
            <a:r>
              <a:rPr lang="en-US" sz="2800" dirty="0"/>
              <a:t>Threats (External)</a:t>
            </a:r>
          </a:p>
          <a:p>
            <a:r>
              <a:rPr lang="en-US" dirty="0"/>
              <a:t>-Competition w/ coffee shops &amp; music venues</a:t>
            </a:r>
          </a:p>
          <a:p>
            <a:r>
              <a:rPr lang="en-US" dirty="0"/>
              <a:t>-finals week &amp; summer break</a:t>
            </a:r>
          </a:p>
          <a:p>
            <a:r>
              <a:rPr lang="en-US" dirty="0"/>
              <a:t>-Property &amp; resource price increase</a:t>
            </a:r>
          </a:p>
          <a:p>
            <a:r>
              <a:rPr lang="en-US" dirty="0"/>
              <a:t>-Trend change</a:t>
            </a:r>
          </a:p>
          <a:p>
            <a:r>
              <a:rPr lang="en-US" dirty="0"/>
              <a:t>-Parking</a:t>
            </a:r>
          </a:p>
        </p:txBody>
      </p:sp>
      <p:sp>
        <p:nvSpPr>
          <p:cNvPr id="7" name="TextBox 6"/>
          <p:cNvSpPr txBox="1"/>
          <p:nvPr/>
        </p:nvSpPr>
        <p:spPr>
          <a:xfrm>
            <a:off x="4894385" y="3321242"/>
            <a:ext cx="1647093" cy="707886"/>
          </a:xfrm>
          <a:prstGeom prst="rect">
            <a:avLst/>
          </a:prstGeom>
          <a:noFill/>
        </p:spPr>
        <p:txBody>
          <a:bodyPr wrap="square" rtlCol="0">
            <a:spAutoFit/>
          </a:bodyPr>
          <a:lstStyle/>
          <a:p>
            <a:r>
              <a:rPr lang="en-US" sz="4000" dirty="0"/>
              <a:t>SWOT</a:t>
            </a:r>
          </a:p>
        </p:txBody>
      </p:sp>
    </p:spTree>
    <p:extLst>
      <p:ext uri="{BB962C8B-B14F-4D97-AF65-F5344CB8AC3E}">
        <p14:creationId xmlns:p14="http://schemas.microsoft.com/office/powerpoint/2010/main" val="246659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of Action</a:t>
            </a:r>
          </a:p>
        </p:txBody>
      </p:sp>
      <p:sp>
        <p:nvSpPr>
          <p:cNvPr id="3" name="Content Placeholder 2"/>
          <p:cNvSpPr>
            <a:spLocks noGrp="1"/>
          </p:cNvSpPr>
          <p:nvPr>
            <p:ph idx="1"/>
          </p:nvPr>
        </p:nvSpPr>
        <p:spPr/>
        <p:txBody>
          <a:bodyPr>
            <a:normAutofit/>
          </a:bodyPr>
          <a:lstStyle/>
          <a:p>
            <a:pPr marL="0" indent="0">
              <a:buNone/>
            </a:pPr>
            <a:r>
              <a:rPr lang="en-US" sz="2000" dirty="0"/>
              <a:t>There’s a multitude of ways to go about this. Capitalize on your youthful demographic by gaining an online social presence. Perhaps take on a duality nature during the summer break by catering to live musicians of an older sound, as to attract the older demographic as the college students will be sparse at that time.  If parking is an issue, make it a priority to resolve the issue by expanding parking. Successfully implementing that duality is also a way to deal with a potential trend change. By focusing on another demographic, you’ll have a group to fall back on just in case. For competition with other coffee shops, focus on establishing your company within your niche. Figure out what you offer that’s different from the competition (i.e. live events), and capitalize on it. Efficiently train your employees to be more knowledgeable in the drink preparation/brewing process.  Implementing the prior solutions detailed in this plan of action can indirectly lead to solving other issues such as an </a:t>
            </a:r>
            <a:r>
              <a:rPr lang="en-US" sz="2000" dirty="0" err="1"/>
              <a:t>unforseen</a:t>
            </a:r>
            <a:r>
              <a:rPr lang="en-US" sz="2000" dirty="0"/>
              <a:t> property and resource increase. Ex. Duality nature incorporating more demographics and growing the brand via online presence would generate more revenue, equipping </a:t>
            </a:r>
            <a:r>
              <a:rPr lang="en-US" sz="2000" dirty="0" err="1"/>
              <a:t>JavaJam</a:t>
            </a:r>
            <a:r>
              <a:rPr lang="en-US" sz="2000" dirty="0"/>
              <a:t> with the necessary means to stay afloat in this competitive market.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942646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336</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Plan of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dc:creator>
  <cp:lastModifiedBy>David</cp:lastModifiedBy>
  <cp:revision>3</cp:revision>
  <dcterms:created xsi:type="dcterms:W3CDTF">2017-01-27T01:44:15Z</dcterms:created>
  <dcterms:modified xsi:type="dcterms:W3CDTF">2017-01-27T02:02:53Z</dcterms:modified>
</cp:coreProperties>
</file>