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3" r:id="rId6"/>
    <p:sldId id="271" r:id="rId7"/>
    <p:sldId id="264" r:id="rId8"/>
    <p:sldId id="270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81" autoAdjust="0"/>
  </p:normalViewPr>
  <p:slideViewPr>
    <p:cSldViewPr snapToGrid="0">
      <p:cViewPr varScale="1">
        <p:scale>
          <a:sx n="63" d="100"/>
          <a:sy n="63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B0CB-1563-406D-9490-40ED5537107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EAAF-05BF-4D4A-9D45-B4F8E762F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Across </a:t>
            </a:r>
          </a:p>
          <a:p>
            <a:r>
              <a:rPr lang="en-GB" dirty="0" smtClean="0"/>
              <a:t>4. pH</a:t>
            </a:r>
          </a:p>
          <a:p>
            <a:r>
              <a:rPr lang="en-GB" dirty="0" smtClean="0"/>
              <a:t>5. Nitric</a:t>
            </a:r>
          </a:p>
          <a:p>
            <a:r>
              <a:rPr lang="en-GB" dirty="0" smtClean="0"/>
              <a:t>Down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Indicator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Alkali</a:t>
            </a:r>
          </a:p>
          <a:p>
            <a:pPr marL="228600" indent="-228600">
              <a:buAutoNum type="arabicPeriod"/>
            </a:pPr>
            <a:r>
              <a:rPr lang="en-GB" dirty="0" smtClean="0"/>
              <a:t>End point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0EAAF-05BF-4D4A-9D45-B4F8E762F2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8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White boards activity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0EAAF-05BF-4D4A-9D45-B4F8E762F2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8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6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7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0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9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DD8B-259F-4367-A92C-B42D32B46DD4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5AA2-1D7E-41F2-A4C9-40DA900C4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4137"/>
            <a:ext cx="9144000" cy="74063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4400" dirty="0" smtClean="0"/>
              <a:t>C4.8 Titration Calculations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50" y="1508666"/>
            <a:ext cx="11544300" cy="226318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GB" b="1" i="1" dirty="0" smtClean="0"/>
              <a:t>Learning objectives:</a:t>
            </a:r>
          </a:p>
          <a:p>
            <a:pPr algn="l"/>
            <a:r>
              <a:rPr lang="en-GB" dirty="0" smtClean="0"/>
              <a:t>To calculate number of moles or the mass of a solute in a given volume of known solution</a:t>
            </a:r>
          </a:p>
          <a:p>
            <a:pPr algn="l"/>
            <a:r>
              <a:rPr lang="en-GB" dirty="0" smtClean="0"/>
              <a:t>Calculate the amount of acid or alkali needed for neutralisation</a:t>
            </a:r>
          </a:p>
          <a:p>
            <a:pPr algn="l"/>
            <a:r>
              <a:rPr lang="en-GB" dirty="0" smtClean="0"/>
              <a:t>Calculate an unknown concentration for reaction volumes of two solutions. One with known concentration. 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850" y="4095743"/>
            <a:ext cx="11544300" cy="24421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1" dirty="0" smtClean="0"/>
              <a:t>Starter: </a:t>
            </a:r>
          </a:p>
          <a:p>
            <a:pPr algn="l"/>
            <a:r>
              <a:rPr lang="en-GB" dirty="0" smtClean="0"/>
              <a:t>Complete the crossword</a:t>
            </a:r>
            <a:r>
              <a:rPr lang="en-GB" b="1" i="1" dirty="0" smtClean="0"/>
              <a:t>. 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749" y="3600450"/>
            <a:ext cx="2520723" cy="3257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Section A</a:t>
            </a:r>
          </a:p>
          <a:p>
            <a:pPr marL="0" indent="0">
              <a:buNone/>
            </a:pPr>
            <a:endParaRPr lang="en-GB" b="1" u="sng" dirty="0"/>
          </a:p>
          <a:p>
            <a:pPr marL="514350" indent="-514350">
              <a:buAutoNum type="arabicPeriod"/>
            </a:pPr>
            <a:r>
              <a:rPr lang="en-GB" b="1" dirty="0" smtClean="0"/>
              <a:t>1.6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 smtClean="0"/>
              <a:t>-3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0.08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/>
              <a:t>-3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0.12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/>
              <a:t>-3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0.912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/>
              <a:t>-3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/>
              <a:t>Section B</a:t>
            </a:r>
          </a:p>
          <a:p>
            <a:pPr marL="0" indent="0">
              <a:buNone/>
            </a:pPr>
            <a:endParaRPr lang="en-GB" b="1" u="sng" dirty="0"/>
          </a:p>
          <a:p>
            <a:pPr marL="514350" indent="-514350">
              <a:buAutoNum type="arabicPeriod"/>
            </a:pPr>
            <a:r>
              <a:rPr lang="en-GB" b="1" dirty="0" smtClean="0"/>
              <a:t>1.6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/>
              <a:t>-3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0.8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/>
              <a:t>-3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2.4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/>
              <a:t>-3</a:t>
            </a:r>
          </a:p>
          <a:p>
            <a:pPr marL="514350" indent="-514350">
              <a:buAutoNum type="arabicPeriod"/>
            </a:pPr>
            <a:r>
              <a:rPr lang="en-GB" b="1" dirty="0" smtClean="0"/>
              <a:t>1.0 </a:t>
            </a:r>
            <a:r>
              <a:rPr lang="en-GB" b="1" dirty="0" err="1" smtClean="0"/>
              <a:t>mol</a:t>
            </a:r>
            <a:r>
              <a:rPr lang="en-GB" b="1" dirty="0" smtClean="0"/>
              <a:t> dm</a:t>
            </a:r>
            <a:r>
              <a:rPr lang="en-GB" b="1" baseline="30000" dirty="0"/>
              <a:t>-3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4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0"/>
            <a:ext cx="6537959" cy="7036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7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230623"/>
            <a:ext cx="5760720" cy="66273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2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0"/>
            <a:ext cx="3977640" cy="6783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1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739" y="1732757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Concentration = </a:t>
            </a:r>
            <a:r>
              <a:rPr lang="en-GB" u="sng" dirty="0" smtClean="0"/>
              <a:t>no. of moles</a:t>
            </a:r>
            <a:br>
              <a:rPr lang="en-GB" u="sng" dirty="0" smtClean="0"/>
            </a:br>
            <a:r>
              <a:rPr lang="en-GB" dirty="0" smtClean="0"/>
              <a:t>					volume</a:t>
            </a:r>
            <a:endParaRPr lang="en-GB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tx2"/>
                </a:solidFill>
              </a:rPr>
              <a:t>Learn</a:t>
            </a:r>
            <a:r>
              <a:rPr lang="en-GB" dirty="0" smtClean="0"/>
              <a:t> this formula triangle!</a:t>
            </a:r>
          </a:p>
        </p:txBody>
      </p:sp>
      <p:grpSp>
        <p:nvGrpSpPr>
          <p:cNvPr id="8196" name="Group 15"/>
          <p:cNvGrpSpPr>
            <a:grpSpLocks/>
          </p:cNvGrpSpPr>
          <p:nvPr/>
        </p:nvGrpSpPr>
        <p:grpSpPr bwMode="auto">
          <a:xfrm>
            <a:off x="1703389" y="2565400"/>
            <a:ext cx="7921625" cy="3816350"/>
            <a:chOff x="179388" y="2565400"/>
            <a:chExt cx="7921625" cy="3816350"/>
          </a:xfrm>
        </p:grpSpPr>
        <p:sp>
          <p:nvSpPr>
            <p:cNvPr id="4" name="Isosceles Triangle 3"/>
            <p:cNvSpPr/>
            <p:nvPr/>
          </p:nvSpPr>
          <p:spPr>
            <a:xfrm>
              <a:off x="1835150" y="2565400"/>
              <a:ext cx="4392613" cy="38163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71775" y="4724400"/>
              <a:ext cx="2520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167063" y="5553075"/>
              <a:ext cx="16573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0" name="TextBox 8"/>
            <p:cNvSpPr txBox="1">
              <a:spLocks noChangeArrowheads="1"/>
            </p:cNvSpPr>
            <p:nvPr/>
          </p:nvSpPr>
          <p:spPr bwMode="auto">
            <a:xfrm>
              <a:off x="3635375" y="3573463"/>
              <a:ext cx="792163" cy="92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5400">
                  <a:latin typeface="Trebuchet MS" pitchFamily="34" charset="0"/>
                </a:rPr>
                <a:t>n</a:t>
              </a:r>
            </a:p>
          </p:txBody>
        </p:sp>
        <p:sp>
          <p:nvSpPr>
            <p:cNvPr id="8201" name="TextBox 9"/>
            <p:cNvSpPr txBox="1">
              <a:spLocks noChangeArrowheads="1"/>
            </p:cNvSpPr>
            <p:nvPr/>
          </p:nvSpPr>
          <p:spPr bwMode="auto">
            <a:xfrm>
              <a:off x="2843213" y="5084763"/>
              <a:ext cx="86518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6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8202" name="TextBox 10"/>
            <p:cNvSpPr txBox="1">
              <a:spLocks noChangeArrowheads="1"/>
            </p:cNvSpPr>
            <p:nvPr/>
          </p:nvSpPr>
          <p:spPr bwMode="auto">
            <a:xfrm>
              <a:off x="4356100" y="5084763"/>
              <a:ext cx="10795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6000">
                  <a:latin typeface="Trebuchet MS" pitchFamily="34" charset="0"/>
                </a:rPr>
                <a:t>v</a:t>
              </a:r>
            </a:p>
          </p:txBody>
        </p:sp>
        <p:sp>
          <p:nvSpPr>
            <p:cNvPr id="8203" name="TextBox 11"/>
            <p:cNvSpPr txBox="1">
              <a:spLocks noChangeArrowheads="1"/>
            </p:cNvSpPr>
            <p:nvPr/>
          </p:nvSpPr>
          <p:spPr bwMode="auto">
            <a:xfrm>
              <a:off x="5435600" y="2852738"/>
              <a:ext cx="1728788" cy="9540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2800">
                  <a:latin typeface="Trebuchet MS" pitchFamily="34" charset="0"/>
                </a:rPr>
                <a:t>number of moles</a:t>
              </a:r>
            </a:p>
          </p:txBody>
        </p:sp>
        <p:cxnSp>
          <p:nvCxnSpPr>
            <p:cNvPr id="14" name="Straight Arrow Connector 13"/>
            <p:cNvCxnSpPr>
              <a:stCxn id="8203" idx="1"/>
              <a:endCxn id="8200" idx="3"/>
            </p:cNvCxnSpPr>
            <p:nvPr/>
          </p:nvCxnSpPr>
          <p:spPr>
            <a:xfrm rot="10800000" flipV="1">
              <a:off x="4427538" y="3330575"/>
              <a:ext cx="1008062" cy="704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5" name="TextBox 14"/>
            <p:cNvSpPr txBox="1">
              <a:spLocks noChangeArrowheads="1"/>
            </p:cNvSpPr>
            <p:nvPr/>
          </p:nvSpPr>
          <p:spPr bwMode="auto">
            <a:xfrm>
              <a:off x="179388" y="4221163"/>
              <a:ext cx="2089150" cy="830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2400" dirty="0">
                  <a:latin typeface="Trebuchet MS" pitchFamily="34" charset="0"/>
                </a:rPr>
                <a:t>concentration (in </a:t>
              </a:r>
              <a:r>
                <a:rPr lang="en-GB" sz="2400" dirty="0" err="1">
                  <a:latin typeface="Trebuchet MS" pitchFamily="34" charset="0"/>
                </a:rPr>
                <a:t>mol</a:t>
              </a:r>
              <a:r>
                <a:rPr lang="en-GB" sz="2400" dirty="0">
                  <a:latin typeface="Trebuchet MS" pitchFamily="34" charset="0"/>
                </a:rPr>
                <a:t> dm</a:t>
              </a:r>
              <a:r>
                <a:rPr lang="en-GB" sz="2400" baseline="30000" dirty="0">
                  <a:latin typeface="Trebuchet MS" pitchFamily="34" charset="0"/>
                </a:rPr>
                <a:t>-3</a:t>
              </a:r>
              <a:r>
                <a:rPr lang="en-GB" sz="2400" dirty="0">
                  <a:latin typeface="Trebuchet MS" pitchFamily="34" charset="0"/>
                </a:rPr>
                <a:t>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692275" y="5084763"/>
              <a:ext cx="1008063" cy="504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7" name="TextBox 17"/>
            <p:cNvSpPr txBox="1">
              <a:spLocks noChangeArrowheads="1"/>
            </p:cNvSpPr>
            <p:nvPr/>
          </p:nvSpPr>
          <p:spPr bwMode="auto">
            <a:xfrm>
              <a:off x="6300788" y="4724400"/>
              <a:ext cx="1800225" cy="954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2800">
                  <a:latin typeface="Trebuchet MS" pitchFamily="34" charset="0"/>
                </a:rPr>
                <a:t>volume (in dm</a:t>
              </a:r>
              <a:r>
                <a:rPr lang="en-GB" sz="2800" baseline="30000">
                  <a:latin typeface="Trebuchet MS" pitchFamily="34" charset="0"/>
                </a:rPr>
                <a:t>3</a:t>
              </a:r>
              <a:r>
                <a:rPr lang="en-GB" sz="2800">
                  <a:latin typeface="Trebuchet MS" pitchFamily="34" charset="0"/>
                </a:rPr>
                <a:t>)</a:t>
              </a:r>
            </a:p>
          </p:txBody>
        </p:sp>
        <p:cxnSp>
          <p:nvCxnSpPr>
            <p:cNvPr id="20" name="Straight Arrow Connector 19"/>
            <p:cNvCxnSpPr>
              <a:stCxn id="8207" idx="1"/>
            </p:cNvCxnSpPr>
            <p:nvPr/>
          </p:nvCxnSpPr>
          <p:spPr>
            <a:xfrm rot="10800000" flipV="1">
              <a:off x="5219700" y="5202238"/>
              <a:ext cx="1081088" cy="387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>
          <a:xfrm>
            <a:off x="785178" y="297499"/>
            <a:ext cx="10332720" cy="873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b="1" dirty="0" smtClean="0">
                <a:solidFill>
                  <a:schemeClr val="bg1"/>
                </a:solidFill>
              </a:rPr>
              <a:t>Concentration in </a:t>
            </a:r>
            <a:r>
              <a:rPr lang="en-GB" b="1" dirty="0" err="1" smtClean="0">
                <a:solidFill>
                  <a:schemeClr val="bg1"/>
                </a:solidFill>
              </a:rPr>
              <a:t>mol</a:t>
            </a:r>
            <a:r>
              <a:rPr lang="en-GB" b="1" dirty="0" smtClean="0">
                <a:solidFill>
                  <a:schemeClr val="bg1"/>
                </a:solidFill>
              </a:rPr>
              <a:t>/dm</a:t>
            </a:r>
            <a:r>
              <a:rPr lang="en-GB" b="1" baseline="30000" dirty="0" smtClean="0">
                <a:solidFill>
                  <a:schemeClr val="bg1"/>
                </a:solidFill>
              </a:rPr>
              <a:t>3</a:t>
            </a:r>
            <a:endParaRPr lang="en-GB" b="1" baseline="30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1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320040"/>
            <a:ext cx="8785860" cy="1143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GB" dirty="0" smtClean="0"/>
              <a:t>Applying the formulae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u="sng" smtClean="0"/>
              <a:t>Example 1: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mtClean="0"/>
              <a:t>	What is the concentration of a solution with 2 moles of salt in 500cm</a:t>
            </a:r>
            <a:r>
              <a:rPr lang="en-GB" baseline="30000" smtClean="0"/>
              <a:t>3</a:t>
            </a:r>
            <a:r>
              <a:rPr lang="en-GB" smtClean="0"/>
              <a:t>?</a:t>
            </a:r>
          </a:p>
          <a:p>
            <a:pPr eaLnBrk="1" hangingPunct="1">
              <a:buFont typeface="Wingdings 2" pitchFamily="18" charset="2"/>
              <a:buNone/>
            </a:pPr>
            <a:endParaRPr lang="en-GB" smtClean="0"/>
          </a:p>
          <a:p>
            <a:pPr eaLnBrk="1" hangingPunct="1">
              <a:buFont typeface="Wingdings 2" pitchFamily="18" charset="2"/>
              <a:buNone/>
            </a:pPr>
            <a:r>
              <a:rPr lang="en-GB" smtClean="0"/>
              <a:t>	The question already tells us the number of moles and the volume, so use the formula:</a:t>
            </a:r>
          </a:p>
          <a:p>
            <a:pPr eaLnBrk="1" hangingPunct="1">
              <a:buFont typeface="Wingdings 2" pitchFamily="18" charset="2"/>
              <a:buNone/>
            </a:pPr>
            <a:endParaRPr lang="en-GB" smtClean="0"/>
          </a:p>
          <a:p>
            <a:pPr eaLnBrk="1" hangingPunct="1">
              <a:buFont typeface="Wingdings 2" pitchFamily="18" charset="2"/>
              <a:buNone/>
            </a:pPr>
            <a:r>
              <a:rPr lang="en-GB" smtClean="0"/>
              <a:t>	</a:t>
            </a:r>
            <a:r>
              <a:rPr lang="en-GB" sz="3200"/>
              <a:t>c = </a:t>
            </a:r>
            <a:r>
              <a:rPr lang="en-GB" sz="3200" u="sng"/>
              <a:t>n</a:t>
            </a:r>
            <a:r>
              <a:rPr lang="en-GB" sz="3200"/>
              <a:t> =  </a:t>
            </a:r>
            <a:r>
              <a:rPr lang="en-GB" sz="3200" u="sng"/>
              <a:t>2</a:t>
            </a:r>
            <a:r>
              <a:rPr lang="en-GB" sz="3200"/>
              <a:t>  =  </a:t>
            </a:r>
            <a:r>
              <a:rPr lang="en-GB" sz="3200">
                <a:solidFill>
                  <a:schemeClr val="tx2"/>
                </a:solidFill>
              </a:rPr>
              <a:t>4 mol/dm</a:t>
            </a:r>
            <a:r>
              <a:rPr lang="en-GB" sz="3200" baseline="30000">
                <a:solidFill>
                  <a:schemeClr val="tx2"/>
                </a:solidFill>
              </a:rPr>
              <a:t>3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z="3200"/>
              <a:t>	     v    0.5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43475" y="5445125"/>
            <a:ext cx="216058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latin typeface="Trebuchet MS" pitchFamily="34" charset="0"/>
              </a:rPr>
              <a:t>convert the volume to dm</a:t>
            </a:r>
            <a:r>
              <a:rPr lang="en-GB" baseline="30000">
                <a:latin typeface="Trebuchet MS" pitchFamily="34" charset="0"/>
              </a:rPr>
              <a:t>3</a:t>
            </a:r>
            <a:r>
              <a:rPr lang="en-GB">
                <a:latin typeface="Trebuchet MS" pitchFamily="34" charset="0"/>
              </a:rPr>
              <a:t> first by dividing by 1000.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>
            <a:off x="4295775" y="5661026"/>
            <a:ext cx="647700" cy="384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39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u="sng" dirty="0" smtClean="0"/>
              <a:t>Example 2: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	How many moles of sodium chloride are in 250cm</a:t>
            </a:r>
            <a:r>
              <a:rPr lang="en-GB" baseline="30000" dirty="0" smtClean="0"/>
              <a:t>3</a:t>
            </a:r>
            <a:r>
              <a:rPr lang="en-GB" dirty="0" smtClean="0"/>
              <a:t> of a 3 </a:t>
            </a:r>
            <a:r>
              <a:rPr lang="en-GB" dirty="0" err="1" smtClean="0"/>
              <a:t>mol</a:t>
            </a:r>
            <a:r>
              <a:rPr lang="en-GB" dirty="0" smtClean="0"/>
              <a:t> dm</a:t>
            </a:r>
            <a:r>
              <a:rPr lang="en-GB" baseline="30000" dirty="0" smtClean="0"/>
              <a:t>-3</a:t>
            </a:r>
            <a:r>
              <a:rPr lang="en-GB" dirty="0" smtClean="0"/>
              <a:t> solution of sodium chloride?</a:t>
            </a:r>
          </a:p>
          <a:p>
            <a:pPr eaLnBrk="1" hangingPunct="1">
              <a:buFont typeface="Wingdings 2" pitchFamily="18" charset="2"/>
              <a:buNone/>
            </a:pPr>
            <a:endParaRPr lang="en-GB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	The question tells us the volume and concentration, so use the formula:</a:t>
            </a:r>
          </a:p>
          <a:p>
            <a:pPr eaLnBrk="1" hangingPunct="1">
              <a:buFont typeface="Wingdings 2" pitchFamily="18" charset="2"/>
              <a:buNone/>
            </a:pPr>
            <a:endParaRPr lang="en-GB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	</a:t>
            </a:r>
            <a:r>
              <a:rPr lang="en-GB" sz="3200" dirty="0"/>
              <a:t>n = c x v = 3 x 0.25 = </a:t>
            </a:r>
            <a:r>
              <a:rPr lang="en-GB" sz="3200" dirty="0">
                <a:solidFill>
                  <a:schemeClr val="tx2"/>
                </a:solidFill>
              </a:rPr>
              <a:t>0.75 moles</a:t>
            </a:r>
            <a:endParaRPr lang="en-GB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563" y="5732463"/>
            <a:ext cx="2159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600">
                <a:latin typeface="Trebuchet MS" pitchFamily="34" charset="0"/>
              </a:rPr>
              <a:t>convert the volume to dm</a:t>
            </a:r>
            <a:r>
              <a:rPr lang="en-GB" sz="1600" baseline="30000">
                <a:latin typeface="Trebuchet MS" pitchFamily="34" charset="0"/>
              </a:rPr>
              <a:t>3</a:t>
            </a:r>
            <a:r>
              <a:rPr lang="en-GB" sz="1600">
                <a:latin typeface="Trebuchet MS" pitchFamily="34" charset="0"/>
              </a:rPr>
              <a:t> first by dividing by 1000.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rot="10800000">
            <a:off x="5519739" y="5661026"/>
            <a:ext cx="504825" cy="487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34340" y="320040"/>
            <a:ext cx="878586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mtClean="0"/>
              <a:t>Applying the formulae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25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88" y="330317"/>
            <a:ext cx="10106025" cy="1038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Applying this to titration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GB" i="1" dirty="0" smtClean="0"/>
              <a:t>In </a:t>
            </a:r>
            <a:r>
              <a:rPr lang="en-GB" i="1" dirty="0"/>
              <a:t>a titration, 20 cm</a:t>
            </a:r>
            <a:r>
              <a:rPr lang="en-GB" i="1" baseline="30000" dirty="0"/>
              <a:t>3</a:t>
            </a:r>
            <a:r>
              <a:rPr lang="en-GB" i="1" dirty="0"/>
              <a:t> of 1.0 </a:t>
            </a:r>
            <a:r>
              <a:rPr lang="en-GB" i="1" dirty="0" err="1" smtClean="0"/>
              <a:t>mol</a:t>
            </a:r>
            <a:r>
              <a:rPr lang="en-GB" i="1" dirty="0" smtClean="0"/>
              <a:t> dm</a:t>
            </a:r>
            <a:r>
              <a:rPr lang="en-GB" i="1" baseline="30000" dirty="0" smtClean="0"/>
              <a:t>-3</a:t>
            </a:r>
            <a:r>
              <a:rPr lang="en-GB" i="1" dirty="0" smtClean="0"/>
              <a:t> </a:t>
            </a:r>
            <a:r>
              <a:rPr lang="en-GB" i="1" dirty="0"/>
              <a:t>hydrochloric acid, </a:t>
            </a:r>
            <a:r>
              <a:rPr lang="en-GB" i="1" dirty="0" err="1"/>
              <a:t>HCl</a:t>
            </a:r>
            <a:r>
              <a:rPr lang="en-GB" i="1" dirty="0"/>
              <a:t>, reacted with 25 cm</a:t>
            </a:r>
            <a:r>
              <a:rPr lang="en-GB" i="1" baseline="30000" dirty="0"/>
              <a:t>3</a:t>
            </a:r>
            <a:r>
              <a:rPr lang="en-GB" i="1" dirty="0"/>
              <a:t> of </a:t>
            </a:r>
            <a:r>
              <a:rPr lang="en-GB" i="1" dirty="0" smtClean="0"/>
              <a:t>sodium hydroxide, </a:t>
            </a:r>
            <a:r>
              <a:rPr lang="en-GB" i="1" dirty="0" err="1" smtClean="0"/>
              <a:t>NaOH</a:t>
            </a:r>
            <a:r>
              <a:rPr lang="en-GB" i="1" dirty="0"/>
              <a:t>. What was the concentration of the sodium hydroxide</a:t>
            </a:r>
            <a:r>
              <a:rPr lang="en-GB" i="1" dirty="0" smtClean="0"/>
              <a:t>?”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You will need to write a balanced symbol equation.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 the crib sheets available (2 options)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4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96075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Applying this to titration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39890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GB" i="1" dirty="0" smtClean="0"/>
              <a:t>In </a:t>
            </a:r>
            <a:r>
              <a:rPr lang="en-GB" i="1" dirty="0"/>
              <a:t>a titration, 20 cm</a:t>
            </a:r>
            <a:r>
              <a:rPr lang="en-GB" i="1" baseline="30000" dirty="0"/>
              <a:t>3</a:t>
            </a:r>
            <a:r>
              <a:rPr lang="en-GB" i="1" dirty="0"/>
              <a:t> of 1.0 </a:t>
            </a:r>
            <a:r>
              <a:rPr lang="en-GB" i="1" dirty="0" err="1" smtClean="0"/>
              <a:t>mol</a:t>
            </a:r>
            <a:r>
              <a:rPr lang="en-GB" i="1" dirty="0" smtClean="0"/>
              <a:t> dm</a:t>
            </a:r>
            <a:r>
              <a:rPr lang="en-GB" i="1" baseline="30000" dirty="0" smtClean="0"/>
              <a:t>-3</a:t>
            </a:r>
            <a:r>
              <a:rPr lang="en-GB" i="1" dirty="0" smtClean="0"/>
              <a:t> </a:t>
            </a:r>
            <a:r>
              <a:rPr lang="en-GB" i="1" dirty="0"/>
              <a:t>hydrochloric acid, </a:t>
            </a:r>
            <a:r>
              <a:rPr lang="en-GB" i="1" dirty="0" err="1"/>
              <a:t>HCl</a:t>
            </a:r>
            <a:r>
              <a:rPr lang="en-GB" i="1" dirty="0"/>
              <a:t>, reacted with 25 cm</a:t>
            </a:r>
            <a:r>
              <a:rPr lang="en-GB" i="1" baseline="30000" dirty="0"/>
              <a:t>3</a:t>
            </a:r>
            <a:r>
              <a:rPr lang="en-GB" i="1" dirty="0"/>
              <a:t> of </a:t>
            </a:r>
            <a:r>
              <a:rPr lang="en-GB" i="1" dirty="0" smtClean="0"/>
              <a:t>sodium hydroxide, </a:t>
            </a:r>
            <a:r>
              <a:rPr lang="en-GB" i="1" dirty="0" err="1" smtClean="0"/>
              <a:t>NaOH</a:t>
            </a:r>
            <a:r>
              <a:rPr lang="en-GB" i="1" dirty="0"/>
              <a:t>. What was the concentration of the sodium hydroxide</a:t>
            </a:r>
            <a:r>
              <a:rPr lang="en-GB" i="1" dirty="0" smtClean="0"/>
              <a:t>?”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26096"/>
              </p:ext>
            </p:extLst>
          </p:nvPr>
        </p:nvGraphicFramePr>
        <p:xfrm>
          <a:off x="1432560" y="2788921"/>
          <a:ext cx="9098280" cy="3870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39072">
                  <a:extLst>
                    <a:ext uri="{9D8B030D-6E8A-4147-A177-3AD203B41FA5}">
                      <a16:colId xmlns:a16="http://schemas.microsoft.com/office/drawing/2014/main" val="1248569288"/>
                    </a:ext>
                  </a:extLst>
                </a:gridCol>
                <a:gridCol w="3501608">
                  <a:extLst>
                    <a:ext uri="{9D8B030D-6E8A-4147-A177-3AD203B41FA5}">
                      <a16:colId xmlns:a16="http://schemas.microsoft.com/office/drawing/2014/main" val="243871564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899174107"/>
                    </a:ext>
                  </a:extLst>
                </a:gridCol>
              </a:tblGrid>
              <a:tr h="774192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Acid 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Alkali 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61817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Ratio</a:t>
                      </a:r>
                      <a:r>
                        <a:rPr lang="en-GB" sz="3200" baseline="0" dirty="0" smtClean="0"/>
                        <a:t> 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30014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081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v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02724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c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498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80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089"/>
            <a:ext cx="9144000" cy="89154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857058"/>
            <a:ext cx="9144000" cy="17700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dirty="0" smtClean="0"/>
              <a:t>Complete the C4 L8 Titration calculations worksheet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dirty="0" smtClean="0"/>
              <a:t>Calculation sheet: Calculating chemical quantities in titrations. 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41320" y="4607878"/>
            <a:ext cx="6248400" cy="878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Homework: Titration exam questions </a:t>
            </a:r>
          </a:p>
          <a:p>
            <a:r>
              <a:rPr lang="en-GB" dirty="0" smtClean="0"/>
              <a:t>Due: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7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296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2</vt:lpstr>
      <vt:lpstr>Office Theme</vt:lpstr>
      <vt:lpstr>C4.8 Titration Calculations</vt:lpstr>
      <vt:lpstr>PowerPoint Presentation</vt:lpstr>
      <vt:lpstr>Concentration = no. of moles      volume</vt:lpstr>
      <vt:lpstr>Applying the formulae</vt:lpstr>
      <vt:lpstr>PowerPoint Presentation</vt:lpstr>
      <vt:lpstr>PowerPoint Presentation</vt:lpstr>
      <vt:lpstr>Applying this to titration calculations</vt:lpstr>
      <vt:lpstr>Applying this to titration calculations</vt:lpstr>
      <vt:lpstr>Tasks</vt:lpstr>
      <vt:lpstr>Answers</vt:lpstr>
      <vt:lpstr>PowerPoint Presentation</vt:lpstr>
      <vt:lpstr>PowerPoint Presentation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C4.8 Titration Calculations</dc:title>
  <dc:creator>Lowdon. Rebecca</dc:creator>
  <cp:lastModifiedBy>Lowdon. Rebecca</cp:lastModifiedBy>
  <cp:revision>7</cp:revision>
  <dcterms:created xsi:type="dcterms:W3CDTF">2017-01-08T17:37:10Z</dcterms:created>
  <dcterms:modified xsi:type="dcterms:W3CDTF">2019-03-08T09:02:44Z</dcterms:modified>
</cp:coreProperties>
</file>