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5" r:id="rId2"/>
    <p:sldId id="274" r:id="rId3"/>
    <p:sldId id="276" r:id="rId4"/>
    <p:sldId id="290" r:id="rId5"/>
    <p:sldId id="277" r:id="rId6"/>
    <p:sldId id="291" r:id="rId7"/>
    <p:sldId id="288" r:id="rId8"/>
    <p:sldId id="292" r:id="rId9"/>
    <p:sldId id="282" r:id="rId10"/>
    <p:sldId id="289" r:id="rId11"/>
    <p:sldId id="28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5" d="100"/>
          <a:sy n="95" d="100"/>
        </p:scale>
        <p:origin x="111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267DFB-2E82-420D-9331-30338A2064AF}" type="doc">
      <dgm:prSet loTypeId="urn:microsoft.com/office/officeart/2005/8/layout/chevronAccent+Icon" loCatId="process" qsTypeId="urn:microsoft.com/office/officeart/2005/8/quickstyle/simple1" qsCatId="simple" csTypeId="urn:microsoft.com/office/officeart/2005/8/colors/colorful4" csCatId="colorful" phldr="1"/>
      <dgm:spPr/>
    </dgm:pt>
    <dgm:pt modelId="{38B1C0BB-2F59-440D-9966-64F186A58AC3}">
      <dgm:prSet phldrT="[Text]" custT="1"/>
      <dgm:spPr/>
      <dgm:t>
        <a:bodyPr/>
        <a:lstStyle/>
        <a:p>
          <a:r>
            <a:rPr lang="en-US" sz="1800" b="1" dirty="0"/>
            <a:t>Learning Objectives</a:t>
          </a:r>
        </a:p>
      </dgm:t>
    </dgm:pt>
    <dgm:pt modelId="{531562EB-7647-4EF1-B2FA-AFD0C5AD62E0}" type="parTrans" cxnId="{4A8B8AC2-767E-4339-A8F1-ED3E8CAC5D19}">
      <dgm:prSet/>
      <dgm:spPr/>
      <dgm:t>
        <a:bodyPr/>
        <a:lstStyle/>
        <a:p>
          <a:endParaRPr lang="en-US" sz="2400" b="1"/>
        </a:p>
      </dgm:t>
    </dgm:pt>
    <dgm:pt modelId="{521DB190-BA2C-4E6B-B94E-E2E2099CB273}" type="sibTrans" cxnId="{4A8B8AC2-767E-4339-A8F1-ED3E8CAC5D19}">
      <dgm:prSet/>
      <dgm:spPr/>
      <dgm:t>
        <a:bodyPr/>
        <a:lstStyle/>
        <a:p>
          <a:endParaRPr lang="en-US" sz="2400" b="1"/>
        </a:p>
      </dgm:t>
    </dgm:pt>
    <dgm:pt modelId="{79563108-DB56-4E71-A92B-ECFD7CB646EB}">
      <dgm:prSet phldrT="[Text]" custT="1"/>
      <dgm:spPr/>
      <dgm:t>
        <a:bodyPr/>
        <a:lstStyle/>
        <a:p>
          <a:r>
            <a:rPr lang="en-US" sz="1800" b="1" dirty="0"/>
            <a:t>Retrieval</a:t>
          </a:r>
        </a:p>
      </dgm:t>
    </dgm:pt>
    <dgm:pt modelId="{550835B1-7AB5-4F9A-BE9F-611EF368C4DD}" type="parTrans" cxnId="{5D7387F8-902E-4AA7-A540-144AC1F82B88}">
      <dgm:prSet/>
      <dgm:spPr/>
      <dgm:t>
        <a:bodyPr/>
        <a:lstStyle/>
        <a:p>
          <a:endParaRPr lang="en-US" sz="2400" b="1"/>
        </a:p>
      </dgm:t>
    </dgm:pt>
    <dgm:pt modelId="{4BF29CC9-4F2E-4E52-8A3F-E43E332ACBF5}" type="sibTrans" cxnId="{5D7387F8-902E-4AA7-A540-144AC1F82B88}">
      <dgm:prSet/>
      <dgm:spPr/>
      <dgm:t>
        <a:bodyPr/>
        <a:lstStyle/>
        <a:p>
          <a:endParaRPr lang="en-US" sz="2400" b="1"/>
        </a:p>
      </dgm:t>
    </dgm:pt>
    <dgm:pt modelId="{6FF429C3-CED1-49E3-B681-85951280EC11}">
      <dgm:prSet phldrT="[Text]" custT="1"/>
      <dgm:spPr/>
      <dgm:t>
        <a:bodyPr/>
        <a:lstStyle/>
        <a:p>
          <a:r>
            <a:rPr lang="en-US" sz="1800" b="1" dirty="0"/>
            <a:t>Acquire</a:t>
          </a:r>
        </a:p>
      </dgm:t>
    </dgm:pt>
    <dgm:pt modelId="{CE1138C1-C986-4C5E-93E4-153EF7E6685B}" type="parTrans" cxnId="{D2CAA07A-2AC8-44DB-A3C8-404522C98F9D}">
      <dgm:prSet/>
      <dgm:spPr/>
      <dgm:t>
        <a:bodyPr/>
        <a:lstStyle/>
        <a:p>
          <a:endParaRPr lang="en-US" sz="2400" b="1"/>
        </a:p>
      </dgm:t>
    </dgm:pt>
    <dgm:pt modelId="{7FA00BF1-8391-4AAB-A48F-4207930A8BC4}" type="sibTrans" cxnId="{D2CAA07A-2AC8-44DB-A3C8-404522C98F9D}">
      <dgm:prSet/>
      <dgm:spPr/>
      <dgm:t>
        <a:bodyPr/>
        <a:lstStyle/>
        <a:p>
          <a:endParaRPr lang="en-US" sz="2400" b="1"/>
        </a:p>
      </dgm:t>
    </dgm:pt>
    <dgm:pt modelId="{555E67F3-EADB-44B0-A1F1-353CFD7F3FBA}">
      <dgm:prSet phldrT="[Text]" custT="1"/>
      <dgm:spPr/>
      <dgm:t>
        <a:bodyPr/>
        <a:lstStyle/>
        <a:p>
          <a:r>
            <a:rPr lang="en-US" sz="1800" b="1" dirty="0"/>
            <a:t>Action</a:t>
          </a:r>
        </a:p>
      </dgm:t>
    </dgm:pt>
    <dgm:pt modelId="{99C9E373-AC53-4A3C-8AE1-F9E3D1EF334B}" type="parTrans" cxnId="{469DADAB-7351-4219-9D6F-73AD76F96EBC}">
      <dgm:prSet/>
      <dgm:spPr/>
      <dgm:t>
        <a:bodyPr/>
        <a:lstStyle/>
        <a:p>
          <a:endParaRPr lang="en-US" sz="2400" b="1"/>
        </a:p>
      </dgm:t>
    </dgm:pt>
    <dgm:pt modelId="{9D51781D-C1A6-4979-8DEE-CB3859886FD3}" type="sibTrans" cxnId="{469DADAB-7351-4219-9D6F-73AD76F96EBC}">
      <dgm:prSet/>
      <dgm:spPr/>
      <dgm:t>
        <a:bodyPr/>
        <a:lstStyle/>
        <a:p>
          <a:endParaRPr lang="en-US" sz="2400" b="1"/>
        </a:p>
      </dgm:t>
    </dgm:pt>
    <dgm:pt modelId="{17FFBA28-B5E5-4A32-9691-B87511466F23}">
      <dgm:prSet phldrT="[Text]" custT="1"/>
      <dgm:spPr/>
      <dgm:t>
        <a:bodyPr/>
        <a:lstStyle/>
        <a:p>
          <a:r>
            <a:rPr lang="en-US" sz="1800" b="1" dirty="0"/>
            <a:t>Review</a:t>
          </a:r>
        </a:p>
      </dgm:t>
    </dgm:pt>
    <dgm:pt modelId="{C0D66440-8A66-4C5E-A3BF-DBC045815A09}" type="parTrans" cxnId="{D9FDA208-7EE6-4A17-B9B2-8EB11679EA5E}">
      <dgm:prSet/>
      <dgm:spPr/>
      <dgm:t>
        <a:bodyPr/>
        <a:lstStyle/>
        <a:p>
          <a:endParaRPr lang="en-US" sz="2400" b="1"/>
        </a:p>
      </dgm:t>
    </dgm:pt>
    <dgm:pt modelId="{883ADC9F-CFAE-4988-8EBD-21A2E092067F}" type="sibTrans" cxnId="{D9FDA208-7EE6-4A17-B9B2-8EB11679EA5E}">
      <dgm:prSet/>
      <dgm:spPr/>
      <dgm:t>
        <a:bodyPr/>
        <a:lstStyle/>
        <a:p>
          <a:endParaRPr lang="en-US" sz="2400" b="1"/>
        </a:p>
      </dgm:t>
    </dgm:pt>
    <dgm:pt modelId="{7E9F23CB-5D0D-4C28-94C1-37D7DEF45C06}">
      <dgm:prSet phldrT="[Text]" custT="1"/>
      <dgm:spPr/>
      <dgm:t>
        <a:bodyPr/>
        <a:lstStyle/>
        <a:p>
          <a:r>
            <a:rPr lang="en-US" sz="1800" b="1" dirty="0"/>
            <a:t>Dig Deeper</a:t>
          </a:r>
        </a:p>
      </dgm:t>
    </dgm:pt>
    <dgm:pt modelId="{ECC4113B-52B3-42A4-AFDD-2FB3C91B5313}" type="parTrans" cxnId="{9D1FC88A-A573-4F87-8E9A-6505FD245168}">
      <dgm:prSet/>
      <dgm:spPr/>
      <dgm:t>
        <a:bodyPr/>
        <a:lstStyle/>
        <a:p>
          <a:endParaRPr lang="en-US" sz="2400" b="1"/>
        </a:p>
      </dgm:t>
    </dgm:pt>
    <dgm:pt modelId="{20BF9DAC-A8F9-4A83-9A2D-DEBC011E82BC}" type="sibTrans" cxnId="{9D1FC88A-A573-4F87-8E9A-6505FD245168}">
      <dgm:prSet/>
      <dgm:spPr/>
      <dgm:t>
        <a:bodyPr/>
        <a:lstStyle/>
        <a:p>
          <a:endParaRPr lang="en-US" sz="2400" b="1"/>
        </a:p>
      </dgm:t>
    </dgm:pt>
    <dgm:pt modelId="{E0AC79BA-ED32-4983-B52F-E1251FB81B3B}" type="pres">
      <dgm:prSet presAssocID="{9B267DFB-2E82-420D-9331-30338A2064AF}" presName="Name0" presStyleCnt="0">
        <dgm:presLayoutVars>
          <dgm:dir/>
          <dgm:resizeHandles val="exact"/>
        </dgm:presLayoutVars>
      </dgm:prSet>
      <dgm:spPr/>
    </dgm:pt>
    <dgm:pt modelId="{1EFE53E1-AC81-4766-9770-9680A69AE699}" type="pres">
      <dgm:prSet presAssocID="{38B1C0BB-2F59-440D-9966-64F186A58AC3}" presName="composite" presStyleCnt="0"/>
      <dgm:spPr/>
    </dgm:pt>
    <dgm:pt modelId="{EB923E67-D646-4992-ADC3-ADAAC3B3EDDD}" type="pres">
      <dgm:prSet presAssocID="{38B1C0BB-2F59-440D-9966-64F186A58AC3}" presName="bgChev" presStyleLbl="node1" presStyleIdx="0" presStyleCnt="6"/>
      <dgm:spPr/>
    </dgm:pt>
    <dgm:pt modelId="{07857E58-3143-416E-8FC7-8A4F88624830}" type="pres">
      <dgm:prSet presAssocID="{38B1C0BB-2F59-440D-9966-64F186A58AC3}" presName="txNode" presStyleLbl="fgAcc1" presStyleIdx="0" presStyleCnt="6">
        <dgm:presLayoutVars>
          <dgm:bulletEnabled val="1"/>
        </dgm:presLayoutVars>
      </dgm:prSet>
      <dgm:spPr/>
    </dgm:pt>
    <dgm:pt modelId="{A806F491-92D2-4E61-BF00-52DE39E8FC70}" type="pres">
      <dgm:prSet presAssocID="{521DB190-BA2C-4E6B-B94E-E2E2099CB273}" presName="compositeSpace" presStyleCnt="0"/>
      <dgm:spPr/>
    </dgm:pt>
    <dgm:pt modelId="{C160A306-46E2-43F6-8BD5-FEE2E8134CA5}" type="pres">
      <dgm:prSet presAssocID="{79563108-DB56-4E71-A92B-ECFD7CB646EB}" presName="composite" presStyleCnt="0"/>
      <dgm:spPr/>
    </dgm:pt>
    <dgm:pt modelId="{B8516D60-AD6E-4850-AAC2-8D65FF5B45E8}" type="pres">
      <dgm:prSet presAssocID="{79563108-DB56-4E71-A92B-ECFD7CB646EB}" presName="bgChev" presStyleLbl="node1" presStyleIdx="1" presStyleCnt="6"/>
      <dgm:spPr/>
    </dgm:pt>
    <dgm:pt modelId="{1BD0228B-6D81-4B15-88EC-999D60DAB202}" type="pres">
      <dgm:prSet presAssocID="{79563108-DB56-4E71-A92B-ECFD7CB646EB}" presName="txNode" presStyleLbl="fgAcc1" presStyleIdx="1" presStyleCnt="6">
        <dgm:presLayoutVars>
          <dgm:bulletEnabled val="1"/>
        </dgm:presLayoutVars>
      </dgm:prSet>
      <dgm:spPr/>
    </dgm:pt>
    <dgm:pt modelId="{47791D2A-FAB4-420B-89A3-FAFCB79DCE3A}" type="pres">
      <dgm:prSet presAssocID="{4BF29CC9-4F2E-4E52-8A3F-E43E332ACBF5}" presName="compositeSpace" presStyleCnt="0"/>
      <dgm:spPr/>
    </dgm:pt>
    <dgm:pt modelId="{F23CEDC5-F922-4071-B116-EF9EB61FC97E}" type="pres">
      <dgm:prSet presAssocID="{6FF429C3-CED1-49E3-B681-85951280EC11}" presName="composite" presStyleCnt="0"/>
      <dgm:spPr/>
    </dgm:pt>
    <dgm:pt modelId="{9A714AA7-3F0D-4B3C-9EC1-4F8497B6D15B}" type="pres">
      <dgm:prSet presAssocID="{6FF429C3-CED1-49E3-B681-85951280EC11}" presName="bgChev" presStyleLbl="node1" presStyleIdx="2" presStyleCnt="6"/>
      <dgm:spPr/>
    </dgm:pt>
    <dgm:pt modelId="{21BC6AA4-C97D-44BF-B27B-01DAA695BC22}" type="pres">
      <dgm:prSet presAssocID="{6FF429C3-CED1-49E3-B681-85951280EC11}" presName="txNode" presStyleLbl="fgAcc1" presStyleIdx="2" presStyleCnt="6">
        <dgm:presLayoutVars>
          <dgm:bulletEnabled val="1"/>
        </dgm:presLayoutVars>
      </dgm:prSet>
      <dgm:spPr/>
    </dgm:pt>
    <dgm:pt modelId="{9740BA95-42F2-427C-9DF9-B9EDCFF82A72}" type="pres">
      <dgm:prSet presAssocID="{7FA00BF1-8391-4AAB-A48F-4207930A8BC4}" presName="compositeSpace" presStyleCnt="0"/>
      <dgm:spPr/>
    </dgm:pt>
    <dgm:pt modelId="{D34AA758-D824-496B-8806-343129A5736F}" type="pres">
      <dgm:prSet presAssocID="{555E67F3-EADB-44B0-A1F1-353CFD7F3FBA}" presName="composite" presStyleCnt="0"/>
      <dgm:spPr/>
    </dgm:pt>
    <dgm:pt modelId="{210C9F8B-9FEF-46C8-8CB7-44D6BC3ECE5D}" type="pres">
      <dgm:prSet presAssocID="{555E67F3-EADB-44B0-A1F1-353CFD7F3FBA}" presName="bgChev" presStyleLbl="node1" presStyleIdx="3" presStyleCnt="6"/>
      <dgm:spPr/>
    </dgm:pt>
    <dgm:pt modelId="{1FD5EC54-D1C2-4634-936A-0050DA699283}" type="pres">
      <dgm:prSet presAssocID="{555E67F3-EADB-44B0-A1F1-353CFD7F3FBA}" presName="txNode" presStyleLbl="fgAcc1" presStyleIdx="3" presStyleCnt="6">
        <dgm:presLayoutVars>
          <dgm:bulletEnabled val="1"/>
        </dgm:presLayoutVars>
      </dgm:prSet>
      <dgm:spPr/>
    </dgm:pt>
    <dgm:pt modelId="{7BDC092B-7B29-4748-9CC9-3ADCE223BF9E}" type="pres">
      <dgm:prSet presAssocID="{9D51781D-C1A6-4979-8DEE-CB3859886FD3}" presName="compositeSpace" presStyleCnt="0"/>
      <dgm:spPr/>
    </dgm:pt>
    <dgm:pt modelId="{5934049C-1F1F-46EE-85EE-E7003E94C61A}" type="pres">
      <dgm:prSet presAssocID="{17FFBA28-B5E5-4A32-9691-B87511466F23}" presName="composite" presStyleCnt="0"/>
      <dgm:spPr/>
    </dgm:pt>
    <dgm:pt modelId="{30B071FE-11E8-4A5C-8581-D6F6650D329C}" type="pres">
      <dgm:prSet presAssocID="{17FFBA28-B5E5-4A32-9691-B87511466F23}" presName="bgChev" presStyleLbl="node1" presStyleIdx="4" presStyleCnt="6"/>
      <dgm:spPr/>
    </dgm:pt>
    <dgm:pt modelId="{E572463A-C54D-4C83-B1D3-994CDD5DB312}" type="pres">
      <dgm:prSet presAssocID="{17FFBA28-B5E5-4A32-9691-B87511466F23}" presName="txNode" presStyleLbl="fgAcc1" presStyleIdx="4" presStyleCnt="6">
        <dgm:presLayoutVars>
          <dgm:bulletEnabled val="1"/>
        </dgm:presLayoutVars>
      </dgm:prSet>
      <dgm:spPr/>
    </dgm:pt>
    <dgm:pt modelId="{4FD408B5-0FC8-418F-92BD-B703D7E01619}" type="pres">
      <dgm:prSet presAssocID="{883ADC9F-CFAE-4988-8EBD-21A2E092067F}" presName="compositeSpace" presStyleCnt="0"/>
      <dgm:spPr/>
    </dgm:pt>
    <dgm:pt modelId="{7F9A82E0-03EC-4010-AAA9-B4E5B61A3F77}" type="pres">
      <dgm:prSet presAssocID="{7E9F23CB-5D0D-4C28-94C1-37D7DEF45C06}" presName="composite" presStyleCnt="0"/>
      <dgm:spPr/>
    </dgm:pt>
    <dgm:pt modelId="{4C2D01DB-2492-42E9-9A5F-BA5FD2284EDF}" type="pres">
      <dgm:prSet presAssocID="{7E9F23CB-5D0D-4C28-94C1-37D7DEF45C06}" presName="bgChev" presStyleLbl="node1" presStyleIdx="5" presStyleCnt="6"/>
      <dgm:spPr/>
    </dgm:pt>
    <dgm:pt modelId="{87EE88A1-43DF-4C04-9381-994DA543951A}" type="pres">
      <dgm:prSet presAssocID="{7E9F23CB-5D0D-4C28-94C1-37D7DEF45C06}" presName="txNode" presStyleLbl="fgAcc1" presStyleIdx="5" presStyleCnt="6">
        <dgm:presLayoutVars>
          <dgm:bulletEnabled val="1"/>
        </dgm:presLayoutVars>
      </dgm:prSet>
      <dgm:spPr/>
    </dgm:pt>
  </dgm:ptLst>
  <dgm:cxnLst>
    <dgm:cxn modelId="{9B6F3705-B27C-4C82-96CF-EF1B1AAD38A4}" type="presOf" srcId="{79563108-DB56-4E71-A92B-ECFD7CB646EB}" destId="{1BD0228B-6D81-4B15-88EC-999D60DAB202}" srcOrd="0" destOrd="0" presId="urn:microsoft.com/office/officeart/2005/8/layout/chevronAccent+Icon"/>
    <dgm:cxn modelId="{D9FDA208-7EE6-4A17-B9B2-8EB11679EA5E}" srcId="{9B267DFB-2E82-420D-9331-30338A2064AF}" destId="{17FFBA28-B5E5-4A32-9691-B87511466F23}" srcOrd="4" destOrd="0" parTransId="{C0D66440-8A66-4C5E-A3BF-DBC045815A09}" sibTransId="{883ADC9F-CFAE-4988-8EBD-21A2E092067F}"/>
    <dgm:cxn modelId="{EC314D6E-810F-4C6E-97EE-C19F596B96E1}" type="presOf" srcId="{555E67F3-EADB-44B0-A1F1-353CFD7F3FBA}" destId="{1FD5EC54-D1C2-4634-936A-0050DA699283}" srcOrd="0" destOrd="0" presId="urn:microsoft.com/office/officeart/2005/8/layout/chevronAccent+Icon"/>
    <dgm:cxn modelId="{D2CAA07A-2AC8-44DB-A3C8-404522C98F9D}" srcId="{9B267DFB-2E82-420D-9331-30338A2064AF}" destId="{6FF429C3-CED1-49E3-B681-85951280EC11}" srcOrd="2" destOrd="0" parTransId="{CE1138C1-C986-4C5E-93E4-153EF7E6685B}" sibTransId="{7FA00BF1-8391-4AAB-A48F-4207930A8BC4}"/>
    <dgm:cxn modelId="{A096DD7E-FEFB-4C1B-8778-ADF5B26A99CA}" type="presOf" srcId="{17FFBA28-B5E5-4A32-9691-B87511466F23}" destId="{E572463A-C54D-4C83-B1D3-994CDD5DB312}" srcOrd="0" destOrd="0" presId="urn:microsoft.com/office/officeart/2005/8/layout/chevronAccent+Icon"/>
    <dgm:cxn modelId="{A8032A7F-D2C6-4333-A474-6B364DA9FDA7}" type="presOf" srcId="{9B267DFB-2E82-420D-9331-30338A2064AF}" destId="{E0AC79BA-ED32-4983-B52F-E1251FB81B3B}" srcOrd="0" destOrd="0" presId="urn:microsoft.com/office/officeart/2005/8/layout/chevronAccent+Icon"/>
    <dgm:cxn modelId="{9D1FC88A-A573-4F87-8E9A-6505FD245168}" srcId="{9B267DFB-2E82-420D-9331-30338A2064AF}" destId="{7E9F23CB-5D0D-4C28-94C1-37D7DEF45C06}" srcOrd="5" destOrd="0" parTransId="{ECC4113B-52B3-42A4-AFDD-2FB3C91B5313}" sibTransId="{20BF9DAC-A8F9-4A83-9A2D-DEBC011E82BC}"/>
    <dgm:cxn modelId="{469DADAB-7351-4219-9D6F-73AD76F96EBC}" srcId="{9B267DFB-2E82-420D-9331-30338A2064AF}" destId="{555E67F3-EADB-44B0-A1F1-353CFD7F3FBA}" srcOrd="3" destOrd="0" parTransId="{99C9E373-AC53-4A3C-8AE1-F9E3D1EF334B}" sibTransId="{9D51781D-C1A6-4979-8DEE-CB3859886FD3}"/>
    <dgm:cxn modelId="{4A8B8AC2-767E-4339-A8F1-ED3E8CAC5D19}" srcId="{9B267DFB-2E82-420D-9331-30338A2064AF}" destId="{38B1C0BB-2F59-440D-9966-64F186A58AC3}" srcOrd="0" destOrd="0" parTransId="{531562EB-7647-4EF1-B2FA-AFD0C5AD62E0}" sibTransId="{521DB190-BA2C-4E6B-B94E-E2E2099CB273}"/>
    <dgm:cxn modelId="{A3C208C9-0B52-4491-B660-6FD24CC1CBA7}" type="presOf" srcId="{38B1C0BB-2F59-440D-9966-64F186A58AC3}" destId="{07857E58-3143-416E-8FC7-8A4F88624830}" srcOrd="0" destOrd="0" presId="urn:microsoft.com/office/officeart/2005/8/layout/chevronAccent+Icon"/>
    <dgm:cxn modelId="{1BF901D2-FE45-4D76-82E8-9F53C61367F8}" type="presOf" srcId="{7E9F23CB-5D0D-4C28-94C1-37D7DEF45C06}" destId="{87EE88A1-43DF-4C04-9381-994DA543951A}" srcOrd="0" destOrd="0" presId="urn:microsoft.com/office/officeart/2005/8/layout/chevronAccent+Icon"/>
    <dgm:cxn modelId="{BF8A16E0-1345-4870-A643-69AEB4016C3E}" type="presOf" srcId="{6FF429C3-CED1-49E3-B681-85951280EC11}" destId="{21BC6AA4-C97D-44BF-B27B-01DAA695BC22}" srcOrd="0" destOrd="0" presId="urn:microsoft.com/office/officeart/2005/8/layout/chevronAccent+Icon"/>
    <dgm:cxn modelId="{5D7387F8-902E-4AA7-A540-144AC1F82B88}" srcId="{9B267DFB-2E82-420D-9331-30338A2064AF}" destId="{79563108-DB56-4E71-A92B-ECFD7CB646EB}" srcOrd="1" destOrd="0" parTransId="{550835B1-7AB5-4F9A-BE9F-611EF368C4DD}" sibTransId="{4BF29CC9-4F2E-4E52-8A3F-E43E332ACBF5}"/>
    <dgm:cxn modelId="{A21EBAE4-9195-4635-8DED-79AB96D9C0CF}" type="presParOf" srcId="{E0AC79BA-ED32-4983-B52F-E1251FB81B3B}" destId="{1EFE53E1-AC81-4766-9770-9680A69AE699}" srcOrd="0" destOrd="0" presId="urn:microsoft.com/office/officeart/2005/8/layout/chevronAccent+Icon"/>
    <dgm:cxn modelId="{FF533E40-12D3-4876-9365-3C55D457CF28}" type="presParOf" srcId="{1EFE53E1-AC81-4766-9770-9680A69AE699}" destId="{EB923E67-D646-4992-ADC3-ADAAC3B3EDDD}" srcOrd="0" destOrd="0" presId="urn:microsoft.com/office/officeart/2005/8/layout/chevronAccent+Icon"/>
    <dgm:cxn modelId="{C3F0017A-E27E-4417-8885-5C21B37B4E2F}" type="presParOf" srcId="{1EFE53E1-AC81-4766-9770-9680A69AE699}" destId="{07857E58-3143-416E-8FC7-8A4F88624830}" srcOrd="1" destOrd="0" presId="urn:microsoft.com/office/officeart/2005/8/layout/chevronAccent+Icon"/>
    <dgm:cxn modelId="{C8126F09-DC3D-4E29-B4B8-F1E25F102833}" type="presParOf" srcId="{E0AC79BA-ED32-4983-B52F-E1251FB81B3B}" destId="{A806F491-92D2-4E61-BF00-52DE39E8FC70}" srcOrd="1" destOrd="0" presId="urn:microsoft.com/office/officeart/2005/8/layout/chevronAccent+Icon"/>
    <dgm:cxn modelId="{8F935AA5-3782-4B30-8A4C-5336755D21E5}" type="presParOf" srcId="{E0AC79BA-ED32-4983-B52F-E1251FB81B3B}" destId="{C160A306-46E2-43F6-8BD5-FEE2E8134CA5}" srcOrd="2" destOrd="0" presId="urn:microsoft.com/office/officeart/2005/8/layout/chevronAccent+Icon"/>
    <dgm:cxn modelId="{EF75654D-52C9-4AFE-A8A7-FBF3D587CA2A}" type="presParOf" srcId="{C160A306-46E2-43F6-8BD5-FEE2E8134CA5}" destId="{B8516D60-AD6E-4850-AAC2-8D65FF5B45E8}" srcOrd="0" destOrd="0" presId="urn:microsoft.com/office/officeart/2005/8/layout/chevronAccent+Icon"/>
    <dgm:cxn modelId="{007B542D-2D88-4718-98D6-FD0449295A66}" type="presParOf" srcId="{C160A306-46E2-43F6-8BD5-FEE2E8134CA5}" destId="{1BD0228B-6D81-4B15-88EC-999D60DAB202}" srcOrd="1" destOrd="0" presId="urn:microsoft.com/office/officeart/2005/8/layout/chevronAccent+Icon"/>
    <dgm:cxn modelId="{B59B1785-0B2F-476C-991E-628C6A4E2CAA}" type="presParOf" srcId="{E0AC79BA-ED32-4983-B52F-E1251FB81B3B}" destId="{47791D2A-FAB4-420B-89A3-FAFCB79DCE3A}" srcOrd="3" destOrd="0" presId="urn:microsoft.com/office/officeart/2005/8/layout/chevronAccent+Icon"/>
    <dgm:cxn modelId="{FE682F53-31E8-4272-9B2C-8A5A69971FCE}" type="presParOf" srcId="{E0AC79BA-ED32-4983-B52F-E1251FB81B3B}" destId="{F23CEDC5-F922-4071-B116-EF9EB61FC97E}" srcOrd="4" destOrd="0" presId="urn:microsoft.com/office/officeart/2005/8/layout/chevronAccent+Icon"/>
    <dgm:cxn modelId="{25246432-C513-4C15-AB90-F86A83A8F4F7}" type="presParOf" srcId="{F23CEDC5-F922-4071-B116-EF9EB61FC97E}" destId="{9A714AA7-3F0D-4B3C-9EC1-4F8497B6D15B}" srcOrd="0" destOrd="0" presId="urn:microsoft.com/office/officeart/2005/8/layout/chevronAccent+Icon"/>
    <dgm:cxn modelId="{51923743-B969-4432-9380-F323CD7FCB04}" type="presParOf" srcId="{F23CEDC5-F922-4071-B116-EF9EB61FC97E}" destId="{21BC6AA4-C97D-44BF-B27B-01DAA695BC22}" srcOrd="1" destOrd="0" presId="urn:microsoft.com/office/officeart/2005/8/layout/chevronAccent+Icon"/>
    <dgm:cxn modelId="{42333914-2DDA-4DFD-980A-35FE0E6FC93E}" type="presParOf" srcId="{E0AC79BA-ED32-4983-B52F-E1251FB81B3B}" destId="{9740BA95-42F2-427C-9DF9-B9EDCFF82A72}" srcOrd="5" destOrd="0" presId="urn:microsoft.com/office/officeart/2005/8/layout/chevronAccent+Icon"/>
    <dgm:cxn modelId="{19F378CC-F13B-474E-9396-EA861F0C56E7}" type="presParOf" srcId="{E0AC79BA-ED32-4983-B52F-E1251FB81B3B}" destId="{D34AA758-D824-496B-8806-343129A5736F}" srcOrd="6" destOrd="0" presId="urn:microsoft.com/office/officeart/2005/8/layout/chevronAccent+Icon"/>
    <dgm:cxn modelId="{8888D94C-8C9F-4BBB-9493-0233419636A2}" type="presParOf" srcId="{D34AA758-D824-496B-8806-343129A5736F}" destId="{210C9F8B-9FEF-46C8-8CB7-44D6BC3ECE5D}" srcOrd="0" destOrd="0" presId="urn:microsoft.com/office/officeart/2005/8/layout/chevronAccent+Icon"/>
    <dgm:cxn modelId="{CC6B5B7C-9A9D-43D5-9E06-8A801CF81E1F}" type="presParOf" srcId="{D34AA758-D824-496B-8806-343129A5736F}" destId="{1FD5EC54-D1C2-4634-936A-0050DA699283}" srcOrd="1" destOrd="0" presId="urn:microsoft.com/office/officeart/2005/8/layout/chevronAccent+Icon"/>
    <dgm:cxn modelId="{D6C17B54-2559-4940-88E9-AD9C5E760067}" type="presParOf" srcId="{E0AC79BA-ED32-4983-B52F-E1251FB81B3B}" destId="{7BDC092B-7B29-4748-9CC9-3ADCE223BF9E}" srcOrd="7" destOrd="0" presId="urn:microsoft.com/office/officeart/2005/8/layout/chevronAccent+Icon"/>
    <dgm:cxn modelId="{8576749A-0ECB-4BE1-8C70-5C16A6E539EA}" type="presParOf" srcId="{E0AC79BA-ED32-4983-B52F-E1251FB81B3B}" destId="{5934049C-1F1F-46EE-85EE-E7003E94C61A}" srcOrd="8" destOrd="0" presId="urn:microsoft.com/office/officeart/2005/8/layout/chevronAccent+Icon"/>
    <dgm:cxn modelId="{BC5DA60F-E079-4055-9496-9FFC556C702D}" type="presParOf" srcId="{5934049C-1F1F-46EE-85EE-E7003E94C61A}" destId="{30B071FE-11E8-4A5C-8581-D6F6650D329C}" srcOrd="0" destOrd="0" presId="urn:microsoft.com/office/officeart/2005/8/layout/chevronAccent+Icon"/>
    <dgm:cxn modelId="{FDDCFAA6-C473-453D-8B8A-118DA428163D}" type="presParOf" srcId="{5934049C-1F1F-46EE-85EE-E7003E94C61A}" destId="{E572463A-C54D-4C83-B1D3-994CDD5DB312}" srcOrd="1" destOrd="0" presId="urn:microsoft.com/office/officeart/2005/8/layout/chevronAccent+Icon"/>
    <dgm:cxn modelId="{8F0081F3-007B-47D3-9FBC-4892AEB29F6B}" type="presParOf" srcId="{E0AC79BA-ED32-4983-B52F-E1251FB81B3B}" destId="{4FD408B5-0FC8-418F-92BD-B703D7E01619}" srcOrd="9" destOrd="0" presId="urn:microsoft.com/office/officeart/2005/8/layout/chevronAccent+Icon"/>
    <dgm:cxn modelId="{BA74E007-2B34-428E-BDDC-3BCCFDA368BE}" type="presParOf" srcId="{E0AC79BA-ED32-4983-B52F-E1251FB81B3B}" destId="{7F9A82E0-03EC-4010-AAA9-B4E5B61A3F77}" srcOrd="10" destOrd="0" presId="urn:microsoft.com/office/officeart/2005/8/layout/chevronAccent+Icon"/>
    <dgm:cxn modelId="{DCF94A37-2E8F-466C-A165-D8E8F59E542E}" type="presParOf" srcId="{7F9A82E0-03EC-4010-AAA9-B4E5B61A3F77}" destId="{4C2D01DB-2492-42E9-9A5F-BA5FD2284EDF}" srcOrd="0" destOrd="0" presId="urn:microsoft.com/office/officeart/2005/8/layout/chevronAccent+Icon"/>
    <dgm:cxn modelId="{74C00DFB-69A0-46C3-A1C5-E717E356DEA1}" type="presParOf" srcId="{7F9A82E0-03EC-4010-AAA9-B4E5B61A3F77}" destId="{87EE88A1-43DF-4C04-9381-994DA543951A}" srcOrd="1" destOrd="0" presId="urn:microsoft.com/office/officeart/2005/8/layout/chevronAccent+Icon"/>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923E67-D646-4992-ADC3-ADAAC3B3EDDD}">
      <dsp:nvSpPr>
        <dsp:cNvPr id="0" name=""/>
        <dsp:cNvSpPr/>
      </dsp:nvSpPr>
      <dsp:spPr>
        <a:xfrm>
          <a:off x="904" y="420893"/>
          <a:ext cx="1751731" cy="676168"/>
        </a:xfrm>
        <a:prstGeom prst="chevron">
          <a:avLst>
            <a:gd name="adj" fmla="val 4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857E58-3143-416E-8FC7-8A4F88624830}">
      <dsp:nvSpPr>
        <dsp:cNvPr id="0" name=""/>
        <dsp:cNvSpPr/>
      </dsp:nvSpPr>
      <dsp:spPr>
        <a:xfrm>
          <a:off x="468033" y="589935"/>
          <a:ext cx="1479240" cy="676168"/>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1" kern="1200" dirty="0"/>
            <a:t>Learning Objectives</a:t>
          </a:r>
        </a:p>
      </dsp:txBody>
      <dsp:txXfrm>
        <a:off x="487837" y="609739"/>
        <a:ext cx="1439632" cy="636560"/>
      </dsp:txXfrm>
    </dsp:sp>
    <dsp:sp modelId="{B8516D60-AD6E-4850-AAC2-8D65FF5B45E8}">
      <dsp:nvSpPr>
        <dsp:cNvPr id="0" name=""/>
        <dsp:cNvSpPr/>
      </dsp:nvSpPr>
      <dsp:spPr>
        <a:xfrm>
          <a:off x="2001771" y="420893"/>
          <a:ext cx="1751731" cy="676168"/>
        </a:xfrm>
        <a:prstGeom prst="chevron">
          <a:avLst>
            <a:gd name="adj" fmla="val 40000"/>
          </a:avLst>
        </a:prstGeom>
        <a:solidFill>
          <a:schemeClr val="accent4">
            <a:hueOff val="2079139"/>
            <a:satOff val="-9594"/>
            <a:lumOff val="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D0228B-6D81-4B15-88EC-999D60DAB202}">
      <dsp:nvSpPr>
        <dsp:cNvPr id="0" name=""/>
        <dsp:cNvSpPr/>
      </dsp:nvSpPr>
      <dsp:spPr>
        <a:xfrm>
          <a:off x="2468900" y="589935"/>
          <a:ext cx="1479240" cy="676168"/>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2079139"/>
              <a:satOff val="-9594"/>
              <a:lumOff val="35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1" kern="1200" dirty="0"/>
            <a:t>Retrieval</a:t>
          </a:r>
        </a:p>
      </dsp:txBody>
      <dsp:txXfrm>
        <a:off x="2488704" y="609739"/>
        <a:ext cx="1439632" cy="636560"/>
      </dsp:txXfrm>
    </dsp:sp>
    <dsp:sp modelId="{9A714AA7-3F0D-4B3C-9EC1-4F8497B6D15B}">
      <dsp:nvSpPr>
        <dsp:cNvPr id="0" name=""/>
        <dsp:cNvSpPr/>
      </dsp:nvSpPr>
      <dsp:spPr>
        <a:xfrm>
          <a:off x="4002638" y="420893"/>
          <a:ext cx="1751731" cy="676168"/>
        </a:xfrm>
        <a:prstGeom prst="chevron">
          <a:avLst>
            <a:gd name="adj" fmla="val 40000"/>
          </a:avLst>
        </a:prstGeom>
        <a:solidFill>
          <a:schemeClr val="accent4">
            <a:hueOff val="4158277"/>
            <a:satOff val="-19187"/>
            <a:lumOff val="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BC6AA4-C97D-44BF-B27B-01DAA695BC22}">
      <dsp:nvSpPr>
        <dsp:cNvPr id="0" name=""/>
        <dsp:cNvSpPr/>
      </dsp:nvSpPr>
      <dsp:spPr>
        <a:xfrm>
          <a:off x="4469767" y="589935"/>
          <a:ext cx="1479240" cy="676168"/>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4158277"/>
              <a:satOff val="-19187"/>
              <a:lumOff val="70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1" kern="1200" dirty="0"/>
            <a:t>Acquire</a:t>
          </a:r>
        </a:p>
      </dsp:txBody>
      <dsp:txXfrm>
        <a:off x="4489571" y="609739"/>
        <a:ext cx="1439632" cy="636560"/>
      </dsp:txXfrm>
    </dsp:sp>
    <dsp:sp modelId="{210C9F8B-9FEF-46C8-8CB7-44D6BC3ECE5D}">
      <dsp:nvSpPr>
        <dsp:cNvPr id="0" name=""/>
        <dsp:cNvSpPr/>
      </dsp:nvSpPr>
      <dsp:spPr>
        <a:xfrm>
          <a:off x="6003506" y="420893"/>
          <a:ext cx="1751731" cy="676168"/>
        </a:xfrm>
        <a:prstGeom prst="chevron">
          <a:avLst>
            <a:gd name="adj" fmla="val 40000"/>
          </a:avLst>
        </a:prstGeom>
        <a:solidFill>
          <a:schemeClr val="accent4">
            <a:hueOff val="6237415"/>
            <a:satOff val="-28781"/>
            <a:lumOff val="1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D5EC54-D1C2-4634-936A-0050DA699283}">
      <dsp:nvSpPr>
        <dsp:cNvPr id="0" name=""/>
        <dsp:cNvSpPr/>
      </dsp:nvSpPr>
      <dsp:spPr>
        <a:xfrm>
          <a:off x="6470634" y="589935"/>
          <a:ext cx="1479240" cy="676168"/>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6237415"/>
              <a:satOff val="-28781"/>
              <a:lumOff val="105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1" kern="1200" dirty="0"/>
            <a:t>Action</a:t>
          </a:r>
        </a:p>
      </dsp:txBody>
      <dsp:txXfrm>
        <a:off x="6490438" y="609739"/>
        <a:ext cx="1439632" cy="636560"/>
      </dsp:txXfrm>
    </dsp:sp>
    <dsp:sp modelId="{30B071FE-11E8-4A5C-8581-D6F6650D329C}">
      <dsp:nvSpPr>
        <dsp:cNvPr id="0" name=""/>
        <dsp:cNvSpPr/>
      </dsp:nvSpPr>
      <dsp:spPr>
        <a:xfrm>
          <a:off x="8004373" y="420893"/>
          <a:ext cx="1751731" cy="676168"/>
        </a:xfrm>
        <a:prstGeom prst="chevron">
          <a:avLst>
            <a:gd name="adj" fmla="val 40000"/>
          </a:avLst>
        </a:prstGeom>
        <a:solidFill>
          <a:schemeClr val="accent4">
            <a:hueOff val="8316554"/>
            <a:satOff val="-38374"/>
            <a:lumOff val="1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72463A-C54D-4C83-B1D3-994CDD5DB312}">
      <dsp:nvSpPr>
        <dsp:cNvPr id="0" name=""/>
        <dsp:cNvSpPr/>
      </dsp:nvSpPr>
      <dsp:spPr>
        <a:xfrm>
          <a:off x="8471501" y="589935"/>
          <a:ext cx="1479240" cy="676168"/>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8316554"/>
              <a:satOff val="-38374"/>
              <a:lumOff val="141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1" kern="1200" dirty="0"/>
            <a:t>Review</a:t>
          </a:r>
        </a:p>
      </dsp:txBody>
      <dsp:txXfrm>
        <a:off x="8491305" y="609739"/>
        <a:ext cx="1439632" cy="636560"/>
      </dsp:txXfrm>
    </dsp:sp>
    <dsp:sp modelId="{4C2D01DB-2492-42E9-9A5F-BA5FD2284EDF}">
      <dsp:nvSpPr>
        <dsp:cNvPr id="0" name=""/>
        <dsp:cNvSpPr/>
      </dsp:nvSpPr>
      <dsp:spPr>
        <a:xfrm>
          <a:off x="10005240" y="420893"/>
          <a:ext cx="1751731" cy="676168"/>
        </a:xfrm>
        <a:prstGeom prst="chevron">
          <a:avLst>
            <a:gd name="adj" fmla="val 40000"/>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EE88A1-43DF-4C04-9381-994DA543951A}">
      <dsp:nvSpPr>
        <dsp:cNvPr id="0" name=""/>
        <dsp:cNvSpPr/>
      </dsp:nvSpPr>
      <dsp:spPr>
        <a:xfrm>
          <a:off x="10472369" y="589935"/>
          <a:ext cx="1479240" cy="676168"/>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10395692"/>
              <a:satOff val="-47968"/>
              <a:lumOff val="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1" kern="1200" dirty="0"/>
            <a:t>Dig Deeper</a:t>
          </a:r>
        </a:p>
      </dsp:txBody>
      <dsp:txXfrm>
        <a:off x="10492173" y="609739"/>
        <a:ext cx="1439632" cy="636560"/>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ED7B143F-3DD7-4AD1-BDAE-407F30BF09AB}" type="datetimeFigureOut">
              <a:rPr lang="en-GB" smtClean="0"/>
              <a:t>11/05/2020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2DBAF9-97C5-4B41-82A0-58E8D51EB926}" type="slidenum">
              <a:rPr lang="en-GB" smtClean="0"/>
              <a:t>‹#›</a:t>
            </a:fld>
            <a:endParaRPr lang="en-GB"/>
          </a:p>
        </p:txBody>
      </p:sp>
    </p:spTree>
    <p:extLst>
      <p:ext uri="{BB962C8B-B14F-4D97-AF65-F5344CB8AC3E}">
        <p14:creationId xmlns:p14="http://schemas.microsoft.com/office/powerpoint/2010/main" val="1654630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D7B143F-3DD7-4AD1-BDAE-407F30BF09AB}" type="datetimeFigureOut">
              <a:rPr lang="en-GB" smtClean="0"/>
              <a:t>11/05/2020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2DBAF9-97C5-4B41-82A0-58E8D51EB926}" type="slidenum">
              <a:rPr lang="en-GB" smtClean="0"/>
              <a:t>‹#›</a:t>
            </a:fld>
            <a:endParaRPr lang="en-GB"/>
          </a:p>
        </p:txBody>
      </p:sp>
    </p:spTree>
    <p:extLst>
      <p:ext uri="{BB962C8B-B14F-4D97-AF65-F5344CB8AC3E}">
        <p14:creationId xmlns:p14="http://schemas.microsoft.com/office/powerpoint/2010/main" val="4197764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D7B143F-3DD7-4AD1-BDAE-407F30BF09AB}" type="datetimeFigureOut">
              <a:rPr lang="en-GB" smtClean="0"/>
              <a:t>11/05/2020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2DBAF9-97C5-4B41-82A0-58E8D51EB926}" type="slidenum">
              <a:rPr lang="en-GB" smtClean="0"/>
              <a:t>‹#›</a:t>
            </a:fld>
            <a:endParaRPr lang="en-GB"/>
          </a:p>
        </p:txBody>
      </p:sp>
    </p:spTree>
    <p:extLst>
      <p:ext uri="{BB962C8B-B14F-4D97-AF65-F5344CB8AC3E}">
        <p14:creationId xmlns:p14="http://schemas.microsoft.com/office/powerpoint/2010/main" val="3802266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D7B143F-3DD7-4AD1-BDAE-407F30BF09AB}" type="datetimeFigureOut">
              <a:rPr lang="en-GB" smtClean="0"/>
              <a:t>11/05/2020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2DBAF9-97C5-4B41-82A0-58E8D51EB926}" type="slidenum">
              <a:rPr lang="en-GB" smtClean="0"/>
              <a:t>‹#›</a:t>
            </a:fld>
            <a:endParaRPr lang="en-GB"/>
          </a:p>
        </p:txBody>
      </p:sp>
    </p:spTree>
    <p:extLst>
      <p:ext uri="{BB962C8B-B14F-4D97-AF65-F5344CB8AC3E}">
        <p14:creationId xmlns:p14="http://schemas.microsoft.com/office/powerpoint/2010/main" val="788842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D7B143F-3DD7-4AD1-BDAE-407F30BF09AB}" type="datetimeFigureOut">
              <a:rPr lang="en-GB" smtClean="0"/>
              <a:t>11/05/2020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2DBAF9-97C5-4B41-82A0-58E8D51EB926}" type="slidenum">
              <a:rPr lang="en-GB" smtClean="0"/>
              <a:t>‹#›</a:t>
            </a:fld>
            <a:endParaRPr lang="en-GB"/>
          </a:p>
        </p:txBody>
      </p:sp>
    </p:spTree>
    <p:extLst>
      <p:ext uri="{BB962C8B-B14F-4D97-AF65-F5344CB8AC3E}">
        <p14:creationId xmlns:p14="http://schemas.microsoft.com/office/powerpoint/2010/main" val="1176415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ED7B143F-3DD7-4AD1-BDAE-407F30BF09AB}" type="datetimeFigureOut">
              <a:rPr lang="en-GB" smtClean="0"/>
              <a:t>11/05/2020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2DBAF9-97C5-4B41-82A0-58E8D51EB926}" type="slidenum">
              <a:rPr lang="en-GB" smtClean="0"/>
              <a:t>‹#›</a:t>
            </a:fld>
            <a:endParaRPr lang="en-GB"/>
          </a:p>
        </p:txBody>
      </p:sp>
    </p:spTree>
    <p:extLst>
      <p:ext uri="{BB962C8B-B14F-4D97-AF65-F5344CB8AC3E}">
        <p14:creationId xmlns:p14="http://schemas.microsoft.com/office/powerpoint/2010/main" val="2698374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ED7B143F-3DD7-4AD1-BDAE-407F30BF09AB}" type="datetimeFigureOut">
              <a:rPr lang="en-GB" smtClean="0"/>
              <a:t>11/05/2020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32DBAF9-97C5-4B41-82A0-58E8D51EB926}" type="slidenum">
              <a:rPr lang="en-GB" smtClean="0"/>
              <a:t>‹#›</a:t>
            </a:fld>
            <a:endParaRPr lang="en-GB"/>
          </a:p>
        </p:txBody>
      </p:sp>
    </p:spTree>
    <p:extLst>
      <p:ext uri="{BB962C8B-B14F-4D97-AF65-F5344CB8AC3E}">
        <p14:creationId xmlns:p14="http://schemas.microsoft.com/office/powerpoint/2010/main" val="4058567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ED7B143F-3DD7-4AD1-BDAE-407F30BF09AB}" type="datetimeFigureOut">
              <a:rPr lang="en-GB" smtClean="0"/>
              <a:t>11/05/2020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32DBAF9-97C5-4B41-82A0-58E8D51EB926}" type="slidenum">
              <a:rPr lang="en-GB" smtClean="0"/>
              <a:t>‹#›</a:t>
            </a:fld>
            <a:endParaRPr lang="en-GB"/>
          </a:p>
        </p:txBody>
      </p:sp>
    </p:spTree>
    <p:extLst>
      <p:ext uri="{BB962C8B-B14F-4D97-AF65-F5344CB8AC3E}">
        <p14:creationId xmlns:p14="http://schemas.microsoft.com/office/powerpoint/2010/main" val="1238260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7B143F-3DD7-4AD1-BDAE-407F30BF09AB}" type="datetimeFigureOut">
              <a:rPr lang="en-GB" smtClean="0"/>
              <a:t>11/05/2020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32DBAF9-97C5-4B41-82A0-58E8D51EB926}" type="slidenum">
              <a:rPr lang="en-GB" smtClean="0"/>
              <a:t>‹#›</a:t>
            </a:fld>
            <a:endParaRPr lang="en-GB"/>
          </a:p>
        </p:txBody>
      </p:sp>
    </p:spTree>
    <p:extLst>
      <p:ext uri="{BB962C8B-B14F-4D97-AF65-F5344CB8AC3E}">
        <p14:creationId xmlns:p14="http://schemas.microsoft.com/office/powerpoint/2010/main" val="1036526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D7B143F-3DD7-4AD1-BDAE-407F30BF09AB}" type="datetimeFigureOut">
              <a:rPr lang="en-GB" smtClean="0"/>
              <a:t>11/05/2020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2DBAF9-97C5-4B41-82A0-58E8D51EB926}" type="slidenum">
              <a:rPr lang="en-GB" smtClean="0"/>
              <a:t>‹#›</a:t>
            </a:fld>
            <a:endParaRPr lang="en-GB"/>
          </a:p>
        </p:txBody>
      </p:sp>
    </p:spTree>
    <p:extLst>
      <p:ext uri="{BB962C8B-B14F-4D97-AF65-F5344CB8AC3E}">
        <p14:creationId xmlns:p14="http://schemas.microsoft.com/office/powerpoint/2010/main" val="1216126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D7B143F-3DD7-4AD1-BDAE-407F30BF09AB}" type="datetimeFigureOut">
              <a:rPr lang="en-GB" smtClean="0"/>
              <a:t>11/05/2020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2DBAF9-97C5-4B41-82A0-58E8D51EB926}" type="slidenum">
              <a:rPr lang="en-GB" smtClean="0"/>
              <a:t>‹#›</a:t>
            </a:fld>
            <a:endParaRPr lang="en-GB"/>
          </a:p>
        </p:txBody>
      </p:sp>
    </p:spTree>
    <p:extLst>
      <p:ext uri="{BB962C8B-B14F-4D97-AF65-F5344CB8AC3E}">
        <p14:creationId xmlns:p14="http://schemas.microsoft.com/office/powerpoint/2010/main" val="3478710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7B143F-3DD7-4AD1-BDAE-407F30BF09AB}" type="datetimeFigureOut">
              <a:rPr lang="en-GB" smtClean="0"/>
              <a:t>11/05/2020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2DBAF9-97C5-4B41-82A0-58E8D51EB926}" type="slidenum">
              <a:rPr lang="en-GB" smtClean="0"/>
              <a:t>‹#›</a:t>
            </a:fld>
            <a:endParaRPr lang="en-GB"/>
          </a:p>
        </p:txBody>
      </p:sp>
    </p:spTree>
    <p:extLst>
      <p:ext uri="{BB962C8B-B14F-4D97-AF65-F5344CB8AC3E}">
        <p14:creationId xmlns:p14="http://schemas.microsoft.com/office/powerpoint/2010/main" val="36833928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hyperlink" Target="https://www.kerboodle.com/app/courses/19899/modules/Resources/node/15829/page/1/content/154392,154457,168227" TargetMode="Externa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https://www.youtube.com/embed/2KZb2_vcNTg" TargetMode="External"/><Relationship Id="rId1" Type="http://schemas.openxmlformats.org/officeDocument/2006/relationships/tags" Target="../tags/tag11.xml"/><Relationship Id="rId5" Type="http://schemas.openxmlformats.org/officeDocument/2006/relationships/image" Target="../media/image4.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2.xml"/><Relationship Id="rId7" Type="http://schemas.openxmlformats.org/officeDocument/2006/relationships/hyperlink" Target="https://youtu.be/AFC5LQ3KnvU" TargetMode="External"/><Relationship Id="rId2" Type="http://schemas.openxmlformats.org/officeDocument/2006/relationships/video" Target="https://www.youtube.com/embed/AFC5LQ3KnvU" TargetMode="External"/><Relationship Id="rId1" Type="http://schemas.openxmlformats.org/officeDocument/2006/relationships/tags" Target="../tags/tag5.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hyperlink" Target="https://youtu.be/sgh1OWm0oTQ" TargetMode="External"/><Relationship Id="rId3" Type="http://schemas.openxmlformats.org/officeDocument/2006/relationships/slideLayout" Target="../slideLayouts/slideLayout2.xml"/><Relationship Id="rId7" Type="http://schemas.openxmlformats.org/officeDocument/2006/relationships/image" Target="../media/image4.png"/><Relationship Id="rId2" Type="http://schemas.openxmlformats.org/officeDocument/2006/relationships/video" Target="https://www.youtube.com/embed/sgh1OWm0oTQ" TargetMode="External"/><Relationship Id="rId1" Type="http://schemas.openxmlformats.org/officeDocument/2006/relationships/tags" Target="../tags/tag6.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hyperlink" Target="https://bishopstopford.fireflycloud.net/science-2/school-closure-tasks/year-10-1/biology/triple/b18-biodiveristy-and-ecosystem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B18 Lesson 6</a:t>
            </a:r>
          </a:p>
        </p:txBody>
      </p:sp>
      <p:sp>
        <p:nvSpPr>
          <p:cNvPr id="3" name="Subtitle 2"/>
          <p:cNvSpPr>
            <a:spLocks noGrp="1"/>
          </p:cNvSpPr>
          <p:nvPr>
            <p:ph type="subTitle" idx="1"/>
          </p:nvPr>
        </p:nvSpPr>
        <p:spPr>
          <a:xfrm>
            <a:off x="1587291" y="3624263"/>
            <a:ext cx="9144000" cy="1655762"/>
          </a:xfrm>
        </p:spPr>
        <p:txBody>
          <a:bodyPr/>
          <a:lstStyle/>
          <a:p>
            <a:r>
              <a:rPr lang="en-GB" b="1" dirty="0">
                <a:solidFill>
                  <a:srgbClr val="C00000"/>
                </a:solidFill>
                <a:latin typeface="Agency FB" panose="020B0503020202020204" pitchFamily="34" charset="0"/>
              </a:rPr>
              <a:t>ONLINE LEARNING</a:t>
            </a:r>
          </a:p>
        </p:txBody>
      </p:sp>
      <p:grpSp>
        <p:nvGrpSpPr>
          <p:cNvPr id="4" name="Group 3"/>
          <p:cNvGrpSpPr/>
          <p:nvPr/>
        </p:nvGrpSpPr>
        <p:grpSpPr>
          <a:xfrm>
            <a:off x="6077801" y="109183"/>
            <a:ext cx="6000469" cy="1067673"/>
            <a:chOff x="3320953" y="1733266"/>
            <a:chExt cx="6000469" cy="1067673"/>
          </a:xfrm>
        </p:grpSpPr>
        <p:sp>
          <p:nvSpPr>
            <p:cNvPr id="5" name="TextBox 4"/>
            <p:cNvSpPr txBox="1"/>
            <p:nvPr/>
          </p:nvSpPr>
          <p:spPr>
            <a:xfrm>
              <a:off x="3320954" y="1733266"/>
              <a:ext cx="6000468" cy="830997"/>
            </a:xfrm>
            <a:prstGeom prst="rect">
              <a:avLst/>
            </a:prstGeom>
            <a:noFill/>
          </p:spPr>
          <p:txBody>
            <a:bodyPr wrap="square" rtlCol="0">
              <a:spAutoFit/>
            </a:bodyPr>
            <a:lstStyle/>
            <a:p>
              <a:r>
                <a:rPr lang="en-GB" sz="4800" dirty="0">
                  <a:solidFill>
                    <a:srgbClr val="002060"/>
                  </a:solidFill>
                </a:rPr>
                <a:t>Bishop Stopford School</a:t>
              </a:r>
            </a:p>
          </p:txBody>
        </p:sp>
        <p:sp>
          <p:nvSpPr>
            <p:cNvPr id="6" name="TextBox 5"/>
            <p:cNvSpPr txBox="1"/>
            <p:nvPr/>
          </p:nvSpPr>
          <p:spPr>
            <a:xfrm>
              <a:off x="3320953" y="2370052"/>
              <a:ext cx="5882183" cy="430887"/>
            </a:xfrm>
            <a:prstGeom prst="rect">
              <a:avLst/>
            </a:prstGeom>
            <a:noFill/>
          </p:spPr>
          <p:txBody>
            <a:bodyPr wrap="square" rtlCol="0">
              <a:spAutoFit/>
            </a:bodyPr>
            <a:lstStyle/>
            <a:p>
              <a:pPr algn="r"/>
              <a:r>
                <a:rPr lang="en-GB" sz="2180" dirty="0">
                  <a:solidFill>
                    <a:srgbClr val="002060"/>
                  </a:solidFill>
                </a:rPr>
                <a:t>faith | justice | responsibility | truth | compassion</a:t>
              </a:r>
            </a:p>
          </p:txBody>
        </p:sp>
      </p:gr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271" y="295535"/>
            <a:ext cx="2293620" cy="2293620"/>
          </a:xfrm>
          <a:prstGeom prst="rect">
            <a:avLst/>
          </a:prstGeom>
        </p:spPr>
      </p:pic>
      <p:graphicFrame>
        <p:nvGraphicFramePr>
          <p:cNvPr id="8" name="Diagram 7"/>
          <p:cNvGraphicFramePr/>
          <p:nvPr>
            <p:extLst>
              <p:ext uri="{D42A27DB-BD31-4B8C-83A1-F6EECF244321}">
                <p14:modId xmlns:p14="http://schemas.microsoft.com/office/powerpoint/2010/main" val="3573985883"/>
              </p:ext>
            </p:extLst>
          </p:nvPr>
        </p:nvGraphicFramePr>
        <p:xfrm>
          <a:off x="0" y="4550826"/>
          <a:ext cx="11952514" cy="168699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121002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Review</a:t>
            </a:r>
          </a:p>
        </p:txBody>
      </p:sp>
      <p:pic>
        <p:nvPicPr>
          <p:cNvPr id="4" name="Picture 3"/>
          <p:cNvPicPr>
            <a:picLocks noChangeAspect="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9661860" y="1981200"/>
            <a:ext cx="2686050" cy="4876800"/>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66906" t="40005" r="16478" b="40027"/>
          <a:stretch/>
        </p:blipFill>
        <p:spPr>
          <a:xfrm>
            <a:off x="10338733" y="174244"/>
            <a:ext cx="1671298" cy="870858"/>
          </a:xfrm>
          <a:prstGeom prst="rect">
            <a:avLst/>
          </a:prstGeom>
        </p:spPr>
      </p:pic>
      <p:sp>
        <p:nvSpPr>
          <p:cNvPr id="6" name="Rectangle 5"/>
          <p:cNvSpPr/>
          <p:nvPr/>
        </p:nvSpPr>
        <p:spPr>
          <a:xfrm>
            <a:off x="601980" y="1690688"/>
            <a:ext cx="8839200" cy="1754326"/>
          </a:xfrm>
          <a:prstGeom prst="rect">
            <a:avLst/>
          </a:prstGeom>
        </p:spPr>
        <p:txBody>
          <a:bodyPr wrap="square">
            <a:spAutoFit/>
          </a:bodyPr>
          <a:lstStyle/>
          <a:p>
            <a:r>
              <a:rPr lang="en-GB" sz="2400" dirty="0"/>
              <a:t>Complete the following interactive </a:t>
            </a:r>
            <a:r>
              <a:rPr lang="en-GB" sz="2400" dirty="0" err="1"/>
              <a:t>kerboodle</a:t>
            </a:r>
            <a:r>
              <a:rPr lang="en-GB" sz="2400" dirty="0"/>
              <a:t> tasks to review the content of this lesson</a:t>
            </a:r>
          </a:p>
          <a:p>
            <a:r>
              <a:rPr lang="en-GB" dirty="0">
                <a:hlinkClick r:id="rId5"/>
              </a:rPr>
              <a:t>https://www.kerboodle.com/app/courses/19899/modules/Resources/node/15829/page/1/content/154392,154457,168227</a:t>
            </a:r>
            <a:endParaRPr lang="en-GB" dirty="0"/>
          </a:p>
          <a:p>
            <a:r>
              <a:rPr lang="en-GB" sz="2400" dirty="0"/>
              <a:t> </a:t>
            </a:r>
          </a:p>
        </p:txBody>
      </p:sp>
    </p:spTree>
    <p:custDataLst>
      <p:tags r:id="rId1"/>
    </p:custDataLst>
    <p:extLst>
      <p:ext uri="{BB962C8B-B14F-4D97-AF65-F5344CB8AC3E}">
        <p14:creationId xmlns:p14="http://schemas.microsoft.com/office/powerpoint/2010/main" val="3616936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Dig deeper (optional)</a:t>
            </a:r>
          </a:p>
        </p:txBody>
      </p:sp>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83493" t="39637" r="-109" b="40395"/>
          <a:stretch/>
        </p:blipFill>
        <p:spPr>
          <a:xfrm>
            <a:off x="10338733" y="174244"/>
            <a:ext cx="1671298" cy="870858"/>
          </a:xfrm>
          <a:prstGeom prst="rect">
            <a:avLst/>
          </a:prstGeom>
        </p:spPr>
      </p:pic>
      <p:sp>
        <p:nvSpPr>
          <p:cNvPr id="3" name="Rectangle 2"/>
          <p:cNvSpPr/>
          <p:nvPr/>
        </p:nvSpPr>
        <p:spPr>
          <a:xfrm>
            <a:off x="647700" y="1690688"/>
            <a:ext cx="10706100" cy="830997"/>
          </a:xfrm>
          <a:prstGeom prst="rect">
            <a:avLst/>
          </a:prstGeom>
        </p:spPr>
        <p:txBody>
          <a:bodyPr wrap="square">
            <a:spAutoFit/>
          </a:bodyPr>
          <a:lstStyle/>
          <a:p>
            <a:r>
              <a:rPr lang="en-GB" sz="2400" dirty="0">
                <a:solidFill>
                  <a:srgbClr val="666666"/>
                </a:solidFill>
                <a:latin typeface="Source Sans Pro"/>
              </a:rPr>
              <a:t>A tree starts out as a tiny seed! Where does the biomass of the tree come from?</a:t>
            </a:r>
            <a:endParaRPr lang="en-GB" sz="2400" dirty="0"/>
          </a:p>
        </p:txBody>
      </p:sp>
      <p:pic>
        <p:nvPicPr>
          <p:cNvPr id="4" name="2KZb2_vcNTg"/>
          <p:cNvPicPr>
            <a:picLocks noRot="1" noChangeAspect="1"/>
          </p:cNvPicPr>
          <p:nvPr>
            <a:videoFile r:link="rId2"/>
          </p:nvPr>
        </p:nvPicPr>
        <p:blipFill>
          <a:blip r:embed="rId5"/>
          <a:stretch>
            <a:fillRect/>
          </a:stretch>
        </p:blipFill>
        <p:spPr>
          <a:xfrm>
            <a:off x="2209800" y="2336274"/>
            <a:ext cx="7414260" cy="4170521"/>
          </a:xfrm>
          <a:prstGeom prst="rect">
            <a:avLst/>
          </a:prstGeom>
        </p:spPr>
      </p:pic>
    </p:spTree>
    <p:custDataLst>
      <p:tags r:id="rId1"/>
    </p:custDataLst>
    <p:extLst>
      <p:ext uri="{BB962C8B-B14F-4D97-AF65-F5344CB8AC3E}">
        <p14:creationId xmlns:p14="http://schemas.microsoft.com/office/powerpoint/2010/main" val="1556934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Trophic Levels and Biomass</a:t>
            </a:r>
          </a:p>
        </p:txBody>
      </p:sp>
      <p:sp>
        <p:nvSpPr>
          <p:cNvPr id="3" name="Content Placeholder 2"/>
          <p:cNvSpPr>
            <a:spLocks noGrp="1"/>
          </p:cNvSpPr>
          <p:nvPr>
            <p:ph idx="1"/>
          </p:nvPr>
        </p:nvSpPr>
        <p:spPr/>
        <p:txBody>
          <a:bodyPr/>
          <a:lstStyle/>
          <a:p>
            <a:pPr marL="0" indent="0">
              <a:buNone/>
            </a:pPr>
            <a:r>
              <a:rPr lang="en-GB" b="1" dirty="0"/>
              <a:t>Learning Objectives</a:t>
            </a:r>
            <a:endParaRPr lang="en-GB" dirty="0"/>
          </a:p>
          <a:p>
            <a:pPr marL="0" indent="0">
              <a:buNone/>
            </a:pPr>
            <a:r>
              <a:rPr lang="en-GB" dirty="0"/>
              <a:t>1)Describe what is meant by the term ‘trophic level’</a:t>
            </a:r>
          </a:p>
          <a:p>
            <a:pPr marL="0" indent="0">
              <a:buNone/>
            </a:pPr>
            <a:r>
              <a:rPr lang="en-GB" dirty="0"/>
              <a:t>2)Interpret and construct pyramids of biomass</a:t>
            </a:r>
          </a:p>
          <a:p>
            <a:pPr marL="0" indent="0">
              <a:buNone/>
            </a:pPr>
            <a:r>
              <a:rPr lang="en-GB" dirty="0"/>
              <a:t>3)Explain why the biomass reduces at each stage of the food chain</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39499" r="83316" b="40533"/>
          <a:stretch/>
        </p:blipFill>
        <p:spPr>
          <a:xfrm>
            <a:off x="10338733" y="174244"/>
            <a:ext cx="1678122" cy="870858"/>
          </a:xfrm>
          <a:prstGeom prst="rect">
            <a:avLst/>
          </a:prstGeom>
        </p:spPr>
      </p:pic>
    </p:spTree>
    <p:custDataLst>
      <p:tags r:id="rId1"/>
    </p:custDataLst>
    <p:extLst>
      <p:ext uri="{BB962C8B-B14F-4D97-AF65-F5344CB8AC3E}">
        <p14:creationId xmlns:p14="http://schemas.microsoft.com/office/powerpoint/2010/main" val="1798250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Starter – KS3 Reminder</a:t>
            </a:r>
          </a:p>
        </p:txBody>
      </p:sp>
      <p:sp>
        <p:nvSpPr>
          <p:cNvPr id="3" name="Content Placeholder 2"/>
          <p:cNvSpPr>
            <a:spLocks noGrp="1"/>
          </p:cNvSpPr>
          <p:nvPr>
            <p:ph idx="1"/>
          </p:nvPr>
        </p:nvSpPr>
        <p:spPr/>
        <p:txBody>
          <a:bodyPr/>
          <a:lstStyle/>
          <a:p>
            <a:pPr marL="0" indent="0">
              <a:buNone/>
            </a:pPr>
            <a:r>
              <a:rPr lang="en-GB" b="1" dirty="0">
                <a:solidFill>
                  <a:schemeClr val="tx2">
                    <a:lumMod val="75000"/>
                  </a:schemeClr>
                </a:solidFill>
              </a:rPr>
              <a:t>Oak tree → Caterpillar → Blue Tit → Sparrow Hawk</a:t>
            </a:r>
          </a:p>
          <a:p>
            <a:pPr marL="0" indent="0">
              <a:buNone/>
            </a:pPr>
            <a:endParaRPr lang="en-GB" dirty="0"/>
          </a:p>
          <a:p>
            <a:pPr marL="0" indent="0">
              <a:buNone/>
            </a:pPr>
            <a:r>
              <a:rPr lang="en-GB" dirty="0"/>
              <a:t>From the above food chain name</a:t>
            </a:r>
          </a:p>
          <a:p>
            <a:pPr marL="0" indent="0">
              <a:buNone/>
            </a:pPr>
            <a:r>
              <a:rPr lang="en-GB" dirty="0"/>
              <a:t>1)The producer</a:t>
            </a:r>
          </a:p>
          <a:p>
            <a:pPr marL="0" indent="0">
              <a:buNone/>
            </a:pPr>
            <a:r>
              <a:rPr lang="en-GB" dirty="0"/>
              <a:t>2)The primary consumer</a:t>
            </a:r>
          </a:p>
          <a:p>
            <a:pPr marL="0" indent="0">
              <a:buNone/>
            </a:pPr>
            <a:r>
              <a:rPr lang="en-GB" dirty="0"/>
              <a:t>3)A herbivore</a:t>
            </a:r>
          </a:p>
          <a:p>
            <a:pPr marL="0" indent="0">
              <a:buNone/>
            </a:pPr>
            <a:r>
              <a:rPr lang="en-GB" dirty="0"/>
              <a:t>4)A carnivore</a:t>
            </a:r>
          </a:p>
          <a:p>
            <a:pPr marL="0" indent="0">
              <a:buNone/>
            </a:pPr>
            <a:r>
              <a:rPr lang="en-GB" dirty="0"/>
              <a:t>5)The apex predator</a:t>
            </a:r>
          </a:p>
          <a:p>
            <a:pPr marL="0" indent="0">
              <a:buNone/>
            </a:pPr>
            <a:endParaRPr lang="en-GB"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6746" t="39867" r="66638" b="40165"/>
          <a:stretch/>
        </p:blipFill>
        <p:spPr>
          <a:xfrm>
            <a:off x="10338733" y="174244"/>
            <a:ext cx="1671298" cy="870858"/>
          </a:xfrm>
          <a:prstGeom prst="rect">
            <a:avLst/>
          </a:prstGeom>
        </p:spPr>
      </p:pic>
    </p:spTree>
    <p:custDataLst>
      <p:tags r:id="rId1"/>
    </p:custDataLst>
    <p:extLst>
      <p:ext uri="{BB962C8B-B14F-4D97-AF65-F5344CB8AC3E}">
        <p14:creationId xmlns:p14="http://schemas.microsoft.com/office/powerpoint/2010/main" val="1538660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Starter – ANSWERS</a:t>
            </a:r>
          </a:p>
        </p:txBody>
      </p:sp>
      <p:sp>
        <p:nvSpPr>
          <p:cNvPr id="3" name="Content Placeholder 2"/>
          <p:cNvSpPr>
            <a:spLocks noGrp="1"/>
          </p:cNvSpPr>
          <p:nvPr>
            <p:ph idx="1"/>
          </p:nvPr>
        </p:nvSpPr>
        <p:spPr>
          <a:xfrm>
            <a:off x="449580" y="1414145"/>
            <a:ext cx="10515600" cy="4351338"/>
          </a:xfrm>
        </p:spPr>
        <p:txBody>
          <a:bodyPr>
            <a:noAutofit/>
          </a:bodyPr>
          <a:lstStyle/>
          <a:p>
            <a:pPr marL="0" indent="0">
              <a:buNone/>
            </a:pPr>
            <a:r>
              <a:rPr lang="en-GB" sz="2400" b="1" dirty="0">
                <a:solidFill>
                  <a:schemeClr val="tx2">
                    <a:lumMod val="75000"/>
                  </a:schemeClr>
                </a:solidFill>
              </a:rPr>
              <a:t>Oak tree → Caterpillar → Blue Tit → Sparrow Hawk</a:t>
            </a:r>
          </a:p>
          <a:p>
            <a:pPr marL="0" indent="0">
              <a:buNone/>
            </a:pPr>
            <a:r>
              <a:rPr lang="en-GB" sz="2400" dirty="0"/>
              <a:t>1)The producer</a:t>
            </a:r>
          </a:p>
          <a:p>
            <a:pPr marL="0" indent="0">
              <a:buNone/>
            </a:pPr>
            <a:r>
              <a:rPr lang="en-GB" sz="2400" i="1" dirty="0">
                <a:solidFill>
                  <a:srgbClr val="FF0000"/>
                </a:solidFill>
              </a:rPr>
              <a:t>Oak tree – producers make their own food via photosynthesis</a:t>
            </a:r>
            <a:endParaRPr lang="en-GB" sz="2400" dirty="0">
              <a:solidFill>
                <a:srgbClr val="FF0000"/>
              </a:solidFill>
            </a:endParaRPr>
          </a:p>
          <a:p>
            <a:pPr marL="0" indent="0">
              <a:buNone/>
            </a:pPr>
            <a:r>
              <a:rPr lang="en-GB" sz="2400" dirty="0"/>
              <a:t>2)The primary consumer</a:t>
            </a:r>
          </a:p>
          <a:p>
            <a:pPr marL="0" indent="0">
              <a:buNone/>
            </a:pPr>
            <a:r>
              <a:rPr lang="en-GB" sz="2400" i="1" dirty="0">
                <a:solidFill>
                  <a:srgbClr val="FF0000"/>
                </a:solidFill>
              </a:rPr>
              <a:t>Caterpillar – the first organism that obtains food by consuming another organism</a:t>
            </a:r>
            <a:endParaRPr lang="en-GB" sz="2400" dirty="0">
              <a:solidFill>
                <a:srgbClr val="FF0000"/>
              </a:solidFill>
            </a:endParaRPr>
          </a:p>
          <a:p>
            <a:pPr marL="0" indent="0">
              <a:buNone/>
            </a:pPr>
            <a:r>
              <a:rPr lang="en-GB" sz="2400" dirty="0"/>
              <a:t>3)A herbivore</a:t>
            </a:r>
          </a:p>
          <a:p>
            <a:pPr marL="0" indent="0">
              <a:buNone/>
            </a:pPr>
            <a:r>
              <a:rPr lang="en-GB" sz="2400" i="1" dirty="0">
                <a:solidFill>
                  <a:srgbClr val="FF0000"/>
                </a:solidFill>
              </a:rPr>
              <a:t>Caterpillar – consumes only producers (plants)</a:t>
            </a:r>
          </a:p>
          <a:p>
            <a:pPr marL="0" indent="0">
              <a:buNone/>
            </a:pPr>
            <a:r>
              <a:rPr lang="en-GB" sz="2400" dirty="0"/>
              <a:t>4)A carnivore</a:t>
            </a:r>
          </a:p>
          <a:p>
            <a:pPr marL="0" indent="0">
              <a:buNone/>
            </a:pPr>
            <a:r>
              <a:rPr lang="en-GB" sz="2400" i="1" dirty="0">
                <a:solidFill>
                  <a:srgbClr val="FF0000"/>
                </a:solidFill>
              </a:rPr>
              <a:t>Sparrow hawk /blue tit – eats other consumers (animals)</a:t>
            </a:r>
            <a:endParaRPr lang="en-GB" sz="2400" dirty="0">
              <a:solidFill>
                <a:srgbClr val="FF0000"/>
              </a:solidFill>
            </a:endParaRPr>
          </a:p>
          <a:p>
            <a:pPr marL="0" indent="0">
              <a:buNone/>
            </a:pPr>
            <a:r>
              <a:rPr lang="en-GB" sz="2400" dirty="0"/>
              <a:t>5)The apex predator</a:t>
            </a:r>
          </a:p>
          <a:p>
            <a:pPr marL="0" indent="0">
              <a:buNone/>
            </a:pPr>
            <a:r>
              <a:rPr lang="en-GB" sz="2400" i="1" dirty="0">
                <a:solidFill>
                  <a:srgbClr val="FF0000"/>
                </a:solidFill>
              </a:rPr>
              <a:t>Sparrow hawk - Apex predators are carnivores with no predators</a:t>
            </a:r>
            <a:endParaRPr lang="en-GB" sz="2400" dirty="0">
              <a:solidFill>
                <a:srgbClr val="FF0000"/>
              </a:solidFill>
            </a:endParaRPr>
          </a:p>
          <a:p>
            <a:pPr marL="0" indent="0">
              <a:buNone/>
            </a:pPr>
            <a:endParaRPr lang="en-GB" sz="2400" dirty="0"/>
          </a:p>
          <a:p>
            <a:pPr marL="0" indent="0">
              <a:buNone/>
            </a:pPr>
            <a:endParaRPr lang="en-GB" sz="2400"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6746" t="39867" r="66638" b="40165"/>
          <a:stretch/>
        </p:blipFill>
        <p:spPr>
          <a:xfrm>
            <a:off x="10338733" y="174244"/>
            <a:ext cx="1671298" cy="870858"/>
          </a:xfrm>
          <a:prstGeom prst="rect">
            <a:avLst/>
          </a:prstGeom>
        </p:spPr>
      </p:pic>
    </p:spTree>
    <p:custDataLst>
      <p:tags r:id="rId1"/>
    </p:custDataLst>
    <p:extLst>
      <p:ext uri="{BB962C8B-B14F-4D97-AF65-F5344CB8AC3E}">
        <p14:creationId xmlns:p14="http://schemas.microsoft.com/office/powerpoint/2010/main" val="3604417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33413" t="40740" r="49971" b="39292"/>
          <a:stretch/>
        </p:blipFill>
        <p:spPr>
          <a:xfrm>
            <a:off x="10338733" y="174244"/>
            <a:ext cx="1671298" cy="870858"/>
          </a:xfrm>
          <a:prstGeom prst="rect">
            <a:avLst/>
          </a:prstGeom>
        </p:spPr>
      </p:pic>
      <p:sp>
        <p:nvSpPr>
          <p:cNvPr id="5" name="Title 1"/>
          <p:cNvSpPr>
            <a:spLocks noGrp="1"/>
          </p:cNvSpPr>
          <p:nvPr>
            <p:ph type="title"/>
          </p:nvPr>
        </p:nvSpPr>
        <p:spPr>
          <a:xfrm>
            <a:off x="658782" y="177482"/>
            <a:ext cx="10515600" cy="1325563"/>
          </a:xfrm>
        </p:spPr>
        <p:txBody>
          <a:bodyPr/>
          <a:lstStyle/>
          <a:p>
            <a:r>
              <a:rPr lang="en-GB" dirty="0"/>
              <a:t>Watch video 1</a:t>
            </a:r>
          </a:p>
        </p:txBody>
      </p:sp>
      <p:pic>
        <p:nvPicPr>
          <p:cNvPr id="7" name="Picture 6"/>
          <p:cNvPicPr>
            <a:picLocks noChangeAspect="1"/>
          </p:cNvPicPr>
          <p:nvPr/>
        </p:nvPicPr>
        <p:blipFill>
          <a:blip r:embed="rId5" cstate="print">
            <a:extLst>
              <a:ext uri="{BEBA8EAE-BF5A-486C-A8C5-ECC9F3942E4B}">
                <a14:imgProps xmlns:a14="http://schemas.microsoft.com/office/drawing/2010/main">
                  <a14:imgLayer r:embed="rId6">
                    <a14:imgEffect>
                      <a14:backgroundRemoval t="0" b="97778" l="8308" r="92308"/>
                    </a14:imgEffect>
                  </a14:imgLayer>
                </a14:imgProps>
              </a:ext>
              <a:ext uri="{28A0092B-C50C-407E-A947-70E740481C1C}">
                <a14:useLocalDpi xmlns:a14="http://schemas.microsoft.com/office/drawing/2010/main" val="0"/>
              </a:ext>
            </a:extLst>
          </a:blip>
          <a:stretch>
            <a:fillRect/>
          </a:stretch>
        </p:blipFill>
        <p:spPr>
          <a:xfrm>
            <a:off x="9187456" y="4818137"/>
            <a:ext cx="1187450" cy="1150913"/>
          </a:xfrm>
          <a:prstGeom prst="rect">
            <a:avLst/>
          </a:prstGeom>
        </p:spPr>
      </p:pic>
      <p:sp>
        <p:nvSpPr>
          <p:cNvPr id="8" name="Rounded Rectangle 7"/>
          <p:cNvSpPr/>
          <p:nvPr/>
        </p:nvSpPr>
        <p:spPr>
          <a:xfrm>
            <a:off x="9781181" y="5669270"/>
            <a:ext cx="2228850" cy="952500"/>
          </a:xfrm>
          <a:prstGeom prst="roundRect">
            <a:avLst/>
          </a:prstGeom>
          <a:solidFill>
            <a:srgbClr val="FDF78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You can watch this video </a:t>
            </a:r>
            <a:r>
              <a:rPr lang="en-GB">
                <a:solidFill>
                  <a:schemeClr val="tx1"/>
                </a:solidFill>
              </a:rPr>
              <a:t>as many </a:t>
            </a:r>
            <a:r>
              <a:rPr lang="en-GB" dirty="0">
                <a:solidFill>
                  <a:schemeClr val="tx1"/>
                </a:solidFill>
              </a:rPr>
              <a:t>times as you want to</a:t>
            </a:r>
          </a:p>
        </p:txBody>
      </p:sp>
      <p:sp>
        <p:nvSpPr>
          <p:cNvPr id="6" name="Rectangle 5"/>
          <p:cNvSpPr/>
          <p:nvPr/>
        </p:nvSpPr>
        <p:spPr>
          <a:xfrm>
            <a:off x="335280" y="6298604"/>
            <a:ext cx="3156890" cy="646331"/>
          </a:xfrm>
          <a:prstGeom prst="rect">
            <a:avLst/>
          </a:prstGeom>
        </p:spPr>
        <p:txBody>
          <a:bodyPr wrap="none">
            <a:spAutoFit/>
          </a:bodyPr>
          <a:lstStyle/>
          <a:p>
            <a:r>
              <a:rPr lang="en-GB" dirty="0">
                <a:hlinkClick r:id="rId7"/>
              </a:rPr>
              <a:t>https://youtu.be/AFC5LQ3KnvU</a:t>
            </a:r>
            <a:endParaRPr lang="en-GB" dirty="0"/>
          </a:p>
          <a:p>
            <a:endParaRPr lang="en-GB" dirty="0"/>
          </a:p>
        </p:txBody>
      </p:sp>
      <p:pic>
        <p:nvPicPr>
          <p:cNvPr id="3" name="AFC5LQ3KnvU"/>
          <p:cNvPicPr>
            <a:picLocks noRot="1" noChangeAspect="1"/>
          </p:cNvPicPr>
          <p:nvPr>
            <a:videoFile r:link="rId2"/>
          </p:nvPr>
        </p:nvPicPr>
        <p:blipFill>
          <a:blip r:embed="rId8"/>
          <a:stretch>
            <a:fillRect/>
          </a:stretch>
        </p:blipFill>
        <p:spPr>
          <a:xfrm>
            <a:off x="658782" y="1329074"/>
            <a:ext cx="8248846" cy="4639976"/>
          </a:xfrm>
          <a:prstGeom prst="rect">
            <a:avLst/>
          </a:prstGeom>
        </p:spPr>
      </p:pic>
    </p:spTree>
    <p:custDataLst>
      <p:tags r:id="rId1"/>
    </p:custDataLst>
    <p:extLst>
      <p:ext uri="{BB962C8B-B14F-4D97-AF65-F5344CB8AC3E}">
        <p14:creationId xmlns:p14="http://schemas.microsoft.com/office/powerpoint/2010/main" val="136827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33413" t="40740" r="49971" b="39292"/>
          <a:stretch/>
        </p:blipFill>
        <p:spPr>
          <a:xfrm>
            <a:off x="10338733" y="174244"/>
            <a:ext cx="1671298" cy="870858"/>
          </a:xfrm>
          <a:prstGeom prst="rect">
            <a:avLst/>
          </a:prstGeom>
        </p:spPr>
      </p:pic>
      <p:sp>
        <p:nvSpPr>
          <p:cNvPr id="5" name="Title 1"/>
          <p:cNvSpPr>
            <a:spLocks noGrp="1"/>
          </p:cNvSpPr>
          <p:nvPr>
            <p:ph type="title"/>
          </p:nvPr>
        </p:nvSpPr>
        <p:spPr>
          <a:xfrm>
            <a:off x="658782" y="177482"/>
            <a:ext cx="10515600" cy="1325563"/>
          </a:xfrm>
        </p:spPr>
        <p:txBody>
          <a:bodyPr/>
          <a:lstStyle/>
          <a:p>
            <a:r>
              <a:rPr lang="en-GB" dirty="0"/>
              <a:t>Watch video 2</a:t>
            </a:r>
          </a:p>
        </p:txBody>
      </p:sp>
      <p:pic>
        <p:nvPicPr>
          <p:cNvPr id="7" name="Picture 6"/>
          <p:cNvPicPr>
            <a:picLocks noChangeAspect="1"/>
          </p:cNvPicPr>
          <p:nvPr/>
        </p:nvPicPr>
        <p:blipFill>
          <a:blip r:embed="rId5" cstate="print">
            <a:extLst>
              <a:ext uri="{BEBA8EAE-BF5A-486C-A8C5-ECC9F3942E4B}">
                <a14:imgProps xmlns:a14="http://schemas.microsoft.com/office/drawing/2010/main">
                  <a14:imgLayer r:embed="rId6">
                    <a14:imgEffect>
                      <a14:backgroundRemoval t="0" b="97778" l="8308" r="92308"/>
                    </a14:imgEffect>
                  </a14:imgLayer>
                </a14:imgProps>
              </a:ext>
              <a:ext uri="{28A0092B-C50C-407E-A947-70E740481C1C}">
                <a14:useLocalDpi xmlns:a14="http://schemas.microsoft.com/office/drawing/2010/main" val="0"/>
              </a:ext>
            </a:extLst>
          </a:blip>
          <a:stretch>
            <a:fillRect/>
          </a:stretch>
        </p:blipFill>
        <p:spPr>
          <a:xfrm>
            <a:off x="9187456" y="4818137"/>
            <a:ext cx="1187450" cy="1150913"/>
          </a:xfrm>
          <a:prstGeom prst="rect">
            <a:avLst/>
          </a:prstGeom>
        </p:spPr>
      </p:pic>
      <p:sp>
        <p:nvSpPr>
          <p:cNvPr id="8" name="Rounded Rectangle 7"/>
          <p:cNvSpPr/>
          <p:nvPr/>
        </p:nvSpPr>
        <p:spPr>
          <a:xfrm>
            <a:off x="9781181" y="5669270"/>
            <a:ext cx="2228850" cy="952500"/>
          </a:xfrm>
          <a:prstGeom prst="roundRect">
            <a:avLst/>
          </a:prstGeom>
          <a:solidFill>
            <a:srgbClr val="FDF78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You can watch this video </a:t>
            </a:r>
            <a:r>
              <a:rPr lang="en-GB">
                <a:solidFill>
                  <a:schemeClr val="tx1"/>
                </a:solidFill>
              </a:rPr>
              <a:t>as many </a:t>
            </a:r>
            <a:r>
              <a:rPr lang="en-GB" dirty="0">
                <a:solidFill>
                  <a:schemeClr val="tx1"/>
                </a:solidFill>
              </a:rPr>
              <a:t>times as you want to</a:t>
            </a:r>
          </a:p>
        </p:txBody>
      </p:sp>
      <p:pic>
        <p:nvPicPr>
          <p:cNvPr id="2" name="sgh1OWm0oTQ"/>
          <p:cNvPicPr>
            <a:picLocks noRot="1" noChangeAspect="1"/>
          </p:cNvPicPr>
          <p:nvPr>
            <a:videoFile r:link="rId2"/>
          </p:nvPr>
        </p:nvPicPr>
        <p:blipFill>
          <a:blip r:embed="rId7"/>
          <a:stretch>
            <a:fillRect/>
          </a:stretch>
        </p:blipFill>
        <p:spPr>
          <a:xfrm>
            <a:off x="823265" y="1274445"/>
            <a:ext cx="7528542" cy="4234805"/>
          </a:xfrm>
          <a:prstGeom prst="rect">
            <a:avLst/>
          </a:prstGeom>
        </p:spPr>
      </p:pic>
      <p:sp>
        <p:nvSpPr>
          <p:cNvPr id="9" name="Rectangle 8"/>
          <p:cNvSpPr/>
          <p:nvPr/>
        </p:nvSpPr>
        <p:spPr>
          <a:xfrm>
            <a:off x="508070" y="5960854"/>
            <a:ext cx="3301930" cy="646331"/>
          </a:xfrm>
          <a:prstGeom prst="rect">
            <a:avLst/>
          </a:prstGeom>
        </p:spPr>
        <p:txBody>
          <a:bodyPr wrap="none">
            <a:spAutoFit/>
          </a:bodyPr>
          <a:lstStyle/>
          <a:p>
            <a:r>
              <a:rPr lang="en-GB" dirty="0">
                <a:hlinkClick r:id="rId8"/>
              </a:rPr>
              <a:t>https://youtu.be/sgh1OWm0oTQ</a:t>
            </a:r>
            <a:endParaRPr lang="en-GB" dirty="0"/>
          </a:p>
          <a:p>
            <a:endParaRPr lang="en-GB" dirty="0"/>
          </a:p>
        </p:txBody>
      </p:sp>
    </p:spTree>
    <p:custDataLst>
      <p:tags r:id="rId1"/>
    </p:custDataLst>
    <p:extLst>
      <p:ext uri="{BB962C8B-B14F-4D97-AF65-F5344CB8AC3E}">
        <p14:creationId xmlns:p14="http://schemas.microsoft.com/office/powerpoint/2010/main" val="4084299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33413" t="40740" r="49971" b="39292"/>
          <a:stretch/>
        </p:blipFill>
        <p:spPr>
          <a:xfrm>
            <a:off x="10338733" y="174244"/>
            <a:ext cx="1671298" cy="870858"/>
          </a:xfrm>
          <a:prstGeom prst="rect">
            <a:avLst/>
          </a:prstGeom>
        </p:spPr>
      </p:pic>
      <p:sp>
        <p:nvSpPr>
          <p:cNvPr id="5" name="Title 1"/>
          <p:cNvSpPr>
            <a:spLocks noGrp="1"/>
          </p:cNvSpPr>
          <p:nvPr>
            <p:ph type="title"/>
          </p:nvPr>
        </p:nvSpPr>
        <p:spPr>
          <a:xfrm>
            <a:off x="658782" y="177482"/>
            <a:ext cx="10515600" cy="1325563"/>
          </a:xfrm>
        </p:spPr>
        <p:txBody>
          <a:bodyPr/>
          <a:lstStyle/>
          <a:p>
            <a:r>
              <a:rPr lang="en-GB" dirty="0"/>
              <a:t>Key Notes – Food chains</a:t>
            </a:r>
          </a:p>
        </p:txBody>
      </p:sp>
      <p:sp>
        <p:nvSpPr>
          <p:cNvPr id="3" name="Rectangle 2"/>
          <p:cNvSpPr/>
          <p:nvPr/>
        </p:nvSpPr>
        <p:spPr>
          <a:xfrm>
            <a:off x="342900" y="1343025"/>
            <a:ext cx="11269980" cy="4154984"/>
          </a:xfrm>
          <a:prstGeom prst="rect">
            <a:avLst/>
          </a:prstGeom>
        </p:spPr>
        <p:txBody>
          <a:bodyPr wrap="square">
            <a:spAutoFit/>
          </a:bodyPr>
          <a:lstStyle/>
          <a:p>
            <a:r>
              <a:rPr lang="en-GB" sz="2400" dirty="0"/>
              <a:t>The dry mass of an organism is called its biomass. Green plants transfer the light energy to chemical energy during photosynthesis. This energy is stored in the substances that make up the cells of the plants – the biomass. This biomass then gets passed along food chains as one organism consumes another.</a:t>
            </a:r>
          </a:p>
          <a:p>
            <a:endParaRPr lang="en-GB" sz="2400" dirty="0"/>
          </a:p>
          <a:p>
            <a:r>
              <a:rPr lang="en-GB" sz="2400" dirty="0"/>
              <a:t>A simple food chain is:</a:t>
            </a:r>
          </a:p>
          <a:p>
            <a:r>
              <a:rPr lang="en-GB" sz="2400" b="1" dirty="0">
                <a:solidFill>
                  <a:srgbClr val="FF0000"/>
                </a:solidFill>
              </a:rPr>
              <a:t>algae → mosquito larvae → dragon fly larvae → perch</a:t>
            </a:r>
          </a:p>
          <a:p>
            <a:endParaRPr lang="en-GB" sz="2400" dirty="0"/>
          </a:p>
          <a:p>
            <a:r>
              <a:rPr lang="en-GB" sz="2400" dirty="0"/>
              <a:t>All the food chains in an ecosystem can be added together to make a food web. The stages in a food chain or web are called trophic levels. The arrows show the transfer of biomass and the energy contained within it from one trophic level to another.</a:t>
            </a:r>
          </a:p>
        </p:txBody>
      </p:sp>
    </p:spTree>
    <p:custDataLst>
      <p:tags r:id="rId1"/>
    </p:custDataLst>
    <p:extLst>
      <p:ext uri="{BB962C8B-B14F-4D97-AF65-F5344CB8AC3E}">
        <p14:creationId xmlns:p14="http://schemas.microsoft.com/office/powerpoint/2010/main" val="3553493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33413" t="40740" r="49971" b="39292"/>
          <a:stretch/>
        </p:blipFill>
        <p:spPr>
          <a:xfrm>
            <a:off x="10338733" y="174244"/>
            <a:ext cx="1671298" cy="870858"/>
          </a:xfrm>
          <a:prstGeom prst="rect">
            <a:avLst/>
          </a:prstGeom>
        </p:spPr>
      </p:pic>
      <p:sp>
        <p:nvSpPr>
          <p:cNvPr id="5" name="Title 1"/>
          <p:cNvSpPr>
            <a:spLocks noGrp="1"/>
          </p:cNvSpPr>
          <p:nvPr>
            <p:ph type="title"/>
          </p:nvPr>
        </p:nvSpPr>
        <p:spPr>
          <a:xfrm>
            <a:off x="658782" y="177482"/>
            <a:ext cx="10515600" cy="1325563"/>
          </a:xfrm>
        </p:spPr>
        <p:txBody>
          <a:bodyPr/>
          <a:lstStyle/>
          <a:p>
            <a:r>
              <a:rPr lang="en-GB" dirty="0"/>
              <a:t>Key Notes – Pyramids of Biomass</a:t>
            </a:r>
          </a:p>
        </p:txBody>
      </p:sp>
      <p:sp>
        <p:nvSpPr>
          <p:cNvPr id="2" name="AutoShape 2" descr="https://bishopstopford.fireflycloud.net/resource.aspx?id=189605"/>
          <p:cNvSpPr>
            <a:spLocks noChangeAspect="1" noChangeArrowheads="1"/>
          </p:cNvSpPr>
          <p:nvPr/>
        </p:nvSpPr>
        <p:spPr bwMode="auto">
          <a:xfrm>
            <a:off x="155574" y="-144463"/>
            <a:ext cx="3639185" cy="363919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6" name="Picture 5"/>
          <p:cNvPicPr>
            <a:picLocks noChangeAspect="1"/>
          </p:cNvPicPr>
          <p:nvPr/>
        </p:nvPicPr>
        <p:blipFill>
          <a:blip r:embed="rId4"/>
          <a:stretch>
            <a:fillRect/>
          </a:stretch>
        </p:blipFill>
        <p:spPr>
          <a:xfrm>
            <a:off x="5418730" y="2102613"/>
            <a:ext cx="6591301" cy="4425059"/>
          </a:xfrm>
          <a:prstGeom prst="rect">
            <a:avLst/>
          </a:prstGeom>
        </p:spPr>
      </p:pic>
      <p:sp>
        <p:nvSpPr>
          <p:cNvPr id="7" name="Rectangle 6"/>
          <p:cNvSpPr/>
          <p:nvPr/>
        </p:nvSpPr>
        <p:spPr>
          <a:xfrm>
            <a:off x="155574" y="1250692"/>
            <a:ext cx="11663046" cy="769441"/>
          </a:xfrm>
          <a:prstGeom prst="rect">
            <a:avLst/>
          </a:prstGeom>
        </p:spPr>
        <p:txBody>
          <a:bodyPr wrap="square">
            <a:spAutoFit/>
          </a:bodyPr>
          <a:lstStyle/>
          <a:p>
            <a:r>
              <a:rPr lang="en-GB" sz="2200" dirty="0"/>
              <a:t>In any ecosystem the biomass present at each level of a food chain can be shown as a pyramid of biomass</a:t>
            </a:r>
          </a:p>
        </p:txBody>
      </p:sp>
      <p:sp>
        <p:nvSpPr>
          <p:cNvPr id="8" name="Rectangle 7"/>
          <p:cNvSpPr/>
          <p:nvPr/>
        </p:nvSpPr>
        <p:spPr>
          <a:xfrm>
            <a:off x="155574" y="2202072"/>
            <a:ext cx="5263156" cy="4154984"/>
          </a:xfrm>
          <a:prstGeom prst="rect">
            <a:avLst/>
          </a:prstGeom>
        </p:spPr>
        <p:txBody>
          <a:bodyPr wrap="square">
            <a:spAutoFit/>
          </a:bodyPr>
          <a:lstStyle/>
          <a:p>
            <a:r>
              <a:rPr lang="en-GB" sz="2200" dirty="0"/>
              <a:t>The amount of biomass (and the energy stored in it) gets less as you go along a food chain. This is because</a:t>
            </a:r>
          </a:p>
          <a:p>
            <a:r>
              <a:rPr lang="en-GB" sz="2200" dirty="0"/>
              <a:t>1)Not all the food can be digested and absorbed – some is lost as faeces</a:t>
            </a:r>
          </a:p>
          <a:p>
            <a:r>
              <a:rPr lang="en-GB" sz="2200" dirty="0"/>
              <a:t>2)Some of is used in respiration to release energy. This energy is used for living processes (e.g. movement, maintaining body temp.)</a:t>
            </a:r>
          </a:p>
          <a:p>
            <a:r>
              <a:rPr lang="en-GB" sz="2200" dirty="0"/>
              <a:t>3)Biomass is lost in waste products of metabolism (e.g. carbon dioxide, water, urea)</a:t>
            </a:r>
            <a:endParaRPr lang="en-GB" sz="2200" b="0" i="0" dirty="0">
              <a:effectLst/>
            </a:endParaRPr>
          </a:p>
        </p:txBody>
      </p:sp>
    </p:spTree>
    <p:custDataLst>
      <p:tags r:id="rId1"/>
    </p:custDataLst>
    <p:extLst>
      <p:ext uri="{BB962C8B-B14F-4D97-AF65-F5344CB8AC3E}">
        <p14:creationId xmlns:p14="http://schemas.microsoft.com/office/powerpoint/2010/main" val="3174930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Task</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50160" t="39637" r="33224" b="40395"/>
          <a:stretch/>
        </p:blipFill>
        <p:spPr>
          <a:xfrm>
            <a:off x="10338733" y="174244"/>
            <a:ext cx="1671298" cy="870858"/>
          </a:xfrm>
          <a:prstGeom prst="rect">
            <a:avLst/>
          </a:prstGeom>
        </p:spPr>
      </p:pic>
      <p:sp>
        <p:nvSpPr>
          <p:cNvPr id="3" name="Rectangle 2"/>
          <p:cNvSpPr/>
          <p:nvPr/>
        </p:nvSpPr>
        <p:spPr>
          <a:xfrm>
            <a:off x="807373" y="1690688"/>
            <a:ext cx="9531360" cy="1200329"/>
          </a:xfrm>
          <a:prstGeom prst="rect">
            <a:avLst/>
          </a:prstGeom>
        </p:spPr>
        <p:txBody>
          <a:bodyPr wrap="square">
            <a:spAutoFit/>
          </a:bodyPr>
          <a:lstStyle/>
          <a:p>
            <a:r>
              <a:rPr lang="en-GB" sz="2400" dirty="0"/>
              <a:t>Complete then self-assess the exam questions. Write a score, WWW/EBI.</a:t>
            </a:r>
          </a:p>
          <a:p>
            <a:r>
              <a:rPr lang="en-GB" sz="2400" dirty="0">
                <a:hlinkClick r:id="rId4"/>
              </a:rPr>
              <a:t>https://bishopstopford.fireflycloud.net/science-2/school-closure-tasks/year-10-1/biology/triple/b18-biodiveristy-and-ecosystems</a:t>
            </a:r>
          </a:p>
        </p:txBody>
      </p:sp>
    </p:spTree>
    <p:custDataLst>
      <p:tags r:id="rId1"/>
    </p:custDataLst>
    <p:extLst>
      <p:ext uri="{BB962C8B-B14F-4D97-AF65-F5344CB8AC3E}">
        <p14:creationId xmlns:p14="http://schemas.microsoft.com/office/powerpoint/2010/main" val="50763980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0.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2.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3.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4.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5.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6.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7.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8.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9.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TotalTime>
  <Words>550</Words>
  <Application>Microsoft Office PowerPoint</Application>
  <PresentationFormat>Widescreen</PresentationFormat>
  <Paragraphs>64</Paragraphs>
  <Slides>11</Slides>
  <Notes>0</Notes>
  <HiddenSlides>0</HiddenSlides>
  <MMClips>3</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Agency FB</vt:lpstr>
      <vt:lpstr>Arial</vt:lpstr>
      <vt:lpstr>Calibri</vt:lpstr>
      <vt:lpstr>Calibri Light</vt:lpstr>
      <vt:lpstr>Source Sans Pro</vt:lpstr>
      <vt:lpstr>Office Theme</vt:lpstr>
      <vt:lpstr>B18 Lesson 6</vt:lpstr>
      <vt:lpstr>Trophic Levels and Biomass</vt:lpstr>
      <vt:lpstr>Starter – KS3 Reminder</vt:lpstr>
      <vt:lpstr>Starter – ANSWERS</vt:lpstr>
      <vt:lpstr>Watch video 1</vt:lpstr>
      <vt:lpstr>Watch video 2</vt:lpstr>
      <vt:lpstr>Key Notes – Food chains</vt:lpstr>
      <vt:lpstr>Key Notes – Pyramids of Biomass</vt:lpstr>
      <vt:lpstr>Task</vt:lpstr>
      <vt:lpstr>Review</vt:lpstr>
      <vt:lpstr>Dig deeper (optional)</vt:lpstr>
    </vt:vector>
  </TitlesOfParts>
  <Company>Bishop Stopford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B18 Biodiversity and Ecosystems</dc:title>
  <dc:creator>Goswell. Harriet</dc:creator>
  <cp:lastModifiedBy>Dominic Hill</cp:lastModifiedBy>
  <cp:revision>17</cp:revision>
  <dcterms:created xsi:type="dcterms:W3CDTF">2020-04-03T12:28:01Z</dcterms:created>
  <dcterms:modified xsi:type="dcterms:W3CDTF">2020-05-11T01:58:27Z</dcterms:modified>
</cp:coreProperties>
</file>