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63" r:id="rId5"/>
    <p:sldId id="269" r:id="rId6"/>
    <p:sldId id="273" r:id="rId7"/>
    <p:sldId id="270" r:id="rId8"/>
    <p:sldId id="271" r:id="rId9"/>
    <p:sldId id="274" r:id="rId10"/>
    <p:sldId id="275" r:id="rId11"/>
    <p:sldId id="272" r:id="rId12"/>
    <p:sldId id="276" r:id="rId13"/>
    <p:sldId id="277" r:id="rId14"/>
    <p:sldId id="278" r:id="rId15"/>
    <p:sldId id="265" r:id="rId16"/>
    <p:sldId id="266" r:id="rId17"/>
    <p:sldId id="280"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2303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3965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664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54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DAD999-343F-40A0-B382-2E21F0B31A43}"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83494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1DAD999-343F-40A0-B382-2E21F0B31A43}"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6377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1DAD999-343F-40A0-B382-2E21F0B31A43}" type="datetimeFigureOut">
              <a:rPr lang="en-GB" smtClean="0"/>
              <a:t>04/04/2020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6282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1DAD999-343F-40A0-B382-2E21F0B31A43}" type="datetimeFigureOut">
              <a:rPr lang="en-GB" smtClean="0"/>
              <a:t>04/04/2020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163407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AD999-343F-40A0-B382-2E21F0B31A43}" type="datetimeFigureOut">
              <a:rPr lang="en-GB" smtClean="0"/>
              <a:t>04/04/2020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243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AD999-343F-40A0-B382-2E21F0B31A43}"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33999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AD999-343F-40A0-B382-2E21F0B31A43}"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97776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AD999-343F-40A0-B382-2E21F0B31A43}" type="datetimeFigureOut">
              <a:rPr lang="en-GB" smtClean="0"/>
              <a:t>04/04/2020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1241-0413-44DC-89AD-D968C6CC1E18}" type="slidenum">
              <a:rPr lang="en-GB" smtClean="0"/>
              <a:t>‹#›</a:t>
            </a:fld>
            <a:endParaRPr lang="en-GB"/>
          </a:p>
        </p:txBody>
      </p:sp>
    </p:spTree>
    <p:extLst>
      <p:ext uri="{BB962C8B-B14F-4D97-AF65-F5344CB8AC3E}">
        <p14:creationId xmlns:p14="http://schemas.microsoft.com/office/powerpoint/2010/main" val="116553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bishopstopford.fireflycloud.net/science-2/school-closure-tasks/year-10-1/physics/triple-1/p12-wave-properties"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ITe6snlZBp8" TargetMode="External"/><Relationship Id="rId1" Type="http://schemas.openxmlformats.org/officeDocument/2006/relationships/tags" Target="../tags/tag10.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youtu.be/Aucu7YshyQ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ishopstopford.fireflycloud.net/science-2/school-closure-tasks/year-10-1/physics/triple-1/p12-wave-properties" TargetMode="Externa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go.caltech.edu/page/what-are-gw" TargetMode="Externa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hyperlink" Target="https://www.forbes.com/sites/startswithabang/2017/05/03/there-is-sound-in-space-thanks-to-gravitational-waves/#374fd9d74049"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0f5iYCNCnow" TargetMode="External"/><Relationship Id="rId1" Type="http://schemas.openxmlformats.org/officeDocument/2006/relationships/tags" Target="../tags/tag6.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3189" y="1497347"/>
            <a:ext cx="9144000" cy="1099108"/>
          </a:xfrm>
        </p:spPr>
        <p:txBody>
          <a:bodyPr/>
          <a:lstStyle/>
          <a:p>
            <a:r>
              <a:rPr lang="en-GB" dirty="0" smtClean="0"/>
              <a:t>Chapter 12: Wave properties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99" y="2590509"/>
            <a:ext cx="2008397" cy="2008397"/>
          </a:xfrm>
          <a:prstGeom prst="rect">
            <a:avLst/>
          </a:prstGeom>
        </p:spPr>
      </p:pic>
      <p:sp>
        <p:nvSpPr>
          <p:cNvPr id="7" name="TextBox 6"/>
          <p:cNvSpPr txBox="1"/>
          <p:nvPr/>
        </p:nvSpPr>
        <p:spPr>
          <a:xfrm>
            <a:off x="4402308" y="4655655"/>
            <a:ext cx="2948692" cy="523220"/>
          </a:xfrm>
          <a:prstGeom prst="rect">
            <a:avLst/>
          </a:prstGeom>
          <a:noFill/>
        </p:spPr>
        <p:txBody>
          <a:bodyPr wrap="none" rtlCol="0">
            <a:spAutoFit/>
          </a:bodyPr>
          <a:lstStyle/>
          <a:p>
            <a:r>
              <a:rPr lang="en-GB" sz="2800" b="1" dirty="0" smtClean="0">
                <a:solidFill>
                  <a:srgbClr val="FF0000"/>
                </a:solidFill>
                <a:effectLst>
                  <a:outerShdw blurRad="38100" dist="38100" dir="2700000" algn="tl">
                    <a:srgbClr val="000000">
                      <a:alpha val="43137"/>
                    </a:srgbClr>
                  </a:outerShdw>
                </a:effectLst>
              </a:rPr>
              <a:t>ONLINE LEARNING</a:t>
            </a:r>
            <a:endParaRPr lang="en-GB" sz="28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5991498" y="311374"/>
            <a:ext cx="6000468" cy="830997"/>
          </a:xfrm>
          <a:prstGeom prst="rect">
            <a:avLst/>
          </a:prstGeom>
          <a:noFill/>
        </p:spPr>
        <p:txBody>
          <a:bodyPr wrap="square" rtlCol="0">
            <a:spAutoFit/>
          </a:bodyPr>
          <a:lstStyle/>
          <a:p>
            <a:r>
              <a:rPr lang="en-GB" sz="4800" dirty="0">
                <a:solidFill>
                  <a:srgbClr val="002060"/>
                </a:solidFill>
              </a:rPr>
              <a:t>Bishop Stopford School</a:t>
            </a:r>
          </a:p>
        </p:txBody>
      </p:sp>
      <p:sp>
        <p:nvSpPr>
          <p:cNvPr id="9" name="TextBox 8"/>
          <p:cNvSpPr txBox="1"/>
          <p:nvPr/>
        </p:nvSpPr>
        <p:spPr>
          <a:xfrm>
            <a:off x="5973298" y="1057343"/>
            <a:ext cx="5882183" cy="430887"/>
          </a:xfrm>
          <a:prstGeom prst="rect">
            <a:avLst/>
          </a:prstGeom>
          <a:noFill/>
        </p:spPr>
        <p:txBody>
          <a:bodyPr wrap="square" rtlCol="0">
            <a:spAutoFit/>
          </a:bodyPr>
          <a:lstStyle/>
          <a:p>
            <a:pPr algn="r"/>
            <a:r>
              <a:rPr lang="en-GB" sz="2180" dirty="0">
                <a:solidFill>
                  <a:srgbClr val="002060"/>
                </a:solidFill>
              </a:rPr>
              <a:t>faith | justice | responsibility | truth | compassion</a:t>
            </a:r>
          </a:p>
        </p:txBody>
      </p:sp>
      <p:sp>
        <p:nvSpPr>
          <p:cNvPr id="11" name="TextBox 10"/>
          <p:cNvSpPr txBox="1"/>
          <p:nvPr/>
        </p:nvSpPr>
        <p:spPr>
          <a:xfrm>
            <a:off x="351371" y="5880623"/>
            <a:ext cx="3489673" cy="369332"/>
          </a:xfrm>
          <a:prstGeom prst="rect">
            <a:avLst/>
          </a:prstGeom>
          <a:noFill/>
        </p:spPr>
        <p:txBody>
          <a:bodyPr wrap="none" rtlCol="0">
            <a:spAutoFit/>
          </a:bodyPr>
          <a:lstStyle/>
          <a:p>
            <a:r>
              <a:rPr lang="en-GB" b="1" i="1" dirty="0" smtClean="0"/>
              <a:t>Print off specification sheet from:  </a:t>
            </a:r>
            <a:endParaRPr lang="en-GB" b="1" i="1" dirty="0"/>
          </a:p>
        </p:txBody>
      </p:sp>
      <p:sp>
        <p:nvSpPr>
          <p:cNvPr id="12" name="Rectangle 11"/>
          <p:cNvSpPr/>
          <p:nvPr/>
        </p:nvSpPr>
        <p:spPr>
          <a:xfrm>
            <a:off x="351371" y="6249955"/>
            <a:ext cx="11243854" cy="369332"/>
          </a:xfrm>
          <a:prstGeom prst="rect">
            <a:avLst/>
          </a:prstGeom>
        </p:spPr>
        <p:txBody>
          <a:bodyPr wrap="square">
            <a:spAutoFit/>
          </a:bodyPr>
          <a:lstStyle/>
          <a:p>
            <a:r>
              <a:rPr lang="en-GB" dirty="0" smtClean="0">
                <a:hlinkClick r:id="rId4"/>
              </a:rPr>
              <a:t>https://bishopstopford.fireflycloud.net/science-2/school-closure-tasks/year-10-1/physics/triple-1/p12-wave-properties</a:t>
            </a:r>
            <a:endParaRPr lang="en-GB" dirty="0"/>
          </a:p>
        </p:txBody>
      </p:sp>
      <p:sp>
        <p:nvSpPr>
          <p:cNvPr id="13" name="Rounded Rectangle 12"/>
          <p:cNvSpPr/>
          <p:nvPr/>
        </p:nvSpPr>
        <p:spPr>
          <a:xfrm>
            <a:off x="875211" y="2899954"/>
            <a:ext cx="2821578" cy="159366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All work to be done in your exercise book. If you run out of space, start another book</a:t>
            </a:r>
            <a:r>
              <a:rPr lang="en-GB" b="1" dirty="0" smtClean="0">
                <a:solidFill>
                  <a:schemeClr val="tx1"/>
                </a:solidFill>
              </a:rPr>
              <a:t>.</a:t>
            </a:r>
            <a:endParaRPr lang="en-GB" b="1" dirty="0">
              <a:solidFill>
                <a:schemeClr val="tx1"/>
              </a:solidFill>
            </a:endParaRPr>
          </a:p>
        </p:txBody>
      </p:sp>
      <p:sp>
        <p:nvSpPr>
          <p:cNvPr id="14" name="Rounded Rectangle 13"/>
          <p:cNvSpPr/>
          <p:nvPr/>
        </p:nvSpPr>
        <p:spPr>
          <a:xfrm>
            <a:off x="8094617" y="2829535"/>
            <a:ext cx="2821578" cy="159366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accent1">
                    <a:lumMod val="50000"/>
                  </a:schemeClr>
                </a:solidFill>
              </a:rPr>
              <a:t>Print out all worksheets. If you don’t have a printer, write answers in your book using FULL sentences.</a:t>
            </a:r>
            <a:endParaRPr lang="en-GB" b="1" dirty="0">
              <a:solidFill>
                <a:schemeClr val="accent1">
                  <a:lumMod val="50000"/>
                </a:schemeClr>
              </a:solidFill>
            </a:endParaRPr>
          </a:p>
        </p:txBody>
      </p:sp>
    </p:spTree>
    <p:custDataLst>
      <p:tags r:id="rId1"/>
    </p:custDataLst>
    <p:extLst>
      <p:ext uri="{BB962C8B-B14F-4D97-AF65-F5344CB8AC3E}">
        <p14:creationId xmlns:p14="http://schemas.microsoft.com/office/powerpoint/2010/main" val="1589840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Acquire - watch the video</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0629" y="1855741"/>
            <a:ext cx="2508069" cy="2076179"/>
          </a:xfrm>
          <a:solidFill>
            <a:srgbClr val="FFFF00"/>
          </a:solidFill>
          <a:ln w="3175">
            <a:solidFill>
              <a:schemeClr val="tx1"/>
            </a:solidFill>
          </a:ln>
        </p:spPr>
        <p:txBody>
          <a:bodyPr>
            <a:normAutofit lnSpcReduction="10000"/>
          </a:bodyPr>
          <a:lstStyle/>
          <a:p>
            <a:pPr marL="514350" indent="-514350">
              <a:buFont typeface="+mj-lt"/>
              <a:buAutoNum type="arabicPeriod"/>
            </a:pPr>
            <a:r>
              <a:rPr lang="en-GB" dirty="0" smtClean="0"/>
              <a:t>Make notes.</a:t>
            </a:r>
          </a:p>
          <a:p>
            <a:pPr marL="514350" indent="-514350">
              <a:buFont typeface="+mj-lt"/>
              <a:buAutoNum type="arabicPeriod"/>
            </a:pPr>
            <a:r>
              <a:rPr lang="en-GB" dirty="0" smtClean="0"/>
              <a:t>Pause or re-watch the video if necessary</a:t>
            </a:r>
            <a:endParaRPr lang="en-GB" dirty="0"/>
          </a:p>
        </p:txBody>
      </p:sp>
      <p:pic>
        <p:nvPicPr>
          <p:cNvPr id="4" name="ITe6snlZBp8"/>
          <p:cNvPicPr>
            <a:picLocks noRot="1" noChangeAspect="1"/>
          </p:cNvPicPr>
          <p:nvPr>
            <a:videoFile r:link="rId2"/>
          </p:nvPr>
        </p:nvPicPr>
        <p:blipFill>
          <a:blip r:embed="rId4"/>
          <a:stretch>
            <a:fillRect/>
          </a:stretch>
        </p:blipFill>
        <p:spPr>
          <a:xfrm>
            <a:off x="2743200" y="1855741"/>
            <a:ext cx="8610600" cy="4843462"/>
          </a:xfrm>
          <a:prstGeom prst="rect">
            <a:avLst/>
          </a:prstGeom>
        </p:spPr>
      </p:pic>
    </p:spTree>
    <p:custDataLst>
      <p:tags r:id="rId1"/>
    </p:custDataLst>
    <p:extLst>
      <p:ext uri="{BB962C8B-B14F-4D97-AF65-F5344CB8AC3E}">
        <p14:creationId xmlns:p14="http://schemas.microsoft.com/office/powerpoint/2010/main" val="10126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838200" y="1905794"/>
            <a:ext cx="9858375" cy="4191000"/>
          </a:xfrm>
          <a:prstGeom prst="rect">
            <a:avLst/>
          </a:prstGeom>
        </p:spPr>
      </p:pic>
      <p:sp>
        <p:nvSpPr>
          <p:cNvPr id="4" name="Title 1"/>
          <p:cNvSpPr txBox="1">
            <a:spLocks/>
          </p:cNvSpPr>
          <p:nvPr/>
        </p:nvSpPr>
        <p:spPr>
          <a:xfrm>
            <a:off x="838200"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parts of a wave</a:t>
            </a:r>
            <a:endParaRPr lang="en-GB" i="1" dirty="0">
              <a:effectLst>
                <a:outerShdw blurRad="38100" dist="38100" dir="2700000" algn="tl">
                  <a:srgbClr val="000000">
                    <a:alpha val="43137"/>
                  </a:srgbClr>
                </a:outerShdw>
              </a:effectLst>
            </a:endParaRPr>
          </a:p>
        </p:txBody>
      </p:sp>
      <p:sp>
        <p:nvSpPr>
          <p:cNvPr id="5" name="AutoShape 2" descr="https://bishopstopford.fireflycloud.net/resource.aspx?id=18925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custDataLst>
      <p:tags r:id="rId1"/>
    </p:custDataLst>
    <p:extLst>
      <p:ext uri="{BB962C8B-B14F-4D97-AF65-F5344CB8AC3E}">
        <p14:creationId xmlns:p14="http://schemas.microsoft.com/office/powerpoint/2010/main" val="3749464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600009" y="2010431"/>
            <a:ext cx="10991982" cy="3658848"/>
          </a:xfrm>
          <a:prstGeom prst="rect">
            <a:avLst/>
          </a:prstGeom>
        </p:spPr>
      </p:pic>
      <p:sp>
        <p:nvSpPr>
          <p:cNvPr id="4" name="Title 1"/>
          <p:cNvSpPr txBox="1">
            <a:spLocks/>
          </p:cNvSpPr>
          <p:nvPr/>
        </p:nvSpPr>
        <p:spPr>
          <a:xfrm>
            <a:off x="838200" y="24501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definitions</a:t>
            </a:r>
            <a:endParaRPr lang="en-GB" i="1"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3855113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4501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frequency and time period</a:t>
            </a:r>
            <a:endParaRPr lang="en-GB" i="1" dirty="0">
              <a:effectLst>
                <a:outerShdw blurRad="38100" dist="38100" dir="2700000" algn="tl">
                  <a:srgbClr val="000000">
                    <a:alpha val="43137"/>
                  </a:srgbClr>
                </a:outerShdw>
              </a:effectLst>
            </a:endParaRPr>
          </a:p>
        </p:txBody>
      </p:sp>
      <p:pic>
        <p:nvPicPr>
          <p:cNvPr id="7" name="Content Placeholder 6"/>
          <p:cNvPicPr>
            <a:picLocks noGrp="1" noChangeAspect="1"/>
          </p:cNvPicPr>
          <p:nvPr>
            <p:ph idx="1"/>
          </p:nvPr>
        </p:nvPicPr>
        <p:blipFill>
          <a:blip r:embed="rId3"/>
          <a:stretch>
            <a:fillRect/>
          </a:stretch>
        </p:blipFill>
        <p:spPr>
          <a:xfrm>
            <a:off x="2325189" y="1656291"/>
            <a:ext cx="7752509" cy="4455358"/>
          </a:xfrm>
          <a:prstGeom prst="rect">
            <a:avLst/>
          </a:prstGeom>
        </p:spPr>
      </p:pic>
    </p:spTree>
    <p:custDataLst>
      <p:tags r:id="rId1"/>
    </p:custDataLst>
    <p:extLst>
      <p:ext uri="{BB962C8B-B14F-4D97-AF65-F5344CB8AC3E}">
        <p14:creationId xmlns:p14="http://schemas.microsoft.com/office/powerpoint/2010/main" val="180374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280115" y="1619023"/>
            <a:ext cx="8667206" cy="4679369"/>
          </a:xfrm>
          <a:prstGeom prst="rect">
            <a:avLst/>
          </a:prstGeom>
        </p:spPr>
      </p:pic>
      <p:sp>
        <p:nvSpPr>
          <p:cNvPr id="4" name="Title 1"/>
          <p:cNvSpPr txBox="1">
            <a:spLocks/>
          </p:cNvSpPr>
          <p:nvPr/>
        </p:nvSpPr>
        <p:spPr>
          <a:xfrm>
            <a:off x="838200" y="24501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the wave equation</a:t>
            </a:r>
            <a:endParaRPr lang="en-GB" i="1" dirty="0">
              <a:effectLst>
                <a:outerShdw blurRad="38100" dist="38100" dir="2700000" algn="tl">
                  <a:srgbClr val="000000">
                    <a:alpha val="43137"/>
                  </a:srgbClr>
                </a:outerShdw>
              </a:effectLst>
            </a:endParaRPr>
          </a:p>
        </p:txBody>
      </p:sp>
      <p:sp>
        <p:nvSpPr>
          <p:cNvPr id="6" name="Rectangle 5"/>
          <p:cNvSpPr/>
          <p:nvPr/>
        </p:nvSpPr>
        <p:spPr>
          <a:xfrm>
            <a:off x="7791521" y="723134"/>
            <a:ext cx="3155800" cy="369332"/>
          </a:xfrm>
          <a:prstGeom prst="rect">
            <a:avLst/>
          </a:prstGeom>
        </p:spPr>
        <p:txBody>
          <a:bodyPr wrap="none">
            <a:spAutoFit/>
          </a:bodyPr>
          <a:lstStyle/>
          <a:p>
            <a:r>
              <a:rPr lang="en-GB" dirty="0" smtClean="0">
                <a:hlinkClick r:id="rId4"/>
              </a:rPr>
              <a:t>https://youtu.be/Aucu7YshyQ0</a:t>
            </a:r>
            <a:r>
              <a:rPr lang="en-GB" dirty="0" smtClean="0"/>
              <a:t> </a:t>
            </a:r>
            <a:endParaRPr lang="en-GB" dirty="0"/>
          </a:p>
        </p:txBody>
      </p:sp>
    </p:spTree>
    <p:custDataLst>
      <p:tags r:id="rId1"/>
    </p:custDataLst>
    <p:extLst>
      <p:ext uri="{BB962C8B-B14F-4D97-AF65-F5344CB8AC3E}">
        <p14:creationId xmlns:p14="http://schemas.microsoft.com/office/powerpoint/2010/main" val="222717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Action </a:t>
            </a:r>
            <a:r>
              <a:rPr lang="en-GB" i="1" dirty="0" smtClean="0">
                <a:effectLst>
                  <a:outerShdw blurRad="38100" dist="38100" dir="2700000" algn="tl">
                    <a:srgbClr val="000000">
                      <a:alpha val="43137"/>
                    </a:srgbClr>
                  </a:outerShdw>
                </a:effectLst>
              </a:rPr>
              <a:t>– 2 worksheets</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GB" dirty="0" smtClean="0"/>
              <a:t>Access and print 2 </a:t>
            </a:r>
            <a:r>
              <a:rPr lang="en-GB" u="sng" dirty="0" smtClean="0"/>
              <a:t>pages per side</a:t>
            </a:r>
            <a:r>
              <a:rPr lang="en-GB" dirty="0" smtClean="0"/>
              <a:t> from:</a:t>
            </a:r>
          </a:p>
          <a:p>
            <a:pPr marL="0" indent="0">
              <a:buNone/>
            </a:pPr>
            <a:r>
              <a:rPr lang="en-GB" dirty="0" smtClean="0">
                <a:hlinkClick r:id="rId3"/>
              </a:rPr>
              <a:t>https://bishopstopford.fireflycloud.net/science-2/school-closure-tasks/year-10-1/physics/triple-1/p12-wave-properties</a:t>
            </a:r>
            <a:endParaRPr lang="en-GB" dirty="0"/>
          </a:p>
          <a:p>
            <a:r>
              <a:rPr lang="en-GB" dirty="0" smtClean="0"/>
              <a:t>If you don’t have a printer, write full sentences in your book.</a:t>
            </a:r>
            <a:endParaRPr lang="en-GB" dirty="0"/>
          </a:p>
          <a:p>
            <a:endParaRPr lang="en-GB" dirty="0"/>
          </a:p>
        </p:txBody>
      </p:sp>
      <p:pic>
        <p:nvPicPr>
          <p:cNvPr id="6" name="Picture 5"/>
          <p:cNvPicPr>
            <a:picLocks noChangeAspect="1"/>
          </p:cNvPicPr>
          <p:nvPr/>
        </p:nvPicPr>
        <p:blipFill>
          <a:blip r:embed="rId4"/>
          <a:stretch>
            <a:fillRect/>
          </a:stretch>
        </p:blipFill>
        <p:spPr>
          <a:xfrm>
            <a:off x="1120277" y="3837506"/>
            <a:ext cx="4091804" cy="2615545"/>
          </a:xfrm>
          <a:prstGeom prst="rect">
            <a:avLst/>
          </a:prstGeom>
          <a:ln>
            <a:solidFill>
              <a:schemeClr val="tx1"/>
            </a:solidFill>
            <a:prstDash val="dash"/>
          </a:ln>
        </p:spPr>
      </p:pic>
      <p:pic>
        <p:nvPicPr>
          <p:cNvPr id="7" name="Picture 6"/>
          <p:cNvPicPr>
            <a:picLocks noChangeAspect="1"/>
          </p:cNvPicPr>
          <p:nvPr/>
        </p:nvPicPr>
        <p:blipFill>
          <a:blip r:embed="rId5"/>
          <a:stretch>
            <a:fillRect/>
          </a:stretch>
        </p:blipFill>
        <p:spPr>
          <a:xfrm>
            <a:off x="5765688" y="3837506"/>
            <a:ext cx="4083707" cy="2550361"/>
          </a:xfrm>
          <a:prstGeom prst="rect">
            <a:avLst/>
          </a:prstGeom>
          <a:ln>
            <a:solidFill>
              <a:schemeClr val="tx1"/>
            </a:solidFill>
            <a:prstDash val="dash"/>
          </a:ln>
        </p:spPr>
      </p:pic>
    </p:spTree>
    <p:custDataLst>
      <p:tags r:id="rId1"/>
    </p:custDataLst>
    <p:extLst>
      <p:ext uri="{BB962C8B-B14F-4D97-AF65-F5344CB8AC3E}">
        <p14:creationId xmlns:p14="http://schemas.microsoft.com/office/powerpoint/2010/main" val="1455230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Review</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GB" dirty="0" smtClean="0"/>
              <a:t>1. Define the following:</a:t>
            </a:r>
          </a:p>
          <a:p>
            <a:r>
              <a:rPr lang="en-GB" sz="2400" dirty="0" smtClean="0"/>
              <a:t>Transverse wave</a:t>
            </a:r>
          </a:p>
          <a:p>
            <a:r>
              <a:rPr lang="en-GB" sz="2400" dirty="0" smtClean="0"/>
              <a:t>Longitudinal wave</a:t>
            </a:r>
          </a:p>
          <a:p>
            <a:r>
              <a:rPr lang="en-GB" sz="2400" dirty="0" smtClean="0"/>
              <a:t>Amplitude</a:t>
            </a:r>
          </a:p>
          <a:p>
            <a:r>
              <a:rPr lang="en-GB" sz="2400" dirty="0" smtClean="0"/>
              <a:t>Frequency</a:t>
            </a:r>
          </a:p>
          <a:p>
            <a:r>
              <a:rPr lang="en-GB" sz="2400" dirty="0" smtClean="0"/>
              <a:t>Wavelength</a:t>
            </a:r>
          </a:p>
          <a:p>
            <a:r>
              <a:rPr lang="en-GB" sz="2400" dirty="0" smtClean="0"/>
              <a:t>Time period</a:t>
            </a:r>
          </a:p>
          <a:p>
            <a:endParaRPr lang="en-GB" dirty="0" smtClean="0"/>
          </a:p>
          <a:p>
            <a:pPr marL="0" indent="0">
              <a:buNone/>
            </a:pPr>
            <a:r>
              <a:rPr lang="en-GB" dirty="0" smtClean="0"/>
              <a:t>2. What is the wave equation?</a:t>
            </a:r>
          </a:p>
          <a:p>
            <a:endParaRPr lang="en-GB" dirty="0"/>
          </a:p>
        </p:txBody>
      </p:sp>
    </p:spTree>
    <p:custDataLst>
      <p:tags r:id="rId1"/>
    </p:custDataLst>
    <p:extLst>
      <p:ext uri="{BB962C8B-B14F-4D97-AF65-F5344CB8AC3E}">
        <p14:creationId xmlns:p14="http://schemas.microsoft.com/office/powerpoint/2010/main" val="69561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Review – can you….</a:t>
            </a:r>
            <a:endParaRPr lang="en-GB" i="1" dirty="0">
              <a:effectLst>
                <a:outerShdw blurRad="38100" dist="38100" dir="2700000" algn="tl">
                  <a:srgbClr val="000000">
                    <a:alpha val="43137"/>
                  </a:srgbClr>
                </a:outerShdw>
              </a:effectLst>
            </a:endParaRPr>
          </a:p>
        </p:txBody>
      </p:sp>
      <p:sp>
        <p:nvSpPr>
          <p:cNvPr id="7" name="Rectangle 6"/>
          <p:cNvSpPr/>
          <p:nvPr/>
        </p:nvSpPr>
        <p:spPr>
          <a:xfrm>
            <a:off x="838200" y="2091198"/>
            <a:ext cx="10515600" cy="1512209"/>
          </a:xfrm>
          <a:prstGeom prst="rect">
            <a:avLst/>
          </a:prstGeom>
        </p:spPr>
        <p:txBody>
          <a:bodyPr wrap="square">
            <a:spAutoFit/>
          </a:bodyPr>
          <a:lstStyle/>
          <a:p>
            <a:pPr marL="514350" lvl="0" indent="-514350">
              <a:lnSpc>
                <a:spcPct val="90000"/>
              </a:lnSpc>
              <a:spcBef>
                <a:spcPts val="1000"/>
              </a:spcBef>
              <a:buFont typeface="+mj-lt"/>
              <a:buAutoNum type="arabicPeriod"/>
            </a:pPr>
            <a:r>
              <a:rPr lang="en-GB" sz="2800" dirty="0">
                <a:solidFill>
                  <a:prstClr val="black"/>
                </a:solidFill>
              </a:rPr>
              <a:t>Describe what a transverse and longitudinal wave is with </a:t>
            </a:r>
            <a:r>
              <a:rPr lang="en-GB" sz="2800" dirty="0" smtClean="0">
                <a:solidFill>
                  <a:prstClr val="black"/>
                </a:solidFill>
              </a:rPr>
              <a:t>examples?</a:t>
            </a:r>
            <a:endParaRPr lang="en-GB" sz="2800" dirty="0">
              <a:solidFill>
                <a:prstClr val="black"/>
              </a:solidFill>
            </a:endParaRPr>
          </a:p>
          <a:p>
            <a:pPr marL="514350" lvl="0" indent="-514350">
              <a:lnSpc>
                <a:spcPct val="90000"/>
              </a:lnSpc>
              <a:spcBef>
                <a:spcPts val="1000"/>
              </a:spcBef>
              <a:buFont typeface="+mj-lt"/>
              <a:buAutoNum type="arabicPeriod"/>
            </a:pPr>
            <a:r>
              <a:rPr lang="en-GB" sz="2800" dirty="0">
                <a:solidFill>
                  <a:prstClr val="black"/>
                </a:solidFill>
              </a:rPr>
              <a:t>Define amplitude, frequency, wavelength and period of a </a:t>
            </a:r>
            <a:r>
              <a:rPr lang="en-GB" sz="2800" dirty="0" smtClean="0">
                <a:solidFill>
                  <a:prstClr val="black"/>
                </a:solidFill>
              </a:rPr>
              <a:t>wave?</a:t>
            </a:r>
            <a:endParaRPr lang="en-GB" sz="2800" dirty="0">
              <a:solidFill>
                <a:prstClr val="black"/>
              </a:solidFill>
            </a:endParaRPr>
          </a:p>
          <a:p>
            <a:pPr marL="514350" lvl="0" indent="-514350">
              <a:lnSpc>
                <a:spcPct val="90000"/>
              </a:lnSpc>
              <a:spcBef>
                <a:spcPts val="1000"/>
              </a:spcBef>
              <a:buFont typeface="+mj-lt"/>
              <a:buAutoNum type="arabicPeriod"/>
            </a:pPr>
            <a:r>
              <a:rPr lang="en-GB" sz="2800" dirty="0" smtClean="0">
                <a:solidFill>
                  <a:prstClr val="black"/>
                </a:solidFill>
              </a:rPr>
              <a:t>Use the </a:t>
            </a:r>
            <a:r>
              <a:rPr lang="en-GB" sz="2800" dirty="0">
                <a:solidFill>
                  <a:prstClr val="black"/>
                </a:solidFill>
              </a:rPr>
              <a:t>wave </a:t>
            </a:r>
            <a:r>
              <a:rPr lang="en-GB" sz="2800" dirty="0" smtClean="0">
                <a:solidFill>
                  <a:prstClr val="black"/>
                </a:solidFill>
              </a:rPr>
              <a:t>equation in calculations?</a:t>
            </a:r>
            <a:endParaRPr lang="en-GB" sz="2800" dirty="0">
              <a:solidFill>
                <a:prstClr val="black"/>
              </a:solidFill>
            </a:endParaRPr>
          </a:p>
        </p:txBody>
      </p:sp>
    </p:spTree>
    <p:custDataLst>
      <p:tags r:id="rId1"/>
    </p:custDataLst>
    <p:extLst>
      <p:ext uri="{BB962C8B-B14F-4D97-AF65-F5344CB8AC3E}">
        <p14:creationId xmlns:p14="http://schemas.microsoft.com/office/powerpoint/2010/main" val="547641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Dig deeper (optional)</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GB" dirty="0" smtClean="0"/>
          </a:p>
          <a:p>
            <a:pPr marL="0" indent="0">
              <a:buNone/>
            </a:pPr>
            <a:r>
              <a:rPr lang="en-GB" dirty="0" smtClean="0"/>
              <a:t>There is no sound in </a:t>
            </a:r>
            <a:r>
              <a:rPr lang="en-GB" dirty="0" smtClean="0"/>
              <a:t>space or is there? </a:t>
            </a:r>
            <a:endParaRPr lang="en-GB" dirty="0" smtClean="0"/>
          </a:p>
          <a:p>
            <a:pPr marL="0" indent="0">
              <a:buNone/>
            </a:pPr>
            <a:endParaRPr lang="en-GB" dirty="0" smtClean="0"/>
          </a:p>
          <a:p>
            <a:pPr marL="0" indent="0">
              <a:buNone/>
            </a:pPr>
            <a:r>
              <a:rPr lang="en-GB" dirty="0" smtClean="0"/>
              <a:t>Research </a:t>
            </a:r>
            <a:r>
              <a:rPr lang="en-GB" i="1" dirty="0" smtClean="0">
                <a:solidFill>
                  <a:srgbClr val="FF0000"/>
                </a:solidFill>
              </a:rPr>
              <a:t>gravitational waves</a:t>
            </a:r>
            <a:r>
              <a:rPr lang="en-GB" dirty="0" smtClean="0"/>
              <a:t>. Write no more than one side in your exercise book based on your findings.</a:t>
            </a:r>
          </a:p>
          <a:p>
            <a:pPr marL="0" indent="0">
              <a:buNone/>
            </a:pPr>
            <a:endParaRPr lang="en-GB" dirty="0"/>
          </a:p>
          <a:p>
            <a:pPr marL="0" indent="0">
              <a:buNone/>
            </a:pPr>
            <a:r>
              <a:rPr lang="en-GB" dirty="0" smtClean="0"/>
              <a:t>You may use these links if you wish:</a:t>
            </a:r>
          </a:p>
          <a:p>
            <a:pPr marL="0" indent="0">
              <a:buNone/>
            </a:pPr>
            <a:r>
              <a:rPr lang="en-GB" dirty="0">
                <a:hlinkClick r:id="rId3"/>
              </a:rPr>
              <a:t>https://</a:t>
            </a:r>
            <a:r>
              <a:rPr lang="en-GB" dirty="0" smtClean="0">
                <a:hlinkClick r:id="rId3"/>
              </a:rPr>
              <a:t>www.ligo.caltech.edu/page/what-are-gw</a:t>
            </a:r>
            <a:endParaRPr lang="en-GB" dirty="0" smtClean="0"/>
          </a:p>
          <a:p>
            <a:pPr marL="0" indent="0">
              <a:buNone/>
            </a:pPr>
            <a:endParaRPr lang="en-GB" dirty="0" smtClean="0"/>
          </a:p>
          <a:p>
            <a:pPr marL="0" indent="0">
              <a:buNone/>
            </a:pPr>
            <a:r>
              <a:rPr lang="en-GB" dirty="0">
                <a:hlinkClick r:id="rId4"/>
              </a:rPr>
              <a:t>https://www.forbes.com/sites/startswithabang/2017/05/03/there-is-sound-in-space-thanks-to-gravitational-waves/#</a:t>
            </a:r>
            <a:r>
              <a:rPr lang="en-GB" dirty="0" smtClean="0">
                <a:hlinkClick r:id="rId4"/>
              </a:rPr>
              <a:t>374fd9d74049</a:t>
            </a:r>
            <a:endParaRPr lang="en-GB" dirty="0" smtClean="0"/>
          </a:p>
          <a:p>
            <a:pPr marL="0" indent="0">
              <a:buNone/>
            </a:pPr>
            <a:endParaRPr lang="en-GB" dirty="0"/>
          </a:p>
        </p:txBody>
      </p:sp>
      <p:pic>
        <p:nvPicPr>
          <p:cNvPr id="4" name="Picture 3"/>
          <p:cNvPicPr>
            <a:picLocks noChangeAspect="1"/>
          </p:cNvPicPr>
          <p:nvPr/>
        </p:nvPicPr>
        <p:blipFill>
          <a:blip r:embed="rId5"/>
          <a:stretch>
            <a:fillRect/>
          </a:stretch>
        </p:blipFill>
        <p:spPr>
          <a:xfrm rot="1263135">
            <a:off x="6796498" y="890588"/>
            <a:ext cx="2857500" cy="1600200"/>
          </a:xfrm>
          <a:prstGeom prst="rect">
            <a:avLst/>
          </a:prstGeom>
        </p:spPr>
      </p:pic>
    </p:spTree>
    <p:custDataLst>
      <p:tags r:id="rId1"/>
    </p:custDataLst>
    <p:extLst>
      <p:ext uri="{BB962C8B-B14F-4D97-AF65-F5344CB8AC3E}">
        <p14:creationId xmlns:p14="http://schemas.microsoft.com/office/powerpoint/2010/main" val="1772484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223" y="951643"/>
            <a:ext cx="9650186" cy="1547574"/>
          </a:xfrm>
          <a:solidFill>
            <a:schemeClr val="accent1">
              <a:lumMod val="40000"/>
              <a:lumOff val="60000"/>
            </a:schemeClr>
          </a:solidFill>
          <a:ln w="3175">
            <a:solidFill>
              <a:schemeClr val="tx1"/>
            </a:solidFill>
          </a:ln>
        </p:spPr>
        <p:txBody>
          <a:bodyPr>
            <a:normAutofit/>
          </a:bodyPr>
          <a:lstStyle/>
          <a:p>
            <a:r>
              <a:rPr lang="en-GB" sz="4800" i="1" dirty="0" smtClean="0">
                <a:effectLst>
                  <a:outerShdw blurRad="38100" dist="38100" dir="2700000" algn="tl">
                    <a:srgbClr val="000000">
                      <a:alpha val="43137"/>
                    </a:srgbClr>
                  </a:outerShdw>
                </a:effectLst>
              </a:rPr>
              <a:t>P12 Lessons 1 and 2: The nature and properties of waves </a:t>
            </a:r>
            <a:endParaRPr lang="en-GB" sz="4800"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1" y="3113912"/>
            <a:ext cx="7478487" cy="2276248"/>
          </a:xfrm>
        </p:spPr>
        <p:txBody>
          <a:bodyPr>
            <a:noAutofit/>
          </a:bodyPr>
          <a:lstStyle/>
          <a:p>
            <a:pPr marL="571500" indent="-571500" algn="l">
              <a:buFont typeface="Arial" panose="020B0604020202020204" pitchFamily="34" charset="0"/>
              <a:buChar char="•"/>
            </a:pPr>
            <a:r>
              <a:rPr lang="en-GB" sz="4000" i="1" dirty="0" smtClean="0"/>
              <a:t>Week 1 (20</a:t>
            </a:r>
            <a:r>
              <a:rPr lang="en-GB" sz="4000" i="1" baseline="30000" dirty="0" smtClean="0"/>
              <a:t>th</a:t>
            </a:r>
            <a:r>
              <a:rPr lang="en-GB" sz="4000" i="1" dirty="0" smtClean="0"/>
              <a:t> </a:t>
            </a:r>
            <a:r>
              <a:rPr lang="en-GB" sz="4000" i="1" dirty="0"/>
              <a:t>A</a:t>
            </a:r>
            <a:r>
              <a:rPr lang="en-GB" sz="4000" i="1" dirty="0" smtClean="0"/>
              <a:t>pril to 26</a:t>
            </a:r>
            <a:r>
              <a:rPr lang="en-GB" sz="4000" i="1" baseline="30000" dirty="0" smtClean="0"/>
              <a:t>th</a:t>
            </a:r>
            <a:r>
              <a:rPr lang="en-GB" sz="4000" i="1" dirty="0" smtClean="0"/>
              <a:t> April)</a:t>
            </a:r>
          </a:p>
          <a:p>
            <a:pPr marL="571500" indent="-571500" algn="l">
              <a:buFont typeface="Arial" panose="020B0604020202020204" pitchFamily="34" charset="0"/>
              <a:buChar char="•"/>
            </a:pPr>
            <a:r>
              <a:rPr lang="en-GB" sz="4000" i="1" dirty="0" smtClean="0"/>
              <a:t>Year 10 </a:t>
            </a:r>
          </a:p>
          <a:p>
            <a:pPr marL="571500" indent="-571500" algn="l">
              <a:buFont typeface="Arial" panose="020B0604020202020204" pitchFamily="34" charset="0"/>
              <a:buChar char="•"/>
            </a:pPr>
            <a:r>
              <a:rPr lang="en-GB" sz="4000" i="1" dirty="0" smtClean="0"/>
              <a:t>Triple physics</a:t>
            </a:r>
            <a:endParaRPr lang="en-GB" sz="4000" i="1" dirty="0"/>
          </a:p>
        </p:txBody>
      </p:sp>
    </p:spTree>
    <p:custDataLst>
      <p:tags r:id="rId1"/>
    </p:custDataLst>
    <p:extLst>
      <p:ext uri="{BB962C8B-B14F-4D97-AF65-F5344CB8AC3E}">
        <p14:creationId xmlns:p14="http://schemas.microsoft.com/office/powerpoint/2010/main" val="607049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Learning objectives</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455817"/>
            <a:ext cx="10515600" cy="3721146"/>
          </a:xfrm>
        </p:spPr>
        <p:txBody>
          <a:bodyPr/>
          <a:lstStyle/>
          <a:p>
            <a:pPr marL="514350" indent="-514350">
              <a:buFont typeface="+mj-lt"/>
              <a:buAutoNum type="arabicPeriod"/>
            </a:pPr>
            <a:r>
              <a:rPr lang="en-GB" dirty="0" smtClean="0"/>
              <a:t>Describe what a transverse and longitudinal wave is with examples.</a:t>
            </a:r>
          </a:p>
          <a:p>
            <a:pPr marL="514350" indent="-514350">
              <a:buFont typeface="+mj-lt"/>
              <a:buAutoNum type="arabicPeriod"/>
            </a:pPr>
            <a:r>
              <a:rPr lang="en-GB" dirty="0" smtClean="0"/>
              <a:t>Define amplitude, frequency, wavelength and period of a wave.</a:t>
            </a:r>
          </a:p>
          <a:p>
            <a:pPr marL="514350" indent="-514350">
              <a:buFont typeface="+mj-lt"/>
              <a:buAutoNum type="arabicPeriod"/>
            </a:pPr>
            <a:r>
              <a:rPr lang="en-GB" dirty="0" smtClean="0"/>
              <a:t>Calculations using the wave equation.</a:t>
            </a:r>
          </a:p>
          <a:p>
            <a:pPr marL="514350" indent="-514350">
              <a:buFont typeface="+mj-lt"/>
              <a:buAutoNum type="arabicPeriod"/>
            </a:pPr>
            <a:endParaRPr lang="en-GB" dirty="0"/>
          </a:p>
        </p:txBody>
      </p:sp>
    </p:spTree>
    <p:custDataLst>
      <p:tags r:id="rId1"/>
    </p:custDataLst>
    <p:extLst>
      <p:ext uri="{BB962C8B-B14F-4D97-AF65-F5344CB8AC3E}">
        <p14:creationId xmlns:p14="http://schemas.microsoft.com/office/powerpoint/2010/main" val="103038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Retrieval </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351313"/>
            <a:ext cx="10515600" cy="3825649"/>
          </a:xfrm>
        </p:spPr>
        <p:txBody>
          <a:bodyPr/>
          <a:lstStyle/>
          <a:p>
            <a:r>
              <a:rPr lang="en-GB" dirty="0" smtClean="0"/>
              <a:t>Write down 3 types of waves you have heard of.</a:t>
            </a:r>
          </a:p>
          <a:p>
            <a:r>
              <a:rPr lang="en-GB" dirty="0" smtClean="0"/>
              <a:t>What do you think all waves transfer?</a:t>
            </a:r>
            <a:endParaRPr lang="en-GB" dirty="0"/>
          </a:p>
        </p:txBody>
      </p:sp>
    </p:spTree>
    <p:custDataLst>
      <p:tags r:id="rId1"/>
    </p:custDataLst>
    <p:extLst>
      <p:ext uri="{BB962C8B-B14F-4D97-AF65-F5344CB8AC3E}">
        <p14:creationId xmlns:p14="http://schemas.microsoft.com/office/powerpoint/2010/main" val="1750194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Retrieval: Possible answers</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521131"/>
            <a:ext cx="10515600" cy="3655832"/>
          </a:xfrm>
        </p:spPr>
        <p:txBody>
          <a:bodyPr/>
          <a:lstStyle/>
          <a:p>
            <a:pPr marL="0" indent="0">
              <a:buNone/>
            </a:pPr>
            <a:r>
              <a:rPr lang="en-GB" dirty="0" smtClean="0"/>
              <a:t>Water waves, electromagnetic waves, sound, mechanical wave, transverse wave, longitudinal wave</a:t>
            </a:r>
          </a:p>
          <a:p>
            <a:pPr marL="0" indent="0">
              <a:buNone/>
            </a:pPr>
            <a:endParaRPr lang="en-GB" dirty="0"/>
          </a:p>
          <a:p>
            <a:pPr marL="0" indent="0">
              <a:buNone/>
            </a:pPr>
            <a:r>
              <a:rPr lang="en-GB" dirty="0" smtClean="0"/>
              <a:t>All waves transfer </a:t>
            </a:r>
            <a:r>
              <a:rPr lang="en-GB" u="sng" dirty="0" smtClean="0"/>
              <a:t>energy</a:t>
            </a:r>
            <a:endParaRPr lang="en-GB" u="sng" dirty="0"/>
          </a:p>
        </p:txBody>
      </p:sp>
    </p:spTree>
    <p:custDataLst>
      <p:tags r:id="rId1"/>
    </p:custDataLst>
    <p:extLst>
      <p:ext uri="{BB962C8B-B14F-4D97-AF65-F5344CB8AC3E}">
        <p14:creationId xmlns:p14="http://schemas.microsoft.com/office/powerpoint/2010/main" val="27460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Acquire – watch the video</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0629" y="1855741"/>
            <a:ext cx="2508069" cy="2076179"/>
          </a:xfrm>
          <a:solidFill>
            <a:srgbClr val="FFFF00"/>
          </a:solidFill>
          <a:ln w="3175">
            <a:solidFill>
              <a:schemeClr val="tx1"/>
            </a:solidFill>
          </a:ln>
        </p:spPr>
        <p:txBody>
          <a:bodyPr>
            <a:normAutofit lnSpcReduction="10000"/>
          </a:bodyPr>
          <a:lstStyle/>
          <a:p>
            <a:pPr marL="514350" indent="-514350">
              <a:buFont typeface="+mj-lt"/>
              <a:buAutoNum type="arabicPeriod"/>
            </a:pPr>
            <a:r>
              <a:rPr lang="en-GB" dirty="0" smtClean="0"/>
              <a:t>Make notes.</a:t>
            </a:r>
          </a:p>
          <a:p>
            <a:pPr marL="514350" indent="-514350">
              <a:buFont typeface="+mj-lt"/>
              <a:buAutoNum type="arabicPeriod"/>
            </a:pPr>
            <a:r>
              <a:rPr lang="en-GB" dirty="0" smtClean="0"/>
              <a:t>Pause or re-watch the video if necessary</a:t>
            </a:r>
            <a:endParaRPr lang="en-GB" dirty="0"/>
          </a:p>
        </p:txBody>
      </p:sp>
      <p:pic>
        <p:nvPicPr>
          <p:cNvPr id="5" name="0f5iYCNCnow"/>
          <p:cNvPicPr>
            <a:picLocks noRot="1" noChangeAspect="1"/>
          </p:cNvPicPr>
          <p:nvPr>
            <a:videoFile r:link="rId2"/>
          </p:nvPr>
        </p:nvPicPr>
        <p:blipFill>
          <a:blip r:embed="rId4"/>
          <a:stretch>
            <a:fillRect/>
          </a:stretch>
        </p:blipFill>
        <p:spPr>
          <a:xfrm>
            <a:off x="2804160" y="1855741"/>
            <a:ext cx="8549640" cy="4809173"/>
          </a:xfrm>
          <a:prstGeom prst="rect">
            <a:avLst/>
          </a:prstGeom>
        </p:spPr>
      </p:pic>
    </p:spTree>
    <p:custDataLst>
      <p:tags r:id="rId1"/>
    </p:custDataLst>
    <p:extLst>
      <p:ext uri="{BB962C8B-B14F-4D97-AF65-F5344CB8AC3E}">
        <p14:creationId xmlns:p14="http://schemas.microsoft.com/office/powerpoint/2010/main" val="119009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transverse waves</a:t>
            </a:r>
            <a:endParaRPr lang="en-GB" i="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3"/>
          <a:stretch>
            <a:fillRect/>
          </a:stretch>
        </p:blipFill>
        <p:spPr>
          <a:xfrm>
            <a:off x="0" y="1836701"/>
            <a:ext cx="7935789" cy="2959948"/>
          </a:xfrm>
          <a:prstGeom prst="rect">
            <a:avLst/>
          </a:prstGeom>
        </p:spPr>
      </p:pic>
      <p:sp>
        <p:nvSpPr>
          <p:cNvPr id="7" name="AutoShape 4" descr="https://bishopstopford.fireflycloud.net/resource.aspx?id=18924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4"/>
          <a:stretch>
            <a:fillRect/>
          </a:stretch>
        </p:blipFill>
        <p:spPr>
          <a:xfrm>
            <a:off x="5172891" y="4297680"/>
            <a:ext cx="6818812" cy="2560319"/>
          </a:xfrm>
          <a:prstGeom prst="rect">
            <a:avLst/>
          </a:prstGeom>
        </p:spPr>
      </p:pic>
      <p:sp>
        <p:nvSpPr>
          <p:cNvPr id="9" name="Oval 8"/>
          <p:cNvSpPr/>
          <p:nvPr/>
        </p:nvSpPr>
        <p:spPr>
          <a:xfrm>
            <a:off x="7001692" y="2532046"/>
            <a:ext cx="3814354" cy="161644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smtClean="0">
                <a:solidFill>
                  <a:schemeClr val="tx1"/>
                </a:solidFill>
              </a:rPr>
              <a:t>All electromagnetic waves are transverse</a:t>
            </a:r>
            <a:endParaRPr lang="en-GB" sz="2400" b="1" i="1" dirty="0">
              <a:solidFill>
                <a:schemeClr val="tx1"/>
              </a:solidFill>
            </a:endParaRPr>
          </a:p>
        </p:txBody>
      </p:sp>
      <p:sp>
        <p:nvSpPr>
          <p:cNvPr id="10" name="Rectangle 9"/>
          <p:cNvSpPr/>
          <p:nvPr/>
        </p:nvSpPr>
        <p:spPr>
          <a:xfrm>
            <a:off x="155575" y="5055112"/>
            <a:ext cx="5086985" cy="15152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000" dirty="0">
                <a:solidFill>
                  <a:schemeClr val="tx1"/>
                </a:solidFill>
              </a:rPr>
              <a:t>Waves transfer energy</a:t>
            </a:r>
            <a:r>
              <a:rPr lang="en-GB" sz="2000" dirty="0" smtClean="0">
                <a:solidFill>
                  <a:schemeClr val="tx1"/>
                </a:solidFill>
              </a:rPr>
              <a:t>.</a:t>
            </a:r>
          </a:p>
          <a:p>
            <a:pPr marL="285750" indent="-285750">
              <a:buFont typeface="Arial" panose="020B0604020202020204" pitchFamily="34" charset="0"/>
              <a:buChar char="•"/>
            </a:pPr>
            <a:endParaRPr lang="en-GB" sz="2000" dirty="0">
              <a:solidFill>
                <a:schemeClr val="tx1"/>
              </a:solidFill>
            </a:endParaRPr>
          </a:p>
          <a:p>
            <a:pPr marL="285750" indent="-285750">
              <a:buFont typeface="Arial" panose="020B0604020202020204" pitchFamily="34" charset="0"/>
              <a:buChar char="•"/>
            </a:pPr>
            <a:r>
              <a:rPr lang="en-GB" sz="2000" dirty="0">
                <a:solidFill>
                  <a:schemeClr val="tx1"/>
                </a:solidFill>
              </a:rPr>
              <a:t>However, the medium the wave is travelling in does not move. The particles in the medium oscillate to and fro or up and down.</a:t>
            </a:r>
          </a:p>
        </p:txBody>
      </p:sp>
      <p:sp>
        <p:nvSpPr>
          <p:cNvPr id="14" name="Oval 13"/>
          <p:cNvSpPr/>
          <p:nvPr/>
        </p:nvSpPr>
        <p:spPr>
          <a:xfrm>
            <a:off x="5081451" y="1836700"/>
            <a:ext cx="1920241" cy="514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5320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367149" y="1805375"/>
            <a:ext cx="9457701" cy="2727734"/>
          </a:xfrm>
          <a:prstGeom prst="rect">
            <a:avLst/>
          </a:prstGeom>
        </p:spPr>
      </p:pic>
      <p:sp>
        <p:nvSpPr>
          <p:cNvPr id="4" name="Title 1"/>
          <p:cNvSpPr txBox="1">
            <a:spLocks/>
          </p:cNvSpPr>
          <p:nvPr/>
        </p:nvSpPr>
        <p:spPr>
          <a:xfrm>
            <a:off x="838200"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longitudinal waves</a:t>
            </a:r>
            <a:endParaRPr lang="en-GB" i="1" dirty="0">
              <a:effectLst>
                <a:outerShdw blurRad="38100" dist="38100" dir="2700000" algn="tl">
                  <a:srgbClr val="000000">
                    <a:alpha val="43137"/>
                  </a:srgbClr>
                </a:outerShdw>
              </a:effectLst>
            </a:endParaRPr>
          </a:p>
        </p:txBody>
      </p:sp>
      <p:sp>
        <p:nvSpPr>
          <p:cNvPr id="5" name="AutoShape 2" descr="https://bishopstopford.fireflycloud.net/resource.aspx?id=1892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Rectangle 6"/>
          <p:cNvSpPr/>
          <p:nvPr/>
        </p:nvSpPr>
        <p:spPr>
          <a:xfrm>
            <a:off x="5647508" y="5014318"/>
            <a:ext cx="6096000" cy="1477328"/>
          </a:xfrm>
          <a:prstGeom prst="rect">
            <a:avLst/>
          </a:prstGeom>
          <a:solidFill>
            <a:srgbClr val="FFFF00"/>
          </a:solidFill>
          <a:ln>
            <a:solidFill>
              <a:schemeClr val="tx1"/>
            </a:solidFill>
          </a:ln>
        </p:spPr>
        <p:txBody>
          <a:bodyPr>
            <a:spAutoFit/>
          </a:bodyPr>
          <a:lstStyle/>
          <a:p>
            <a:r>
              <a:rPr lang="en-GB" b="0" i="0" dirty="0" smtClean="0">
                <a:effectLst/>
              </a:rPr>
              <a:t>Sound is a longitudinal wave. the air particles vibrate back and forth passing on their energy to neighbouring particles, which also start vibrating back and forth, and so on. Eventually the sound waves move from the source and towards a detector, like the ear!</a:t>
            </a:r>
            <a:endParaRPr lang="en-GB" dirty="0"/>
          </a:p>
        </p:txBody>
      </p:sp>
      <p:pic>
        <p:nvPicPr>
          <p:cNvPr id="8" name="Picture 7"/>
          <p:cNvPicPr>
            <a:picLocks noChangeAspect="1"/>
          </p:cNvPicPr>
          <p:nvPr/>
        </p:nvPicPr>
        <p:blipFill>
          <a:blip r:embed="rId4"/>
          <a:stretch>
            <a:fillRect/>
          </a:stretch>
        </p:blipFill>
        <p:spPr>
          <a:xfrm>
            <a:off x="155575" y="5014318"/>
            <a:ext cx="5394008" cy="1061729"/>
          </a:xfrm>
          <a:prstGeom prst="rect">
            <a:avLst/>
          </a:prstGeom>
        </p:spPr>
      </p:pic>
      <p:sp>
        <p:nvSpPr>
          <p:cNvPr id="9" name="Oval 8"/>
          <p:cNvSpPr/>
          <p:nvPr/>
        </p:nvSpPr>
        <p:spPr>
          <a:xfrm>
            <a:off x="7276012" y="1687512"/>
            <a:ext cx="1280160" cy="6638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6607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These </a:t>
            </a:r>
            <a:r>
              <a:rPr lang="en-GB" dirty="0"/>
              <a:t>are vibrations that travel </a:t>
            </a:r>
            <a:r>
              <a:rPr lang="en-GB" u="sng" dirty="0"/>
              <a:t>through a substance</a:t>
            </a:r>
            <a:r>
              <a:rPr lang="en-GB" dirty="0"/>
              <a:t>. They can be transverse or longitudinal. </a:t>
            </a:r>
            <a:endParaRPr lang="en-GB" dirty="0" smtClean="0"/>
          </a:p>
          <a:p>
            <a:r>
              <a:rPr lang="en-GB" dirty="0" smtClean="0"/>
              <a:t>A </a:t>
            </a:r>
            <a:r>
              <a:rPr lang="en-GB" dirty="0"/>
              <a:t>transverse wave on a string or a water wave are mechanical waves</a:t>
            </a:r>
            <a:r>
              <a:rPr lang="en-GB" dirty="0" smtClean="0"/>
              <a:t>.</a:t>
            </a:r>
          </a:p>
          <a:p>
            <a:r>
              <a:rPr lang="en-GB" dirty="0" smtClean="0"/>
              <a:t> </a:t>
            </a:r>
            <a:r>
              <a:rPr lang="en-GB" dirty="0"/>
              <a:t>Electromagnetic waves are transverse, but NOT mechanical because they can travel in a vacuum and do not need a medium.</a:t>
            </a:r>
          </a:p>
          <a:p>
            <a:r>
              <a:rPr lang="en-GB" dirty="0"/>
              <a:t>Sound waves are longitudinal and mechanical because they need air particles to travel through.</a:t>
            </a:r>
          </a:p>
          <a:p>
            <a:r>
              <a:rPr lang="en-GB" dirty="0"/>
              <a:t>Seismic waves produced by earthquakes are mechanical and transverse (S waves) or  mechanical and longitudinal (P waves)</a:t>
            </a:r>
          </a:p>
          <a:p>
            <a:endParaRPr lang="en-GB" dirty="0"/>
          </a:p>
        </p:txBody>
      </p:sp>
      <p:sp>
        <p:nvSpPr>
          <p:cNvPr id="4" name="Title 1"/>
          <p:cNvSpPr txBox="1">
            <a:spLocks/>
          </p:cNvSpPr>
          <p:nvPr/>
        </p:nvSpPr>
        <p:spPr>
          <a:xfrm>
            <a:off x="838200"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Mechanical waves</a:t>
            </a:r>
            <a:endParaRPr lang="en-GB" i="1"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24435190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552</Words>
  <Application>Microsoft Office PowerPoint</Application>
  <PresentationFormat>Widescreen</PresentationFormat>
  <Paragraphs>75</Paragraphs>
  <Slides>18</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Chapter 12: Wave properties </vt:lpstr>
      <vt:lpstr>P12 Lessons 1 and 2: The nature and properties of waves </vt:lpstr>
      <vt:lpstr>Learning objectives</vt:lpstr>
      <vt:lpstr>Retrieval </vt:lpstr>
      <vt:lpstr>Retrieval: Possible answers</vt:lpstr>
      <vt:lpstr>Acquire – watch the video</vt:lpstr>
      <vt:lpstr>PowerPoint Presentation</vt:lpstr>
      <vt:lpstr>PowerPoint Presentation</vt:lpstr>
      <vt:lpstr>PowerPoint Presentation</vt:lpstr>
      <vt:lpstr>Acquire - watch the video</vt:lpstr>
      <vt:lpstr>PowerPoint Presentation</vt:lpstr>
      <vt:lpstr>PowerPoint Presentation</vt:lpstr>
      <vt:lpstr>PowerPoint Presentation</vt:lpstr>
      <vt:lpstr>PowerPoint Presentation</vt:lpstr>
      <vt:lpstr>Action – 2 worksheets</vt:lpstr>
      <vt:lpstr>Review</vt:lpstr>
      <vt:lpstr>Review – can you….</vt:lpstr>
      <vt:lpstr>Dig deeper (optional)</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 The nature and properties of waves</dc:title>
  <dc:creator>Dr P Mann</dc:creator>
  <cp:lastModifiedBy>Dr P Mann</cp:lastModifiedBy>
  <cp:revision>20</cp:revision>
  <dcterms:created xsi:type="dcterms:W3CDTF">2020-04-04T13:22:52Z</dcterms:created>
  <dcterms:modified xsi:type="dcterms:W3CDTF">2020-04-04T15:16:36Z</dcterms:modified>
</cp:coreProperties>
</file>