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63" r:id="rId5"/>
    <p:sldId id="269" r:id="rId6"/>
    <p:sldId id="273" r:id="rId7"/>
    <p:sldId id="282" r:id="rId8"/>
    <p:sldId id="270" r:id="rId9"/>
    <p:sldId id="271" r:id="rId10"/>
    <p:sldId id="265" r:id="rId11"/>
    <p:sldId id="266"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1DAD999-343F-40A0-B382-2E21F0B31A43}"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422303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DAD999-343F-40A0-B382-2E21F0B31A43}"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53965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DAD999-343F-40A0-B382-2E21F0B31A43}"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42664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DAD999-343F-40A0-B382-2E21F0B31A43}"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554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DAD999-343F-40A0-B382-2E21F0B31A43}" type="datetimeFigureOut">
              <a:rPr lang="en-GB" smtClean="0"/>
              <a:t>06/04/2020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83494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1DAD999-343F-40A0-B382-2E21F0B31A43}" type="datetimeFigureOut">
              <a:rPr lang="en-GB" smtClean="0"/>
              <a:t>06/04/2020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56377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1DAD999-343F-40A0-B382-2E21F0B31A43}" type="datetimeFigureOut">
              <a:rPr lang="en-GB" smtClean="0"/>
              <a:t>06/04/2020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256282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1DAD999-343F-40A0-B382-2E21F0B31A43}" type="datetimeFigureOut">
              <a:rPr lang="en-GB" smtClean="0"/>
              <a:t>06/04/2020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163407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AD999-343F-40A0-B382-2E21F0B31A43}" type="datetimeFigureOut">
              <a:rPr lang="en-GB" smtClean="0"/>
              <a:t>06/04/2020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42243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DAD999-343F-40A0-B382-2E21F0B31A43}" type="datetimeFigureOut">
              <a:rPr lang="en-GB" smtClean="0"/>
              <a:t>06/04/2020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33999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DAD999-343F-40A0-B382-2E21F0B31A43}" type="datetimeFigureOut">
              <a:rPr lang="en-GB" smtClean="0"/>
              <a:t>06/04/2020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971241-0413-44DC-89AD-D968C6CC1E18}" type="slidenum">
              <a:rPr lang="en-GB" smtClean="0"/>
              <a:t>‹#›</a:t>
            </a:fld>
            <a:endParaRPr lang="en-GB"/>
          </a:p>
        </p:txBody>
      </p:sp>
    </p:spTree>
    <p:extLst>
      <p:ext uri="{BB962C8B-B14F-4D97-AF65-F5344CB8AC3E}">
        <p14:creationId xmlns:p14="http://schemas.microsoft.com/office/powerpoint/2010/main" val="97776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AD999-343F-40A0-B382-2E21F0B31A43}" type="datetimeFigureOut">
              <a:rPr lang="en-GB" smtClean="0"/>
              <a:t>06/04/2020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71241-0413-44DC-89AD-D968C6CC1E18}" type="slidenum">
              <a:rPr lang="en-GB" smtClean="0"/>
              <a:t>‹#›</a:t>
            </a:fld>
            <a:endParaRPr lang="en-GB"/>
          </a:p>
        </p:txBody>
      </p:sp>
    </p:spTree>
    <p:extLst>
      <p:ext uri="{BB962C8B-B14F-4D97-AF65-F5344CB8AC3E}">
        <p14:creationId xmlns:p14="http://schemas.microsoft.com/office/powerpoint/2010/main" val="1165536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hyperlink" Target="https://bishopstopford.fireflycloud.net/science-2/school-closure-tasks/year-10-1/physics/triple-1/p12-wave-properties"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bishopstopford.fireflycloud.net/science-2/school-closure-tasks/year-10-1/physics/triple-1/p12-wave-properties" TargetMode="Externa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www.bbc.co.uk/news/world-12783832"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AqVJ4b5tkwo" TargetMode="External"/><Relationship Id="rId1" Type="http://schemas.openxmlformats.org/officeDocument/2006/relationships/tags" Target="../tags/tag6.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3189" y="1497347"/>
            <a:ext cx="9144000" cy="1099108"/>
          </a:xfrm>
        </p:spPr>
        <p:txBody>
          <a:bodyPr/>
          <a:lstStyle/>
          <a:p>
            <a:r>
              <a:rPr lang="en-GB" dirty="0" smtClean="0"/>
              <a:t>Chapter 12: Wave properties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099" y="2590509"/>
            <a:ext cx="2008397" cy="2008397"/>
          </a:xfrm>
          <a:prstGeom prst="rect">
            <a:avLst/>
          </a:prstGeom>
        </p:spPr>
      </p:pic>
      <p:sp>
        <p:nvSpPr>
          <p:cNvPr id="7" name="TextBox 6"/>
          <p:cNvSpPr txBox="1"/>
          <p:nvPr/>
        </p:nvSpPr>
        <p:spPr>
          <a:xfrm>
            <a:off x="4402308" y="4655655"/>
            <a:ext cx="2948692" cy="523220"/>
          </a:xfrm>
          <a:prstGeom prst="rect">
            <a:avLst/>
          </a:prstGeom>
          <a:noFill/>
        </p:spPr>
        <p:txBody>
          <a:bodyPr wrap="none" rtlCol="0">
            <a:spAutoFit/>
          </a:bodyPr>
          <a:lstStyle/>
          <a:p>
            <a:r>
              <a:rPr lang="en-GB" sz="2800" b="1" dirty="0" smtClean="0">
                <a:solidFill>
                  <a:srgbClr val="FF0000"/>
                </a:solidFill>
                <a:effectLst>
                  <a:outerShdw blurRad="38100" dist="38100" dir="2700000" algn="tl">
                    <a:srgbClr val="000000">
                      <a:alpha val="43137"/>
                    </a:srgbClr>
                  </a:outerShdw>
                </a:effectLst>
              </a:rPr>
              <a:t>ONLINE LEARNING</a:t>
            </a:r>
            <a:endParaRPr lang="en-GB" sz="2800" b="1" dirty="0">
              <a:solidFill>
                <a:srgbClr val="FF0000"/>
              </a:solidFill>
              <a:effectLst>
                <a:outerShdw blurRad="38100" dist="38100" dir="2700000" algn="tl">
                  <a:srgbClr val="000000">
                    <a:alpha val="43137"/>
                  </a:srgbClr>
                </a:outerShdw>
              </a:effectLst>
            </a:endParaRPr>
          </a:p>
        </p:txBody>
      </p:sp>
      <p:sp>
        <p:nvSpPr>
          <p:cNvPr id="8" name="TextBox 7"/>
          <p:cNvSpPr txBox="1"/>
          <p:nvPr/>
        </p:nvSpPr>
        <p:spPr>
          <a:xfrm>
            <a:off x="5991498" y="311374"/>
            <a:ext cx="6000468" cy="830997"/>
          </a:xfrm>
          <a:prstGeom prst="rect">
            <a:avLst/>
          </a:prstGeom>
          <a:noFill/>
        </p:spPr>
        <p:txBody>
          <a:bodyPr wrap="square" rtlCol="0">
            <a:spAutoFit/>
          </a:bodyPr>
          <a:lstStyle/>
          <a:p>
            <a:r>
              <a:rPr lang="en-GB" sz="4800" dirty="0">
                <a:solidFill>
                  <a:srgbClr val="002060"/>
                </a:solidFill>
              </a:rPr>
              <a:t>Bishop Stopford School</a:t>
            </a:r>
          </a:p>
        </p:txBody>
      </p:sp>
      <p:sp>
        <p:nvSpPr>
          <p:cNvPr id="9" name="TextBox 8"/>
          <p:cNvSpPr txBox="1"/>
          <p:nvPr/>
        </p:nvSpPr>
        <p:spPr>
          <a:xfrm>
            <a:off x="5973298" y="1057343"/>
            <a:ext cx="5882183" cy="430887"/>
          </a:xfrm>
          <a:prstGeom prst="rect">
            <a:avLst/>
          </a:prstGeom>
          <a:noFill/>
        </p:spPr>
        <p:txBody>
          <a:bodyPr wrap="square" rtlCol="0">
            <a:spAutoFit/>
          </a:bodyPr>
          <a:lstStyle/>
          <a:p>
            <a:pPr algn="r"/>
            <a:r>
              <a:rPr lang="en-GB" sz="2180" dirty="0">
                <a:solidFill>
                  <a:srgbClr val="002060"/>
                </a:solidFill>
              </a:rPr>
              <a:t>faith | justice | responsibility | truth | compassion</a:t>
            </a:r>
          </a:p>
        </p:txBody>
      </p:sp>
      <p:sp>
        <p:nvSpPr>
          <p:cNvPr id="11" name="TextBox 10"/>
          <p:cNvSpPr txBox="1"/>
          <p:nvPr/>
        </p:nvSpPr>
        <p:spPr>
          <a:xfrm>
            <a:off x="351371" y="5880623"/>
            <a:ext cx="3489673" cy="369332"/>
          </a:xfrm>
          <a:prstGeom prst="rect">
            <a:avLst/>
          </a:prstGeom>
          <a:noFill/>
        </p:spPr>
        <p:txBody>
          <a:bodyPr wrap="none" rtlCol="0">
            <a:spAutoFit/>
          </a:bodyPr>
          <a:lstStyle/>
          <a:p>
            <a:r>
              <a:rPr lang="en-GB" b="1" i="1" dirty="0" smtClean="0"/>
              <a:t>Print off specification sheet from:  </a:t>
            </a:r>
            <a:endParaRPr lang="en-GB" b="1" i="1" dirty="0"/>
          </a:p>
        </p:txBody>
      </p:sp>
      <p:sp>
        <p:nvSpPr>
          <p:cNvPr id="12" name="Rectangle 11"/>
          <p:cNvSpPr/>
          <p:nvPr/>
        </p:nvSpPr>
        <p:spPr>
          <a:xfrm>
            <a:off x="351371" y="6249955"/>
            <a:ext cx="11243854" cy="369332"/>
          </a:xfrm>
          <a:prstGeom prst="rect">
            <a:avLst/>
          </a:prstGeom>
        </p:spPr>
        <p:txBody>
          <a:bodyPr wrap="square">
            <a:spAutoFit/>
          </a:bodyPr>
          <a:lstStyle/>
          <a:p>
            <a:r>
              <a:rPr lang="en-GB" dirty="0" smtClean="0">
                <a:hlinkClick r:id="rId4"/>
              </a:rPr>
              <a:t>https://bishopstopford.fireflycloud.net/science-2/school-closure-tasks/year-10-1/physics/triple-1/p12-wave-properties</a:t>
            </a:r>
            <a:endParaRPr lang="en-GB" dirty="0"/>
          </a:p>
        </p:txBody>
      </p:sp>
      <p:sp>
        <p:nvSpPr>
          <p:cNvPr id="13" name="Rounded Rectangle 12"/>
          <p:cNvSpPr/>
          <p:nvPr/>
        </p:nvSpPr>
        <p:spPr>
          <a:xfrm>
            <a:off x="875211" y="2899954"/>
            <a:ext cx="2821578" cy="159366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All work to be done in your exercise book. If you run out of space, start another book</a:t>
            </a:r>
            <a:r>
              <a:rPr lang="en-GB" b="1" dirty="0" smtClean="0">
                <a:solidFill>
                  <a:schemeClr val="tx1"/>
                </a:solidFill>
              </a:rPr>
              <a:t>.</a:t>
            </a:r>
            <a:endParaRPr lang="en-GB" b="1" dirty="0">
              <a:solidFill>
                <a:schemeClr val="tx1"/>
              </a:solidFill>
            </a:endParaRPr>
          </a:p>
        </p:txBody>
      </p:sp>
      <p:sp>
        <p:nvSpPr>
          <p:cNvPr id="14" name="Rounded Rectangle 13"/>
          <p:cNvSpPr/>
          <p:nvPr/>
        </p:nvSpPr>
        <p:spPr>
          <a:xfrm>
            <a:off x="8094617" y="2829535"/>
            <a:ext cx="2821578" cy="159366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accent1">
                    <a:lumMod val="50000"/>
                  </a:schemeClr>
                </a:solidFill>
              </a:rPr>
              <a:t>Print out all worksheets. If you don’t have a printer, write answers in your book using FULL sentences.</a:t>
            </a:r>
            <a:endParaRPr lang="en-GB" b="1" dirty="0">
              <a:solidFill>
                <a:schemeClr val="accent1">
                  <a:lumMod val="50000"/>
                </a:schemeClr>
              </a:solidFill>
            </a:endParaRPr>
          </a:p>
        </p:txBody>
      </p:sp>
    </p:spTree>
    <p:custDataLst>
      <p:tags r:id="rId1"/>
    </p:custDataLst>
    <p:extLst>
      <p:ext uri="{BB962C8B-B14F-4D97-AF65-F5344CB8AC3E}">
        <p14:creationId xmlns:p14="http://schemas.microsoft.com/office/powerpoint/2010/main" val="1589840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Action – worksheet</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GB" dirty="0" smtClean="0"/>
              <a:t>Access and print 2 </a:t>
            </a:r>
            <a:r>
              <a:rPr lang="en-GB" u="sng" dirty="0" smtClean="0"/>
              <a:t>pages per side</a:t>
            </a:r>
            <a:r>
              <a:rPr lang="en-GB" dirty="0" smtClean="0"/>
              <a:t> from:</a:t>
            </a:r>
          </a:p>
          <a:p>
            <a:pPr marL="0" indent="0">
              <a:buNone/>
            </a:pPr>
            <a:r>
              <a:rPr lang="en-GB" dirty="0" smtClean="0">
                <a:hlinkClick r:id="rId3"/>
              </a:rPr>
              <a:t>https://bishopstopford.fireflycloud.net/science-2/school-closure-tasks/year-10-1/physics/triple-1/p12-wave-properties</a:t>
            </a:r>
            <a:endParaRPr lang="en-GB" dirty="0"/>
          </a:p>
          <a:p>
            <a:r>
              <a:rPr lang="en-GB" dirty="0" smtClean="0"/>
              <a:t>If you don’t have a printer, write full sentences in your book.</a:t>
            </a:r>
            <a:endParaRPr lang="en-GB" dirty="0"/>
          </a:p>
          <a:p>
            <a:endParaRPr lang="en-GB" dirty="0"/>
          </a:p>
        </p:txBody>
      </p:sp>
      <p:pic>
        <p:nvPicPr>
          <p:cNvPr id="4" name="Picture 3"/>
          <p:cNvPicPr>
            <a:picLocks noChangeAspect="1"/>
          </p:cNvPicPr>
          <p:nvPr/>
        </p:nvPicPr>
        <p:blipFill>
          <a:blip r:embed="rId4"/>
          <a:stretch>
            <a:fillRect/>
          </a:stretch>
        </p:blipFill>
        <p:spPr>
          <a:xfrm>
            <a:off x="3237547" y="3818140"/>
            <a:ext cx="4717733" cy="2807448"/>
          </a:xfrm>
          <a:prstGeom prst="rect">
            <a:avLst/>
          </a:prstGeom>
          <a:ln>
            <a:solidFill>
              <a:schemeClr val="tx1"/>
            </a:solidFill>
            <a:prstDash val="dash"/>
          </a:ln>
        </p:spPr>
      </p:pic>
    </p:spTree>
    <p:custDataLst>
      <p:tags r:id="rId1"/>
    </p:custDataLst>
    <p:extLst>
      <p:ext uri="{BB962C8B-B14F-4D97-AF65-F5344CB8AC3E}">
        <p14:creationId xmlns:p14="http://schemas.microsoft.com/office/powerpoint/2010/main" val="1455230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Review</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191385"/>
            <a:ext cx="10515600" cy="4351338"/>
          </a:xfrm>
        </p:spPr>
        <p:txBody>
          <a:bodyPr>
            <a:normAutofit/>
          </a:bodyPr>
          <a:lstStyle/>
          <a:p>
            <a:pPr marL="514350" indent="-514350">
              <a:buFont typeface="+mj-lt"/>
              <a:buAutoNum type="arabicPeriod"/>
            </a:pPr>
            <a:r>
              <a:rPr lang="en-GB" dirty="0" smtClean="0"/>
              <a:t>What are the 2 main types of seismic wave?</a:t>
            </a:r>
          </a:p>
          <a:p>
            <a:pPr marL="514350" indent="-514350">
              <a:buFont typeface="+mj-lt"/>
              <a:buAutoNum type="arabicPeriod"/>
            </a:pPr>
            <a:r>
              <a:rPr lang="en-GB" dirty="0" smtClean="0"/>
              <a:t>What can P waves travel through?</a:t>
            </a:r>
          </a:p>
          <a:p>
            <a:pPr marL="514350" indent="-514350">
              <a:buFont typeface="+mj-lt"/>
              <a:buAutoNum type="arabicPeriod"/>
            </a:pPr>
            <a:r>
              <a:rPr lang="en-GB" dirty="0" smtClean="0"/>
              <a:t>What can S waves travel through?</a:t>
            </a:r>
          </a:p>
          <a:p>
            <a:pPr marL="514350" indent="-514350">
              <a:buFont typeface="+mj-lt"/>
              <a:buAutoNum type="arabicPeriod"/>
            </a:pPr>
            <a:r>
              <a:rPr lang="en-GB" dirty="0" smtClean="0"/>
              <a:t>What is a shadow zone?</a:t>
            </a:r>
          </a:p>
          <a:p>
            <a:pPr marL="514350" indent="-514350">
              <a:buFont typeface="+mj-lt"/>
              <a:buAutoNum type="arabicPeriod"/>
            </a:pPr>
            <a:r>
              <a:rPr lang="en-GB" dirty="0" smtClean="0"/>
              <a:t>Why do we detect P waves first on a seismometer trace?</a:t>
            </a:r>
            <a:endParaRPr lang="en-GB" dirty="0" smtClean="0"/>
          </a:p>
          <a:p>
            <a:pPr marL="514350" indent="-514350">
              <a:buFont typeface="+mj-lt"/>
              <a:buAutoNum type="arabicPeriod"/>
            </a:pPr>
            <a:endParaRPr lang="en-GB" dirty="0" smtClean="0"/>
          </a:p>
        </p:txBody>
      </p:sp>
    </p:spTree>
    <p:custDataLst>
      <p:tags r:id="rId1"/>
    </p:custDataLst>
    <p:extLst>
      <p:ext uri="{BB962C8B-B14F-4D97-AF65-F5344CB8AC3E}">
        <p14:creationId xmlns:p14="http://schemas.microsoft.com/office/powerpoint/2010/main" val="69561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Review – can you….</a:t>
            </a:r>
            <a:endParaRPr lang="en-GB" i="1" dirty="0">
              <a:effectLst>
                <a:outerShdw blurRad="38100" dist="38100" dir="2700000" algn="tl">
                  <a:srgbClr val="000000">
                    <a:alpha val="43137"/>
                  </a:srgbClr>
                </a:outerShdw>
              </a:effectLst>
            </a:endParaRPr>
          </a:p>
        </p:txBody>
      </p:sp>
      <p:sp>
        <p:nvSpPr>
          <p:cNvPr id="7" name="Rectangle 6"/>
          <p:cNvSpPr/>
          <p:nvPr/>
        </p:nvSpPr>
        <p:spPr>
          <a:xfrm>
            <a:off x="838200" y="2091198"/>
            <a:ext cx="10515600" cy="954107"/>
          </a:xfrm>
          <a:prstGeom prst="rect">
            <a:avLst/>
          </a:prstGeom>
        </p:spPr>
        <p:txBody>
          <a:bodyPr wrap="square">
            <a:spAutoFit/>
          </a:bodyPr>
          <a:lstStyle/>
          <a:p>
            <a:pPr marL="514350" indent="-514350">
              <a:buFont typeface="+mj-lt"/>
              <a:buAutoNum type="arabicPeriod"/>
            </a:pPr>
            <a:r>
              <a:rPr lang="en-GB" sz="2800" dirty="0"/>
              <a:t>Describe what seismic waves are and the different </a:t>
            </a:r>
            <a:r>
              <a:rPr lang="en-GB" sz="2800" dirty="0" smtClean="0"/>
              <a:t>types?</a:t>
            </a:r>
            <a:endParaRPr lang="en-GB" sz="2800" dirty="0"/>
          </a:p>
          <a:p>
            <a:pPr marL="514350" indent="-514350">
              <a:buFont typeface="+mj-lt"/>
              <a:buAutoNum type="arabicPeriod"/>
            </a:pPr>
            <a:r>
              <a:rPr lang="en-GB" sz="2800" dirty="0"/>
              <a:t>Explain how seismic waves let us learn about the Earth’s </a:t>
            </a:r>
            <a:r>
              <a:rPr lang="en-GB" sz="2800" dirty="0" smtClean="0"/>
              <a:t>structure?</a:t>
            </a:r>
            <a:endParaRPr lang="en-GB" sz="2800" dirty="0"/>
          </a:p>
        </p:txBody>
      </p:sp>
    </p:spTree>
    <p:custDataLst>
      <p:tags r:id="rId1"/>
    </p:custDataLst>
    <p:extLst>
      <p:ext uri="{BB962C8B-B14F-4D97-AF65-F5344CB8AC3E}">
        <p14:creationId xmlns:p14="http://schemas.microsoft.com/office/powerpoint/2010/main" val="547641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6150429" cy="4351338"/>
          </a:xfrm>
        </p:spPr>
        <p:txBody>
          <a:bodyPr/>
          <a:lstStyle/>
          <a:p>
            <a:pPr marL="0" indent="0">
              <a:buNone/>
            </a:pPr>
            <a:r>
              <a:rPr lang="en-GB" dirty="0" smtClean="0"/>
              <a:t>1. Research </a:t>
            </a:r>
            <a:r>
              <a:rPr lang="en-GB" dirty="0"/>
              <a:t>what happened at the Fukushima nuclear plant after the tsunami that hit Japan in 2011. </a:t>
            </a:r>
            <a:endParaRPr lang="en-GB" dirty="0" smtClean="0"/>
          </a:p>
          <a:p>
            <a:pPr marL="0" indent="0">
              <a:buNone/>
            </a:pPr>
            <a:endParaRPr lang="en-GB" dirty="0" smtClean="0"/>
          </a:p>
          <a:p>
            <a:pPr marL="0" indent="0">
              <a:buNone/>
            </a:pPr>
            <a:r>
              <a:rPr lang="en-GB" dirty="0" smtClean="0"/>
              <a:t>2. Discuss </a:t>
            </a:r>
            <a:r>
              <a:rPr lang="en-GB" dirty="0"/>
              <a:t>the ethical implications of building nuclear power plants in an earthquake zone and potentially endangering </a:t>
            </a:r>
            <a:r>
              <a:rPr lang="en-GB" dirty="0" smtClean="0"/>
              <a:t>lives.</a:t>
            </a:r>
          </a:p>
        </p:txBody>
      </p:sp>
      <p:sp>
        <p:nvSpPr>
          <p:cNvPr id="4" name="Title 1"/>
          <p:cNvSpPr>
            <a:spLocks noGrp="1"/>
          </p:cNvSpPr>
          <p:nvPr>
            <p:ph type="title"/>
          </p:nvPr>
        </p:nvSpPr>
        <p:spPr>
          <a:xfrm>
            <a:off x="838200" y="273685"/>
            <a:ext cx="10515600" cy="1325563"/>
          </a:xfrm>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Dig deeper (optional)</a:t>
            </a:r>
            <a:endParaRPr lang="en-GB" i="1"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a:stretch>
            <a:fillRect/>
          </a:stretch>
        </p:blipFill>
        <p:spPr>
          <a:xfrm>
            <a:off x="6557010" y="1968579"/>
            <a:ext cx="4690656" cy="2564675"/>
          </a:xfrm>
          <a:prstGeom prst="rect">
            <a:avLst/>
          </a:prstGeom>
        </p:spPr>
      </p:pic>
      <p:cxnSp>
        <p:nvCxnSpPr>
          <p:cNvPr id="11" name="Straight Arrow Connector 10"/>
          <p:cNvCxnSpPr/>
          <p:nvPr/>
        </p:nvCxnSpPr>
        <p:spPr>
          <a:xfrm flipH="1">
            <a:off x="10398035" y="1339675"/>
            <a:ext cx="117565" cy="165947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74240" y="956792"/>
            <a:ext cx="1273426" cy="369332"/>
          </a:xfrm>
          <a:prstGeom prst="rect">
            <a:avLst/>
          </a:prstGeom>
          <a:noFill/>
        </p:spPr>
        <p:txBody>
          <a:bodyPr wrap="none" rtlCol="0">
            <a:spAutoFit/>
          </a:bodyPr>
          <a:lstStyle/>
          <a:p>
            <a:r>
              <a:rPr lang="en-GB" b="1" dirty="0" smtClean="0"/>
              <a:t>Earthquake</a:t>
            </a:r>
            <a:endParaRPr lang="en-GB" b="1" dirty="0"/>
          </a:p>
        </p:txBody>
      </p:sp>
      <p:sp>
        <p:nvSpPr>
          <p:cNvPr id="14" name="Rectangle 13"/>
          <p:cNvSpPr/>
          <p:nvPr/>
        </p:nvSpPr>
        <p:spPr>
          <a:xfrm>
            <a:off x="838200" y="5674025"/>
            <a:ext cx="4562980" cy="369332"/>
          </a:xfrm>
          <a:prstGeom prst="rect">
            <a:avLst/>
          </a:prstGeom>
        </p:spPr>
        <p:txBody>
          <a:bodyPr wrap="none">
            <a:spAutoFit/>
          </a:bodyPr>
          <a:lstStyle/>
          <a:p>
            <a:r>
              <a:rPr lang="en-GB" dirty="0">
                <a:hlinkClick r:id="rId4"/>
              </a:rPr>
              <a:t>https://www.bbc.co.uk/news/world-12783832</a:t>
            </a:r>
            <a:endParaRPr lang="en-GB" dirty="0"/>
          </a:p>
        </p:txBody>
      </p:sp>
    </p:spTree>
    <p:custDataLst>
      <p:tags r:id="rId1"/>
    </p:custDataLst>
    <p:extLst>
      <p:ext uri="{BB962C8B-B14F-4D97-AF65-F5344CB8AC3E}">
        <p14:creationId xmlns:p14="http://schemas.microsoft.com/office/powerpoint/2010/main" val="2732858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223" y="1645919"/>
            <a:ext cx="9650186" cy="853297"/>
          </a:xfrm>
          <a:solidFill>
            <a:schemeClr val="accent1">
              <a:lumMod val="40000"/>
              <a:lumOff val="60000"/>
            </a:schemeClr>
          </a:solidFill>
          <a:ln w="3175">
            <a:solidFill>
              <a:schemeClr val="tx1"/>
            </a:solidFill>
          </a:ln>
        </p:spPr>
        <p:txBody>
          <a:bodyPr>
            <a:normAutofit/>
          </a:bodyPr>
          <a:lstStyle/>
          <a:p>
            <a:r>
              <a:rPr lang="en-GB" sz="4800" i="1" dirty="0" smtClean="0">
                <a:effectLst>
                  <a:outerShdw blurRad="38100" dist="38100" dir="2700000" algn="tl">
                    <a:srgbClr val="000000">
                      <a:alpha val="43137"/>
                    </a:srgbClr>
                  </a:outerShdw>
                </a:effectLst>
              </a:rPr>
              <a:t>P12 </a:t>
            </a:r>
            <a:r>
              <a:rPr lang="en-GB" sz="4800" i="1" dirty="0" smtClean="0">
                <a:effectLst>
                  <a:outerShdw blurRad="38100" dist="38100" dir="2700000" algn="tl">
                    <a:srgbClr val="000000">
                      <a:alpha val="43137"/>
                    </a:srgbClr>
                  </a:outerShdw>
                </a:effectLst>
              </a:rPr>
              <a:t>Lesson 6: Seismic waves</a:t>
            </a:r>
            <a:endParaRPr lang="en-GB" sz="4800"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743201" y="3113912"/>
            <a:ext cx="7478487" cy="2276248"/>
          </a:xfrm>
        </p:spPr>
        <p:txBody>
          <a:bodyPr>
            <a:noAutofit/>
          </a:bodyPr>
          <a:lstStyle/>
          <a:p>
            <a:pPr marL="571500" indent="-571500" algn="l">
              <a:buFont typeface="Arial" panose="020B0604020202020204" pitchFamily="34" charset="0"/>
              <a:buChar char="•"/>
            </a:pPr>
            <a:r>
              <a:rPr lang="en-GB" sz="4000" i="1" dirty="0" smtClean="0"/>
              <a:t>Week </a:t>
            </a:r>
            <a:r>
              <a:rPr lang="en-GB" sz="4000" i="1" dirty="0" smtClean="0"/>
              <a:t>4 (11</a:t>
            </a:r>
            <a:r>
              <a:rPr lang="en-GB" sz="4000" i="1" baseline="30000" dirty="0" smtClean="0"/>
              <a:t>th</a:t>
            </a:r>
            <a:r>
              <a:rPr lang="en-GB" sz="4000" i="1" dirty="0" smtClean="0"/>
              <a:t> </a:t>
            </a:r>
            <a:r>
              <a:rPr lang="en-GB" sz="4000" i="1" dirty="0" smtClean="0"/>
              <a:t>May to </a:t>
            </a:r>
            <a:r>
              <a:rPr lang="en-GB" sz="4000" i="1" dirty="0" smtClean="0"/>
              <a:t>17</a:t>
            </a:r>
            <a:r>
              <a:rPr lang="en-GB" sz="4000" i="1" baseline="30000" dirty="0" smtClean="0"/>
              <a:t>th</a:t>
            </a:r>
            <a:r>
              <a:rPr lang="en-GB" sz="4000" i="1" dirty="0" smtClean="0"/>
              <a:t> </a:t>
            </a:r>
            <a:r>
              <a:rPr lang="en-GB" sz="4000" i="1" dirty="0" smtClean="0"/>
              <a:t>May)</a:t>
            </a:r>
          </a:p>
          <a:p>
            <a:pPr marL="571500" indent="-571500" algn="l">
              <a:buFont typeface="Arial" panose="020B0604020202020204" pitchFamily="34" charset="0"/>
              <a:buChar char="•"/>
            </a:pPr>
            <a:r>
              <a:rPr lang="en-GB" sz="4000" i="1" dirty="0" smtClean="0"/>
              <a:t>Year 10 </a:t>
            </a:r>
          </a:p>
          <a:p>
            <a:pPr marL="571500" indent="-571500" algn="l">
              <a:buFont typeface="Arial" panose="020B0604020202020204" pitchFamily="34" charset="0"/>
              <a:buChar char="•"/>
            </a:pPr>
            <a:r>
              <a:rPr lang="en-GB" sz="4000" i="1" dirty="0" smtClean="0"/>
              <a:t>Triple physics</a:t>
            </a:r>
            <a:endParaRPr lang="en-GB" sz="4000" i="1" dirty="0"/>
          </a:p>
        </p:txBody>
      </p:sp>
    </p:spTree>
    <p:custDataLst>
      <p:tags r:id="rId1"/>
    </p:custDataLst>
    <p:extLst>
      <p:ext uri="{BB962C8B-B14F-4D97-AF65-F5344CB8AC3E}">
        <p14:creationId xmlns:p14="http://schemas.microsoft.com/office/powerpoint/2010/main" val="607049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Learning objectives</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455817"/>
            <a:ext cx="10515600" cy="3721146"/>
          </a:xfrm>
        </p:spPr>
        <p:txBody>
          <a:bodyPr/>
          <a:lstStyle/>
          <a:p>
            <a:pPr marL="514350" indent="-514350">
              <a:buFont typeface="+mj-lt"/>
              <a:buAutoNum type="arabicPeriod"/>
            </a:pPr>
            <a:r>
              <a:rPr lang="en-GB" dirty="0" smtClean="0"/>
              <a:t>Describe what seismic waves are and the different types.</a:t>
            </a:r>
          </a:p>
          <a:p>
            <a:pPr marL="514350" indent="-514350">
              <a:buFont typeface="+mj-lt"/>
              <a:buAutoNum type="arabicPeriod"/>
            </a:pPr>
            <a:r>
              <a:rPr lang="en-GB" dirty="0" smtClean="0"/>
              <a:t>Explain how seismic waves let us learn about the Earth’s structure.</a:t>
            </a:r>
          </a:p>
          <a:p>
            <a:endParaRPr lang="en-GB" dirty="0"/>
          </a:p>
        </p:txBody>
      </p:sp>
    </p:spTree>
    <p:custDataLst>
      <p:tags r:id="rId1"/>
    </p:custDataLst>
    <p:extLst>
      <p:ext uri="{BB962C8B-B14F-4D97-AF65-F5344CB8AC3E}">
        <p14:creationId xmlns:p14="http://schemas.microsoft.com/office/powerpoint/2010/main" val="103038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Retrieval </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920238"/>
            <a:ext cx="10515600" cy="3825649"/>
          </a:xfrm>
        </p:spPr>
        <p:txBody>
          <a:bodyPr/>
          <a:lstStyle/>
          <a:p>
            <a:pPr marL="0" indent="0">
              <a:buNone/>
            </a:pPr>
            <a:r>
              <a:rPr lang="en-GB" dirty="0" smtClean="0"/>
              <a:t>What are the 4 layers of the earth called? </a:t>
            </a:r>
          </a:p>
          <a:p>
            <a:pPr marL="0" indent="0">
              <a:buNone/>
            </a:pPr>
            <a:r>
              <a:rPr lang="en-GB" dirty="0" smtClean="0"/>
              <a:t>Write any additional information you know about each layer.</a:t>
            </a:r>
          </a:p>
        </p:txBody>
      </p:sp>
    </p:spTree>
    <p:custDataLst>
      <p:tags r:id="rId1"/>
    </p:custDataLst>
    <p:extLst>
      <p:ext uri="{BB962C8B-B14F-4D97-AF65-F5344CB8AC3E}">
        <p14:creationId xmlns:p14="http://schemas.microsoft.com/office/powerpoint/2010/main" val="1750194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Retrieval: </a:t>
            </a:r>
            <a:r>
              <a:rPr lang="en-GB" i="1" dirty="0" smtClean="0">
                <a:effectLst>
                  <a:outerShdw blurRad="38100" dist="38100" dir="2700000" algn="tl">
                    <a:srgbClr val="000000">
                      <a:alpha val="43137"/>
                    </a:srgbClr>
                  </a:outerShdw>
                </a:effectLst>
              </a:rPr>
              <a:t>possible answer</a:t>
            </a:r>
            <a:endParaRPr lang="en-GB" i="1"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3"/>
          <a:stretch>
            <a:fillRect/>
          </a:stretch>
        </p:blipFill>
        <p:spPr>
          <a:xfrm>
            <a:off x="838200" y="1960954"/>
            <a:ext cx="10515600" cy="4080680"/>
          </a:xfrm>
          <a:prstGeom prst="rect">
            <a:avLst/>
          </a:prstGeom>
        </p:spPr>
      </p:pic>
    </p:spTree>
    <p:custDataLst>
      <p:tags r:id="rId1"/>
    </p:custDataLst>
    <p:extLst>
      <p:ext uri="{BB962C8B-B14F-4D97-AF65-F5344CB8AC3E}">
        <p14:creationId xmlns:p14="http://schemas.microsoft.com/office/powerpoint/2010/main" val="274606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a:ln>
            <a:solidFill>
              <a:schemeClr val="tx1"/>
            </a:solidFill>
          </a:ln>
        </p:spPr>
        <p:txBody>
          <a:bodyPr/>
          <a:lstStyle/>
          <a:p>
            <a:r>
              <a:rPr lang="en-GB" i="1" dirty="0" smtClean="0">
                <a:effectLst>
                  <a:outerShdw blurRad="38100" dist="38100" dir="2700000" algn="tl">
                    <a:srgbClr val="000000">
                      <a:alpha val="43137"/>
                    </a:srgbClr>
                  </a:outerShdw>
                </a:effectLst>
              </a:rPr>
              <a:t>Acquire – watch the </a:t>
            </a:r>
            <a:r>
              <a:rPr lang="en-GB" i="1" dirty="0" smtClean="0">
                <a:effectLst>
                  <a:outerShdw blurRad="38100" dist="38100" dir="2700000" algn="tl">
                    <a:srgbClr val="000000">
                      <a:alpha val="43137"/>
                    </a:srgbClr>
                  </a:outerShdw>
                </a:effectLst>
              </a:rPr>
              <a:t>video</a:t>
            </a:r>
            <a:endParaRPr lang="en-GB"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74320" y="1855741"/>
            <a:ext cx="2508069" cy="2076179"/>
          </a:xfrm>
          <a:solidFill>
            <a:srgbClr val="FFFF00"/>
          </a:solidFill>
          <a:ln w="3175">
            <a:solidFill>
              <a:schemeClr val="tx1"/>
            </a:solidFill>
          </a:ln>
        </p:spPr>
        <p:txBody>
          <a:bodyPr>
            <a:normAutofit lnSpcReduction="10000"/>
          </a:bodyPr>
          <a:lstStyle/>
          <a:p>
            <a:pPr marL="514350" indent="-514350">
              <a:buFont typeface="+mj-lt"/>
              <a:buAutoNum type="arabicPeriod"/>
            </a:pPr>
            <a:r>
              <a:rPr lang="en-GB" dirty="0" smtClean="0"/>
              <a:t>Make notes.</a:t>
            </a:r>
          </a:p>
          <a:p>
            <a:pPr marL="514350" indent="-514350">
              <a:buFont typeface="+mj-lt"/>
              <a:buAutoNum type="arabicPeriod"/>
            </a:pPr>
            <a:r>
              <a:rPr lang="en-GB" dirty="0" smtClean="0"/>
              <a:t>Pause or re-watch the video if necessary</a:t>
            </a:r>
            <a:endParaRPr lang="en-GB" dirty="0"/>
          </a:p>
        </p:txBody>
      </p:sp>
      <p:pic>
        <p:nvPicPr>
          <p:cNvPr id="5" name="AqVJ4b5tkwo"/>
          <p:cNvPicPr>
            <a:picLocks noRot="1" noChangeAspect="1"/>
          </p:cNvPicPr>
          <p:nvPr>
            <a:videoFile r:link="rId2"/>
          </p:nvPr>
        </p:nvPicPr>
        <p:blipFill>
          <a:blip r:embed="rId4"/>
          <a:stretch>
            <a:fillRect/>
          </a:stretch>
        </p:blipFill>
        <p:spPr>
          <a:xfrm>
            <a:off x="2987040" y="1855741"/>
            <a:ext cx="8366760" cy="4706303"/>
          </a:xfrm>
          <a:prstGeom prst="rect">
            <a:avLst/>
          </a:prstGeom>
        </p:spPr>
      </p:pic>
    </p:spTree>
    <p:custDataLst>
      <p:tags r:id="rId1"/>
    </p:custDataLst>
    <p:extLst>
      <p:ext uri="{BB962C8B-B14F-4D97-AF65-F5344CB8AC3E}">
        <p14:creationId xmlns:p14="http://schemas.microsoft.com/office/powerpoint/2010/main" val="119009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64326" y="36194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a:t>
            </a:r>
            <a:r>
              <a:rPr lang="en-GB" i="1" dirty="0" smtClean="0">
                <a:effectLst>
                  <a:outerShdw blurRad="38100" dist="38100" dir="2700000" algn="tl">
                    <a:srgbClr val="000000">
                      <a:alpha val="43137"/>
                    </a:srgbClr>
                  </a:outerShdw>
                </a:effectLst>
              </a:rPr>
              <a:t>learning about the Earth’s structure</a:t>
            </a:r>
            <a:endParaRPr lang="en-GB" i="1" dirty="0">
              <a:effectLst>
                <a:outerShdw blurRad="38100" dist="38100" dir="2700000" algn="tl">
                  <a:srgbClr val="000000">
                    <a:alpha val="43137"/>
                  </a:srgbClr>
                </a:outerShdw>
              </a:effectLst>
            </a:endParaRPr>
          </a:p>
        </p:txBody>
      </p:sp>
      <p:sp>
        <p:nvSpPr>
          <p:cNvPr id="6" name="AutoShape 2" descr="https://bishopstopford.fireflycloud.net/resource.aspx?id=18946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Content Placeholder 3"/>
          <p:cNvPicPr>
            <a:picLocks noGrp="1" noChangeAspect="1"/>
          </p:cNvPicPr>
          <p:nvPr>
            <p:ph idx="1"/>
          </p:nvPr>
        </p:nvPicPr>
        <p:blipFill>
          <a:blip r:embed="rId3"/>
          <a:stretch>
            <a:fillRect/>
          </a:stretch>
        </p:blipFill>
        <p:spPr>
          <a:xfrm>
            <a:off x="907711" y="1825625"/>
            <a:ext cx="10376577" cy="4405313"/>
          </a:xfrm>
          <a:prstGeom prst="rect">
            <a:avLst/>
          </a:prstGeom>
        </p:spPr>
      </p:pic>
      <p:sp>
        <p:nvSpPr>
          <p:cNvPr id="8" name="Rectangle 7"/>
          <p:cNvSpPr/>
          <p:nvPr/>
        </p:nvSpPr>
        <p:spPr>
          <a:xfrm>
            <a:off x="1058091" y="5460274"/>
            <a:ext cx="4023360" cy="10058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smtClean="0">
                <a:solidFill>
                  <a:schemeClr val="tx1"/>
                </a:solidFill>
              </a:rPr>
              <a:t>P waves are longitudinal</a:t>
            </a:r>
          </a:p>
          <a:p>
            <a:pPr algn="ctr"/>
            <a:r>
              <a:rPr lang="en-GB" sz="2400" b="1" i="1" dirty="0" smtClean="0">
                <a:solidFill>
                  <a:schemeClr val="tx1"/>
                </a:solidFill>
              </a:rPr>
              <a:t>S waves are transverse</a:t>
            </a:r>
            <a:endParaRPr lang="en-GB" sz="2400" b="1" i="1" dirty="0">
              <a:solidFill>
                <a:schemeClr val="tx1"/>
              </a:solidFill>
            </a:endParaRPr>
          </a:p>
        </p:txBody>
      </p:sp>
    </p:spTree>
    <p:custDataLst>
      <p:tags r:id="rId1"/>
    </p:custDataLst>
    <p:extLst>
      <p:ext uri="{BB962C8B-B14F-4D97-AF65-F5344CB8AC3E}">
        <p14:creationId xmlns:p14="http://schemas.microsoft.com/office/powerpoint/2010/main" val="358119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89311"/>
            <a:ext cx="10515600" cy="855277"/>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 </a:t>
            </a:r>
            <a:r>
              <a:rPr lang="en-GB" i="1" dirty="0" smtClean="0">
                <a:effectLst>
                  <a:outerShdw blurRad="38100" dist="38100" dir="2700000" algn="tl">
                    <a:srgbClr val="000000">
                      <a:alpha val="43137"/>
                    </a:srgbClr>
                  </a:outerShdw>
                </a:effectLst>
              </a:rPr>
              <a:t>seismometer trace</a:t>
            </a:r>
            <a:endParaRPr lang="en-GB" i="1" dirty="0">
              <a:effectLst>
                <a:outerShdw blurRad="38100" dist="38100" dir="2700000" algn="tl">
                  <a:srgbClr val="000000">
                    <a:alpha val="43137"/>
                  </a:srgbClr>
                </a:outerShdw>
              </a:effectLst>
            </a:endParaRPr>
          </a:p>
        </p:txBody>
      </p:sp>
      <p:sp>
        <p:nvSpPr>
          <p:cNvPr id="7" name="AutoShape 4" descr="https://bishopstopford.fireflycloud.net/resource.aspx?id=18924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Content Placeholder 1"/>
          <p:cNvSpPr>
            <a:spLocks noGrp="1"/>
          </p:cNvSpPr>
          <p:nvPr>
            <p:ph idx="1"/>
          </p:nvPr>
        </p:nvSpPr>
        <p:spPr>
          <a:xfrm>
            <a:off x="838200" y="1303111"/>
            <a:ext cx="10515600" cy="4351338"/>
          </a:xfrm>
        </p:spPr>
        <p:txBody>
          <a:bodyPr/>
          <a:lstStyle/>
          <a:p>
            <a:pPr marL="0" indent="0">
              <a:buNone/>
            </a:pPr>
            <a:r>
              <a:rPr lang="en-GB" dirty="0"/>
              <a:t>A seismometer is a device used to detect earthquakes. It produces a trace showing the 3 possible types of </a:t>
            </a:r>
            <a:r>
              <a:rPr lang="en-GB" dirty="0" smtClean="0"/>
              <a:t>waves</a:t>
            </a:r>
          </a:p>
          <a:p>
            <a:endParaRPr lang="en-GB" dirty="0"/>
          </a:p>
          <a:p>
            <a:endParaRPr lang="en-GB" dirty="0"/>
          </a:p>
        </p:txBody>
      </p:sp>
      <p:sp>
        <p:nvSpPr>
          <p:cNvPr id="6" name="AutoShape 2" descr="https://bishopstopford.fireflycloud.net/resource.aspx?id=1896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3"/>
          <a:stretch>
            <a:fillRect/>
          </a:stretch>
        </p:blipFill>
        <p:spPr>
          <a:xfrm>
            <a:off x="750524" y="2155239"/>
            <a:ext cx="10690951" cy="4592771"/>
          </a:xfrm>
          <a:prstGeom prst="rect">
            <a:avLst/>
          </a:prstGeom>
        </p:spPr>
      </p:pic>
    </p:spTree>
    <p:custDataLst>
      <p:tags r:id="rId1"/>
    </p:custDataLst>
    <p:extLst>
      <p:ext uri="{BB962C8B-B14F-4D97-AF65-F5344CB8AC3E}">
        <p14:creationId xmlns:p14="http://schemas.microsoft.com/office/powerpoint/2010/main" val="2753204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bishopstopford.fireflycloud.net/resource.aspx?id=1892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itle 1"/>
          <p:cNvSpPr txBox="1">
            <a:spLocks/>
          </p:cNvSpPr>
          <p:nvPr/>
        </p:nvSpPr>
        <p:spPr>
          <a:xfrm>
            <a:off x="838200" y="361949"/>
            <a:ext cx="10515600" cy="1325563"/>
          </a:xfrm>
          <a:prstGeom prst="rect">
            <a:avLst/>
          </a:prstGeom>
          <a:solidFill>
            <a:schemeClr val="accent1">
              <a:lumMod val="40000"/>
              <a:lumOff val="6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i="1" dirty="0" smtClean="0">
                <a:effectLst>
                  <a:outerShdw blurRad="38100" dist="38100" dir="2700000" algn="tl">
                    <a:srgbClr val="000000">
                      <a:alpha val="43137"/>
                    </a:srgbClr>
                  </a:outerShdw>
                </a:effectLst>
              </a:rPr>
              <a:t>Acquire </a:t>
            </a:r>
            <a:r>
              <a:rPr lang="en-GB" i="1" dirty="0" smtClean="0">
                <a:effectLst>
                  <a:outerShdw blurRad="38100" dist="38100" dir="2700000" algn="tl">
                    <a:srgbClr val="000000">
                      <a:alpha val="43137"/>
                    </a:srgbClr>
                  </a:outerShdw>
                </a:effectLst>
              </a:rPr>
              <a:t>– shadow zones </a:t>
            </a:r>
            <a:endParaRPr lang="en-GB" i="1" dirty="0">
              <a:effectLst>
                <a:outerShdw blurRad="38100" dist="38100" dir="2700000" algn="tl">
                  <a:srgbClr val="000000">
                    <a:alpha val="43137"/>
                  </a:srgbClr>
                </a:outerShdw>
              </a:effectLst>
            </a:endParaRPr>
          </a:p>
        </p:txBody>
      </p:sp>
      <p:sp>
        <p:nvSpPr>
          <p:cNvPr id="7" name="AutoShape 2" descr="https://bishopstopford.fireflycloud.net/resource.aspx?id=18949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Content Placeholder 1"/>
          <p:cNvSpPr>
            <a:spLocks noGrp="1"/>
          </p:cNvSpPr>
          <p:nvPr>
            <p:ph idx="1"/>
          </p:nvPr>
        </p:nvSpPr>
        <p:spPr>
          <a:xfrm>
            <a:off x="838200" y="1825625"/>
            <a:ext cx="5562600" cy="4351338"/>
          </a:xfrm>
        </p:spPr>
        <p:txBody>
          <a:bodyPr/>
          <a:lstStyle/>
          <a:p>
            <a:pPr marL="0" indent="0">
              <a:buNone/>
            </a:pPr>
            <a:r>
              <a:rPr lang="en-GB" dirty="0" smtClean="0"/>
              <a:t>1. P </a:t>
            </a:r>
            <a:r>
              <a:rPr lang="en-GB" dirty="0"/>
              <a:t>waves refract at the boundary between mantle and outer core, then refract again when they leave the outer core. The second refraction is further around and cannot reach the shadow zone</a:t>
            </a:r>
            <a:r>
              <a:rPr lang="en-GB" dirty="0" smtClean="0"/>
              <a:t>.</a:t>
            </a:r>
          </a:p>
          <a:p>
            <a:pPr marL="0" indent="0">
              <a:buNone/>
            </a:pPr>
            <a:endParaRPr lang="en-GB" dirty="0"/>
          </a:p>
          <a:p>
            <a:pPr marL="0" indent="0">
              <a:buNone/>
            </a:pPr>
            <a:r>
              <a:rPr lang="en-GB" dirty="0"/>
              <a:t>2. S waves are transverse and cannot travel through a liquid outer core.</a:t>
            </a:r>
          </a:p>
          <a:p>
            <a:endParaRPr lang="en-GB" dirty="0"/>
          </a:p>
        </p:txBody>
      </p:sp>
      <p:pic>
        <p:nvPicPr>
          <p:cNvPr id="3" name="Picture 2"/>
          <p:cNvPicPr>
            <a:picLocks noChangeAspect="1"/>
          </p:cNvPicPr>
          <p:nvPr/>
        </p:nvPicPr>
        <p:blipFill rotWithShape="1">
          <a:blip r:embed="rId3"/>
          <a:srcRect l="1484" t="9728" r="4949"/>
          <a:stretch/>
        </p:blipFill>
        <p:spPr>
          <a:xfrm>
            <a:off x="6688184" y="2207622"/>
            <a:ext cx="5185954" cy="4062549"/>
          </a:xfrm>
          <a:prstGeom prst="rect">
            <a:avLst/>
          </a:prstGeom>
        </p:spPr>
      </p:pic>
    </p:spTree>
    <p:custDataLst>
      <p:tags r:id="rId1"/>
    </p:custDataLst>
    <p:extLst>
      <p:ext uri="{BB962C8B-B14F-4D97-AF65-F5344CB8AC3E}">
        <p14:creationId xmlns:p14="http://schemas.microsoft.com/office/powerpoint/2010/main" val="26607923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396</Words>
  <Application>Microsoft Office PowerPoint</Application>
  <PresentationFormat>Widescreen</PresentationFormat>
  <Paragraphs>50</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Chapter 12: Wave properties </vt:lpstr>
      <vt:lpstr>P12 Lesson 6: Seismic waves</vt:lpstr>
      <vt:lpstr>Learning objectives</vt:lpstr>
      <vt:lpstr>Retrieval </vt:lpstr>
      <vt:lpstr>Retrieval: possible answer</vt:lpstr>
      <vt:lpstr>Acquire – watch the video</vt:lpstr>
      <vt:lpstr>PowerPoint Presentation</vt:lpstr>
      <vt:lpstr>PowerPoint Presentation</vt:lpstr>
      <vt:lpstr>PowerPoint Presentation</vt:lpstr>
      <vt:lpstr>Action – worksheet</vt:lpstr>
      <vt:lpstr>Review</vt:lpstr>
      <vt:lpstr>Review – can you….</vt:lpstr>
      <vt:lpstr>Dig deeper (optional)</vt:lpstr>
    </vt:vector>
  </TitlesOfParts>
  <Company>Bishop Stopford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P12 The nature and properties of waves</dc:title>
  <dc:creator>Dr P Mann</dc:creator>
  <cp:lastModifiedBy>Dr P Mann</cp:lastModifiedBy>
  <cp:revision>46</cp:revision>
  <dcterms:created xsi:type="dcterms:W3CDTF">2020-04-04T13:22:52Z</dcterms:created>
  <dcterms:modified xsi:type="dcterms:W3CDTF">2020-04-06T11:23:22Z</dcterms:modified>
</cp:coreProperties>
</file>