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4" r:id="rId5"/>
    <p:sldId id="345" r:id="rId6"/>
    <p:sldId id="347" r:id="rId7"/>
    <p:sldId id="351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56" r:id="rId17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F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07" autoAdjust="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9749AC55-7CDA-47B9-9DA5-E56B3FFAEE2F}" type="datetime1">
              <a:rPr lang="ru-RU" smtClean="0"/>
              <a:t>16.03.2025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0E5C4B33-97B5-410B-BDF8-FEC3E280F575}" type="datetime1">
              <a:rPr lang="ru-RU" smtClean="0"/>
              <a:pPr/>
              <a:t>16.03.2025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D18E0B9-48E4-499D-93B2-B07D00395B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F28E7-9742-E1EC-D935-AE84F86A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6538C19-2BC1-3806-A094-E97206DBD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74FD04-9E5B-F138-9924-E8561E61F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B35ADD-2B9E-A029-5E1C-6C5682C25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341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E983B-AFF7-4168-CC6C-31017186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67B22D-0FB6-8085-3765-D674EA2F5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7A6811-F8BF-FAF6-18D9-297046FB81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774844-B16F-737C-2D1C-450846B78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91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491BD-5C73-10B2-1B4C-FBAAD7884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3330B0D-427B-52C4-EC4E-CEAC080B9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6D85E9-16E4-43C0-E376-A8C6546E6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F5A4AD-0264-A352-F79D-2A7C682DB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5842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F0A0-2B03-4BB4-8A6E-75E11967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44C9D4-5250-FD45-0268-EB685BB02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2C20501-BB03-04AF-D580-0FCA196C1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E3D3D-EDAC-3E58-8C4B-B34DDD35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07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DA86-B4E0-2775-22F8-635952EF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09B1E7-6F22-77C5-A32F-BC7913E70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6CFF8A-AD86-69F2-0857-601C515E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4B51B-4E99-EFE8-2E4B-37B3509AF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232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E9BE-B4FF-8B86-6480-B618EB55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9F80A48-C9F7-AD28-AA9F-14462A979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1566038-9E57-E754-19B8-7EB9B4EBA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79770B0-5D48-B113-6EA2-963B81675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441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71378-3910-EC49-EA32-0BA7DBDB7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2543D1D-30C7-4A3E-EC36-608709F43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E366815-0CF7-87F9-5832-378A66A96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15F146-6DF3-5660-2253-837940A18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63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A9D82-AB85-C83F-A638-B0B8D61B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F88CB-B589-AA77-2A64-7FCCF61EE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F610EF2-91FC-413B-F85D-C19F4A69F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34AEAF-B960-A92A-98AD-825D39FE8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711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ru-RU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Заполнитель таблицы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ru-RU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ru-RU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ru-RU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ru-RU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ru-RU" sz="1800" b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457200" indent="0">
              <a:spcBef>
                <a:spcPts val="1000"/>
              </a:spcBef>
              <a:buNone/>
              <a:defRPr lang="ru-RU" sz="1600"/>
            </a:lvl2pPr>
            <a:lvl3pPr marL="914400" indent="0">
              <a:spcBef>
                <a:spcPts val="1000"/>
              </a:spcBef>
              <a:buNone/>
              <a:defRPr lang="ru-RU" sz="1400"/>
            </a:lvl3pPr>
            <a:lvl4pPr marL="1371600" indent="0">
              <a:spcBef>
                <a:spcPts val="1000"/>
              </a:spcBef>
              <a:buNone/>
              <a:defRPr lang="ru-RU" sz="1200"/>
            </a:lvl4pPr>
            <a:lvl5pPr marL="1828800" indent="0">
              <a:spcBef>
                <a:spcPts val="100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ru-RU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ru-RU" sz="1800"/>
            </a:lvl1pPr>
            <a:lvl2pPr marL="457200" indent="0">
              <a:lnSpc>
                <a:spcPct val="125000"/>
              </a:lnSpc>
              <a:buNone/>
              <a:defRPr lang="ru-RU" sz="1600"/>
            </a:lvl2pPr>
            <a:lvl3pPr marL="914400" indent="0">
              <a:lnSpc>
                <a:spcPct val="125000"/>
              </a:lnSpc>
              <a:buNone/>
              <a:defRPr lang="ru-RU" sz="1400"/>
            </a:lvl3pPr>
            <a:lvl4pPr marL="1371600" indent="0">
              <a:lnSpc>
                <a:spcPct val="125000"/>
              </a:lnSpc>
              <a:buNone/>
              <a:defRPr lang="ru-RU" sz="1200"/>
            </a:lvl4pPr>
            <a:lvl5pPr marL="1828800" indent="0">
              <a:lnSpc>
                <a:spcPct val="125000"/>
              </a:lnSpc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амка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Рамка 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амка 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91" y="2707766"/>
            <a:ext cx="10113818" cy="1442468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ctr" rtl="0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</a:t>
            </a: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десктопного приложения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по УП ПМ.01.</a:t>
            </a:r>
            <a:endParaRPr lang="ru-RU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602020A0-8420-0244-E4E4-0CE073AD7AAB}"/>
              </a:ext>
            </a:extLst>
          </p:cNvPr>
          <p:cNvSpPr txBox="1">
            <a:spLocks/>
          </p:cNvSpPr>
          <p:nvPr/>
        </p:nvSpPr>
        <p:spPr>
          <a:xfrm>
            <a:off x="178722" y="6043353"/>
            <a:ext cx="5648500" cy="64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41П Кузьмин И.В. 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C3E35-D30D-CD16-F408-022C8F77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8612AA-B79C-DC41-C42D-47B62D25285D}"/>
              </a:ext>
            </a:extLst>
          </p:cNvPr>
          <p:cNvSpPr txBox="1"/>
          <p:nvPr/>
        </p:nvSpPr>
        <p:spPr>
          <a:xfrm>
            <a:off x="4286595" y="597264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сотрудника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32F4C8E7-7755-354B-2CD7-ABE3B1454D11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6BFC43-05CE-5C7D-6E46-5ED2B0297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558" y="1080811"/>
            <a:ext cx="8960883" cy="489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F5123-BB5D-A2FA-43B0-2E121327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6530DABF-4F4F-BD3D-391C-AE9C41FFC9AF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08312F-37DC-7A85-7363-493B0A146AB4}"/>
              </a:ext>
            </a:extLst>
          </p:cNvPr>
          <p:cNvSpPr txBox="1"/>
          <p:nvPr/>
        </p:nvSpPr>
        <p:spPr>
          <a:xfrm>
            <a:off x="929436" y="5842415"/>
            <a:ext cx="420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Функции кнопки печати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A4A93-44C8-6D0B-BA3D-F89B58A07EBD}"/>
              </a:ext>
            </a:extLst>
          </p:cNvPr>
          <p:cNvSpPr txBox="1"/>
          <p:nvPr/>
        </p:nvSpPr>
        <p:spPr>
          <a:xfrm>
            <a:off x="6634562" y="5587618"/>
            <a:ext cx="409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в документе для печати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3CC122-A9E0-5E82-AC6C-767E464D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8"/>
          <a:stretch/>
        </p:blipFill>
        <p:spPr>
          <a:xfrm>
            <a:off x="531991" y="1305097"/>
            <a:ext cx="5004286" cy="453731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2DF521-35D4-3FBC-43E5-0BBF60D5D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750" y="1270381"/>
            <a:ext cx="5958259" cy="431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95BE3-C8C4-9EF1-E12C-281638B7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851EC-42B6-6F4C-E89A-986603124ED0}"/>
              </a:ext>
            </a:extLst>
          </p:cNvPr>
          <p:cNvSpPr txBox="1"/>
          <p:nvPr/>
        </p:nvSpPr>
        <p:spPr>
          <a:xfrm>
            <a:off x="430991" y="5939288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 регистрации клиента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870098C3-401B-6073-3FEB-5FA91599870A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0A4C07-0FA4-57FA-F495-324072295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35" y="1303995"/>
            <a:ext cx="3214722" cy="474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2ACF9-D84A-DD4E-AB5D-B063279DD4C9}"/>
              </a:ext>
            </a:extLst>
          </p:cNvPr>
          <p:cNvSpPr txBox="1"/>
          <p:nvPr/>
        </p:nvSpPr>
        <p:spPr>
          <a:xfrm>
            <a:off x="4668749" y="5789659"/>
            <a:ext cx="3531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Заполненная форма регистрации клиента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BEE3E2-F6BA-E501-81C0-57F19983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048" y="575365"/>
            <a:ext cx="3618809" cy="52142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3F9294-33AE-C099-84C0-024AACAC0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298" y="1777403"/>
            <a:ext cx="2638793" cy="562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BA0B53-DACE-3987-66BE-AA489ABCA497}"/>
              </a:ext>
            </a:extLst>
          </p:cNvPr>
          <p:cNvSpPr txBox="1"/>
          <p:nvPr/>
        </p:nvSpPr>
        <p:spPr>
          <a:xfrm>
            <a:off x="8513453" y="2253014"/>
            <a:ext cx="2496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Ошибка при слишком простом пароле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6042BC7-11F7-DDBF-BA9E-95D4646378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20" b="5051"/>
          <a:stretch/>
        </p:blipFill>
        <p:spPr>
          <a:xfrm>
            <a:off x="7871298" y="3226502"/>
            <a:ext cx="3780791" cy="12229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1422A1-D625-734F-0048-30AC37862CBC}"/>
              </a:ext>
            </a:extLst>
          </p:cNvPr>
          <p:cNvSpPr txBox="1"/>
          <p:nvPr/>
        </p:nvSpPr>
        <p:spPr>
          <a:xfrm>
            <a:off x="8513453" y="4397884"/>
            <a:ext cx="2496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Памятка для надежного пароля</a:t>
            </a:r>
          </a:p>
        </p:txBody>
      </p:sp>
    </p:spTree>
    <p:extLst>
      <p:ext uri="{BB962C8B-B14F-4D97-AF65-F5344CB8AC3E}">
        <p14:creationId xmlns:p14="http://schemas.microsoft.com/office/powerpoint/2010/main" val="3785681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91" y="2227881"/>
            <a:ext cx="8989017" cy="240223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382383"/>
            <a:ext cx="5719156" cy="79802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701" y="1205343"/>
            <a:ext cx="11220598" cy="149629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just"/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Парикмахерская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Aphex</a:t>
            </a:r>
            <a:r>
              <a:rPr lang="ru-RU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предоставляет услуги по стрижке, уходу за волосами и укладке. Каталог включает мужские и женские стрижки разной стоимости. База данных клиентов помогает персонализировать обслуживание и учитывать количество посещений. Постоянные клиенты (5+ стрижек) получают 3% скидку.</a:t>
            </a: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527888B-94DC-1A09-35E0-2F3F206E3F04}"/>
              </a:ext>
            </a:extLst>
          </p:cNvPr>
          <p:cNvSpPr/>
          <p:nvPr/>
        </p:nvSpPr>
        <p:spPr>
          <a:xfrm>
            <a:off x="4962698" y="2701638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416B08C-DAC7-56DF-A12A-93B4FD6E59AC}"/>
              </a:ext>
            </a:extLst>
          </p:cNvPr>
          <p:cNvSpPr/>
          <p:nvPr/>
        </p:nvSpPr>
        <p:spPr>
          <a:xfrm>
            <a:off x="2218191" y="3422215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Изначальные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B7F3A58-5A5C-53E4-3CA3-8EF441F54074}"/>
              </a:ext>
            </a:extLst>
          </p:cNvPr>
          <p:cNvSpPr/>
          <p:nvPr/>
        </p:nvSpPr>
        <p:spPr>
          <a:xfrm>
            <a:off x="7707205" y="3422215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Расширенные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CA39B62-ABC9-17B6-60F5-309651F38FE9}"/>
              </a:ext>
            </a:extLst>
          </p:cNvPr>
          <p:cNvCxnSpPr>
            <a:cxnSpLocks/>
            <a:stCxn id="2" idx="1"/>
            <a:endCxn id="4" idx="0"/>
          </p:cNvCxnSpPr>
          <p:nvPr/>
        </p:nvCxnSpPr>
        <p:spPr>
          <a:xfrm flipH="1">
            <a:off x="3351493" y="2917768"/>
            <a:ext cx="1611205" cy="504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D9854020-D8DA-70E9-32C4-70B20E7DCEE3}"/>
              </a:ext>
            </a:extLst>
          </p:cNvPr>
          <p:cNvCxnSpPr>
            <a:cxnSpLocks/>
            <a:stCxn id="2" idx="3"/>
            <a:endCxn id="6" idx="0"/>
          </p:cNvCxnSpPr>
          <p:nvPr/>
        </p:nvCxnSpPr>
        <p:spPr>
          <a:xfrm>
            <a:off x="7229302" y="2917768"/>
            <a:ext cx="1611205" cy="504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15A8C4E-6745-27CF-3D62-80162FC43C21}"/>
              </a:ext>
            </a:extLst>
          </p:cNvPr>
          <p:cNvSpPr/>
          <p:nvPr/>
        </p:nvSpPr>
        <p:spPr>
          <a:xfrm>
            <a:off x="1052370" y="4035181"/>
            <a:ext cx="4598245" cy="2246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Ведение базы данных клиентов.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 стрижек по полу и стоимости.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Назначение статуса «постоянный клиент» после 5 стрижек.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Предоставление скидки 3% постоянным клиентам. 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1562C98A-914A-27AD-F906-F900FDAD0E5A}"/>
              </a:ext>
            </a:extLst>
          </p:cNvPr>
          <p:cNvSpPr/>
          <p:nvPr/>
        </p:nvSpPr>
        <p:spPr>
          <a:xfrm>
            <a:off x="6375783" y="4035181"/>
            <a:ext cx="4929447" cy="2246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Онлайн-запись клиентов без звонков и ожидания.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клиентов.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 клиента.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Фиксация оказанных услуг.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Фильтрация стрижек по полу.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документации по записям.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D6DF833-E391-796D-53DB-698BFD81D2E2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3351493" y="3854475"/>
            <a:ext cx="0" cy="18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2A687D64-4564-2E8F-D119-6B2B07D3DD96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8840507" y="3854475"/>
            <a:ext cx="0" cy="18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Рисунок 18" descr="Изображение выглядит как Шрифт, логотип, Графика, бел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BD8BB02-529A-6853-575B-9281B713C9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116" b="23384"/>
          <a:stretch/>
        </p:blipFill>
        <p:spPr>
          <a:xfrm>
            <a:off x="9036161" y="446304"/>
            <a:ext cx="2634403" cy="79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2E8F3FC-5361-3979-2843-3A91966244B5}"/>
              </a:ext>
            </a:extLst>
          </p:cNvPr>
          <p:cNvSpPr txBox="1">
            <a:spLocks/>
          </p:cNvSpPr>
          <p:nvPr/>
        </p:nvSpPr>
        <p:spPr>
          <a:xfrm>
            <a:off x="457199" y="415638"/>
            <a:ext cx="6658495" cy="67333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5A9809E-A16C-A2C5-2990-8581C8FF3655}"/>
              </a:ext>
            </a:extLst>
          </p:cNvPr>
          <p:cNvSpPr txBox="1">
            <a:spLocks/>
          </p:cNvSpPr>
          <p:nvPr/>
        </p:nvSpPr>
        <p:spPr>
          <a:xfrm>
            <a:off x="871450" y="1208462"/>
            <a:ext cx="10449099" cy="4441075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разработке десктопного приложения использовались следующие средства: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DBeaver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для работы с базой данных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Avalonia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– для создания пользовательского интерфейса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 Studio – как основная среда разработки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752B080-E13D-878B-E83F-B839B052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3" y="2767619"/>
            <a:ext cx="964279" cy="9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7A520861-CD92-4A5E-8598-7F228806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6" y="3819262"/>
            <a:ext cx="964278" cy="96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A636ED97-80BF-A138-52F0-7E2E2C290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9" r="14593"/>
          <a:stretch/>
        </p:blipFill>
        <p:spPr bwMode="auto">
          <a:xfrm>
            <a:off x="746149" y="4921474"/>
            <a:ext cx="1071567" cy="96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4A079-3F3F-E721-7427-7D2F50C184E0}"/>
              </a:ext>
            </a:extLst>
          </p:cNvPr>
          <p:cNvSpPr txBox="1"/>
          <p:nvPr/>
        </p:nvSpPr>
        <p:spPr>
          <a:xfrm>
            <a:off x="4286594" y="567580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Подключение приложения к БД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DA34D0-3E62-1CF1-217B-E5C6868F395D}"/>
              </a:ext>
            </a:extLst>
          </p:cNvPr>
          <p:cNvSpPr txBox="1">
            <a:spLocks/>
          </p:cNvSpPr>
          <p:nvPr/>
        </p:nvSpPr>
        <p:spPr>
          <a:xfrm>
            <a:off x="440575" y="424583"/>
            <a:ext cx="6010102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таблиц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21239C-9328-F4A9-70B4-D6997F55D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332" y="1408789"/>
            <a:ext cx="4529333" cy="426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8F18-7102-4DEA-3FF7-B93C31D1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208B755B-A6D5-78DB-01E3-13245B96D6C9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DAA77-0D9F-6B63-B181-2B5DDF35E6F8}"/>
              </a:ext>
            </a:extLst>
          </p:cNvPr>
          <p:cNvSpPr txBox="1"/>
          <p:nvPr/>
        </p:nvSpPr>
        <p:spPr>
          <a:xfrm>
            <a:off x="1098472" y="599634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Страница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4762D2-C7D8-6AC4-DE06-703B7458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611" t="5665" r="30655" b="27462"/>
          <a:stretch/>
        </p:blipFill>
        <p:spPr>
          <a:xfrm>
            <a:off x="664388" y="1286553"/>
            <a:ext cx="4486979" cy="470979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79C608-EAA6-6146-21C0-029501870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236" y="520832"/>
            <a:ext cx="4810796" cy="5134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AA0B41-B0F3-328A-3867-87350CF6D93B}"/>
              </a:ext>
            </a:extLst>
          </p:cNvPr>
          <p:cNvSpPr txBox="1"/>
          <p:nvPr/>
        </p:nvSpPr>
        <p:spPr>
          <a:xfrm>
            <a:off x="6618317" y="5719347"/>
            <a:ext cx="4092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Блокировка системы на 10 секунд если неверно введена капча</a:t>
            </a:r>
          </a:p>
        </p:txBody>
      </p:sp>
    </p:spTree>
    <p:extLst>
      <p:ext uri="{BB962C8B-B14F-4D97-AF65-F5344CB8AC3E}">
        <p14:creationId xmlns:p14="http://schemas.microsoft.com/office/powerpoint/2010/main" val="297929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5B942-29AA-1475-FF30-023C4A34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93AD25-4E73-3DD3-C2ED-890753E1D535}"/>
              </a:ext>
            </a:extLst>
          </p:cNvPr>
          <p:cNvSpPr txBox="1"/>
          <p:nvPr/>
        </p:nvSpPr>
        <p:spPr>
          <a:xfrm>
            <a:off x="4286595" y="606408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Основная страница клиента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A1A3BA9F-19E1-917E-34E9-2315E242CBE2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D835AC-9AE1-89B0-E052-5FDF2214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969204"/>
            <a:ext cx="9282545" cy="509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A1BC-CE6A-10F2-1507-3A019284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ED30A463-D44E-C558-B0EC-45A3568FF605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D4623B-6715-9529-72D5-01DAF183BCF3}"/>
              </a:ext>
            </a:extLst>
          </p:cNvPr>
          <p:cNvSpPr txBox="1"/>
          <p:nvPr/>
        </p:nvSpPr>
        <p:spPr>
          <a:xfrm>
            <a:off x="1100442" y="5842416"/>
            <a:ext cx="420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по женским стрижкам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9BC01-AD88-D314-A682-273B2ED4855D}"/>
              </a:ext>
            </a:extLst>
          </p:cNvPr>
          <p:cNvSpPr txBox="1"/>
          <p:nvPr/>
        </p:nvSpPr>
        <p:spPr>
          <a:xfrm>
            <a:off x="6878972" y="5554811"/>
            <a:ext cx="4092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Фильтрация по мужским стрижкам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6F188C-9979-CBD7-20BF-3B32BF279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87" y="933857"/>
            <a:ext cx="5300804" cy="46065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36B2F60-F640-9289-9B0B-36D850315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09" y="1235851"/>
            <a:ext cx="5177663" cy="46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1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1360-5D85-A204-7098-EB5C1473D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05D30-4388-3728-0E50-6D210CD1B488}"/>
              </a:ext>
            </a:extLst>
          </p:cNvPr>
          <p:cNvSpPr txBox="1"/>
          <p:nvPr/>
        </p:nvSpPr>
        <p:spPr>
          <a:xfrm>
            <a:off x="4286595" y="5972646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Профиль клиента</a:t>
            </a:r>
          </a:p>
        </p:txBody>
      </p:sp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14A7EA0F-C3A8-8332-216D-0C4F1A6CAFA2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F606E1-DCCA-BA65-7ACA-B7890D9F1B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50" t="278" r="26367" b="39369"/>
          <a:stretch/>
        </p:blipFill>
        <p:spPr>
          <a:xfrm>
            <a:off x="3070167" y="1468958"/>
            <a:ext cx="6051666" cy="411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958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88762-2326-78D4-D17C-5A2D28AC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D00608E6-D0BA-400E-3969-F403BCDC62EA}"/>
              </a:ext>
            </a:extLst>
          </p:cNvPr>
          <p:cNvSpPr txBox="1">
            <a:spLocks/>
          </p:cNvSpPr>
          <p:nvPr/>
        </p:nvSpPr>
        <p:spPr>
          <a:xfrm>
            <a:off x="440575" y="424582"/>
            <a:ext cx="3846020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F235AD-2568-2CDB-1FD0-282FD64C68ED}"/>
              </a:ext>
            </a:extLst>
          </p:cNvPr>
          <p:cNvSpPr txBox="1"/>
          <p:nvPr/>
        </p:nvSpPr>
        <p:spPr>
          <a:xfrm>
            <a:off x="1100442" y="5842415"/>
            <a:ext cx="4209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Форма для записи на стрижку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5A5D19-9C06-FE73-1F80-BA575FB05EC8}"/>
              </a:ext>
            </a:extLst>
          </p:cNvPr>
          <p:cNvSpPr txBox="1"/>
          <p:nvPr/>
        </p:nvSpPr>
        <p:spPr>
          <a:xfrm>
            <a:off x="6882164" y="5703916"/>
            <a:ext cx="4092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Заполненная форма для записи на стрижку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6925A55-4283-B336-1292-A2B1009D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099" y="1369154"/>
            <a:ext cx="4304082" cy="45383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07BC4D-F653-4B5B-987D-8F19E49CB4C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05"/>
          <a:stretch/>
        </p:blipFill>
        <p:spPr>
          <a:xfrm>
            <a:off x="6834821" y="1109151"/>
            <a:ext cx="4184777" cy="46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4638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Times New Roman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1_TF66722518_Win32" id="{19481458-DEDE-4A87-9D41-DF97F844F91A}" vid="{2922C838-1B9E-484A-BB33-8D809F3D59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о продажах</Template>
  <TotalTime>459</TotalTime>
  <Words>257</Words>
  <Application>Microsoft Office PowerPoint</Application>
  <PresentationFormat>Широкоэкранный</PresentationFormat>
  <Paragraphs>64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Source Sans Pro Light</vt:lpstr>
      <vt:lpstr>Times New Roman</vt:lpstr>
      <vt:lpstr>Пользовательская</vt:lpstr>
      <vt:lpstr>Защита десктопного приложения по УП ПМ.01.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UML диаграмм по учебной практике</dc:title>
  <dc:creator>Иван Кузьмин</dc:creator>
  <cp:lastModifiedBy>Иван Кузьмин</cp:lastModifiedBy>
  <cp:revision>190</cp:revision>
  <dcterms:created xsi:type="dcterms:W3CDTF">2025-03-12T10:16:42Z</dcterms:created>
  <dcterms:modified xsi:type="dcterms:W3CDTF">2025-03-16T14:44:40Z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