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44" r:id="rId5"/>
    <p:sldId id="345" r:id="rId6"/>
    <p:sldId id="347" r:id="rId7"/>
    <p:sldId id="360" r:id="rId8"/>
    <p:sldId id="353" r:id="rId9"/>
    <p:sldId id="348" r:id="rId10"/>
    <p:sldId id="350" r:id="rId11"/>
    <p:sldId id="357" r:id="rId12"/>
    <p:sldId id="351" r:id="rId13"/>
    <p:sldId id="358" r:id="rId14"/>
    <p:sldId id="359" r:id="rId15"/>
    <p:sldId id="356" r:id="rId16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F8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807" autoAdjust="0"/>
  </p:normalViewPr>
  <p:slideViewPr>
    <p:cSldViewPr snapToGrid="0">
      <p:cViewPr varScale="1">
        <p:scale>
          <a:sx n="92" d="100"/>
          <a:sy n="92" d="100"/>
        </p:scale>
        <p:origin x="216" y="7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3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9749AC55-7CDA-47B9-9DA5-E56B3FFAEE2F}" type="datetime1">
              <a:rPr lang="ru-RU" smtClean="0"/>
              <a:t>14.03.2025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F7F75FB2-D12E-4669-8522-D3E2C7E6DC97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0E5C4B33-97B5-410B-BDF8-FEC3E280F575}" type="datetime1">
              <a:rPr lang="ru-RU" smtClean="0"/>
              <a:pPr/>
              <a:t>14.03.2025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8D18E0B9-48E4-499D-93B2-B07D00395BAC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CF0A0-2B03-4BB4-8A6E-75E119671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E44C9D4-5250-FD45-0268-EB685BB02D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2C20501-BB03-04AF-D580-0FCA196C1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E3D3D-EDAC-3E58-8C4B-B34DDD35C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077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9DA86-B4E0-2775-22F8-635952EFF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709B1E7-6F22-77C5-A32F-BC7913E70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56CFF8A-AD86-69F2-0857-601C515EF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CE4B51B-4E99-EFE8-2E4B-37B3509AF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4232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4A44C-9478-C928-DD3B-E2B92211F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52A57FA-A770-AB7C-BBAC-B02DA2982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D7AF29F-69A6-F3C7-6EBC-6DDF8ED716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874F73-F226-606C-91B7-016E4856F4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464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FF876-0FD9-E60A-EE0B-1AA96057B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5C424D6E-921F-0527-E53A-E4B6BCA995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9DC7568-753E-2943-D4AB-811E18754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C8A082-CC0E-AECC-D75C-A2882DDCD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06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8D18E0B9-48E4-499D-93B2-B07D00395BAC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ru-RU" sz="2000"/>
            </a:lvl1pPr>
          </a:lstStyle>
          <a:p>
            <a:pPr rtl="0"/>
            <a:r>
              <a:rPr lang="ru-RU"/>
              <a:t>Щелкните значок, чтобы вставить рисунок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ru-RU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1" name="Заполнитель таблицы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ru-RU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ru-RU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ru-RU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ru-RU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ru-RU" sz="1800" b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Заполнитель таблицы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ru-RU" sz="2400"/>
            </a:lvl1pPr>
          </a:lstStyle>
          <a:p>
            <a:pPr rtl="0"/>
            <a:r>
              <a:rPr lang="ru-RU"/>
              <a:t>Щелкните значок, чтобы вставить таблицу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ru-RU" sz="1800"/>
            </a:lvl1pPr>
            <a:lvl2pPr marL="457200" indent="0">
              <a:spcBef>
                <a:spcPts val="1000"/>
              </a:spcBef>
              <a:buNone/>
              <a:defRPr lang="ru-RU" sz="1600"/>
            </a:lvl2pPr>
            <a:lvl3pPr marL="914400" indent="0">
              <a:spcBef>
                <a:spcPts val="1000"/>
              </a:spcBef>
              <a:buNone/>
              <a:defRPr lang="ru-RU" sz="1400"/>
            </a:lvl3pPr>
            <a:lvl4pPr marL="1371600" indent="0">
              <a:spcBef>
                <a:spcPts val="1000"/>
              </a:spcBef>
              <a:buNone/>
              <a:defRPr lang="ru-RU" sz="1200"/>
            </a:lvl4pPr>
            <a:lvl5pPr marL="1828800" indent="0">
              <a:spcBef>
                <a:spcPts val="100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ru-RU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ru-RU" sz="1800"/>
            </a:lvl1pPr>
            <a:lvl2pPr marL="457200" indent="0">
              <a:lnSpc>
                <a:spcPct val="125000"/>
              </a:lnSpc>
              <a:buNone/>
              <a:defRPr lang="ru-RU" sz="1600"/>
            </a:lvl2pPr>
            <a:lvl3pPr marL="914400" indent="0">
              <a:lnSpc>
                <a:spcPct val="125000"/>
              </a:lnSpc>
              <a:buNone/>
              <a:defRPr lang="ru-RU" sz="1400"/>
            </a:lvl3pPr>
            <a:lvl4pPr marL="1371600" indent="0">
              <a:lnSpc>
                <a:spcPct val="125000"/>
              </a:lnSpc>
              <a:buNone/>
              <a:defRPr lang="ru-RU" sz="1200"/>
            </a:lvl4pPr>
            <a:lvl5pPr marL="1828800" indent="0">
              <a:lnSpc>
                <a:spcPct val="125000"/>
              </a:lnSpc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Рамка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текст и изображ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1" name="Объект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3" name="Рамка 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изображение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ru-RU" sz="48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9" name="Объект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ru-RU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ru-RU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ru-RU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6" name="Рамка 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 маке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 b="1"/>
            </a:lvl1pPr>
            <a:lvl2pPr>
              <a:spcBef>
                <a:spcPts val="1000"/>
              </a:spcBef>
              <a:spcAft>
                <a:spcPts val="1200"/>
              </a:spcAft>
              <a:defRPr lang="ru-RU" sz="1600" b="1"/>
            </a:lvl2pPr>
            <a:lvl3pPr>
              <a:spcBef>
                <a:spcPts val="1000"/>
              </a:spcBef>
              <a:spcAft>
                <a:spcPts val="1200"/>
              </a:spcAft>
              <a:defRPr lang="ru-RU" sz="1400" b="1"/>
            </a:lvl3pPr>
            <a:lvl4pPr>
              <a:spcBef>
                <a:spcPts val="1000"/>
              </a:spcBef>
              <a:spcAft>
                <a:spcPts val="1200"/>
              </a:spcAft>
              <a:defRPr lang="ru-RU" sz="1200" b="1"/>
            </a:lvl4pPr>
            <a:lvl5pPr>
              <a:spcBef>
                <a:spcPts val="1000"/>
              </a:spcBef>
              <a:spcAft>
                <a:spcPts val="1200"/>
              </a:spcAft>
              <a:defRPr lang="ru-RU" sz="1200" b="1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Объект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ru-RU" sz="1800"/>
            </a:lvl1pPr>
            <a:lvl2pPr>
              <a:spcBef>
                <a:spcPts val="1000"/>
              </a:spcBef>
              <a:spcAft>
                <a:spcPts val="1200"/>
              </a:spcAft>
              <a:defRPr lang="ru-RU" sz="1600"/>
            </a:lvl2pPr>
            <a:lvl3pPr>
              <a:spcBef>
                <a:spcPts val="1000"/>
              </a:spcBef>
              <a:spcAft>
                <a:spcPts val="1200"/>
              </a:spcAft>
              <a:defRPr lang="ru-RU" sz="1400"/>
            </a:lvl3pPr>
            <a:lvl4pPr>
              <a:spcBef>
                <a:spcPts val="1000"/>
              </a:spcBef>
              <a:spcAft>
                <a:spcPts val="1200"/>
              </a:spcAft>
              <a:defRPr lang="ru-RU" sz="1200"/>
            </a:lvl4pPr>
            <a:lvl5pPr>
              <a:spcBef>
                <a:spcPts val="1000"/>
              </a:spcBef>
              <a:spcAft>
                <a:spcPts val="1200"/>
              </a:spcAft>
              <a:defRPr lang="ru-RU" sz="12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рисун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ru-RU" sz="360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2" name="Объект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ru-RU" sz="140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7" name="Рамка 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5767" y="2683432"/>
            <a:ext cx="7880465" cy="1491136"/>
          </a:xfrm>
        </p:spPr>
        <p:txBody>
          <a:bodyPr rtlCol="0">
            <a:normAutofit fontScale="90000"/>
          </a:bodyPr>
          <a:lstStyle>
            <a:defPPr>
              <a:defRPr lang="ru-RU"/>
            </a:defPPr>
          </a:lstStyle>
          <a:p>
            <a:pPr algn="ctr" rtl="0"/>
            <a:r>
              <a:rPr lang="ru-RU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Защита </a:t>
            </a:r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базы данных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5400" dirty="0">
                <a:latin typeface="Arial" panose="020B0604020202020204" pitchFamily="34" charset="0"/>
                <a:cs typeface="Arial" panose="020B0604020202020204" pitchFamily="34" charset="0"/>
              </a:rPr>
              <a:t>по УП ПМ.01.</a:t>
            </a:r>
            <a:endParaRPr lang="ru-RU" sz="5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602020A0-8420-0244-E4E4-0CE073AD7AAB}"/>
              </a:ext>
            </a:extLst>
          </p:cNvPr>
          <p:cNvSpPr txBox="1">
            <a:spLocks/>
          </p:cNvSpPr>
          <p:nvPr/>
        </p:nvSpPr>
        <p:spPr>
          <a:xfrm>
            <a:off x="178722" y="6043353"/>
            <a:ext cx="5648500" cy="6493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Выполнил студент группы 41П Кузьмин И.В. 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F8F18-7102-4DEA-3FF7-B93C31D1A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208B755B-A6D5-78DB-01E3-13245B96D6C9}"/>
              </a:ext>
            </a:extLst>
          </p:cNvPr>
          <p:cNvSpPr txBox="1">
            <a:spLocks/>
          </p:cNvSpPr>
          <p:nvPr/>
        </p:nvSpPr>
        <p:spPr>
          <a:xfrm>
            <a:off x="440575" y="424583"/>
            <a:ext cx="6010102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850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Заполнение таблиц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DAA77-0D9F-6B63-B181-2B5DDF35E6F8}"/>
              </a:ext>
            </a:extLst>
          </p:cNvPr>
          <p:cNvSpPr txBox="1"/>
          <p:nvPr/>
        </p:nvSpPr>
        <p:spPr>
          <a:xfrm>
            <a:off x="4286595" y="5247510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стрижки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4896B8-6AB1-11AC-9129-A3A709140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0864" y="1609497"/>
            <a:ext cx="7990271" cy="363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29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5B942-29AA-1475-FF30-023C4A345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05F73CBE-CEBA-8078-DFF3-A58DAED03D9A}"/>
              </a:ext>
            </a:extLst>
          </p:cNvPr>
          <p:cNvSpPr txBox="1">
            <a:spLocks/>
          </p:cNvSpPr>
          <p:nvPr/>
        </p:nvSpPr>
        <p:spPr>
          <a:xfrm>
            <a:off x="440575" y="424583"/>
            <a:ext cx="6010102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850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Заполнение таблиц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93AD25-4E73-3DD3-C2ED-890753E1D535}"/>
              </a:ext>
            </a:extLst>
          </p:cNvPr>
          <p:cNvSpPr txBox="1"/>
          <p:nvPr/>
        </p:nvSpPr>
        <p:spPr>
          <a:xfrm>
            <a:off x="4286593" y="5358767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записей на стрижки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B055E5-DD20-938F-936D-F3FF9C228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850" y="1481844"/>
            <a:ext cx="9596296" cy="389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7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491" y="2227881"/>
            <a:ext cx="8989017" cy="240223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ctr" rtl="0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88" y="382383"/>
            <a:ext cx="5719156" cy="798023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Предметная область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5701" y="1205343"/>
            <a:ext cx="11220598" cy="1496295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just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Парикмахерская предоставляет услуги по стрижке, уходу за волосами и укладке. Каталог включает мужские и женские стрижки разной стоимости. База данных клиентов помогает персонализировать обслуживание и учитывать количество посещений. Постоянные клиенты (5+ стрижек) получают 3% скидку.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2A4FE1E-637B-EE2D-B9FF-5605B81E0930}"/>
              </a:ext>
            </a:extLst>
          </p:cNvPr>
          <p:cNvSpPr/>
          <p:nvPr/>
        </p:nvSpPr>
        <p:spPr>
          <a:xfrm>
            <a:off x="4962698" y="2701638"/>
            <a:ext cx="2266604" cy="432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Функции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7E85CB2-27D4-6BD6-14B3-4B50DD1E1A19}"/>
              </a:ext>
            </a:extLst>
          </p:cNvPr>
          <p:cNvSpPr/>
          <p:nvPr/>
        </p:nvSpPr>
        <p:spPr>
          <a:xfrm>
            <a:off x="2218191" y="3422215"/>
            <a:ext cx="2266604" cy="432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Старые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A8B61740-19D9-96D8-6755-696415CC2E82}"/>
              </a:ext>
            </a:extLst>
          </p:cNvPr>
          <p:cNvSpPr/>
          <p:nvPr/>
        </p:nvSpPr>
        <p:spPr>
          <a:xfrm>
            <a:off x="7707205" y="3422215"/>
            <a:ext cx="2266604" cy="43226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Новые</a:t>
            </a:r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F8CADDC4-ACE9-3F4E-B183-0F6466E25F79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3351493" y="2917768"/>
            <a:ext cx="1611205" cy="504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6AB8AD5-97A9-B5DC-3B2D-FFE59F489DF0}"/>
              </a:ext>
            </a:extLst>
          </p:cNvPr>
          <p:cNvCxnSpPr>
            <a:cxnSpLocks/>
            <a:stCxn id="5" idx="3"/>
            <a:endCxn id="10" idx="0"/>
          </p:cNvCxnSpPr>
          <p:nvPr/>
        </p:nvCxnSpPr>
        <p:spPr>
          <a:xfrm>
            <a:off x="7229302" y="2917768"/>
            <a:ext cx="1611205" cy="50444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67B9A531-42A1-FA68-188B-622DBD3B5E1E}"/>
              </a:ext>
            </a:extLst>
          </p:cNvPr>
          <p:cNvSpPr/>
          <p:nvPr/>
        </p:nvSpPr>
        <p:spPr>
          <a:xfrm>
            <a:off x="1052370" y="4035181"/>
            <a:ext cx="4598245" cy="22465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Ведение базы данных клиентов.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Классификация стрижек по полу и стоимости.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Назначение статуса «постоянный клиент» после 5 стрижек.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Предоставление скидки 3% постоянным клиентам. </a:t>
            </a: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63C06480-2274-4DEB-81A6-88CA38E40F52}"/>
              </a:ext>
            </a:extLst>
          </p:cNvPr>
          <p:cNvSpPr/>
          <p:nvPr/>
        </p:nvSpPr>
        <p:spPr>
          <a:xfrm>
            <a:off x="6375783" y="4035181"/>
            <a:ext cx="4929447" cy="224654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Онлайн-запись клиентов без звонков и ожидания. 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Регистрация клиентов.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Личный кабинет клиента.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Мониторинг загруженности мастеров и управление расписанием.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Фиксация оказанных услуг. </a:t>
            </a:r>
          </a:p>
        </p:txBody>
      </p: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E31A9A02-BDFE-48E3-C0AA-8B132D479BB8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>
            <a:off x="3351493" y="3854475"/>
            <a:ext cx="0" cy="18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00BE4827-33B2-D4CD-C313-31FE066D29C3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8840507" y="3854475"/>
            <a:ext cx="0" cy="1807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92E8F3FC-5361-3979-2843-3A91966244B5}"/>
              </a:ext>
            </a:extLst>
          </p:cNvPr>
          <p:cNvSpPr txBox="1">
            <a:spLocks/>
          </p:cNvSpPr>
          <p:nvPr/>
        </p:nvSpPr>
        <p:spPr>
          <a:xfrm>
            <a:off x="457199" y="415638"/>
            <a:ext cx="6658495" cy="67333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 БД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5A9809E-A16C-A2C5-2990-8581C8FF3655}"/>
              </a:ext>
            </a:extLst>
          </p:cNvPr>
          <p:cNvSpPr txBox="1">
            <a:spLocks/>
          </p:cNvSpPr>
          <p:nvPr/>
        </p:nvSpPr>
        <p:spPr>
          <a:xfrm>
            <a:off x="866111" y="1438103"/>
            <a:ext cx="10459778" cy="4335088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lang="ru-RU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DBeaver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был выбран в качестве инструмента работы с базой данных по следующим причинам: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множества 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СУБД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включая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обеспечивает гибкость в работе с различными проектами.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Удобный графический интерфейс, позволяющий эффективно управлять таблицами, выполнять 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SQL-запросы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анализировать данные.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визуализации связей между таблицами, что облегчает проектирование и отладку структуры базы данных.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Кроссплатформенность, позволяющая работать в различных операционных системах без потери функциональности.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8752B080-E13D-878B-E83F-B839B0527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040" y="415638"/>
            <a:ext cx="1127761" cy="1127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C2F03-F460-1460-4156-3E84FF5B0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9A555964-4E5A-ADF7-D330-153B1881F6B5}"/>
              </a:ext>
            </a:extLst>
          </p:cNvPr>
          <p:cNvSpPr txBox="1">
            <a:spLocks/>
          </p:cNvSpPr>
          <p:nvPr/>
        </p:nvSpPr>
        <p:spPr>
          <a:xfrm>
            <a:off x="448887" y="415638"/>
            <a:ext cx="6658495" cy="673330"/>
          </a:xfrm>
          <a:prstGeom prst="rect">
            <a:avLst/>
          </a:prstGeom>
        </p:spPr>
        <p:txBody>
          <a:bodyPr vert="horz" lIns="91440" tIns="45720" rIns="914400" bIns="45720" rtlCol="0" anchor="b">
            <a:normAutofit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Средства разработки БД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DDB338BF-3414-14B7-7DCD-E4468C71F3AA}"/>
              </a:ext>
            </a:extLst>
          </p:cNvPr>
          <p:cNvSpPr txBox="1">
            <a:spLocks/>
          </p:cNvSpPr>
          <p:nvPr/>
        </p:nvSpPr>
        <p:spPr>
          <a:xfrm>
            <a:off x="866111" y="1421478"/>
            <a:ext cx="10638704" cy="4736175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vert="horz" wrap="square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Supabase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был выбран в качестве серверной платформы для базы данных по следующим причинам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Основан на </a:t>
            </a:r>
            <a:r>
              <a:rPr lang="ru-RU" sz="2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обеспечивает надежность, производительность и поддержку сложных 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SQL-запросов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Встроенные механизмы аутентификации и авторизации, что упрощает управление доступом пользователей.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Поддержка реального времени, что позволяет мгновенно обновлять данные в приложении без необходимости ручного обновления.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Возможность развертывания в облаке с минимальными затратами на инфраструктуру и удобными инструментами администрирования.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Интуитивно понятный </a:t>
            </a:r>
            <a:r>
              <a:rPr lang="ru-RU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который упрощает интеграцию с мобильными и веб-приложениями.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5DE07143-0B89-B0CE-9E8B-C737F9EF4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033" y="415638"/>
            <a:ext cx="1021080" cy="1021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527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6D6B9BF6-6013-447C-ADE3-D68883469430}"/>
              </a:ext>
            </a:extLst>
          </p:cNvPr>
          <p:cNvSpPr txBox="1">
            <a:spLocks/>
          </p:cNvSpPr>
          <p:nvPr/>
        </p:nvSpPr>
        <p:spPr>
          <a:xfrm>
            <a:off x="448888" y="415636"/>
            <a:ext cx="5170516" cy="748146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925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ER-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</a:t>
            </a:r>
          </a:p>
        </p:txBody>
      </p:sp>
      <p:pic>
        <p:nvPicPr>
          <p:cNvPr id="6" name="Рисунок 5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91E269D-6E45-21DE-65CD-C45EB3DFF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404" y="524721"/>
            <a:ext cx="5999542" cy="5808557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E0F997D-FBAB-933F-7B36-4B379B594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888" y="1538738"/>
            <a:ext cx="5461986" cy="378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Связи между таблицами: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(один ко многим)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clientStatus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(один ко многим)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haircuts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haircutsGenders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(один ко многим)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genders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(один ко многим)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(один ко многим)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(один ко многим)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(один ко многим)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appointments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ru-RU" altLang="ru-RU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haircuts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(один ко многим)</a:t>
            </a:r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879C84C-CEC8-6E6A-7149-9CCF15C3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2" r="2624"/>
          <a:stretch/>
        </p:blipFill>
        <p:spPr>
          <a:xfrm>
            <a:off x="6747165" y="581061"/>
            <a:ext cx="3773979" cy="4998122"/>
          </a:xfrm>
          <a:prstGeom prst="rect">
            <a:avLst/>
          </a:prstGeom>
        </p:spPr>
      </p:pic>
      <p:sp>
        <p:nvSpPr>
          <p:cNvPr id="7" name="Заголовок 2">
            <a:extLst>
              <a:ext uri="{FF2B5EF4-FFF2-40B4-BE49-F238E27FC236}">
                <a16:creationId xmlns:a16="http://schemas.microsoft.com/office/drawing/2014/main" id="{B91946CE-A277-88E4-D032-45D25E17AE9A}"/>
              </a:ext>
            </a:extLst>
          </p:cNvPr>
          <p:cNvSpPr txBox="1">
            <a:spLocks/>
          </p:cNvSpPr>
          <p:nvPr/>
        </p:nvSpPr>
        <p:spPr>
          <a:xfrm>
            <a:off x="448888" y="415636"/>
            <a:ext cx="4796444" cy="706582"/>
          </a:xfrm>
          <a:prstGeom prst="rect">
            <a:avLst/>
          </a:prstGeom>
        </p:spPr>
        <p:txBody>
          <a:bodyPr vert="horz" lIns="91440" tIns="45720" rIns="914400" bIns="45720" rtlCol="0" anchor="b">
            <a:normAutofit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БД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C5EC0F1-B975-E5CA-997E-B6395674A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8224" y="1278816"/>
            <a:ext cx="3548389" cy="4300367"/>
          </a:xfrm>
          <a:prstGeom prst="rect">
            <a:avLst/>
          </a:prstGeom>
        </p:spPr>
      </p:pic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E14023D3-876B-6E5B-1917-ED0534F27B35}"/>
              </a:ext>
            </a:extLst>
          </p:cNvPr>
          <p:cNvSpPr txBox="1">
            <a:spLocks/>
          </p:cNvSpPr>
          <p:nvPr/>
        </p:nvSpPr>
        <p:spPr>
          <a:xfrm>
            <a:off x="1314913" y="5644341"/>
            <a:ext cx="3695009" cy="384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таблиц в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Supabase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2">
            <a:extLst>
              <a:ext uri="{FF2B5EF4-FFF2-40B4-BE49-F238E27FC236}">
                <a16:creationId xmlns:a16="http://schemas.microsoft.com/office/drawing/2014/main" id="{FCA84A3F-FA64-79F8-8C58-E4082EB12B99}"/>
              </a:ext>
            </a:extLst>
          </p:cNvPr>
          <p:cNvSpPr txBox="1">
            <a:spLocks/>
          </p:cNvSpPr>
          <p:nvPr/>
        </p:nvSpPr>
        <p:spPr>
          <a:xfrm>
            <a:off x="6786649" y="5809766"/>
            <a:ext cx="3695009" cy="384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ru-RU"/>
            </a:defPPr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Создание таблиц в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DBeaver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7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4DCE924-33FC-E8E9-8400-8981C41C9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47" y="1652413"/>
            <a:ext cx="3387455" cy="114652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A945F1-B61D-2653-028D-C107D9469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047" y="4059063"/>
            <a:ext cx="3387455" cy="10476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8A2C51-32D4-9A1A-D337-CB7836183DCF}"/>
              </a:ext>
            </a:extLst>
          </p:cNvPr>
          <p:cNvSpPr txBox="1"/>
          <p:nvPr/>
        </p:nvSpPr>
        <p:spPr>
          <a:xfrm>
            <a:off x="3098051" y="5076565"/>
            <a:ext cx="1695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пол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298709-4891-A50F-3C3F-0BE79C1A65B5}"/>
              </a:ext>
            </a:extLst>
          </p:cNvPr>
          <p:cNvSpPr txBox="1"/>
          <p:nvPr/>
        </p:nvSpPr>
        <p:spPr>
          <a:xfrm>
            <a:off x="3114673" y="2794211"/>
            <a:ext cx="166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роли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A499736-07B9-092F-44C9-6016576082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8500" y="4063786"/>
            <a:ext cx="3371800" cy="10476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59D44D-16A1-22C0-7036-7FD573FC0A2F}"/>
              </a:ext>
            </a:extLst>
          </p:cNvPr>
          <p:cNvSpPr txBox="1"/>
          <p:nvPr/>
        </p:nvSpPr>
        <p:spPr>
          <a:xfrm>
            <a:off x="7085144" y="5111453"/>
            <a:ext cx="289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статус клиентов</a:t>
            </a:r>
          </a:p>
        </p:txBody>
      </p:sp>
      <p:sp>
        <p:nvSpPr>
          <p:cNvPr id="13" name="Заголовок 2">
            <a:extLst>
              <a:ext uri="{FF2B5EF4-FFF2-40B4-BE49-F238E27FC236}">
                <a16:creationId xmlns:a16="http://schemas.microsoft.com/office/drawing/2014/main" id="{7859E7AB-AA40-1091-A726-BD04492B2207}"/>
              </a:ext>
            </a:extLst>
          </p:cNvPr>
          <p:cNvSpPr txBox="1">
            <a:spLocks/>
          </p:cNvSpPr>
          <p:nvPr/>
        </p:nvSpPr>
        <p:spPr>
          <a:xfrm>
            <a:off x="440575" y="424583"/>
            <a:ext cx="6010102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850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Заполнение таблиц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33107F7-D001-43A9-C1BC-692A61833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40672" y="1652413"/>
            <a:ext cx="3387454" cy="114652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094054F-199F-9D2A-F32E-4AAD1F764ECB}"/>
              </a:ext>
            </a:extLst>
          </p:cNvPr>
          <p:cNvSpPr txBox="1"/>
          <p:nvPr/>
        </p:nvSpPr>
        <p:spPr>
          <a:xfrm>
            <a:off x="7131763" y="2798935"/>
            <a:ext cx="28985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пол стрижек</a:t>
            </a:r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F4CEC-2DD2-3B1C-8187-4BD67E5F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2">
            <a:extLst>
              <a:ext uri="{FF2B5EF4-FFF2-40B4-BE49-F238E27FC236}">
                <a16:creationId xmlns:a16="http://schemas.microsoft.com/office/drawing/2014/main" id="{8A56133C-7677-D700-FBBF-7F18E9E0D643}"/>
              </a:ext>
            </a:extLst>
          </p:cNvPr>
          <p:cNvSpPr txBox="1">
            <a:spLocks/>
          </p:cNvSpPr>
          <p:nvPr/>
        </p:nvSpPr>
        <p:spPr>
          <a:xfrm>
            <a:off x="440575" y="424583"/>
            <a:ext cx="6010102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850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Заполнение таблиц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7EDB7DE-9730-6550-3ADB-219D1578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014" y="2211878"/>
            <a:ext cx="11127971" cy="2434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07FF14-2067-5885-8DE9-DD96CCA055B9}"/>
              </a:ext>
            </a:extLst>
          </p:cNvPr>
          <p:cNvSpPr txBox="1"/>
          <p:nvPr/>
        </p:nvSpPr>
        <p:spPr>
          <a:xfrm>
            <a:off x="4286594" y="4646122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клиенты</a:t>
            </a:r>
          </a:p>
        </p:txBody>
      </p:sp>
    </p:spTree>
    <p:extLst>
      <p:ext uri="{BB962C8B-B14F-4D97-AF65-F5344CB8AC3E}">
        <p14:creationId xmlns:p14="http://schemas.microsoft.com/office/powerpoint/2010/main" val="686638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84A079-3F3F-E721-7427-7D2F50C184E0}"/>
              </a:ext>
            </a:extLst>
          </p:cNvPr>
          <p:cNvSpPr txBox="1"/>
          <p:nvPr/>
        </p:nvSpPr>
        <p:spPr>
          <a:xfrm>
            <a:off x="4286595" y="4295895"/>
            <a:ext cx="36188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Таблица сотрудники</a:t>
            </a: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3DA34D0-3E62-1CF1-217B-E5C6868F395D}"/>
              </a:ext>
            </a:extLst>
          </p:cNvPr>
          <p:cNvSpPr txBox="1">
            <a:spLocks/>
          </p:cNvSpPr>
          <p:nvPr/>
        </p:nvSpPr>
        <p:spPr>
          <a:xfrm>
            <a:off x="440575" y="424583"/>
            <a:ext cx="6010102" cy="657340"/>
          </a:xfrm>
          <a:prstGeom prst="rect">
            <a:avLst/>
          </a:prstGeom>
        </p:spPr>
        <p:txBody>
          <a:bodyPr vert="horz" lIns="91440" tIns="45720" rIns="914400" bIns="45720" rtlCol="0" anchor="b">
            <a:normAutofit fontScale="85000" lnSpcReduction="10000"/>
          </a:bodyPr>
          <a:lstStyle>
            <a:defPPr>
              <a:defRPr lang="ru-RU"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4800" kern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+mj-cs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Заполнение таблиц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6F36A4E-5168-21D6-24B0-2C429CBB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06" y="2562104"/>
            <a:ext cx="11237188" cy="1733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Times New Roman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401_TF66722518_Win32" id="{19481458-DEDE-4A87-9D41-DF97F844F91A}" vid="{2922C838-1B9E-484A-BB33-8D809F3D59B7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Простая презентация о продажах</Template>
  <TotalTime>409</TotalTime>
  <Words>421</Words>
  <Application>Microsoft Office PowerPoint</Application>
  <PresentationFormat>Широкоэкранный</PresentationFormat>
  <Paragraphs>69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Source Sans Pro Light</vt:lpstr>
      <vt:lpstr>Times New Roman</vt:lpstr>
      <vt:lpstr>Пользовательская</vt:lpstr>
      <vt:lpstr>Защита базы данных по УП ПМ.01.</vt:lpstr>
      <vt:lpstr>Предметная область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Защита UML диаграмм по учебной практике</dc:title>
  <dc:creator>Иван Кузьмин</dc:creator>
  <cp:lastModifiedBy>Иван Кузьмин</cp:lastModifiedBy>
  <cp:revision>136</cp:revision>
  <dcterms:created xsi:type="dcterms:W3CDTF">2025-03-12T10:16:42Z</dcterms:created>
  <dcterms:modified xsi:type="dcterms:W3CDTF">2025-03-14T09:42:00Z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