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4" r:id="rId5"/>
    <p:sldId id="345" r:id="rId6"/>
    <p:sldId id="347" r:id="rId7"/>
    <p:sldId id="348" r:id="rId8"/>
    <p:sldId id="353" r:id="rId9"/>
    <p:sldId id="350" r:id="rId10"/>
    <p:sldId id="357" r:id="rId11"/>
    <p:sldId id="351" r:id="rId12"/>
    <p:sldId id="358" r:id="rId13"/>
    <p:sldId id="359" r:id="rId14"/>
    <p:sldId id="356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07" autoAdjust="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9749AC55-7CDA-47B9-9DA5-E56B3FFAEE2F}" type="datetime1">
              <a:rPr lang="ru-RU" smtClean="0"/>
              <a:t>12.03.2025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0E5C4B33-97B5-410B-BDF8-FEC3E280F575}" type="datetime1">
              <a:rPr lang="ru-RU" smtClean="0"/>
              <a:pPr/>
              <a:t>12.03.2025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D18E0B9-48E4-499D-93B2-B07D00395B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DA86-B4E0-2775-22F8-635952EF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09B1E7-6F22-77C5-A32F-BC7913E70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6CFF8A-AD86-69F2-0857-601C515E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4B51B-4E99-EFE8-2E4B-37B3509AF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23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FF876-0FD9-E60A-EE0B-1AA96057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424D6E-921F-0527-E53A-E4B6BCA99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DC7568-753E-2943-D4AB-811E1875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8A082-CC0E-AECC-D75C-A2882DDCD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F0A0-2B03-4BB4-8A6E-75E11967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44C9D4-5250-FD45-0268-EB685BB02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2C20501-BB03-04AF-D580-0FCA196C1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E3D3D-EDAC-3E58-8C4B-B34DDD35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07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ru-RU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Заполнитель таблицы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ru-RU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ru-RU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ru-RU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ru-RU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ru-RU" sz="1800" b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457200" indent="0">
              <a:spcBef>
                <a:spcPts val="1000"/>
              </a:spcBef>
              <a:buNone/>
              <a:defRPr lang="ru-RU" sz="1600"/>
            </a:lvl2pPr>
            <a:lvl3pPr marL="914400" indent="0">
              <a:spcBef>
                <a:spcPts val="1000"/>
              </a:spcBef>
              <a:buNone/>
              <a:defRPr lang="ru-RU" sz="1400"/>
            </a:lvl3pPr>
            <a:lvl4pPr marL="1371600" indent="0">
              <a:spcBef>
                <a:spcPts val="1000"/>
              </a:spcBef>
              <a:buNone/>
              <a:defRPr lang="ru-RU" sz="1200"/>
            </a:lvl4pPr>
            <a:lvl5pPr marL="1828800" indent="0">
              <a:spcBef>
                <a:spcPts val="100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ru-RU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ru-RU" sz="1800"/>
            </a:lvl1pPr>
            <a:lvl2pPr marL="457200" indent="0">
              <a:lnSpc>
                <a:spcPct val="125000"/>
              </a:lnSpc>
              <a:buNone/>
              <a:defRPr lang="ru-RU" sz="1600"/>
            </a:lvl2pPr>
            <a:lvl3pPr marL="914400" indent="0">
              <a:lnSpc>
                <a:spcPct val="125000"/>
              </a:lnSpc>
              <a:buNone/>
              <a:defRPr lang="ru-RU" sz="1400"/>
            </a:lvl3pPr>
            <a:lvl4pPr marL="1371600" indent="0">
              <a:lnSpc>
                <a:spcPct val="125000"/>
              </a:lnSpc>
              <a:buNone/>
              <a:defRPr lang="ru-RU" sz="1200"/>
            </a:lvl4pPr>
            <a:lvl5pPr marL="1828800" indent="0">
              <a:lnSpc>
                <a:spcPct val="125000"/>
              </a:lnSpc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амка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Рамка 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амка 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26" y="2589248"/>
            <a:ext cx="7586748" cy="167950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</a:t>
            </a: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 по учебной практике</a:t>
            </a: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602020A0-8420-0244-E4E4-0CE073AD7AAB}"/>
              </a:ext>
            </a:extLst>
          </p:cNvPr>
          <p:cNvSpPr txBox="1">
            <a:spLocks/>
          </p:cNvSpPr>
          <p:nvPr/>
        </p:nvSpPr>
        <p:spPr>
          <a:xfrm>
            <a:off x="178722" y="6043353"/>
            <a:ext cx="5648500" cy="64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41П Кузьмин И.В. 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5B942-29AA-1475-FF30-023C4A34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1F543285-5A57-D676-7ED7-C64D88D909F6}"/>
              </a:ext>
            </a:extLst>
          </p:cNvPr>
          <p:cNvSpPr txBox="1">
            <a:spLocks/>
          </p:cNvSpPr>
          <p:nvPr/>
        </p:nvSpPr>
        <p:spPr>
          <a:xfrm>
            <a:off x="546591" y="2759825"/>
            <a:ext cx="5290754" cy="1338349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развертывания</a:t>
            </a:r>
          </a:p>
        </p:txBody>
      </p:sp>
      <p:pic>
        <p:nvPicPr>
          <p:cNvPr id="4" name="Рисунок 3" descr="Изображение выглядит как текст, диаграмма, Прямоугольник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8D7233C-FBE2-2779-E7AC-54E8C52C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391" y="1006354"/>
            <a:ext cx="6180944" cy="48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91" y="2227881"/>
            <a:ext cx="8989017" cy="240223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382383"/>
            <a:ext cx="5719156" cy="79802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701" y="1180406"/>
            <a:ext cx="11220598" cy="495945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Парикмахерская предоставляет услуги по стрижке, уходу за волосами и укладке. Каталог включает мужские и женские стрижки разной стоимости. База данных клиентов помогает персонализировать обслуживание и учитывать количество посещений. Постоянные клиенты (5+ стрижек) получают 3% скидку.</a:t>
            </a: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приложение, оптимизирующее коммуникационные взаимодействия между персоналом  парикмахерской и клиентами,  позволит: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Упростить запись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клиенты смогут бронировать услуги онлайн без звонков и ожидания.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Автоматизировать управление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учет расписания мастеров, контроль загруженности.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Повысить лояльность клиентов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удобный интерфейс, напоминания, бонусные программы.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Увеличить прибыль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снижение пропущенных записей, привлечение новых клиентов.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Обеспечить удобство персоналу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доступ к расписанию и истории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2E8F3FC-5361-3979-2843-3A91966244B5}"/>
              </a:ext>
            </a:extLst>
          </p:cNvPr>
          <p:cNvSpPr txBox="1">
            <a:spLocks/>
          </p:cNvSpPr>
          <p:nvPr/>
        </p:nvSpPr>
        <p:spPr>
          <a:xfrm>
            <a:off x="448887" y="415636"/>
            <a:ext cx="6051665" cy="706582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Основные сущности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5A9809E-A16C-A2C5-2990-8581C8FF3655}"/>
              </a:ext>
            </a:extLst>
          </p:cNvPr>
          <p:cNvSpPr txBox="1">
            <a:spLocks/>
          </p:cNvSpPr>
          <p:nvPr/>
        </p:nvSpPr>
        <p:spPr>
          <a:xfrm>
            <a:off x="866111" y="1288472"/>
            <a:ext cx="10459778" cy="508739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содержит ФИО клиента, количество посещений, статус (обычный или постоянный), контактные данные.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Стрижка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название, пол стрижки, стоимость.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 стрижки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пол стрижек.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пол сотрудников и клиентов.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Назначения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(сеанс стрижки): фиксирует клиента, выбранную стрижку, дату выполнения услуги.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Сотрудники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включает ФИО сотрудника, роль, контактные данные.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Роль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выдает определенные права сотрудникам парикмахерской.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1987FD9E-04AA-2243-658B-2B5AC836FD29}"/>
              </a:ext>
            </a:extLst>
          </p:cNvPr>
          <p:cNvSpPr txBox="1">
            <a:spLocks/>
          </p:cNvSpPr>
          <p:nvPr/>
        </p:nvSpPr>
        <p:spPr>
          <a:xfrm>
            <a:off x="654657" y="2402377"/>
            <a:ext cx="4906558" cy="2053245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10" name="Объект 9" descr="Изображение выглядит как текст, диаграмма, Шрифт, шабл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9FC55FE-C48B-5E36-863E-C14A5C59D8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401524" y="448887"/>
            <a:ext cx="5135819" cy="5904265"/>
          </a:xfrm>
        </p:spPr>
      </p:pic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6BDF7D6-B77F-6193-1035-42114AE4F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53651"/>
              </p:ext>
            </p:extLst>
          </p:nvPr>
        </p:nvGraphicFramePr>
        <p:xfrm>
          <a:off x="0" y="14583"/>
          <a:ext cx="12192001" cy="684341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122209">
                  <a:extLst>
                    <a:ext uri="{9D8B030D-6E8A-4147-A177-3AD203B41FA5}">
                      <a16:colId xmlns:a16="http://schemas.microsoft.com/office/drawing/2014/main" val="477534079"/>
                    </a:ext>
                  </a:extLst>
                </a:gridCol>
                <a:gridCol w="2106231">
                  <a:extLst>
                    <a:ext uri="{9D8B030D-6E8A-4147-A177-3AD203B41FA5}">
                      <a16:colId xmlns:a16="http://schemas.microsoft.com/office/drawing/2014/main" val="2505112493"/>
                    </a:ext>
                  </a:extLst>
                </a:gridCol>
                <a:gridCol w="6327600">
                  <a:extLst>
                    <a:ext uri="{9D8B030D-6E8A-4147-A177-3AD203B41FA5}">
                      <a16:colId xmlns:a16="http://schemas.microsoft.com/office/drawing/2014/main" val="422128295"/>
                    </a:ext>
                  </a:extLst>
                </a:gridCol>
                <a:gridCol w="1635961">
                  <a:extLst>
                    <a:ext uri="{9D8B030D-6E8A-4147-A177-3AD203B41FA5}">
                      <a16:colId xmlns:a16="http://schemas.microsoft.com/office/drawing/2014/main" val="758770836"/>
                    </a:ext>
                  </a:extLst>
                </a:gridCol>
              </a:tblGrid>
              <a:tr h="482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Главный раздел сценария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Раздел сценария «Ход событий»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Раздел сценария «Исключения»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2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Раздел сценария «Примечания»</a:t>
                      </a:r>
                      <a:endParaRPr lang="ru-RU" sz="12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437427"/>
                  </a:ext>
                </a:extLst>
              </a:tr>
              <a:tr h="1719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 варианта использования:</a:t>
                      </a:r>
                      <a:b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Запись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 Клиент авторизируется в системе;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 Нажимает на кнопку записаться на стрижку;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Заполняет форму для записи (ФИО, контактные данные, выбирает дату стрижки, тип стрижки из каталога, выбирает свободного парикмахера);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 Нажимает кнопку «Готово» и подтверждает этим заполнение формы;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5) Система выводит сообщение об успешной записи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 1: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Некорректные данные в форме: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Описание: Клиент заполняет форму, но вводит некорректные данные (например, пустые поля, неправильный формат номера телефона).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Решение: Система выводит сообщение об ошибке и предлагает исправить данные.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01090"/>
                  </a:ext>
                </a:extLst>
              </a:tr>
              <a:tr h="12337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Актеры: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 2: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 свободных парикмахеров на выбранную дату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Описание: Клиент выбирает дату, но все парикмахеры заняты.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Решение: Система уведомляет клиента о невозможности записи на выбранную дату и предлагает выбрать другую.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69488"/>
                  </a:ext>
                </a:extLst>
              </a:tr>
              <a:tr h="14840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Цель: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Создать запись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Исключение 3: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 уже записан на это время: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Описание: Клиент пытается записаться на то же время, на которое уже записан.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Решение: Система уведомляет клиента о существующей записи и предлагает изменить её или выбрать другое время.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6798"/>
                  </a:ext>
                </a:extLst>
              </a:tr>
              <a:tr h="12337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Краткое описание: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 заполняет форму и подтверждает запись на стрижку.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003191"/>
                  </a:ext>
                </a:extLst>
              </a:tr>
              <a:tr h="494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Тип: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Основной.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600" kern="100" spc="-70" baseline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spc="-7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kern="100" spc="-7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890" marR="2589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78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4" name="Рисунок 13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88B45F-8BE8-E674-4EEC-18F7FA42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142" y="460676"/>
            <a:ext cx="6558018" cy="5936646"/>
          </a:xfrm>
          <a:prstGeom prst="rect">
            <a:avLst/>
          </a:prstGeom>
        </p:spPr>
      </p:pic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F051D261-B984-880D-6FA9-B752F3F2A7BB}"/>
              </a:ext>
            </a:extLst>
          </p:cNvPr>
          <p:cNvSpPr txBox="1">
            <a:spLocks/>
          </p:cNvSpPr>
          <p:nvPr/>
        </p:nvSpPr>
        <p:spPr>
          <a:xfrm>
            <a:off x="368894" y="2783819"/>
            <a:ext cx="6377909" cy="1290361"/>
          </a:xfrm>
          <a:prstGeom prst="rect">
            <a:avLst/>
          </a:prstGeom>
        </p:spPr>
        <p:txBody>
          <a:bodyPr vert="horz" lIns="91440" tIns="45720" rIns="91440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F4CEC-2DD2-3B1C-8187-4BD67E5F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9562E39E-5C57-60F5-D9EB-49EA20F9F46E}"/>
              </a:ext>
            </a:extLst>
          </p:cNvPr>
          <p:cNvSpPr txBox="1">
            <a:spLocks/>
          </p:cNvSpPr>
          <p:nvPr/>
        </p:nvSpPr>
        <p:spPr>
          <a:xfrm>
            <a:off x="554906" y="2726574"/>
            <a:ext cx="4058658" cy="1404851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состояний</a:t>
            </a:r>
          </a:p>
        </p:txBody>
      </p:sp>
      <p:pic>
        <p:nvPicPr>
          <p:cNvPr id="13" name="Рисунок 12" descr="Изображение выглядит как текст, диаграмма, Параллельный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A596CD-C7C8-35FB-B96C-8AF42C01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45" y="398206"/>
            <a:ext cx="3665912" cy="60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C3C8F4E-531A-FEB7-CDA3-1A3A05C5C401}"/>
              </a:ext>
            </a:extLst>
          </p:cNvPr>
          <p:cNvSpPr txBox="1">
            <a:spLocks/>
          </p:cNvSpPr>
          <p:nvPr/>
        </p:nvSpPr>
        <p:spPr>
          <a:xfrm>
            <a:off x="554906" y="2726574"/>
            <a:ext cx="4058658" cy="1404851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</a:t>
            </a:r>
          </a:p>
        </p:txBody>
      </p:sp>
      <p:pic>
        <p:nvPicPr>
          <p:cNvPr id="14" name="Рисунок 13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80F0D51-5C6E-B1B2-3CFA-45AB7935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856" y="448951"/>
            <a:ext cx="7341404" cy="59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8F18-7102-4DEA-3FF7-B93C31D1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38B48F66-516A-A405-2225-D1EF4AD27A9A}"/>
              </a:ext>
            </a:extLst>
          </p:cNvPr>
          <p:cNvSpPr txBox="1">
            <a:spLocks/>
          </p:cNvSpPr>
          <p:nvPr/>
        </p:nvSpPr>
        <p:spPr>
          <a:xfrm>
            <a:off x="554906" y="2759825"/>
            <a:ext cx="4249850" cy="1338349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925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компонентов</a:t>
            </a:r>
          </a:p>
        </p:txBody>
      </p:sp>
      <p:pic>
        <p:nvPicPr>
          <p:cNvPr id="13" name="Рисунок 12" descr="Изображение выглядит как текст, диаграмма, План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C433BD1-DC86-41FB-5CAB-F41D93FE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4" t="2440" r="1419" b="1685"/>
          <a:stretch/>
        </p:blipFill>
        <p:spPr>
          <a:xfrm>
            <a:off x="4172989" y="814647"/>
            <a:ext cx="7348451" cy="52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862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Times New Roman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1_TF66722518_Win32" id="{19481458-DEDE-4A87-9D41-DF97F844F91A}" vid="{2922C838-1B9E-484A-BB33-8D809F3D59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о продажах</Template>
  <TotalTime>80</TotalTime>
  <Words>500</Words>
  <Application>Microsoft Office PowerPoint</Application>
  <PresentationFormat>Широкоэкранный</PresentationFormat>
  <Paragraphs>74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Source Sans Pro Light</vt:lpstr>
      <vt:lpstr>Times New Roman</vt:lpstr>
      <vt:lpstr>Пользовательская</vt:lpstr>
      <vt:lpstr>Защита UML диаграмм по учебной практике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UML диаграмм по учебной практике</dc:title>
  <dc:creator>Иван Кузьмин</dc:creator>
  <cp:lastModifiedBy>Иван Кузьмин</cp:lastModifiedBy>
  <cp:revision>51</cp:revision>
  <dcterms:created xsi:type="dcterms:W3CDTF">2025-03-12T10:16:42Z</dcterms:created>
  <dcterms:modified xsi:type="dcterms:W3CDTF">2025-03-12T13:38:33Z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