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48" r:id="rId2"/>
  </p:sldMasterIdLst>
  <p:notesMasterIdLst>
    <p:notesMasterId r:id="rId28"/>
  </p:notesMasterIdLst>
  <p:sldIdLst>
    <p:sldId id="256" r:id="rId3"/>
    <p:sldId id="264" r:id="rId4"/>
    <p:sldId id="265" r:id="rId5"/>
    <p:sldId id="266" r:id="rId6"/>
    <p:sldId id="276" r:id="rId7"/>
    <p:sldId id="277" r:id="rId8"/>
    <p:sldId id="278" r:id="rId9"/>
    <p:sldId id="279" r:id="rId10"/>
    <p:sldId id="280" r:id="rId11"/>
    <p:sldId id="281" r:id="rId12"/>
    <p:sldId id="267" r:id="rId13"/>
    <p:sldId id="268" r:id="rId14"/>
    <p:sldId id="269" r:id="rId15"/>
    <p:sldId id="270" r:id="rId16"/>
    <p:sldId id="271" r:id="rId17"/>
    <p:sldId id="282" r:id="rId18"/>
    <p:sldId id="283" r:id="rId19"/>
    <p:sldId id="272" r:id="rId20"/>
    <p:sldId id="275" r:id="rId21"/>
    <p:sldId id="273" r:id="rId22"/>
    <p:sldId id="274" r:id="rId23"/>
    <p:sldId id="261"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65" d="100"/>
          <a:sy n="65" d="100"/>
        </p:scale>
        <p:origin x="54"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Supplier Nonconformances  -  2015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Sheet1!$B$3:$B$14</c:f>
              <c:strCache>
                <c:ptCount val="12"/>
                <c:pt idx="0">
                  <c:v>Jan</c:v>
                </c:pt>
                <c:pt idx="1">
                  <c:v>Feb</c:v>
                </c:pt>
                <c:pt idx="2">
                  <c:v>Mar</c:v>
                </c:pt>
                <c:pt idx="3">
                  <c:v>Apr</c:v>
                </c:pt>
                <c:pt idx="4">
                  <c:v>May</c:v>
                </c:pt>
                <c:pt idx="5">
                  <c:v>June</c:v>
                </c:pt>
                <c:pt idx="6">
                  <c:v>July</c:v>
                </c:pt>
                <c:pt idx="7">
                  <c:v>Aug</c:v>
                </c:pt>
                <c:pt idx="8">
                  <c:v>Sept</c:v>
                </c:pt>
                <c:pt idx="9">
                  <c:v>Oct</c:v>
                </c:pt>
                <c:pt idx="10">
                  <c:v>Nov</c:v>
                </c:pt>
                <c:pt idx="11">
                  <c:v>Dec</c:v>
                </c:pt>
              </c:strCache>
            </c:strRef>
          </c:cat>
          <c:val>
            <c:numRef>
              <c:f>Sheet1!$C$3:$C$14</c:f>
              <c:numCache>
                <c:formatCode>General</c:formatCode>
                <c:ptCount val="12"/>
                <c:pt idx="0">
                  <c:v>32</c:v>
                </c:pt>
                <c:pt idx="1">
                  <c:v>78</c:v>
                </c:pt>
                <c:pt idx="2">
                  <c:v>45</c:v>
                </c:pt>
                <c:pt idx="3">
                  <c:v>36</c:v>
                </c:pt>
                <c:pt idx="4">
                  <c:v>64</c:v>
                </c:pt>
                <c:pt idx="5">
                  <c:v>24</c:v>
                </c:pt>
                <c:pt idx="6">
                  <c:v>56</c:v>
                </c:pt>
                <c:pt idx="7">
                  <c:v>20</c:v>
                </c:pt>
                <c:pt idx="8">
                  <c:v>66</c:v>
                </c:pt>
                <c:pt idx="9">
                  <c:v>43</c:v>
                </c:pt>
                <c:pt idx="10">
                  <c:v>26</c:v>
                </c:pt>
                <c:pt idx="11">
                  <c:v>47</c:v>
                </c:pt>
              </c:numCache>
            </c:numRef>
          </c:val>
          <c:smooth val="0"/>
        </c:ser>
        <c:dLbls>
          <c:showLegendKey val="0"/>
          <c:showVal val="0"/>
          <c:showCatName val="0"/>
          <c:showSerName val="0"/>
          <c:showPercent val="0"/>
          <c:showBubbleSize val="0"/>
        </c:dLbls>
        <c:marker val="1"/>
        <c:smooth val="0"/>
        <c:axId val="378101864"/>
        <c:axId val="378102256"/>
      </c:lineChart>
      <c:catAx>
        <c:axId val="378101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102256"/>
        <c:crosses val="autoZero"/>
        <c:auto val="1"/>
        <c:lblAlgn val="ctr"/>
        <c:lblOffset val="100"/>
        <c:noMultiLvlLbl val="0"/>
      </c:catAx>
      <c:valAx>
        <c:axId val="37810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1018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Supplier</a:t>
            </a:r>
            <a:r>
              <a:rPr lang="en-US" baseline="0" dirty="0"/>
              <a:t> Nonconformances - 2015</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Sheet1!$B$17:$B$21</c:f>
              <c:strCache>
                <c:ptCount val="5"/>
                <c:pt idx="0">
                  <c:v>Dimensional</c:v>
                </c:pt>
                <c:pt idx="1">
                  <c:v>Damaged</c:v>
                </c:pt>
                <c:pt idx="2">
                  <c:v>Functional</c:v>
                </c:pt>
                <c:pt idx="3">
                  <c:v>Aesthetics</c:v>
                </c:pt>
                <c:pt idx="4">
                  <c:v>Wrong Product</c:v>
                </c:pt>
              </c:strCache>
            </c:strRef>
          </c:cat>
          <c:val>
            <c:numRef>
              <c:f>Sheet1!$C$17:$C$21</c:f>
              <c:numCache>
                <c:formatCode>General</c:formatCode>
                <c:ptCount val="5"/>
                <c:pt idx="0">
                  <c:v>212</c:v>
                </c:pt>
                <c:pt idx="1">
                  <c:v>131</c:v>
                </c:pt>
                <c:pt idx="2">
                  <c:v>89</c:v>
                </c:pt>
                <c:pt idx="3">
                  <c:v>56</c:v>
                </c:pt>
                <c:pt idx="4">
                  <c:v>49</c:v>
                </c:pt>
              </c:numCache>
            </c:numRef>
          </c:val>
        </c:ser>
        <c:dLbls>
          <c:showLegendKey val="0"/>
          <c:showVal val="0"/>
          <c:showCatName val="0"/>
          <c:showSerName val="0"/>
          <c:showPercent val="0"/>
          <c:showBubbleSize val="0"/>
        </c:dLbls>
        <c:gapWidth val="219"/>
        <c:overlap val="-27"/>
        <c:axId val="378100688"/>
        <c:axId val="378095200"/>
      </c:barChart>
      <c:catAx>
        <c:axId val="37810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095200"/>
        <c:crosses val="autoZero"/>
        <c:auto val="1"/>
        <c:lblAlgn val="ctr"/>
        <c:lblOffset val="100"/>
        <c:noMultiLvlLbl val="0"/>
      </c:catAx>
      <c:valAx>
        <c:axId val="37809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100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D0EEE-B41F-44A1-9483-7FA3903FA28E}" type="datetimeFigureOut">
              <a:rPr lang="en-US" smtClean="0"/>
              <a:t>1/18/2016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9E013-BC19-4356-8E6F-1B2D5C384867}" type="slidenum">
              <a:rPr lang="en-US" smtClean="0"/>
              <a:t>‹#›</a:t>
            </a:fld>
            <a:endParaRPr lang="en-US" dirty="0"/>
          </a:p>
        </p:txBody>
      </p:sp>
    </p:spTree>
    <p:extLst>
      <p:ext uri="{BB962C8B-B14F-4D97-AF65-F5344CB8AC3E}">
        <p14:creationId xmlns:p14="http://schemas.microsoft.com/office/powerpoint/2010/main" val="328401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miter lim="800000"/>
            <a:headEnd/>
            <a:tailEnd/>
          </a:ln>
        </p:spPr>
        <p:txBody>
          <a:bodyPr/>
          <a:lstStyle/>
          <a:p>
            <a:fld id="{16ACFFCA-C7AB-41AD-91C4-A1D809F59EFC}" type="slidenum">
              <a:rPr lang="en-US"/>
              <a:pPr/>
              <a:t>19</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333480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18672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11780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2015040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E379D-58AA-4549-939A-F309BFBA2F2B}" type="datetime1">
              <a:rPr lang="en-US" smtClean="0"/>
              <a:t>1/18/2016</a:t>
            </a:fld>
            <a:endParaRPr lang="en-US" dirty="0"/>
          </a:p>
        </p:txBody>
      </p:sp>
      <p:sp>
        <p:nvSpPr>
          <p:cNvPr id="5" name="Footer Placeholder 4"/>
          <p:cNvSpPr>
            <a:spLocks noGrp="1"/>
          </p:cNvSpPr>
          <p:nvPr>
            <p:ph type="ftr" sz="quarter" idx="11"/>
          </p:nvPr>
        </p:nvSpPr>
        <p:spPr/>
        <p:txBody>
          <a:bodyPr/>
          <a:lstStyle/>
          <a:p>
            <a:r>
              <a:rPr lang="en-US" dirty="0" smtClean="0"/>
              <a:t>Judy Sullivan   jsqconsulting</a:t>
            </a:r>
            <a:endParaRPr lang="en-US" dirty="0"/>
          </a:p>
        </p:txBody>
      </p:sp>
      <p:sp>
        <p:nvSpPr>
          <p:cNvPr id="6" name="Slide Number Placeholder 5"/>
          <p:cNvSpPr>
            <a:spLocks noGrp="1"/>
          </p:cNvSpPr>
          <p:nvPr>
            <p:ph type="sldNum" sz="quarter" idx="12"/>
          </p:nvPr>
        </p:nvSpPr>
        <p:spPr/>
        <p:txBody>
          <a:bodyPr/>
          <a:lstStyle/>
          <a:p>
            <a:fld id="{49FA8036-7CFC-42A1-BB89-B302D37F5FB9}" type="slidenum">
              <a:rPr lang="en-US" smtClean="0"/>
              <a:t>‹#›</a:t>
            </a:fld>
            <a:endParaRPr lang="en-US" dirty="0"/>
          </a:p>
        </p:txBody>
      </p:sp>
    </p:spTree>
    <p:extLst>
      <p:ext uri="{BB962C8B-B14F-4D97-AF65-F5344CB8AC3E}">
        <p14:creationId xmlns:p14="http://schemas.microsoft.com/office/powerpoint/2010/main" val="1673440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308739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3124817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92580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44174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124601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3207184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383182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24561705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3957413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101379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1378890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B93A5-E5E2-4F1B-BB9D-205B79AE8B10}"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F27E92-7D2D-4D56-8BD5-EA5F512F253B}" type="slidenum">
              <a:rPr lang="en-US" smtClean="0"/>
              <a:t>‹#›</a:t>
            </a:fld>
            <a:endParaRPr lang="en-US" dirty="0"/>
          </a:p>
        </p:txBody>
      </p:sp>
    </p:spTree>
    <p:extLst>
      <p:ext uri="{BB962C8B-B14F-4D97-AF65-F5344CB8AC3E}">
        <p14:creationId xmlns:p14="http://schemas.microsoft.com/office/powerpoint/2010/main" val="2988477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solidFill>
                  <a:srgbClr val="FF3300"/>
                </a:solidFill>
              </a:defRPr>
            </a:lvl1pPr>
          </a:lstStyle>
          <a:p>
            <a:pPr>
              <a:defRPr/>
            </a:pPr>
            <a:endParaRPr lang="en-US" dirty="0"/>
          </a:p>
        </p:txBody>
      </p:sp>
    </p:spTree>
    <p:extLst>
      <p:ext uri="{BB962C8B-B14F-4D97-AF65-F5344CB8AC3E}">
        <p14:creationId xmlns:p14="http://schemas.microsoft.com/office/powerpoint/2010/main" val="42563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200296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320935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348387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220697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62458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206450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3AFF9-7827-44F9-915A-733DF28117F4}" type="datetimeFigureOut">
              <a:rPr lang="en-US" smtClean="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C3D067-4584-4B9B-A602-AB5CC4B4A0DD}" type="slidenum">
              <a:rPr lang="en-US" smtClean="0"/>
              <a:t>‹#›</a:t>
            </a:fld>
            <a:endParaRPr lang="en-US" dirty="0"/>
          </a:p>
        </p:txBody>
      </p:sp>
    </p:spTree>
    <p:extLst>
      <p:ext uri="{BB962C8B-B14F-4D97-AF65-F5344CB8AC3E}">
        <p14:creationId xmlns:p14="http://schemas.microsoft.com/office/powerpoint/2010/main" val="391264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3AFF9-7827-44F9-915A-733DF28117F4}" type="datetimeFigureOut">
              <a:rPr lang="en-US" smtClean="0"/>
              <a:t>1/18/2016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3D067-4584-4B9B-A602-AB5CC4B4A0DD}" type="slidenum">
              <a:rPr lang="en-US" smtClean="0"/>
              <a:t>‹#›</a:t>
            </a:fld>
            <a:endParaRPr lang="en-US" dirty="0"/>
          </a:p>
        </p:txBody>
      </p:sp>
    </p:spTree>
    <p:extLst>
      <p:ext uri="{BB962C8B-B14F-4D97-AF65-F5344CB8AC3E}">
        <p14:creationId xmlns:p14="http://schemas.microsoft.com/office/powerpoint/2010/main" val="20326015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B93A5-E5E2-4F1B-BB9D-205B79AE8B10}" type="datetimeFigureOut">
              <a:rPr lang="en-US" smtClean="0"/>
              <a:t>1/18/2016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27E92-7D2D-4D56-8BD5-EA5F512F253B}" type="slidenum">
              <a:rPr lang="en-US" smtClean="0"/>
              <a:t>‹#›</a:t>
            </a:fld>
            <a:endParaRPr lang="en-US" dirty="0"/>
          </a:p>
        </p:txBody>
      </p:sp>
    </p:spTree>
    <p:extLst>
      <p:ext uri="{BB962C8B-B14F-4D97-AF65-F5344CB8AC3E}">
        <p14:creationId xmlns:p14="http://schemas.microsoft.com/office/powerpoint/2010/main" val="3492272397"/>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7300" b="1" dirty="0" smtClean="0">
                <a:solidFill>
                  <a:schemeClr val="accent1">
                    <a:lumMod val="75000"/>
                  </a:schemeClr>
                </a:solidFill>
              </a:rPr>
              <a:t>ISO-9001:2015</a:t>
            </a:r>
            <a:r>
              <a:rPr lang="en-US" sz="7300" dirty="0" smtClean="0"/>
              <a:t/>
            </a:r>
            <a:br>
              <a:rPr lang="en-US" sz="7300" dirty="0" smtClean="0"/>
            </a:br>
            <a:r>
              <a:rPr lang="en-US" dirty="0" smtClean="0"/>
              <a:t>Where we have been and where we are going</a:t>
            </a:r>
            <a:endParaRPr lang="en-US" dirty="0"/>
          </a:p>
        </p:txBody>
      </p:sp>
      <p:sp>
        <p:nvSpPr>
          <p:cNvPr id="6" name="Content Placeholder 5"/>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0515600" cy="3803650"/>
          </a:xfrm>
          <a:prstGeom prst="rect">
            <a:avLst/>
          </a:prstGeom>
        </p:spPr>
      </p:pic>
    </p:spTree>
    <p:extLst>
      <p:ext uri="{BB962C8B-B14F-4D97-AF65-F5344CB8AC3E}">
        <p14:creationId xmlns:p14="http://schemas.microsoft.com/office/powerpoint/2010/main" val="404862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Examples</a:t>
            </a:r>
            <a:endParaRPr lang="en-US" sz="6000" b="1" dirty="0">
              <a:solidFill>
                <a:schemeClr val="accent1">
                  <a:lumMod val="75000"/>
                </a:schemeClr>
              </a:solidFill>
            </a:endParaRPr>
          </a:p>
        </p:txBody>
      </p:sp>
      <p:sp>
        <p:nvSpPr>
          <p:cNvPr id="3" name="Content Placeholder 2"/>
          <p:cNvSpPr>
            <a:spLocks noGrp="1"/>
          </p:cNvSpPr>
          <p:nvPr>
            <p:ph idx="1"/>
          </p:nvPr>
        </p:nvSpPr>
        <p:spPr>
          <a:xfrm>
            <a:off x="838200" y="1533525"/>
            <a:ext cx="10515600" cy="4643438"/>
          </a:xfrm>
        </p:spPr>
        <p:txBody>
          <a:bodyPr>
            <a:normAutofit fontScale="77500" lnSpcReduction="20000"/>
          </a:bodyPr>
          <a:lstStyle/>
          <a:p>
            <a:pPr lvl="0"/>
            <a:r>
              <a:rPr lang="en-US" dirty="0"/>
              <a:t>Customer pressures and complaints can force organizations to change </a:t>
            </a:r>
            <a:r>
              <a:rPr lang="en-US" dirty="0" smtClean="0"/>
              <a:t>policies </a:t>
            </a:r>
            <a:r>
              <a:rPr lang="en-US" dirty="0"/>
              <a:t>such as product returns and customer and technical support .   </a:t>
            </a:r>
          </a:p>
          <a:p>
            <a:pPr lvl="0"/>
            <a:r>
              <a:rPr lang="en-US" dirty="0"/>
              <a:t>Technological changes can provide new and more effective ways to handle communications, operations, shipping and logistics.   </a:t>
            </a:r>
          </a:p>
          <a:p>
            <a:pPr lvl="0"/>
            <a:r>
              <a:rPr lang="en-US" dirty="0" smtClean="0"/>
              <a:t>Governments </a:t>
            </a:r>
            <a:r>
              <a:rPr lang="en-US" dirty="0"/>
              <a:t>regulatory and trade policies can play a significant role in determining how businesses operate, especially in regard to international trade, taxation, and regulations   </a:t>
            </a:r>
          </a:p>
          <a:p>
            <a:pPr lvl="0"/>
            <a:r>
              <a:rPr lang="en-US" dirty="0"/>
              <a:t>The media, including social media, can have a huge impact on a company’s image and public relations. A bad news video or news report can go viral pretty fast, and if your organization doesn’t provide an acceptable response, the negative publicity and effects can last a long time.   </a:t>
            </a:r>
          </a:p>
          <a:p>
            <a:pPr lvl="0"/>
            <a:r>
              <a:rPr lang="en-US" dirty="0"/>
              <a:t>Sociological forces often drive what, where and how consumers buy product and services. There is an increasing trend in the number of consumers purchasing products online and reading reviews before making a purchase.   </a:t>
            </a:r>
          </a:p>
          <a:p>
            <a:pPr lvl="0"/>
            <a:r>
              <a:rPr lang="en-US" dirty="0"/>
              <a:t>The multinational and multicultural trend in workforce composition can cause significant changes in hiring and retention of competent human resources.   </a:t>
            </a:r>
          </a:p>
          <a:p>
            <a:endParaRPr lang="en-US" dirty="0"/>
          </a:p>
        </p:txBody>
      </p:sp>
    </p:spTree>
    <p:extLst>
      <p:ext uri="{BB962C8B-B14F-4D97-AF65-F5344CB8AC3E}">
        <p14:creationId xmlns:p14="http://schemas.microsoft.com/office/powerpoint/2010/main" val="211970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b="1" dirty="0" smtClean="0">
                <a:solidFill>
                  <a:schemeClr val="accent1">
                    <a:lumMod val="75000"/>
                  </a:schemeClr>
                </a:solidFill>
              </a:rPr>
              <a:t>Risk Based Thinking </a:t>
            </a:r>
            <a:br>
              <a:rPr lang="en-US" sz="6600" b="1" dirty="0" smtClean="0">
                <a:solidFill>
                  <a:schemeClr val="accent1">
                    <a:lumMod val="75000"/>
                  </a:schemeClr>
                </a:solidFill>
              </a:rPr>
            </a:br>
            <a:r>
              <a:rPr lang="en-US" b="1" dirty="0" smtClean="0">
                <a:solidFill>
                  <a:schemeClr val="accent1">
                    <a:lumMod val="75000"/>
                  </a:schemeClr>
                </a:solidFill>
              </a:rPr>
              <a:t>Examples and Ideas</a:t>
            </a:r>
            <a:endParaRPr lang="en-US" b="1" dirty="0">
              <a:solidFill>
                <a:schemeClr val="accent1">
                  <a:lumMod val="75000"/>
                </a:schemeClr>
              </a:solidFill>
            </a:endParaRPr>
          </a:p>
        </p:txBody>
      </p:sp>
      <p:sp>
        <p:nvSpPr>
          <p:cNvPr id="3" name="Content Placeholder 2"/>
          <p:cNvSpPr>
            <a:spLocks noGrp="1"/>
          </p:cNvSpPr>
          <p:nvPr>
            <p:ph idx="1"/>
          </p:nvPr>
        </p:nvSpPr>
        <p:spPr>
          <a:xfrm>
            <a:off x="1171574" y="2228849"/>
            <a:ext cx="10182225" cy="3948113"/>
          </a:xfrm>
        </p:spPr>
        <p:txBody>
          <a:bodyPr/>
          <a:lstStyle/>
          <a:p>
            <a:r>
              <a:rPr lang="en-US" sz="4000" dirty="0" smtClean="0"/>
              <a:t>Purchasing</a:t>
            </a:r>
          </a:p>
          <a:p>
            <a:r>
              <a:rPr lang="en-US" sz="4000" dirty="0" smtClean="0"/>
              <a:t>Design and Development</a:t>
            </a:r>
          </a:p>
          <a:p>
            <a:r>
              <a:rPr lang="en-US" sz="4000" dirty="0" smtClean="0"/>
              <a:t>Process</a:t>
            </a:r>
          </a:p>
          <a:p>
            <a:endParaRPr lang="en-US" dirty="0" smtClean="0"/>
          </a:p>
          <a:p>
            <a:endParaRPr lang="en-US" dirty="0"/>
          </a:p>
        </p:txBody>
      </p:sp>
      <p:pic>
        <p:nvPicPr>
          <p:cNvPr id="4" name="Picture 3"/>
          <p:cNvPicPr/>
          <p:nvPr/>
        </p:nvPicPr>
        <p:blipFill>
          <a:blip r:embed="rId2"/>
          <a:stretch>
            <a:fillRect/>
          </a:stretch>
        </p:blipFill>
        <p:spPr>
          <a:xfrm>
            <a:off x="7130845" y="2045315"/>
            <a:ext cx="3561735" cy="3109246"/>
          </a:xfrm>
          <a:prstGeom prst="rect">
            <a:avLst/>
          </a:prstGeom>
        </p:spPr>
      </p:pic>
    </p:spTree>
    <p:extLst>
      <p:ext uri="{BB962C8B-B14F-4D97-AF65-F5344CB8AC3E}">
        <p14:creationId xmlns:p14="http://schemas.microsoft.com/office/powerpoint/2010/main" val="145730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b="1" dirty="0" smtClean="0">
                <a:solidFill>
                  <a:schemeClr val="accent1">
                    <a:lumMod val="75000"/>
                  </a:schemeClr>
                </a:solidFill>
              </a:rPr>
              <a:t>Purchasing</a:t>
            </a:r>
            <a:r>
              <a:rPr lang="en-US" b="1" dirty="0" smtClean="0">
                <a:solidFill>
                  <a:schemeClr val="accent1">
                    <a:lumMod val="75000"/>
                  </a:schemeClr>
                </a:solidFill>
              </a:rPr>
              <a:t/>
            </a:r>
            <a:br>
              <a:rPr lang="en-US" b="1" dirty="0" smtClean="0">
                <a:solidFill>
                  <a:schemeClr val="accent1">
                    <a:lumMod val="75000"/>
                  </a:schemeClr>
                </a:solidFill>
              </a:rPr>
            </a:br>
            <a:r>
              <a:rPr lang="en-US" sz="3600" b="1" dirty="0" smtClean="0">
                <a:solidFill>
                  <a:schemeClr val="accent1">
                    <a:lumMod val="75000"/>
                  </a:schemeClr>
                </a:solidFill>
              </a:rPr>
              <a:t>Supplier Approval and Re-Evaluation</a:t>
            </a:r>
            <a:endParaRPr lang="en-US" sz="3600" b="1" dirty="0">
              <a:solidFill>
                <a:schemeClr val="accent1">
                  <a:lumMod val="75000"/>
                </a:schemeClr>
              </a:solidFill>
            </a:endParaRPr>
          </a:p>
        </p:txBody>
      </p:sp>
      <p:sp>
        <p:nvSpPr>
          <p:cNvPr id="3" name="Content Placeholder 2"/>
          <p:cNvSpPr>
            <a:spLocks noGrp="1"/>
          </p:cNvSpPr>
          <p:nvPr>
            <p:ph idx="1"/>
          </p:nvPr>
        </p:nvSpPr>
        <p:spPr>
          <a:xfrm>
            <a:off x="952499" y="2143125"/>
            <a:ext cx="11039475" cy="4033838"/>
          </a:xfrm>
        </p:spPr>
        <p:txBody>
          <a:bodyPr>
            <a:normAutofit/>
          </a:bodyPr>
          <a:lstStyle/>
          <a:p>
            <a:r>
              <a:rPr lang="en-US" sz="4000" dirty="0" smtClean="0"/>
              <a:t>Do all raw materials create the same risk for your final product?</a:t>
            </a:r>
          </a:p>
          <a:p>
            <a:r>
              <a:rPr lang="en-US" sz="4000" dirty="0" smtClean="0"/>
              <a:t>Do all suppliers bring the same risk to your business?</a:t>
            </a:r>
            <a:endParaRPr lang="en-US" dirty="0"/>
          </a:p>
          <a:p>
            <a:endParaRPr lang="en-US" dirty="0" smtClean="0"/>
          </a:p>
          <a:p>
            <a:pPr marL="0" indent="0" algn="ctr">
              <a:buNone/>
            </a:pPr>
            <a:r>
              <a:rPr lang="en-US" sz="3600" b="1" dirty="0" smtClean="0">
                <a:solidFill>
                  <a:srgbClr val="C00000"/>
                </a:solidFill>
              </a:rPr>
              <a:t>Does your current QMS account for these differences?</a:t>
            </a:r>
            <a:endParaRPr lang="en-US" sz="3600" b="1" dirty="0">
              <a:solidFill>
                <a:srgbClr val="C00000"/>
              </a:solidFill>
            </a:endParaRPr>
          </a:p>
        </p:txBody>
      </p:sp>
    </p:spTree>
    <p:extLst>
      <p:ext uri="{BB962C8B-B14F-4D97-AF65-F5344CB8AC3E}">
        <p14:creationId xmlns:p14="http://schemas.microsoft.com/office/powerpoint/2010/main" val="366133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solidFill>
                  <a:schemeClr val="accent1">
                    <a:lumMod val="75000"/>
                  </a:schemeClr>
                </a:solidFill>
              </a:rPr>
              <a:t>Design and Development</a:t>
            </a:r>
            <a:endParaRPr lang="en-US" b="1" dirty="0">
              <a:solidFill>
                <a:schemeClr val="accent1">
                  <a:lumMod val="75000"/>
                </a:schemeClr>
              </a:solidFill>
            </a:endParaRPr>
          </a:p>
        </p:txBody>
      </p:sp>
      <p:sp>
        <p:nvSpPr>
          <p:cNvPr id="7" name="Subtitle 6"/>
          <p:cNvSpPr>
            <a:spLocks noGrp="1"/>
          </p:cNvSpPr>
          <p:nvPr>
            <p:ph type="subTitle" idx="1"/>
          </p:nvPr>
        </p:nvSpPr>
        <p:spPr/>
        <p:txBody>
          <a:bodyPr>
            <a:normAutofit/>
          </a:bodyPr>
          <a:lstStyle/>
          <a:p>
            <a:r>
              <a:rPr lang="en-US" sz="4800" dirty="0" smtClean="0"/>
              <a:t>Design FMEA – for actual design</a:t>
            </a:r>
          </a:p>
          <a:p>
            <a:r>
              <a:rPr lang="en-US" sz="4800" dirty="0" smtClean="0"/>
              <a:t>Risk Registers – for project risks</a:t>
            </a:r>
            <a:endParaRPr lang="en-US" sz="4800" dirty="0"/>
          </a:p>
        </p:txBody>
      </p:sp>
    </p:spTree>
    <p:extLst>
      <p:ext uri="{BB962C8B-B14F-4D97-AF65-F5344CB8AC3E}">
        <p14:creationId xmlns:p14="http://schemas.microsoft.com/office/powerpoint/2010/main" val="381084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6000" b="1" dirty="0" smtClean="0">
                <a:solidFill>
                  <a:schemeClr val="accent1">
                    <a:lumMod val="75000"/>
                  </a:schemeClr>
                </a:solidFill>
              </a:rPr>
              <a:t>The Process </a:t>
            </a:r>
            <a:r>
              <a:rPr lang="en-US" sz="6000" b="1" dirty="0">
                <a:solidFill>
                  <a:schemeClr val="accent1">
                    <a:lumMod val="75000"/>
                  </a:schemeClr>
                </a:solidFill>
              </a:rPr>
              <a:t>A</a:t>
            </a:r>
            <a:r>
              <a:rPr lang="en-US" sz="6000" b="1" dirty="0" smtClean="0">
                <a:solidFill>
                  <a:schemeClr val="accent1">
                    <a:lumMod val="75000"/>
                  </a:schemeClr>
                </a:solidFill>
              </a:rPr>
              <a:t>pproach and Risk </a:t>
            </a:r>
            <a:r>
              <a:rPr lang="en-US" sz="6000" b="1" dirty="0">
                <a:solidFill>
                  <a:schemeClr val="accent1">
                    <a:lumMod val="75000"/>
                  </a:schemeClr>
                </a:solidFill>
              </a:rPr>
              <a:t>B</a:t>
            </a:r>
            <a:r>
              <a:rPr lang="en-US" sz="6000" b="1" dirty="0" smtClean="0">
                <a:solidFill>
                  <a:schemeClr val="accent1">
                    <a:lumMod val="75000"/>
                  </a:schemeClr>
                </a:solidFill>
              </a:rPr>
              <a:t>ased </a:t>
            </a:r>
            <a:r>
              <a:rPr lang="en-US" sz="6000" b="1" dirty="0">
                <a:solidFill>
                  <a:schemeClr val="accent1">
                    <a:lumMod val="75000"/>
                  </a:schemeClr>
                </a:solidFill>
              </a:rPr>
              <a:t>T</a:t>
            </a:r>
            <a:r>
              <a:rPr lang="en-US" sz="6000" b="1" dirty="0" smtClean="0">
                <a:solidFill>
                  <a:schemeClr val="accent1">
                    <a:lumMod val="75000"/>
                  </a:schemeClr>
                </a:solidFill>
              </a:rPr>
              <a:t>hinking</a:t>
            </a:r>
            <a:endParaRPr lang="en-US" sz="6000" b="1" dirty="0">
              <a:solidFill>
                <a:schemeClr val="accent1">
                  <a:lumMod val="75000"/>
                </a:schemeClr>
              </a:solidFill>
            </a:endParaRPr>
          </a:p>
        </p:txBody>
      </p:sp>
      <p:sp>
        <p:nvSpPr>
          <p:cNvPr id="5" name="Content Placeholder 4"/>
          <p:cNvSpPr>
            <a:spLocks noGrp="1"/>
          </p:cNvSpPr>
          <p:nvPr>
            <p:ph idx="1"/>
          </p:nvPr>
        </p:nvSpPr>
        <p:spPr>
          <a:xfrm>
            <a:off x="838200" y="2314575"/>
            <a:ext cx="10515600" cy="3862388"/>
          </a:xfrm>
        </p:spPr>
        <p:txBody>
          <a:bodyPr>
            <a:normAutofit/>
          </a:bodyPr>
          <a:lstStyle/>
          <a:p>
            <a:r>
              <a:rPr lang="en-US" sz="3200" dirty="0"/>
              <a:t>Assign </a:t>
            </a:r>
            <a:r>
              <a:rPr lang="en-US" sz="3200" dirty="0" smtClean="0"/>
              <a:t>a Process </a:t>
            </a:r>
            <a:r>
              <a:rPr lang="en-US" sz="3200" dirty="0"/>
              <a:t>O</a:t>
            </a:r>
            <a:r>
              <a:rPr lang="en-US" sz="3200" dirty="0" smtClean="0"/>
              <a:t>wner</a:t>
            </a:r>
          </a:p>
          <a:p>
            <a:r>
              <a:rPr lang="en-US" sz="3200" dirty="0" smtClean="0"/>
              <a:t>Define the process</a:t>
            </a:r>
          </a:p>
          <a:p>
            <a:r>
              <a:rPr lang="en-US" sz="3200" dirty="0" smtClean="0"/>
              <a:t>Identify the inputs and outputs</a:t>
            </a:r>
          </a:p>
          <a:p>
            <a:r>
              <a:rPr lang="en-US" sz="3200" dirty="0" smtClean="0"/>
              <a:t>Define measures of effectiveness and efficiency</a:t>
            </a:r>
          </a:p>
          <a:p>
            <a:r>
              <a:rPr lang="en-US" sz="3200" dirty="0" smtClean="0"/>
              <a:t>Identify risks and opportunities</a:t>
            </a:r>
          </a:p>
          <a:p>
            <a:r>
              <a:rPr lang="en-US" sz="3200" dirty="0" smtClean="0"/>
              <a:t>Report on the status of each process</a:t>
            </a:r>
          </a:p>
        </p:txBody>
      </p:sp>
    </p:spTree>
    <p:extLst>
      <p:ext uri="{BB962C8B-B14F-4D97-AF65-F5344CB8AC3E}">
        <p14:creationId xmlns:p14="http://schemas.microsoft.com/office/powerpoint/2010/main" val="371597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942975" y="1248324"/>
            <a:ext cx="10153649" cy="4787308"/>
          </a:xfrm>
          <a:prstGeom prst="rect">
            <a:avLst/>
          </a:prstGeom>
        </p:spPr>
      </p:pic>
    </p:spTree>
    <p:extLst>
      <p:ext uri="{BB962C8B-B14F-4D97-AF65-F5344CB8AC3E}">
        <p14:creationId xmlns:p14="http://schemas.microsoft.com/office/powerpoint/2010/main" val="96860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chemeClr val="accent1">
                    <a:lumMod val="75000"/>
                  </a:schemeClr>
                </a:solidFill>
              </a:rPr>
              <a:t>Process Definition</a:t>
            </a:r>
            <a:endParaRPr lang="en-US" b="1" dirty="0">
              <a:solidFill>
                <a:schemeClr val="accent1">
                  <a:lumMod val="75000"/>
                </a:schemeClr>
              </a:solidFill>
            </a:endParaRPr>
          </a:p>
        </p:txBody>
      </p:sp>
      <p:sp>
        <p:nvSpPr>
          <p:cNvPr id="6" name="Subtitle 5"/>
          <p:cNvSpPr>
            <a:spLocks noGrp="1"/>
          </p:cNvSpPr>
          <p:nvPr>
            <p:ph type="subTitle" idx="1"/>
          </p:nvPr>
        </p:nvSpPr>
        <p:spPr/>
        <p:txBody>
          <a:bodyPr>
            <a:normAutofit/>
          </a:bodyPr>
          <a:lstStyle/>
          <a:p>
            <a:r>
              <a:rPr lang="en-US" sz="3600" b="1" dirty="0" smtClean="0">
                <a:solidFill>
                  <a:schemeClr val="accent1">
                    <a:lumMod val="75000"/>
                  </a:schemeClr>
                </a:solidFill>
              </a:rPr>
              <a:t>Should include: </a:t>
            </a:r>
            <a:r>
              <a:rPr lang="en-US" sz="3600" dirty="0" smtClean="0"/>
              <a:t>Process Owner, Inputs and Outputs, Process, Process Metrics and </a:t>
            </a:r>
            <a:r>
              <a:rPr lang="en-US" sz="3600" b="1" dirty="0" smtClean="0">
                <a:solidFill>
                  <a:srgbClr val="FF0000"/>
                </a:solidFill>
              </a:rPr>
              <a:t>RISK</a:t>
            </a:r>
            <a:endParaRPr lang="en-US" sz="3600" b="1" dirty="0">
              <a:solidFill>
                <a:srgbClr val="FF0000"/>
              </a:solidFill>
            </a:endParaRPr>
          </a:p>
        </p:txBody>
      </p:sp>
    </p:spTree>
    <p:extLst>
      <p:ext uri="{BB962C8B-B14F-4D97-AF65-F5344CB8AC3E}">
        <p14:creationId xmlns:p14="http://schemas.microsoft.com/office/powerpoint/2010/main" val="257827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chemeClr val="accent1">
                    <a:lumMod val="75000"/>
                  </a:schemeClr>
                </a:solidFill>
              </a:rPr>
              <a:t>Process Review</a:t>
            </a:r>
            <a:endParaRPr lang="en-US" b="1" dirty="0">
              <a:solidFill>
                <a:schemeClr val="accent1">
                  <a:lumMod val="75000"/>
                </a:schemeClr>
              </a:solidFill>
            </a:endParaRPr>
          </a:p>
        </p:txBody>
      </p:sp>
      <p:sp>
        <p:nvSpPr>
          <p:cNvPr id="5" name="Subtitle 4"/>
          <p:cNvSpPr>
            <a:spLocks noGrp="1"/>
          </p:cNvSpPr>
          <p:nvPr>
            <p:ph type="subTitle" idx="1"/>
          </p:nvPr>
        </p:nvSpPr>
        <p:spPr/>
        <p:txBody>
          <a:bodyPr/>
          <a:lstStyle/>
          <a:p>
            <a:r>
              <a:rPr lang="en-US" sz="3600" b="1" dirty="0">
                <a:solidFill>
                  <a:schemeClr val="accent1">
                    <a:lumMod val="75000"/>
                  </a:schemeClr>
                </a:solidFill>
              </a:rPr>
              <a:t>Should include: </a:t>
            </a:r>
            <a:r>
              <a:rPr lang="en-US" sz="3600" dirty="0" smtClean="0"/>
              <a:t>Inputs </a:t>
            </a:r>
            <a:r>
              <a:rPr lang="en-US" sz="3600" dirty="0"/>
              <a:t>and Outputs, Process, Process Metrics and </a:t>
            </a:r>
            <a:r>
              <a:rPr lang="en-US" sz="3600" b="1" dirty="0">
                <a:solidFill>
                  <a:srgbClr val="FF0000"/>
                </a:solidFill>
              </a:rPr>
              <a:t>RISK</a:t>
            </a:r>
          </a:p>
          <a:p>
            <a:endParaRPr lang="en-US" dirty="0"/>
          </a:p>
        </p:txBody>
      </p:sp>
    </p:spTree>
    <p:extLst>
      <p:ext uri="{BB962C8B-B14F-4D97-AF65-F5344CB8AC3E}">
        <p14:creationId xmlns:p14="http://schemas.microsoft.com/office/powerpoint/2010/main" val="246618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b="1" dirty="0" smtClean="0">
                <a:solidFill>
                  <a:schemeClr val="accent1">
                    <a:lumMod val="75000"/>
                  </a:schemeClr>
                </a:solidFill>
              </a:rPr>
              <a:t>Process Owner’s Meetings</a:t>
            </a:r>
            <a:endParaRPr lang="en-US" sz="6600" b="1" dirty="0">
              <a:solidFill>
                <a:schemeClr val="accent1">
                  <a:lumMod val="75000"/>
                </a:schemeClr>
              </a:solidFill>
            </a:endParaRPr>
          </a:p>
        </p:txBody>
      </p:sp>
      <p:sp>
        <p:nvSpPr>
          <p:cNvPr id="5" name="Content Placeholder 4"/>
          <p:cNvSpPr>
            <a:spLocks noGrp="1"/>
          </p:cNvSpPr>
          <p:nvPr>
            <p:ph idx="1"/>
          </p:nvPr>
        </p:nvSpPr>
        <p:spPr/>
        <p:txBody>
          <a:bodyPr/>
          <a:lstStyle/>
          <a:p>
            <a:r>
              <a:rPr lang="en-US" dirty="0" smtClean="0"/>
              <a:t>Owner/Co-Owner Reporting</a:t>
            </a:r>
          </a:p>
          <a:p>
            <a:r>
              <a:rPr lang="en-US" dirty="0" smtClean="0"/>
              <a:t>Process Metrics</a:t>
            </a:r>
          </a:p>
          <a:p>
            <a:r>
              <a:rPr lang="en-US" dirty="0" smtClean="0"/>
              <a:t>Current State</a:t>
            </a:r>
          </a:p>
          <a:p>
            <a:r>
              <a:rPr lang="en-US" dirty="0" smtClean="0"/>
              <a:t>Recent Updates</a:t>
            </a:r>
          </a:p>
          <a:p>
            <a:r>
              <a:rPr lang="en-US" dirty="0" smtClean="0"/>
              <a:t>Plans moving forward</a:t>
            </a:r>
          </a:p>
          <a:p>
            <a:r>
              <a:rPr lang="en-US" dirty="0" smtClean="0"/>
              <a:t>Audit Nonconformance's (Internal and External)</a:t>
            </a:r>
          </a:p>
          <a:p>
            <a:r>
              <a:rPr lang="en-US" dirty="0" smtClean="0"/>
              <a:t>Dashboard</a:t>
            </a:r>
          </a:p>
          <a:p>
            <a:r>
              <a:rPr lang="en-US" sz="4800" dirty="0" smtClean="0">
                <a:solidFill>
                  <a:srgbClr val="FF0000"/>
                </a:solidFill>
              </a:rPr>
              <a:t>RISK</a:t>
            </a:r>
          </a:p>
          <a:p>
            <a:endParaRPr lang="en-US" dirty="0"/>
          </a:p>
        </p:txBody>
      </p:sp>
    </p:spTree>
    <p:extLst>
      <p:ext uri="{BB962C8B-B14F-4D97-AF65-F5344CB8AC3E}">
        <p14:creationId xmlns:p14="http://schemas.microsoft.com/office/powerpoint/2010/main" val="138790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sz="quarter"/>
          </p:nvPr>
        </p:nvSpPr>
        <p:spPr>
          <a:xfrm>
            <a:off x="200025" y="274638"/>
            <a:ext cx="11382375" cy="1143000"/>
          </a:xfrm>
          <a:noFill/>
          <a:ln>
            <a:solidFill>
              <a:srgbClr val="FF3300"/>
            </a:solidFill>
          </a:ln>
        </p:spPr>
        <p:txBody>
          <a:bodyPr>
            <a:normAutofit fontScale="90000"/>
          </a:bodyPr>
          <a:lstStyle/>
          <a:p>
            <a:pPr eaLnBrk="1" hangingPunct="1"/>
            <a:r>
              <a:rPr lang="en-US" sz="2800" b="1" dirty="0" smtClean="0">
                <a:solidFill>
                  <a:schemeClr val="accent1">
                    <a:lumMod val="75000"/>
                  </a:schemeClr>
                </a:solidFill>
              </a:rPr>
              <a:t>Purchasing</a:t>
            </a:r>
            <a:r>
              <a:rPr lang="en-US" sz="2000" dirty="0"/>
              <a:t>			</a:t>
            </a:r>
            <a:br>
              <a:rPr lang="en-US" sz="2000" dirty="0"/>
            </a:br>
            <a:r>
              <a:rPr lang="en-US" sz="1400" dirty="0"/>
              <a:t>Measurable:  # </a:t>
            </a:r>
            <a:r>
              <a:rPr lang="en-US" sz="1400" dirty="0" smtClean="0"/>
              <a:t>Supplier Nonconformance's </a:t>
            </a:r>
            <a:r>
              <a:rPr lang="en-US" sz="1400" dirty="0"/>
              <a:t/>
            </a:r>
            <a:br>
              <a:rPr lang="en-US" sz="1400" dirty="0"/>
            </a:br>
            <a:r>
              <a:rPr lang="en-US" sz="1400" dirty="0"/>
              <a:t>Process Owner:  </a:t>
            </a:r>
            <a:br>
              <a:rPr lang="en-US" sz="1400" dirty="0"/>
            </a:br>
            <a:r>
              <a:rPr lang="en-US" sz="1400" dirty="0"/>
              <a:t>Goals </a:t>
            </a:r>
            <a:r>
              <a:rPr lang="en-US" sz="1400" dirty="0" smtClean="0"/>
              <a:t>2016:  </a:t>
            </a:r>
            <a:r>
              <a:rPr lang="en-US" sz="1400" dirty="0"/>
              <a:t>10% Reduction from </a:t>
            </a:r>
            <a:r>
              <a:rPr lang="en-US" sz="1400" dirty="0" smtClean="0"/>
              <a:t>’15</a:t>
            </a:r>
            <a:br>
              <a:rPr lang="en-US" sz="1400" dirty="0" smtClean="0"/>
            </a:br>
            <a:r>
              <a:rPr lang="en-US" sz="1400" dirty="0" smtClean="0"/>
              <a:t>Risk: Production interruptions due to material shortages</a:t>
            </a:r>
            <a:endParaRPr lang="en-US" sz="1400" dirty="0"/>
          </a:p>
        </p:txBody>
      </p:sp>
      <p:sp>
        <p:nvSpPr>
          <p:cNvPr id="2053" name="Rectangle 5"/>
          <p:cNvSpPr>
            <a:spLocks noGrp="1" noChangeArrowheads="1"/>
          </p:cNvSpPr>
          <p:nvPr>
            <p:ph sz="quarter" idx="2"/>
          </p:nvPr>
        </p:nvSpPr>
        <p:spPr/>
        <p:txBody>
          <a:bodyPr>
            <a:normAutofit fontScale="92500" lnSpcReduction="20000"/>
          </a:bodyPr>
          <a:lstStyle/>
          <a:p>
            <a:pPr marL="457200" indent="-457200">
              <a:buNone/>
            </a:pPr>
            <a:r>
              <a:rPr lang="en-US" sz="1600" b="1" u="sng" dirty="0" smtClean="0"/>
              <a:t>Risks and Opportunities:</a:t>
            </a:r>
          </a:p>
          <a:p>
            <a:pPr marL="457200" indent="-457200">
              <a:buNone/>
            </a:pPr>
            <a:endParaRPr lang="en-US" sz="1600" b="1" u="sng" dirty="0" smtClean="0"/>
          </a:p>
          <a:p>
            <a:pPr marL="457200" indent="-457200">
              <a:buNone/>
            </a:pPr>
            <a:r>
              <a:rPr lang="en-US" sz="1600" dirty="0" smtClean="0"/>
              <a:t>Risk – This rate of supplier rejects has resulted in 280 hours of line shut downs in 2015, and the trend is not improvement moving into 2016.</a:t>
            </a:r>
          </a:p>
          <a:p>
            <a:pPr marL="457200" indent="-457200">
              <a:buNone/>
            </a:pPr>
            <a:endParaRPr lang="en-US" sz="1600" dirty="0"/>
          </a:p>
          <a:p>
            <a:pPr marL="457200" indent="-457200">
              <a:buNone/>
            </a:pPr>
            <a:r>
              <a:rPr lang="en-US" sz="1600" dirty="0" smtClean="0"/>
              <a:t>Opportunity:  IF the shipping damage issues could be solved, we could eliminate  24 % of the nonconforamnces and 20% of the hours of line interruption</a:t>
            </a:r>
            <a:endParaRPr lang="en-US" sz="1600" dirty="0"/>
          </a:p>
        </p:txBody>
      </p:sp>
      <p:sp>
        <p:nvSpPr>
          <p:cNvPr id="2054" name="Rectangle 7"/>
          <p:cNvSpPr>
            <a:spLocks noGrp="1" noChangeArrowheads="1"/>
          </p:cNvSpPr>
          <p:nvPr>
            <p:ph sz="quarter" idx="4"/>
          </p:nvPr>
        </p:nvSpPr>
        <p:spPr/>
        <p:txBody>
          <a:bodyPr/>
          <a:lstStyle/>
          <a:p>
            <a:pPr marL="457200" indent="-457200">
              <a:buNone/>
            </a:pPr>
            <a:r>
              <a:rPr lang="en-US" sz="1600" b="1" u="sng" dirty="0"/>
              <a:t>Corrective Action Plans:</a:t>
            </a:r>
          </a:p>
          <a:p>
            <a:pPr marL="457200" indent="-457200">
              <a:buFontTx/>
              <a:buAutoNum type="arabicPeriod"/>
            </a:pPr>
            <a:endParaRPr lang="en-US" sz="1200" dirty="0"/>
          </a:p>
          <a:p>
            <a:pPr marL="0" indent="0">
              <a:buNone/>
            </a:pPr>
            <a:endParaRPr lang="en-US" sz="1600" dirty="0"/>
          </a:p>
        </p:txBody>
      </p:sp>
      <p:sp>
        <p:nvSpPr>
          <p:cNvPr id="2055" name="Line 8"/>
          <p:cNvSpPr>
            <a:spLocks noChangeShapeType="1"/>
          </p:cNvSpPr>
          <p:nvPr/>
        </p:nvSpPr>
        <p:spPr bwMode="auto">
          <a:xfrm>
            <a:off x="1524000" y="3886200"/>
            <a:ext cx="9144000" cy="0"/>
          </a:xfrm>
          <a:prstGeom prst="line">
            <a:avLst/>
          </a:prstGeom>
          <a:noFill/>
          <a:ln w="9525">
            <a:solidFill>
              <a:schemeClr val="tx1"/>
            </a:solidFill>
            <a:round/>
            <a:headEnd/>
            <a:tailEnd/>
          </a:ln>
          <a:effectLst/>
        </p:spPr>
        <p:txBody>
          <a:bodyPr/>
          <a:lstStyle/>
          <a:p>
            <a:endParaRPr lang="en-US" dirty="0"/>
          </a:p>
        </p:txBody>
      </p:sp>
      <p:sp>
        <p:nvSpPr>
          <p:cNvPr id="2056" name="Line 9"/>
          <p:cNvSpPr>
            <a:spLocks noChangeShapeType="1"/>
          </p:cNvSpPr>
          <p:nvPr/>
        </p:nvSpPr>
        <p:spPr bwMode="auto">
          <a:xfrm>
            <a:off x="6096000" y="1447800"/>
            <a:ext cx="0" cy="4724400"/>
          </a:xfrm>
          <a:prstGeom prst="line">
            <a:avLst/>
          </a:prstGeom>
          <a:noFill/>
          <a:ln w="9525">
            <a:solidFill>
              <a:schemeClr val="tx1"/>
            </a:solidFill>
            <a:round/>
            <a:headEnd/>
            <a:tailEnd/>
          </a:ln>
          <a:effectLst/>
        </p:spPr>
        <p:txBody>
          <a:bodyPr/>
          <a:lstStyle/>
          <a:p>
            <a:endParaRPr lang="en-US" dirty="0"/>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3356706558"/>
              </p:ext>
            </p:extLst>
          </p:nvPr>
        </p:nvGraphicFramePr>
        <p:xfrm>
          <a:off x="609600" y="1600200"/>
          <a:ext cx="5384800" cy="2185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1"/>
          <p:cNvGraphicFramePr>
            <a:graphicFrameLocks noGrp="1"/>
          </p:cNvGraphicFramePr>
          <p:nvPr>
            <p:ph sz="quarter" idx="3"/>
            <p:extLst>
              <p:ext uri="{D42A27DB-BD31-4B8C-83A1-F6EECF244321}">
                <p14:modId xmlns:p14="http://schemas.microsoft.com/office/powerpoint/2010/main" val="730000364"/>
              </p:ext>
            </p:extLst>
          </p:nvPr>
        </p:nvGraphicFramePr>
        <p:xfrm>
          <a:off x="609600" y="3938588"/>
          <a:ext cx="5384800" cy="21875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9055549"/>
              </p:ext>
            </p:extLst>
          </p:nvPr>
        </p:nvGraphicFramePr>
        <p:xfrm>
          <a:off x="6270626" y="3986212"/>
          <a:ext cx="5413374" cy="2014536"/>
        </p:xfrm>
        <a:graphic>
          <a:graphicData uri="http://schemas.openxmlformats.org/drawingml/2006/table">
            <a:tbl>
              <a:tblPr firstRow="1" bandRow="1">
                <a:tableStyleId>{5C22544A-7EE6-4342-B048-85BDC9FD1C3A}</a:tableStyleId>
              </a:tblPr>
              <a:tblGrid>
                <a:gridCol w="1804458"/>
                <a:gridCol w="1804458"/>
                <a:gridCol w="1804458"/>
              </a:tblGrid>
              <a:tr h="398480">
                <a:tc>
                  <a:txBody>
                    <a:bodyPr/>
                    <a:lstStyle/>
                    <a:p>
                      <a:r>
                        <a:rPr lang="en-US" dirty="0" smtClean="0"/>
                        <a:t>Task</a:t>
                      </a:r>
                      <a:endParaRPr lang="en-US" dirty="0"/>
                    </a:p>
                  </a:txBody>
                  <a:tcPr/>
                </a:tc>
                <a:tc>
                  <a:txBody>
                    <a:bodyPr/>
                    <a:lstStyle/>
                    <a:p>
                      <a:r>
                        <a:rPr lang="en-US" dirty="0" smtClean="0"/>
                        <a:t>Responsibility</a:t>
                      </a:r>
                      <a:endParaRPr lang="en-US" dirty="0"/>
                    </a:p>
                  </a:txBody>
                  <a:tcPr/>
                </a:tc>
                <a:tc>
                  <a:txBody>
                    <a:bodyPr/>
                    <a:lstStyle/>
                    <a:p>
                      <a:r>
                        <a:rPr lang="en-US" dirty="0" smtClean="0"/>
                        <a:t>Target Date</a:t>
                      </a:r>
                      <a:endParaRPr lang="en-US" dirty="0"/>
                    </a:p>
                  </a:txBody>
                  <a:tcPr/>
                </a:tc>
              </a:tr>
              <a:tr h="404014">
                <a:tc>
                  <a:txBody>
                    <a:bodyPr/>
                    <a:lstStyle/>
                    <a:p>
                      <a:endParaRPr lang="en-US" dirty="0"/>
                    </a:p>
                  </a:txBody>
                  <a:tcPr/>
                </a:tc>
                <a:tc>
                  <a:txBody>
                    <a:bodyPr/>
                    <a:lstStyle/>
                    <a:p>
                      <a:endParaRPr lang="en-US" dirty="0"/>
                    </a:p>
                  </a:txBody>
                  <a:tcPr/>
                </a:tc>
                <a:tc>
                  <a:txBody>
                    <a:bodyPr/>
                    <a:lstStyle/>
                    <a:p>
                      <a:endParaRPr lang="en-US" dirty="0"/>
                    </a:p>
                  </a:txBody>
                  <a:tcPr/>
                </a:tc>
              </a:tr>
              <a:tr h="404014">
                <a:tc>
                  <a:txBody>
                    <a:bodyPr/>
                    <a:lstStyle/>
                    <a:p>
                      <a:endParaRPr lang="en-US" dirty="0"/>
                    </a:p>
                  </a:txBody>
                  <a:tcPr/>
                </a:tc>
                <a:tc>
                  <a:txBody>
                    <a:bodyPr/>
                    <a:lstStyle/>
                    <a:p>
                      <a:endParaRPr lang="en-US" dirty="0"/>
                    </a:p>
                  </a:txBody>
                  <a:tcPr/>
                </a:tc>
                <a:tc>
                  <a:txBody>
                    <a:bodyPr/>
                    <a:lstStyle/>
                    <a:p>
                      <a:endParaRPr lang="en-US" dirty="0"/>
                    </a:p>
                  </a:txBody>
                  <a:tcPr/>
                </a:tc>
              </a:tr>
              <a:tr h="404014">
                <a:tc>
                  <a:txBody>
                    <a:bodyPr/>
                    <a:lstStyle/>
                    <a:p>
                      <a:endParaRPr lang="en-US" dirty="0"/>
                    </a:p>
                  </a:txBody>
                  <a:tcPr/>
                </a:tc>
                <a:tc>
                  <a:txBody>
                    <a:bodyPr/>
                    <a:lstStyle/>
                    <a:p>
                      <a:endParaRPr lang="en-US" dirty="0"/>
                    </a:p>
                  </a:txBody>
                  <a:tcPr/>
                </a:tc>
                <a:tc>
                  <a:txBody>
                    <a:bodyPr/>
                    <a:lstStyle/>
                    <a:p>
                      <a:endParaRPr lang="en-US" dirty="0"/>
                    </a:p>
                  </a:txBody>
                  <a:tcPr/>
                </a:tc>
              </a:tr>
              <a:tr h="404014">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9215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1">
                    <a:lumMod val="75000"/>
                  </a:schemeClr>
                </a:solidFill>
              </a:rPr>
              <a:t>Transition – Key to success</a:t>
            </a:r>
            <a:endParaRPr lang="en-US" sz="66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514350" indent="-514350">
              <a:buAutoNum type="arabicParenR"/>
            </a:pPr>
            <a:r>
              <a:rPr lang="en-US" sz="3600" dirty="0" smtClean="0"/>
              <a:t>Understand </a:t>
            </a:r>
            <a:r>
              <a:rPr lang="en-US" sz="3600" dirty="0"/>
              <a:t>the </a:t>
            </a:r>
            <a:r>
              <a:rPr lang="en-US" sz="3600" dirty="0" smtClean="0"/>
              <a:t>requirements</a:t>
            </a:r>
          </a:p>
          <a:p>
            <a:pPr marL="514350" indent="-514350">
              <a:buAutoNum type="arabicParenR"/>
            </a:pPr>
            <a:r>
              <a:rPr lang="en-US" sz="3600" dirty="0" smtClean="0"/>
              <a:t>Conduct </a:t>
            </a:r>
            <a:r>
              <a:rPr lang="en-US" sz="3600" dirty="0"/>
              <a:t>a gap </a:t>
            </a:r>
            <a:r>
              <a:rPr lang="en-US" sz="3600" dirty="0" smtClean="0"/>
              <a:t>analysis</a:t>
            </a:r>
          </a:p>
          <a:p>
            <a:pPr marL="514350" indent="-514350">
              <a:buAutoNum type="arabicParenR"/>
            </a:pPr>
            <a:r>
              <a:rPr lang="en-US" sz="3600" dirty="0" smtClean="0"/>
              <a:t>Don’t let </a:t>
            </a:r>
            <a:r>
              <a:rPr lang="en-US" sz="3600" dirty="0"/>
              <a:t>concerns with auditability and documented information drive bureaucracy into your quality management system.  </a:t>
            </a:r>
            <a:endParaRPr lang="en-US" sz="3600" dirty="0" smtClean="0"/>
          </a:p>
          <a:p>
            <a:pPr marL="514350" indent="-514350">
              <a:buAutoNum type="arabicParenR"/>
            </a:pPr>
            <a:r>
              <a:rPr lang="en-US" sz="3600" dirty="0" smtClean="0"/>
              <a:t>Implement </a:t>
            </a:r>
            <a:r>
              <a:rPr lang="en-US" sz="3600" dirty="0"/>
              <a:t>changes that add maximum value to </a:t>
            </a:r>
            <a:r>
              <a:rPr lang="en-US" sz="3600" dirty="0" smtClean="0"/>
              <a:t>your  </a:t>
            </a:r>
            <a:r>
              <a:rPr lang="en-US" sz="3600" dirty="0"/>
              <a:t>organization.  </a:t>
            </a:r>
          </a:p>
        </p:txBody>
      </p:sp>
    </p:spTree>
    <p:extLst>
      <p:ext uri="{BB962C8B-B14F-4D97-AF65-F5344CB8AC3E}">
        <p14:creationId xmlns:p14="http://schemas.microsoft.com/office/powerpoint/2010/main" val="158690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6000" b="1" dirty="0" smtClean="0">
                <a:solidFill>
                  <a:schemeClr val="accent1">
                    <a:lumMod val="75000"/>
                  </a:schemeClr>
                </a:solidFill>
              </a:rPr>
              <a:t>Quarterly Business Reviews</a:t>
            </a:r>
            <a:r>
              <a:rPr lang="en-US" dirty="0" smtClean="0"/>
              <a:t/>
            </a:r>
            <a:br>
              <a:rPr lang="en-US" dirty="0" smtClean="0"/>
            </a:br>
            <a:r>
              <a:rPr lang="en-US" sz="4000" dirty="0" smtClean="0"/>
              <a:t>(Management Representative and Process Owners)</a:t>
            </a:r>
            <a:endParaRPr lang="en-US" sz="4000" dirty="0"/>
          </a:p>
        </p:txBody>
      </p:sp>
      <p:sp>
        <p:nvSpPr>
          <p:cNvPr id="5" name="Content Placeholder 4"/>
          <p:cNvSpPr>
            <a:spLocks noGrp="1"/>
          </p:cNvSpPr>
          <p:nvPr>
            <p:ph idx="1"/>
          </p:nvPr>
        </p:nvSpPr>
        <p:spPr>
          <a:xfrm>
            <a:off x="838200" y="2009775"/>
            <a:ext cx="10515600" cy="4167188"/>
          </a:xfrm>
        </p:spPr>
        <p:txBody>
          <a:bodyPr>
            <a:normAutofit/>
          </a:bodyPr>
          <a:lstStyle/>
          <a:p>
            <a:r>
              <a:rPr lang="en-US" sz="4000" dirty="0" smtClean="0"/>
              <a:t>Review of identified risk within each key process</a:t>
            </a:r>
          </a:p>
          <a:p>
            <a:r>
              <a:rPr lang="en-US" sz="4000" dirty="0" smtClean="0"/>
              <a:t>Has the risk changed?</a:t>
            </a:r>
          </a:p>
          <a:p>
            <a:r>
              <a:rPr lang="en-US" sz="4000" dirty="0" smtClean="0"/>
              <a:t>Have high risk issues been addressed?</a:t>
            </a:r>
          </a:p>
          <a:p>
            <a:r>
              <a:rPr lang="en-US" sz="4000" dirty="0" smtClean="0"/>
              <a:t>Does performance to objectives reflect risk mitigation?</a:t>
            </a:r>
            <a:endParaRPr lang="en-US" sz="4000" dirty="0"/>
          </a:p>
        </p:txBody>
      </p:sp>
    </p:spTree>
    <p:extLst>
      <p:ext uri="{BB962C8B-B14F-4D97-AF65-F5344CB8AC3E}">
        <p14:creationId xmlns:p14="http://schemas.microsoft.com/office/powerpoint/2010/main" val="371584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rPr>
              <a:t>Integrated Systems and RISK</a:t>
            </a:r>
            <a:endParaRPr lang="en-US" b="1" dirty="0">
              <a:solidFill>
                <a:schemeClr val="accent1">
                  <a:lumMod val="75000"/>
                </a:schemeClr>
              </a:solidFill>
            </a:endParaRPr>
          </a:p>
        </p:txBody>
      </p:sp>
      <p:sp>
        <p:nvSpPr>
          <p:cNvPr id="3" name="Subtitle 2"/>
          <p:cNvSpPr>
            <a:spLocks noGrp="1"/>
          </p:cNvSpPr>
          <p:nvPr>
            <p:ph type="subTitle" idx="1"/>
          </p:nvPr>
        </p:nvSpPr>
        <p:spPr/>
        <p:txBody>
          <a:bodyPr>
            <a:noAutofit/>
          </a:bodyPr>
          <a:lstStyle/>
          <a:p>
            <a:r>
              <a:rPr lang="en-US" sz="3200" dirty="0" smtClean="0"/>
              <a:t>ISO-9001</a:t>
            </a:r>
          </a:p>
          <a:p>
            <a:r>
              <a:rPr lang="en-US" sz="3200" dirty="0" smtClean="0"/>
              <a:t>ISO-14000</a:t>
            </a:r>
          </a:p>
          <a:p>
            <a:r>
              <a:rPr lang="en-US" sz="3200" dirty="0" smtClean="0"/>
              <a:t>FSSC- 22000, SQF, BRC (Food Standards)</a:t>
            </a:r>
          </a:p>
        </p:txBody>
      </p:sp>
    </p:spTree>
    <p:extLst>
      <p:ext uri="{BB962C8B-B14F-4D97-AF65-F5344CB8AC3E}">
        <p14:creationId xmlns:p14="http://schemas.microsoft.com/office/powerpoint/2010/main" val="24752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Hazard Analysis for food safety</a:t>
            </a:r>
            <a:endParaRPr lang="en-US" sz="60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1283942"/>
              </p:ext>
            </p:extLst>
          </p:nvPr>
        </p:nvGraphicFramePr>
        <p:xfrm>
          <a:off x="904873" y="1825625"/>
          <a:ext cx="10515601" cy="3885989"/>
        </p:xfrm>
        <a:graphic>
          <a:graphicData uri="http://schemas.openxmlformats.org/drawingml/2006/table">
            <a:tbl>
              <a:tblPr>
                <a:tableStyleId>{5C22544A-7EE6-4342-B048-85BDC9FD1C3A}</a:tableStyleId>
              </a:tblPr>
              <a:tblGrid>
                <a:gridCol w="1392269"/>
                <a:gridCol w="577283"/>
                <a:gridCol w="1392269"/>
                <a:gridCol w="226386"/>
                <a:gridCol w="226386"/>
                <a:gridCol w="1177204"/>
                <a:gridCol w="1482825"/>
                <a:gridCol w="1731848"/>
                <a:gridCol w="1731848"/>
                <a:gridCol w="577283"/>
              </a:tblGrid>
              <a:tr h="173929">
                <a:tc gridSpan="10">
                  <a:txBody>
                    <a:bodyPr/>
                    <a:lstStyle/>
                    <a:p>
                      <a:pPr algn="l" fontAlgn="ctr"/>
                      <a:r>
                        <a:rPr lang="en-US" sz="1200" u="none" strike="noStrike" dirty="0">
                          <a:effectLst/>
                        </a:rPr>
                        <a:t>Hazard Analysis - Food Safety</a:t>
                      </a:r>
                      <a:endParaRPr lang="en-US" sz="1200" b="1" i="1" u="none" strike="noStrike" dirty="0">
                        <a:solidFill>
                          <a:srgbClr val="000000"/>
                        </a:solidFill>
                        <a:effectLst/>
                        <a:latin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0447">
                <a:tc>
                  <a:txBody>
                    <a:bodyPr/>
                    <a:lstStyle/>
                    <a:p>
                      <a:pPr algn="l" fontAlgn="ctr"/>
                      <a:r>
                        <a:rPr lang="en-US" sz="900" u="none" strike="noStrike" dirty="0">
                          <a:effectLst/>
                        </a:rPr>
                        <a:t>(1)</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(2)</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(3)</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(4)</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(5)</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(6)</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(7)</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(8)</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(9)</a:t>
                      </a:r>
                      <a:endParaRPr lang="en-US" sz="9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900" u="none" strike="noStrike" dirty="0">
                          <a:effectLst/>
                        </a:rPr>
                        <a:t>(10)</a:t>
                      </a:r>
                      <a:endParaRPr lang="en-US" sz="900" b="1" i="0" u="none" strike="noStrike" dirty="0">
                        <a:solidFill>
                          <a:srgbClr val="000000"/>
                        </a:solidFill>
                        <a:effectLst/>
                        <a:latin typeface="Times New Roman" panose="02020603050405020304" pitchFamily="18" charset="0"/>
                      </a:endParaRPr>
                    </a:p>
                  </a:txBody>
                  <a:tcPr marL="0" marR="0" marT="0" marB="0" anchor="ctr"/>
                </a:tc>
              </a:tr>
              <a:tr h="1552385">
                <a:tc>
                  <a:txBody>
                    <a:bodyPr/>
                    <a:lstStyle/>
                    <a:p>
                      <a:pPr algn="l" fontAlgn="ctr"/>
                      <a:r>
                        <a:rPr lang="en-US" sz="1200" u="none" strike="noStrike" dirty="0">
                          <a:effectLst/>
                        </a:rPr>
                        <a:t>Process Step</a:t>
                      </a:r>
                      <a:endParaRPr lang="en-US" sz="1200" b="1" i="0" u="none" strike="noStrike" dirty="0">
                        <a:solidFill>
                          <a:srgbClr val="000000"/>
                        </a:solidFill>
                        <a:effectLst/>
                        <a:latin typeface="Times New Roman" panose="02020603050405020304" pitchFamily="18" charset="0"/>
                      </a:endParaRPr>
                    </a:p>
                  </a:txBody>
                  <a:tcPr marL="0" marR="0" marT="0" marB="0" vert="vert270" anchor="ctr"/>
                </a:tc>
                <a:tc>
                  <a:txBody>
                    <a:bodyPr/>
                    <a:lstStyle/>
                    <a:p>
                      <a:pPr algn="l" fontAlgn="ctr"/>
                      <a:r>
                        <a:rPr lang="en-US" sz="800" u="none" strike="noStrike" dirty="0">
                          <a:effectLst/>
                        </a:rPr>
                        <a:t>List each process step from the Process Flow Diagram</a:t>
                      </a:r>
                      <a:endParaRPr lang="en-US" sz="8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Does this process step INTRODUCE or INTENSIFY a potential food safety hazard? If YES identify the hazard(s).  Assess probability, severity and risk per columns 4, 5 and 6.</a:t>
                      </a:r>
                      <a:endParaRPr lang="en-US" sz="8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Likelihood</a:t>
                      </a:r>
                      <a:endParaRPr lang="en-US" sz="800" b="1" i="0" u="none" strike="noStrike" dirty="0">
                        <a:solidFill>
                          <a:srgbClr val="000000"/>
                        </a:solidFill>
                        <a:effectLst/>
                        <a:latin typeface="Times New Roman" panose="02020603050405020304" pitchFamily="18" charset="0"/>
                      </a:endParaRPr>
                    </a:p>
                  </a:txBody>
                  <a:tcPr marL="0" marR="0" marT="0" marB="0" vert="vert270" anchor="ctr"/>
                </a:tc>
                <a:tc>
                  <a:txBody>
                    <a:bodyPr/>
                    <a:lstStyle/>
                    <a:p>
                      <a:pPr algn="l" fontAlgn="ctr"/>
                      <a:r>
                        <a:rPr lang="en-US" sz="800" u="none" strike="noStrike" dirty="0">
                          <a:effectLst/>
                        </a:rPr>
                        <a:t>Severity</a:t>
                      </a:r>
                      <a:endParaRPr lang="en-US" sz="800" b="1" i="0" u="none" strike="noStrike" dirty="0">
                        <a:solidFill>
                          <a:srgbClr val="000000"/>
                        </a:solidFill>
                        <a:effectLst/>
                        <a:latin typeface="Times New Roman" panose="02020603050405020304" pitchFamily="18" charset="0"/>
                      </a:endParaRPr>
                    </a:p>
                  </a:txBody>
                  <a:tcPr marL="0" marR="0" marT="0" marB="0" vert="vert270" anchor="ctr"/>
                </a:tc>
                <a:tc>
                  <a:txBody>
                    <a:bodyPr/>
                    <a:lstStyle/>
                    <a:p>
                      <a:pPr algn="l" fontAlgn="ctr"/>
                      <a:r>
                        <a:rPr lang="en-US" sz="800" u="none" strike="noStrike" dirty="0">
                          <a:effectLst/>
                        </a:rPr>
                        <a:t>Risk</a:t>
                      </a:r>
                      <a:endParaRPr lang="en-US" sz="800" b="1" i="0" u="none" strike="noStrike" dirty="0">
                        <a:solidFill>
                          <a:srgbClr val="000000"/>
                        </a:solidFill>
                        <a:effectLst/>
                        <a:latin typeface="Times New Roman" panose="02020603050405020304" pitchFamily="18" charset="0"/>
                      </a:endParaRPr>
                    </a:p>
                  </a:txBody>
                  <a:tcPr marL="0" marR="0" marT="0" marB="0" vert="vert270" anchor="ctr"/>
                </a:tc>
                <a:tc>
                  <a:txBody>
                    <a:bodyPr/>
                    <a:lstStyle/>
                    <a:p>
                      <a:pPr algn="l" fontAlgn="ctr"/>
                      <a:r>
                        <a:rPr lang="en-US" sz="800" u="none" strike="noStrike" dirty="0">
                          <a:effectLst/>
                        </a:rPr>
                        <a:t> Justification of Risk Level Assessment</a:t>
                      </a:r>
                      <a:endParaRPr lang="en-US" sz="8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List the support programs that CONTROL or ELLIMINATE this hazard.  Do the support program(s) control the hazard to an acceptable level?  If yes, proceed to the next process step.  If no, proceed to column 9.</a:t>
                      </a:r>
                      <a:endParaRPr lang="en-US" sz="8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 Is this hazard CONTROLLED or ELIMINATED (or reduced to an acceptable level) at a subsequent process step? If YES, this step is not a CCP. Identify the subsequent process step and proceed to the next process step. If the hazard is not controlled at this process step, go to column 10 and assign a CCP number.</a:t>
                      </a:r>
                      <a:endParaRPr lang="en-US" sz="800" b="1"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CCP or oPRP</a:t>
                      </a:r>
                      <a:endParaRPr lang="en-US" sz="800" b="1" i="0" u="none" strike="noStrike" dirty="0">
                        <a:solidFill>
                          <a:srgbClr val="000000"/>
                        </a:solidFill>
                        <a:effectLst/>
                        <a:latin typeface="Times New Roman" panose="02020603050405020304" pitchFamily="18" charset="0"/>
                      </a:endParaRPr>
                    </a:p>
                  </a:txBody>
                  <a:tcPr marL="0" marR="0" marT="0" marB="0" anchor="ctr"/>
                </a:tc>
              </a:tr>
              <a:tr h="564083">
                <a:tc rowSpan="3">
                  <a:txBody>
                    <a:bodyPr/>
                    <a:lstStyle/>
                    <a:p>
                      <a:pPr algn="ctr" fontAlgn="ctr"/>
                      <a:r>
                        <a:rPr lang="en-US" sz="800" u="none" strike="noStrike" dirty="0">
                          <a:effectLst/>
                        </a:rPr>
                        <a:t>1</a:t>
                      </a:r>
                      <a:endParaRPr lang="en-US" sz="800" b="1" i="0" u="none" strike="noStrike" dirty="0">
                        <a:solidFill>
                          <a:srgbClr val="000000"/>
                        </a:solidFill>
                        <a:effectLst/>
                        <a:latin typeface="Times New Roman" panose="02020603050405020304" pitchFamily="18" charset="0"/>
                      </a:endParaRPr>
                    </a:p>
                  </a:txBody>
                  <a:tcPr marL="0" marR="0" marT="0" marB="0" anchor="ctr"/>
                </a:tc>
                <a:tc rowSpan="3">
                  <a:txBody>
                    <a:bodyPr/>
                    <a:lstStyle/>
                    <a:p>
                      <a:pPr algn="l" fontAlgn="ctr"/>
                      <a:r>
                        <a:rPr lang="en-US" sz="800" u="none" strike="noStrike" dirty="0">
                          <a:effectLst/>
                        </a:rPr>
                        <a:t>Receive raw materials</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B- Pathogen contamination due to uncontrolled transportation</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L</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M</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2</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Raw materials are received covered and/or packaged, Trailer Checks, Sealed Truck</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Purchasing Program</a:t>
                      </a:r>
                      <a:br>
                        <a:rPr lang="en-US" sz="800" u="none" strike="noStrike" dirty="0">
                          <a:effectLst/>
                        </a:rPr>
                      </a:br>
                      <a:r>
                        <a:rPr lang="en-US" sz="800" u="none" strike="noStrike" dirty="0">
                          <a:effectLst/>
                        </a:rPr>
                        <a:t>Shipping and Receiving Program</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Yes</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No</a:t>
                      </a:r>
                      <a:endParaRPr lang="en-US" sz="800" b="0" i="0" u="none" strike="noStrike" dirty="0">
                        <a:solidFill>
                          <a:srgbClr val="000000"/>
                        </a:solidFill>
                        <a:effectLst/>
                        <a:latin typeface="Times New Roman" panose="02020603050405020304" pitchFamily="18" charset="0"/>
                      </a:endParaRPr>
                    </a:p>
                  </a:txBody>
                  <a:tcPr marL="0" marR="0" marT="0" marB="0" anchor="ctr"/>
                </a:tc>
              </a:tr>
              <a:tr h="589285">
                <a:tc vMerge="1">
                  <a:txBody>
                    <a:bodyPr/>
                    <a:lstStyle/>
                    <a:p>
                      <a:endParaRPr lang="en-US"/>
                    </a:p>
                  </a:txBody>
                  <a:tcPr/>
                </a:tc>
                <a:tc vMerge="1">
                  <a:txBody>
                    <a:bodyPr/>
                    <a:lstStyle/>
                    <a:p>
                      <a:endParaRPr lang="en-US"/>
                    </a:p>
                  </a:txBody>
                  <a:tcPr/>
                </a:tc>
                <a:tc>
                  <a:txBody>
                    <a:bodyPr/>
                    <a:lstStyle/>
                    <a:p>
                      <a:pPr algn="l" fontAlgn="ctr"/>
                      <a:r>
                        <a:rPr lang="en-US" sz="800" u="none" strike="noStrike" dirty="0">
                          <a:effectLst/>
                        </a:rPr>
                        <a:t>C- Chemical contamination due to uncontrolled transportation</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L </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M</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2</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Raw materials are received covered and/or packaged, Trailer Checks, Sealed Truck</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Purchasing Program</a:t>
                      </a:r>
                      <a:br>
                        <a:rPr lang="en-US" sz="800" u="none" strike="noStrike" dirty="0">
                          <a:effectLst/>
                        </a:rPr>
                      </a:br>
                      <a:r>
                        <a:rPr lang="en-US" sz="800" u="none" strike="noStrike" dirty="0">
                          <a:effectLst/>
                        </a:rPr>
                        <a:t>Shipping and Receiving </a:t>
                      </a:r>
                      <a:r>
                        <a:rPr lang="en-US" sz="800" u="none" strike="noStrike" dirty="0" smtClean="0">
                          <a:effectLst/>
                        </a:rPr>
                        <a:t>program</a:t>
                      </a:r>
                      <a:r>
                        <a:rPr lang="en-US" sz="800" u="none" strike="noStrike" dirty="0">
                          <a:effectLst/>
                        </a:rPr>
                        <a:t/>
                      </a:r>
                      <a:br>
                        <a:rPr lang="en-US" sz="800" u="none" strike="noStrike" dirty="0">
                          <a:effectLst/>
                        </a:rPr>
                      </a:br>
                      <a:r>
                        <a:rPr lang="en-US" sz="800" u="none" strike="noStrike" dirty="0">
                          <a:effectLst/>
                        </a:rPr>
                        <a:t>Chemical Control Program</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Yes</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No</a:t>
                      </a:r>
                      <a:endParaRPr lang="en-US" sz="800" b="0" i="0" u="none" strike="noStrike" dirty="0">
                        <a:solidFill>
                          <a:srgbClr val="000000"/>
                        </a:solidFill>
                        <a:effectLst/>
                        <a:latin typeface="Times New Roman" panose="02020603050405020304" pitchFamily="18" charset="0"/>
                      </a:endParaRPr>
                    </a:p>
                  </a:txBody>
                  <a:tcPr marL="0" marR="0" marT="0" marB="0" anchor="ctr"/>
                </a:tc>
              </a:tr>
              <a:tr h="860196">
                <a:tc vMerge="1">
                  <a:txBody>
                    <a:bodyPr/>
                    <a:lstStyle/>
                    <a:p>
                      <a:endParaRPr lang="en-US"/>
                    </a:p>
                  </a:txBody>
                  <a:tcPr/>
                </a:tc>
                <a:tc vMerge="1">
                  <a:txBody>
                    <a:bodyPr/>
                    <a:lstStyle/>
                    <a:p>
                      <a:endParaRPr lang="en-US"/>
                    </a:p>
                  </a:txBody>
                  <a:tcPr/>
                </a:tc>
                <a:tc>
                  <a:txBody>
                    <a:bodyPr/>
                    <a:lstStyle/>
                    <a:p>
                      <a:pPr algn="l" fontAlgn="ctr"/>
                      <a:r>
                        <a:rPr lang="en-US" sz="800" u="none" strike="noStrike" dirty="0">
                          <a:effectLst/>
                        </a:rPr>
                        <a:t>P- Physical contamination with extraneous material due to uncontrolled transpiration</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L</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L</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800" u="none" strike="noStrike" dirty="0">
                          <a:effectLst/>
                        </a:rPr>
                        <a:t>1</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Raw materials are received covered and/or packaged, Trailer Checks, Sealed Truck</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smtClean="0">
                          <a:effectLst/>
                        </a:rPr>
                        <a:t>Purchasing Program</a:t>
                      </a:r>
                      <a:r>
                        <a:rPr lang="en-US" sz="800" u="none" strike="noStrike" dirty="0">
                          <a:effectLst/>
                        </a:rPr>
                        <a:t/>
                      </a:r>
                      <a:br>
                        <a:rPr lang="en-US" sz="800" u="none" strike="noStrike" dirty="0">
                          <a:effectLst/>
                        </a:rPr>
                      </a:br>
                      <a:r>
                        <a:rPr lang="en-US" sz="800" u="none" strike="noStrike" dirty="0">
                          <a:effectLst/>
                        </a:rPr>
                        <a:t>Shipping and Receiving Program</a:t>
                      </a:r>
                      <a:br>
                        <a:rPr lang="en-US" sz="800" u="none" strike="noStrike" dirty="0">
                          <a:effectLst/>
                        </a:rPr>
                      </a:br>
                      <a:r>
                        <a:rPr lang="en-US" sz="800" u="none" strike="noStrike" dirty="0">
                          <a:effectLst/>
                        </a:rPr>
                        <a:t>Glass and Brittle Plastics Program</a:t>
                      </a:r>
                      <a:br>
                        <a:rPr lang="en-US" sz="800" u="none" strike="noStrike" dirty="0">
                          <a:effectLst/>
                        </a:rPr>
                      </a:br>
                      <a:r>
                        <a:rPr lang="en-US" sz="800" u="none" strike="noStrike" dirty="0">
                          <a:effectLst/>
                        </a:rPr>
                        <a:t>Metal and Blade Control Program</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Yes</a:t>
                      </a:r>
                      <a:endParaRPr lang="en-US" sz="8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US" sz="800" u="none" strike="noStrike" dirty="0">
                          <a:effectLst/>
                        </a:rPr>
                        <a:t>No</a:t>
                      </a:r>
                      <a:endParaRPr lang="en-US" sz="800" b="0" i="0" u="none" strike="noStrike" dirty="0">
                        <a:solidFill>
                          <a:srgbClr val="000000"/>
                        </a:solidFill>
                        <a:effectLst/>
                        <a:latin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409900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ISO-14000 Aspects and Impacts</a:t>
            </a:r>
            <a:endParaRPr lang="en-US" sz="6000" b="1" dirty="0">
              <a:solidFill>
                <a:schemeClr val="accent1">
                  <a:lumMod val="75000"/>
                </a:schemeClr>
              </a:solidFill>
            </a:endParaRPr>
          </a:p>
        </p:txBody>
      </p:sp>
      <p:pic>
        <p:nvPicPr>
          <p:cNvPr id="23" name="Content Placeholder 22"/>
          <p:cNvPicPr>
            <a:picLocks noGrp="1" noChangeAspect="1"/>
          </p:cNvPicPr>
          <p:nvPr>
            <p:ph idx="1"/>
          </p:nvPr>
        </p:nvPicPr>
        <p:blipFill>
          <a:blip r:embed="rId2"/>
          <a:stretch>
            <a:fillRect/>
          </a:stretch>
        </p:blipFill>
        <p:spPr>
          <a:xfrm>
            <a:off x="942975" y="1895476"/>
            <a:ext cx="10410825" cy="3876674"/>
          </a:xfrm>
          <a:prstGeom prst="rect">
            <a:avLst/>
          </a:prstGeom>
        </p:spPr>
      </p:pic>
      <p:pic>
        <p:nvPicPr>
          <p:cNvPr id="4115" name="Picture 19"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23" descr=" L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 L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25"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27"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29" descr=" L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30" descr=" L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descr="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29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4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 L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36" descr=" La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95300"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80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Quality Risk Assessment </a:t>
            </a:r>
            <a:endParaRPr lang="en-US" sz="6000" b="1"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923924" y="1905000"/>
            <a:ext cx="10429875" cy="3537019"/>
          </a:xfrm>
          <a:prstGeom prst="rect">
            <a:avLst/>
          </a:prstGeom>
        </p:spPr>
      </p:pic>
    </p:spTree>
    <p:extLst>
      <p:ext uri="{BB962C8B-B14F-4D97-AF65-F5344CB8AC3E}">
        <p14:creationId xmlns:p14="http://schemas.microsoft.com/office/powerpoint/2010/main" val="668137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What should you do?</a:t>
            </a:r>
            <a:endParaRPr lang="en-US" sz="6000"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US" sz="1000" dirty="0"/>
          </a:p>
          <a:p>
            <a:r>
              <a:rPr lang="en-US" dirty="0"/>
              <a:t>Identify what the risks and opportunities are in </a:t>
            </a:r>
            <a:r>
              <a:rPr lang="en-US" u="sng" dirty="0"/>
              <a:t>your </a:t>
            </a:r>
            <a:r>
              <a:rPr lang="en-US" dirty="0"/>
              <a:t>organization – it depends on context</a:t>
            </a:r>
            <a:endParaRPr lang="en-US" sz="1100" dirty="0"/>
          </a:p>
          <a:p>
            <a:pPr lvl="0" fontAlgn="base"/>
            <a:r>
              <a:rPr lang="en-US" dirty="0" smtClean="0"/>
              <a:t>Analyze </a:t>
            </a:r>
            <a:r>
              <a:rPr lang="en-US" dirty="0"/>
              <a:t>and prioritize the risks and opportunities in your organization</a:t>
            </a:r>
            <a:endParaRPr lang="en-US" sz="1200" dirty="0"/>
          </a:p>
          <a:p>
            <a:pPr lvl="1" fontAlgn="base"/>
            <a:r>
              <a:rPr lang="en-US" i="1" dirty="0"/>
              <a:t>what is acceptable?</a:t>
            </a:r>
            <a:endParaRPr lang="en-US" sz="1400" dirty="0"/>
          </a:p>
          <a:p>
            <a:pPr lvl="1" fontAlgn="base"/>
            <a:r>
              <a:rPr lang="en-US" i="1" dirty="0"/>
              <a:t>what is unacceptable?</a:t>
            </a:r>
            <a:endParaRPr lang="en-US" sz="1400" dirty="0"/>
          </a:p>
          <a:p>
            <a:pPr lvl="0" fontAlgn="base"/>
            <a:r>
              <a:rPr lang="en-US" dirty="0"/>
              <a:t>Plan actions to address the risks</a:t>
            </a:r>
            <a:endParaRPr lang="en-US" sz="1200" dirty="0"/>
          </a:p>
          <a:p>
            <a:pPr lvl="1" fontAlgn="base"/>
            <a:r>
              <a:rPr lang="en-US" i="1" dirty="0"/>
              <a:t>how can I avoid or eliminate the risk?</a:t>
            </a:r>
            <a:endParaRPr lang="en-US" sz="1400" dirty="0"/>
          </a:p>
          <a:p>
            <a:pPr lvl="1" fontAlgn="base"/>
            <a:r>
              <a:rPr lang="en-US" i="1" dirty="0"/>
              <a:t>how can I mitigate the risk?</a:t>
            </a:r>
            <a:endParaRPr lang="en-US" sz="1400" dirty="0"/>
          </a:p>
          <a:p>
            <a:pPr lvl="0" fontAlgn="base"/>
            <a:r>
              <a:rPr lang="en-US" dirty="0"/>
              <a:t>Implement the plan </a:t>
            </a:r>
            <a:r>
              <a:rPr lang="en-US" i="1" dirty="0"/>
              <a:t>– take action</a:t>
            </a:r>
            <a:endParaRPr lang="en-US" sz="1200" dirty="0"/>
          </a:p>
          <a:p>
            <a:pPr lvl="0" fontAlgn="base"/>
            <a:r>
              <a:rPr lang="en-US" dirty="0"/>
              <a:t>Check the effectiveness of the actions </a:t>
            </a:r>
            <a:r>
              <a:rPr lang="en-US" i="1" dirty="0"/>
              <a:t>– does it work?</a:t>
            </a:r>
            <a:endParaRPr lang="en-US" sz="1200" dirty="0"/>
          </a:p>
          <a:p>
            <a:pPr lvl="0" fontAlgn="base"/>
            <a:r>
              <a:rPr lang="en-US" dirty="0"/>
              <a:t>Learn from experience </a:t>
            </a:r>
            <a:r>
              <a:rPr lang="en-US" i="1" dirty="0"/>
              <a:t>– continual improvement</a:t>
            </a:r>
            <a:endParaRPr lang="en-US" sz="1200" dirty="0"/>
          </a:p>
          <a:p>
            <a:endParaRPr lang="en-US" dirty="0"/>
          </a:p>
        </p:txBody>
      </p:sp>
    </p:spTree>
    <p:extLst>
      <p:ext uri="{BB962C8B-B14F-4D97-AF65-F5344CB8AC3E}">
        <p14:creationId xmlns:p14="http://schemas.microsoft.com/office/powerpoint/2010/main" val="393629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1">
                    <a:lumMod val="75000"/>
                  </a:schemeClr>
                </a:solidFill>
              </a:rPr>
              <a:t>Agenda</a:t>
            </a:r>
            <a:endParaRPr lang="en-US" sz="66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sz="4000" dirty="0" smtClean="0"/>
              <a:t>Context of the Organization</a:t>
            </a:r>
          </a:p>
          <a:p>
            <a:r>
              <a:rPr lang="en-US" sz="4000" dirty="0" smtClean="0"/>
              <a:t>Process Approach and Risk Based Thinking</a:t>
            </a:r>
            <a:endParaRPr lang="en-US" sz="4000" dirty="0"/>
          </a:p>
        </p:txBody>
      </p:sp>
    </p:spTree>
    <p:extLst>
      <p:ext uri="{BB962C8B-B14F-4D97-AF65-F5344CB8AC3E}">
        <p14:creationId xmlns:p14="http://schemas.microsoft.com/office/powerpoint/2010/main" val="15768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1">
                    <a:lumMod val="75000"/>
                  </a:schemeClr>
                </a:solidFill>
              </a:rPr>
              <a:t>Context of the Organization</a:t>
            </a:r>
            <a:endParaRPr lang="en-US" sz="6600" b="1"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214" y="1524884"/>
            <a:ext cx="8347586" cy="4480494"/>
          </a:xfrm>
        </p:spPr>
      </p:pic>
    </p:spTree>
    <p:extLst>
      <p:ext uri="{BB962C8B-B14F-4D97-AF65-F5344CB8AC3E}">
        <p14:creationId xmlns:p14="http://schemas.microsoft.com/office/powerpoint/2010/main" val="272507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Context of the Organization</a:t>
            </a:r>
            <a:endParaRPr lang="en-US" sz="6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a:t>The new requirement reads: “The organization shall determine external and internal issues that are relevant to its purpose and its strategic direction and that affect its ability to achieve the intended result(s) of its quality management system.”</a:t>
            </a:r>
          </a:p>
          <a:p>
            <a:endParaRPr lang="en-US" dirty="0"/>
          </a:p>
          <a:p>
            <a:endParaRPr lang="en-US" dirty="0"/>
          </a:p>
          <a:p>
            <a:endParaRPr lang="en-US" dirty="0"/>
          </a:p>
        </p:txBody>
      </p:sp>
    </p:spTree>
    <p:extLst>
      <p:ext uri="{BB962C8B-B14F-4D97-AF65-F5344CB8AC3E}">
        <p14:creationId xmlns:p14="http://schemas.microsoft.com/office/powerpoint/2010/main" val="239737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1">
                    <a:lumMod val="75000"/>
                  </a:schemeClr>
                </a:solidFill>
              </a:rPr>
              <a:t>Decision making and ISO-9001:2015</a:t>
            </a:r>
            <a:endParaRPr lang="en-US" sz="5400" b="1"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first is a quality principle quoted from ISO 9000:2015, namely “</a:t>
            </a:r>
            <a:r>
              <a:rPr lang="en-US" b="1" dirty="0">
                <a:solidFill>
                  <a:schemeClr val="accent1">
                    <a:lumMod val="75000"/>
                  </a:schemeClr>
                </a:solidFill>
              </a:rPr>
              <a:t>evidence-based decision making.”</a:t>
            </a:r>
            <a:r>
              <a:rPr lang="en-US" dirty="0"/>
              <a:t> It is not hard to understand that better decisions are made when they are based on evidence rather than by conjecture.</a:t>
            </a:r>
          </a:p>
          <a:p>
            <a:r>
              <a:rPr lang="en-US" dirty="0"/>
              <a:t>The second is found in Clause 0.1, “</a:t>
            </a:r>
            <a:r>
              <a:rPr lang="en-US" b="1" dirty="0">
                <a:solidFill>
                  <a:schemeClr val="accent1">
                    <a:lumMod val="75000"/>
                  </a:schemeClr>
                </a:solidFill>
              </a:rPr>
              <a:t>Addressing risks and opportunities associated with its context and objectives.”</a:t>
            </a:r>
            <a:r>
              <a:rPr lang="en-US" dirty="0"/>
              <a:t> Addressing risks means proactively managing uncertainties. The simple meaning of “managing uncertainties” is that decisions should be made with consideration of the possible positive and negative consequences that the uncertain future may bring.</a:t>
            </a:r>
          </a:p>
          <a:p>
            <a:r>
              <a:rPr lang="en-US" dirty="0"/>
              <a:t>Finally, in Clause 5.1, entitled Leadership and Commitment, there is a requirement for top management: </a:t>
            </a:r>
            <a:r>
              <a:rPr lang="en-US" b="1" dirty="0">
                <a:solidFill>
                  <a:schemeClr val="accent1">
                    <a:lumMod val="75000"/>
                  </a:schemeClr>
                </a:solidFill>
              </a:rPr>
              <a:t>“Ensuring that the quality policy and quality objectives are established for the quality management system and are compatible with the context and strategic direction of the organization.” </a:t>
            </a:r>
            <a:r>
              <a:rPr lang="en-US" dirty="0"/>
              <a:t>Top management’s most basic role is strategic decision-making for the organization.</a:t>
            </a:r>
          </a:p>
          <a:p>
            <a:endParaRPr lang="en-US" dirty="0"/>
          </a:p>
        </p:txBody>
      </p:sp>
    </p:spTree>
    <p:extLst>
      <p:ext uri="{BB962C8B-B14F-4D97-AF65-F5344CB8AC3E}">
        <p14:creationId xmlns:p14="http://schemas.microsoft.com/office/powerpoint/2010/main" val="130015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Decisions are to be made based on evidence.  Evidence is found in the </a:t>
            </a:r>
            <a:r>
              <a:rPr lang="en-US" b="1" dirty="0" smtClean="0">
                <a:solidFill>
                  <a:schemeClr val="accent1">
                    <a:lumMod val="75000"/>
                  </a:schemeClr>
                </a:solidFill>
              </a:rPr>
              <a:t>CONTEXT</a:t>
            </a:r>
            <a:r>
              <a:rPr lang="en-US" dirty="0" smtClean="0"/>
              <a:t> of the organization.</a:t>
            </a:r>
            <a:endParaRPr lang="en-US" dirty="0"/>
          </a:p>
        </p:txBody>
      </p:sp>
      <p:sp>
        <p:nvSpPr>
          <p:cNvPr id="3" name="Content Placeholder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76160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Internal Context</a:t>
            </a:r>
            <a:endParaRPr lang="en-US" sz="6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Vision</a:t>
            </a:r>
          </a:p>
          <a:p>
            <a:r>
              <a:rPr lang="en-US" dirty="0" smtClean="0"/>
              <a:t>Mission</a:t>
            </a:r>
          </a:p>
          <a:p>
            <a:r>
              <a:rPr lang="en-US" dirty="0" smtClean="0"/>
              <a:t>Strategic </a:t>
            </a:r>
            <a:r>
              <a:rPr lang="en-US" dirty="0"/>
              <a:t>objectives and </a:t>
            </a:r>
            <a:r>
              <a:rPr lang="en-US" dirty="0" smtClean="0"/>
              <a:t>direction</a:t>
            </a:r>
          </a:p>
          <a:p>
            <a:r>
              <a:rPr lang="en-US" dirty="0" smtClean="0"/>
              <a:t>Organizational </a:t>
            </a:r>
            <a:r>
              <a:rPr lang="en-US" dirty="0" smtClean="0"/>
              <a:t>Chart</a:t>
            </a:r>
          </a:p>
          <a:p>
            <a:r>
              <a:rPr lang="en-US" dirty="0" smtClean="0"/>
              <a:t>SOPs</a:t>
            </a:r>
            <a:endParaRPr lang="en-US" dirty="0" smtClean="0"/>
          </a:p>
          <a:p>
            <a:r>
              <a:rPr lang="en-US" dirty="0" smtClean="0"/>
              <a:t>Resources</a:t>
            </a:r>
          </a:p>
          <a:p>
            <a:r>
              <a:rPr lang="en-US" dirty="0" smtClean="0"/>
              <a:t>Culture</a:t>
            </a:r>
          </a:p>
          <a:p>
            <a:endParaRPr lang="en-US" dirty="0"/>
          </a:p>
        </p:txBody>
      </p:sp>
    </p:spTree>
    <p:extLst>
      <p:ext uri="{BB962C8B-B14F-4D97-AF65-F5344CB8AC3E}">
        <p14:creationId xmlns:p14="http://schemas.microsoft.com/office/powerpoint/2010/main" val="291572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1">
                    <a:lumMod val="75000"/>
                  </a:schemeClr>
                </a:solidFill>
              </a:rPr>
              <a:t>External Context</a:t>
            </a:r>
            <a:endParaRPr lang="en-US" sz="6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Legal</a:t>
            </a:r>
          </a:p>
          <a:p>
            <a:r>
              <a:rPr lang="en-US" dirty="0"/>
              <a:t> </a:t>
            </a:r>
            <a:r>
              <a:rPr lang="en-US" dirty="0" smtClean="0"/>
              <a:t>Social</a:t>
            </a:r>
          </a:p>
          <a:p>
            <a:r>
              <a:rPr lang="en-US" dirty="0"/>
              <a:t> </a:t>
            </a:r>
            <a:r>
              <a:rPr lang="en-US" dirty="0" smtClean="0"/>
              <a:t>Political</a:t>
            </a:r>
          </a:p>
          <a:p>
            <a:r>
              <a:rPr lang="en-US" dirty="0"/>
              <a:t> </a:t>
            </a:r>
            <a:r>
              <a:rPr lang="en-US" dirty="0" smtClean="0"/>
              <a:t>Regulatory</a:t>
            </a:r>
          </a:p>
          <a:p>
            <a:r>
              <a:rPr lang="en-US" dirty="0"/>
              <a:t> </a:t>
            </a:r>
            <a:r>
              <a:rPr lang="en-US" dirty="0" smtClean="0"/>
              <a:t>Financial</a:t>
            </a:r>
          </a:p>
          <a:p>
            <a:r>
              <a:rPr lang="en-US" dirty="0"/>
              <a:t> </a:t>
            </a:r>
            <a:r>
              <a:rPr lang="en-US" dirty="0" smtClean="0"/>
              <a:t>Economic</a:t>
            </a:r>
          </a:p>
          <a:p>
            <a:r>
              <a:rPr lang="en-US" dirty="0"/>
              <a:t> </a:t>
            </a:r>
            <a:r>
              <a:rPr lang="en-US" dirty="0" smtClean="0"/>
              <a:t>Market Trends</a:t>
            </a:r>
            <a:endParaRPr lang="en-US" dirty="0"/>
          </a:p>
        </p:txBody>
      </p:sp>
    </p:spTree>
    <p:extLst>
      <p:ext uri="{BB962C8B-B14F-4D97-AF65-F5344CB8AC3E}">
        <p14:creationId xmlns:p14="http://schemas.microsoft.com/office/powerpoint/2010/main" val="12560412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974</Words>
  <Application>Microsoft Office PowerPoint</Application>
  <PresentationFormat>Widescreen</PresentationFormat>
  <Paragraphs>157</Paragraphs>
  <Slides>25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Times New Roman</vt:lpstr>
      <vt:lpstr>Custom Design</vt:lpstr>
      <vt:lpstr>Office Theme</vt:lpstr>
      <vt:lpstr>ISO-9001:2015 Where we have been and where we are going</vt:lpstr>
      <vt:lpstr>Transition – Key to success</vt:lpstr>
      <vt:lpstr>Agenda</vt:lpstr>
      <vt:lpstr>Context of the Organization</vt:lpstr>
      <vt:lpstr>Context of the Organization</vt:lpstr>
      <vt:lpstr>Decision making and ISO-9001:2015</vt:lpstr>
      <vt:lpstr>Decisions are to be made based on evidence.  Evidence is found in the CONTEXT of the organization.</vt:lpstr>
      <vt:lpstr>Internal Context</vt:lpstr>
      <vt:lpstr>External Context</vt:lpstr>
      <vt:lpstr>Examples</vt:lpstr>
      <vt:lpstr>Risk Based Thinking  Examples and Ideas</vt:lpstr>
      <vt:lpstr>Purchasing Supplier Approval and Re-Evaluation</vt:lpstr>
      <vt:lpstr>Design and Development</vt:lpstr>
      <vt:lpstr>The Process Approach and Risk Based Thinking</vt:lpstr>
      <vt:lpstr>PowerPoint Presentation</vt:lpstr>
      <vt:lpstr>Process Definition</vt:lpstr>
      <vt:lpstr>Process Review</vt:lpstr>
      <vt:lpstr>Process Owner’s Meetings</vt:lpstr>
      <vt:lpstr>Purchasing    Measurable:  # Supplier Nonconformance's  Process Owner:   Goals 2016:  10% Reduction from ’15 Risk: Production interruptions due to material shortages</vt:lpstr>
      <vt:lpstr>Quarterly Business Reviews (Management Representative and Process Owners)</vt:lpstr>
      <vt:lpstr>Integrated Systems and RISK</vt:lpstr>
      <vt:lpstr>Hazard Analysis for food safety</vt:lpstr>
      <vt:lpstr>ISO-14000 Aspects and Impacts</vt:lpstr>
      <vt:lpstr>Quality Risk Assessment </vt:lpstr>
      <vt:lpstr>What should you 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sullivan</dc:creator>
  <cp:lastModifiedBy>judy sullivan</cp:lastModifiedBy>
  <cp:revision>25</cp:revision>
  <dcterms:created xsi:type="dcterms:W3CDTF">2016-01-16T15:38:44Z</dcterms:created>
  <dcterms:modified xsi:type="dcterms:W3CDTF">2016-01-18T20:32:08Z</dcterms:modified>
</cp:coreProperties>
</file>