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6ED4B7-A1E2-4CD4-998D-E6367DA8C4BF}">
  <a:tblStyle styleId="{456ED4B7-A1E2-4CD4-998D-E6367DA8C4B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2"/>
    <p:restoredTop sz="94663"/>
  </p:normalViewPr>
  <p:slideViewPr>
    <p:cSldViewPr snapToGrid="0">
      <p:cViewPr varScale="1">
        <p:scale>
          <a:sx n="150" d="100"/>
          <a:sy n="150" d="100"/>
        </p:scale>
        <p:origin x="256"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4aefc657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4aefc657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a6176957ca_1_4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a6176957ca_1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a561717e09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a561717e09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a6176957ca_1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a6176957ca_1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a61764355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a61764355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6176957ca_1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6176957ca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a6176957ca_1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a6176957ca_1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a6176957ca_1_2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a6176957ca_1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a6176957ca_1_3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a6176957ca_1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a6176957ca_1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a6176957ca_1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7.png"/><Relationship Id="rId7"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2571750"/>
            <a:ext cx="7086600" cy="1323975"/>
          </a:xfrm>
          <a:prstGeom prst="rect">
            <a:avLst/>
          </a:prstGeom>
          <a:noFill/>
          <a:ln>
            <a:noFill/>
          </a:ln>
        </p:spPr>
      </p:pic>
      <p:sp>
        <p:nvSpPr>
          <p:cNvPr id="55" name="Google Shape;55;p13"/>
          <p:cNvSpPr txBox="1">
            <a:spLocks noGrp="1"/>
          </p:cNvSpPr>
          <p:nvPr>
            <p:ph type="ctrTitle"/>
          </p:nvPr>
        </p:nvSpPr>
        <p:spPr>
          <a:xfrm>
            <a:off x="-137325" y="782325"/>
            <a:ext cx="9250200" cy="936600"/>
          </a:xfrm>
          <a:prstGeom prst="rect">
            <a:avLst/>
          </a:prstGeom>
        </p:spPr>
        <p:txBody>
          <a:bodyPr spcFirstLastPara="1" wrap="square" lIns="91425" tIns="91425" rIns="91425" bIns="91425" anchor="b" anchorCtr="0">
            <a:noAutofit/>
          </a:bodyPr>
          <a:lstStyle/>
          <a:p>
            <a:pPr marL="0" lvl="0" indent="0" algn="l" rtl="0">
              <a:lnSpc>
                <a:spcPct val="115000"/>
              </a:lnSpc>
              <a:spcBef>
                <a:spcPts val="1200"/>
              </a:spcBef>
              <a:spcAft>
                <a:spcPts val="0"/>
              </a:spcAft>
              <a:buClr>
                <a:schemeClr val="dk1"/>
              </a:buClr>
              <a:buSzPts val="1100"/>
              <a:buFont typeface="Arial"/>
              <a:buNone/>
            </a:pPr>
            <a:endParaRPr sz="1100" b="1"/>
          </a:p>
          <a:p>
            <a:pPr marL="0" lvl="0" indent="0" algn="ctr" rtl="0">
              <a:spcBef>
                <a:spcPts val="1200"/>
              </a:spcBef>
              <a:spcAft>
                <a:spcPts val="0"/>
              </a:spcAft>
              <a:buNone/>
            </a:pPr>
            <a:r>
              <a:rPr lang="zh-CN" sz="4400">
                <a:solidFill>
                  <a:srgbClr val="073763"/>
                </a:solidFill>
              </a:rPr>
              <a:t>Treating Imbalance Data</a:t>
            </a:r>
            <a:endParaRPr sz="4400">
              <a:solidFill>
                <a:srgbClr val="073763"/>
              </a:solidFill>
            </a:endParaRPr>
          </a:p>
        </p:txBody>
      </p:sp>
      <p:sp>
        <p:nvSpPr>
          <p:cNvPr id="56" name="Google Shape;56;p13"/>
          <p:cNvSpPr txBox="1">
            <a:spLocks noGrp="1"/>
          </p:cNvSpPr>
          <p:nvPr>
            <p:ph type="subTitle" idx="1"/>
          </p:nvPr>
        </p:nvSpPr>
        <p:spPr>
          <a:xfrm>
            <a:off x="2856963" y="4748550"/>
            <a:ext cx="3261600" cy="3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sz="1200" i="1">
                <a:solidFill>
                  <a:srgbClr val="000000"/>
                </a:solidFill>
              </a:rPr>
              <a:t>MMF 1922: Data Science (Fall 2020)</a:t>
            </a:r>
            <a:endParaRPr sz="1200" i="1">
              <a:solidFill>
                <a:srgbClr val="000000"/>
              </a:solidFill>
            </a:endParaRPr>
          </a:p>
        </p:txBody>
      </p:sp>
      <p:sp>
        <p:nvSpPr>
          <p:cNvPr id="57" name="Google Shape;57;p13"/>
          <p:cNvSpPr txBox="1">
            <a:spLocks noGrp="1"/>
          </p:cNvSpPr>
          <p:nvPr>
            <p:ph type="subTitle" idx="1"/>
          </p:nvPr>
        </p:nvSpPr>
        <p:spPr>
          <a:xfrm>
            <a:off x="2717363" y="2679775"/>
            <a:ext cx="5346900" cy="110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CN" sz="1600" b="1" i="1">
                <a:solidFill>
                  <a:srgbClr val="FFFFFF"/>
                </a:solidFill>
              </a:rPr>
              <a:t>Zhuoran Li</a:t>
            </a:r>
            <a:endParaRPr sz="1600" b="1" i="1">
              <a:solidFill>
                <a:srgbClr val="FFFFFF"/>
              </a:solidFill>
            </a:endParaRPr>
          </a:p>
          <a:p>
            <a:pPr marL="0" lvl="0" indent="0" algn="l" rtl="0">
              <a:spcBef>
                <a:spcPts val="0"/>
              </a:spcBef>
              <a:spcAft>
                <a:spcPts val="0"/>
              </a:spcAft>
              <a:buNone/>
            </a:pPr>
            <a:r>
              <a:rPr lang="zh-CN" sz="1600" b="1" i="1">
                <a:solidFill>
                  <a:srgbClr val="FFFFFF"/>
                </a:solidFill>
              </a:rPr>
              <a:t>Yuanliufang Tao</a:t>
            </a:r>
            <a:endParaRPr sz="1600" b="1" i="1">
              <a:solidFill>
                <a:srgbClr val="FFFFFF"/>
              </a:solidFill>
            </a:endParaRPr>
          </a:p>
          <a:p>
            <a:pPr marL="0" lvl="0" indent="0" algn="l" rtl="0">
              <a:spcBef>
                <a:spcPts val="0"/>
              </a:spcBef>
              <a:spcAft>
                <a:spcPts val="0"/>
              </a:spcAft>
              <a:buNone/>
            </a:pPr>
            <a:r>
              <a:rPr lang="zh-CN" sz="1600" b="1" i="1">
                <a:solidFill>
                  <a:srgbClr val="FFFFFF"/>
                </a:solidFill>
              </a:rPr>
              <a:t>Liu Xin</a:t>
            </a:r>
            <a:endParaRPr sz="1600" b="1" i="1">
              <a:solidFill>
                <a:srgbClr val="FFFFFF"/>
              </a:solidFill>
            </a:endParaRPr>
          </a:p>
          <a:p>
            <a:pPr marL="0" lvl="0" indent="0" algn="ctr" rtl="0">
              <a:spcBef>
                <a:spcPts val="0"/>
              </a:spcBef>
              <a:spcAft>
                <a:spcPts val="0"/>
              </a:spcAft>
              <a:buNone/>
            </a:pPr>
            <a:endParaRPr sz="1800" b="1">
              <a:solidFill>
                <a:srgbClr val="073763"/>
              </a:solidFill>
              <a:latin typeface="Calibri"/>
              <a:ea typeface="Calibri"/>
              <a:cs typeface="Calibri"/>
              <a:sym typeface="Calibri"/>
            </a:endParaRPr>
          </a:p>
        </p:txBody>
      </p:sp>
      <p:pic>
        <p:nvPicPr>
          <p:cNvPr id="58" name="Google Shape;58;p13"/>
          <p:cNvPicPr preferRelativeResize="0"/>
          <p:nvPr/>
        </p:nvPicPr>
        <p:blipFill>
          <a:blip r:embed="rId4">
            <a:alphaModFix/>
          </a:blip>
          <a:stretch>
            <a:fillRect/>
          </a:stretch>
        </p:blipFill>
        <p:spPr>
          <a:xfrm>
            <a:off x="306950" y="4076450"/>
            <a:ext cx="2674175" cy="643775"/>
          </a:xfrm>
          <a:prstGeom prst="rect">
            <a:avLst/>
          </a:prstGeom>
          <a:noFill/>
          <a:ln>
            <a:noFill/>
          </a:ln>
        </p:spPr>
      </p:pic>
      <p:pic>
        <p:nvPicPr>
          <p:cNvPr id="59" name="Google Shape;59;p13"/>
          <p:cNvPicPr preferRelativeResize="0"/>
          <p:nvPr/>
        </p:nvPicPr>
        <p:blipFill>
          <a:blip r:embed="rId5">
            <a:alphaModFix/>
          </a:blip>
          <a:stretch>
            <a:fillRect/>
          </a:stretch>
        </p:blipFill>
        <p:spPr>
          <a:xfrm>
            <a:off x="7086598" y="2571750"/>
            <a:ext cx="2057400" cy="1323975"/>
          </a:xfrm>
          <a:prstGeom prst="rect">
            <a:avLst/>
          </a:prstGeom>
          <a:noFill/>
          <a:ln>
            <a:noFill/>
          </a:ln>
        </p:spPr>
      </p:pic>
      <p:sp>
        <p:nvSpPr>
          <p:cNvPr id="60" name="Google Shape;60;p13"/>
          <p:cNvSpPr txBox="1"/>
          <p:nvPr/>
        </p:nvSpPr>
        <p:spPr>
          <a:xfrm>
            <a:off x="1079738" y="2679788"/>
            <a:ext cx="1964100" cy="74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600" b="1" i="1">
                <a:solidFill>
                  <a:srgbClr val="FFFFFF"/>
                </a:solidFill>
              </a:rPr>
              <a:t>Prepared by:</a:t>
            </a:r>
            <a:endParaRPr sz="1600" b="1" i="1">
              <a:solidFill>
                <a:srgbClr val="FFFFFF"/>
              </a:solidFill>
            </a:endParaRPr>
          </a:p>
        </p:txBody>
      </p:sp>
      <p:sp>
        <p:nvSpPr>
          <p:cNvPr id="61" name="Google Shape;61;p13"/>
          <p:cNvSpPr txBox="1"/>
          <p:nvPr/>
        </p:nvSpPr>
        <p:spPr>
          <a:xfrm>
            <a:off x="5524875" y="3467275"/>
            <a:ext cx="1964100" cy="32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solidFill>
                  <a:srgbClr val="FFFFFF"/>
                </a:solidFill>
              </a:rPr>
              <a:t>October 29, 2020</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8"/>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4" descr="Picture"/>
          <p:cNvPicPr preferRelativeResize="0"/>
          <p:nvPr/>
        </p:nvPicPr>
        <p:blipFill rotWithShape="1">
          <a:blip r:embed="rId3">
            <a:alphaModFix/>
          </a:blip>
          <a:srcRect/>
          <a:stretch/>
        </p:blipFill>
        <p:spPr>
          <a:xfrm>
            <a:off x="-109923" y="169028"/>
            <a:ext cx="305884" cy="498943"/>
          </a:xfrm>
          <a:prstGeom prst="rect">
            <a:avLst/>
          </a:prstGeom>
          <a:noFill/>
          <a:ln>
            <a:noFill/>
          </a:ln>
        </p:spPr>
      </p:pic>
      <p:pic>
        <p:nvPicPr>
          <p:cNvPr id="67" name="Google Shape;67;p14" descr="Picture"/>
          <p:cNvPicPr preferRelativeResize="0"/>
          <p:nvPr/>
        </p:nvPicPr>
        <p:blipFill rotWithShape="1">
          <a:blip r:embed="rId4">
            <a:alphaModFix/>
          </a:blip>
          <a:srcRect/>
          <a:stretch/>
        </p:blipFill>
        <p:spPr>
          <a:xfrm>
            <a:off x="378608" y="187652"/>
            <a:ext cx="25400" cy="473545"/>
          </a:xfrm>
          <a:prstGeom prst="rect">
            <a:avLst/>
          </a:prstGeom>
          <a:noFill/>
          <a:ln>
            <a:noFill/>
          </a:ln>
        </p:spPr>
      </p:pic>
      <p:pic>
        <p:nvPicPr>
          <p:cNvPr id="68" name="Google Shape;68;p14" descr="Picture"/>
          <p:cNvPicPr preferRelativeResize="0"/>
          <p:nvPr/>
        </p:nvPicPr>
        <p:blipFill rotWithShape="1">
          <a:blip r:embed="rId5">
            <a:alphaModFix/>
          </a:blip>
          <a:srcRect/>
          <a:stretch/>
        </p:blipFill>
        <p:spPr>
          <a:xfrm>
            <a:off x="-26018" y="720880"/>
            <a:ext cx="9196045" cy="10556"/>
          </a:xfrm>
          <a:prstGeom prst="rect">
            <a:avLst/>
          </a:prstGeom>
          <a:noFill/>
          <a:ln>
            <a:noFill/>
          </a:ln>
        </p:spPr>
      </p:pic>
      <p:sp>
        <p:nvSpPr>
          <p:cNvPr id="69" name="Google Shape;69;p14"/>
          <p:cNvSpPr txBox="1"/>
          <p:nvPr/>
        </p:nvSpPr>
        <p:spPr>
          <a:xfrm>
            <a:off x="480525" y="169025"/>
            <a:ext cx="6154800" cy="61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000" b="1">
                <a:solidFill>
                  <a:srgbClr val="073763"/>
                </a:solidFill>
              </a:rPr>
              <a:t>Content</a:t>
            </a:r>
            <a:endParaRPr sz="2000" b="1">
              <a:solidFill>
                <a:srgbClr val="073763"/>
              </a:solidFill>
            </a:endParaRPr>
          </a:p>
        </p:txBody>
      </p:sp>
      <p:grpSp>
        <p:nvGrpSpPr>
          <p:cNvPr id="70" name="Google Shape;70;p14"/>
          <p:cNvGrpSpPr/>
          <p:nvPr/>
        </p:nvGrpSpPr>
        <p:grpSpPr>
          <a:xfrm>
            <a:off x="846525" y="1131750"/>
            <a:ext cx="7168975" cy="632350"/>
            <a:chOff x="846525" y="1131750"/>
            <a:chExt cx="7168975" cy="632350"/>
          </a:xfrm>
        </p:grpSpPr>
        <p:sp>
          <p:nvSpPr>
            <p:cNvPr id="71" name="Google Shape;71;p14"/>
            <p:cNvSpPr/>
            <p:nvPr/>
          </p:nvSpPr>
          <p:spPr>
            <a:xfrm>
              <a:off x="1122700" y="1148800"/>
              <a:ext cx="6892800" cy="61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zh-CN" sz="1600">
                  <a:solidFill>
                    <a:srgbClr val="073763"/>
                  </a:solidFill>
                </a:rPr>
                <a:t>Problem Statement</a:t>
              </a:r>
              <a:endParaRPr sz="1900">
                <a:solidFill>
                  <a:srgbClr val="073763"/>
                </a:solidFill>
              </a:endParaRPr>
            </a:p>
          </p:txBody>
        </p:sp>
        <p:sp>
          <p:nvSpPr>
            <p:cNvPr id="72" name="Google Shape;72;p14"/>
            <p:cNvSpPr/>
            <p:nvPr/>
          </p:nvSpPr>
          <p:spPr>
            <a:xfrm>
              <a:off x="846525" y="1131750"/>
              <a:ext cx="615300" cy="615300"/>
            </a:xfrm>
            <a:prstGeom prst="ellipse">
              <a:avLst/>
            </a:prstGeom>
            <a:solidFill>
              <a:srgbClr val="073763"/>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zh-CN" sz="1800" b="1">
                  <a:solidFill>
                    <a:srgbClr val="FFFFFF"/>
                  </a:solidFill>
                </a:rPr>
                <a:t>1</a:t>
              </a:r>
              <a:endParaRPr sz="1800" b="1">
                <a:solidFill>
                  <a:srgbClr val="FFFFFF"/>
                </a:solidFill>
              </a:endParaRPr>
            </a:p>
          </p:txBody>
        </p:sp>
      </p:grpSp>
      <p:grpSp>
        <p:nvGrpSpPr>
          <p:cNvPr id="73" name="Google Shape;73;p14"/>
          <p:cNvGrpSpPr/>
          <p:nvPr/>
        </p:nvGrpSpPr>
        <p:grpSpPr>
          <a:xfrm>
            <a:off x="846525" y="2089250"/>
            <a:ext cx="7168975" cy="632350"/>
            <a:chOff x="846525" y="1131750"/>
            <a:chExt cx="7168975" cy="632350"/>
          </a:xfrm>
        </p:grpSpPr>
        <p:sp>
          <p:nvSpPr>
            <p:cNvPr id="74" name="Google Shape;74;p14"/>
            <p:cNvSpPr/>
            <p:nvPr/>
          </p:nvSpPr>
          <p:spPr>
            <a:xfrm>
              <a:off x="1122700" y="1148800"/>
              <a:ext cx="6892800" cy="615300"/>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zh-CN" sz="1600">
                  <a:solidFill>
                    <a:srgbClr val="073763"/>
                  </a:solidFill>
                </a:rPr>
                <a:t>Choose appropriate dataset</a:t>
              </a:r>
              <a:endParaRPr sz="1600">
                <a:solidFill>
                  <a:srgbClr val="073763"/>
                </a:solidFill>
              </a:endParaRPr>
            </a:p>
          </p:txBody>
        </p:sp>
        <p:sp>
          <p:nvSpPr>
            <p:cNvPr id="75" name="Google Shape;75;p14"/>
            <p:cNvSpPr/>
            <p:nvPr/>
          </p:nvSpPr>
          <p:spPr>
            <a:xfrm>
              <a:off x="846525" y="1131750"/>
              <a:ext cx="615300" cy="615300"/>
            </a:xfrm>
            <a:prstGeom prst="ellipse">
              <a:avLst/>
            </a:prstGeom>
            <a:solidFill>
              <a:srgbClr val="073763"/>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1800" b="1">
                  <a:solidFill>
                    <a:srgbClr val="FFFFFF"/>
                  </a:solidFill>
                </a:rPr>
                <a:t>2</a:t>
              </a:r>
              <a:endParaRPr sz="1800" b="1">
                <a:solidFill>
                  <a:srgbClr val="FFFFFF"/>
                </a:solidFill>
              </a:endParaRPr>
            </a:p>
          </p:txBody>
        </p:sp>
      </p:grpSp>
      <p:grpSp>
        <p:nvGrpSpPr>
          <p:cNvPr id="76" name="Google Shape;76;p14"/>
          <p:cNvGrpSpPr/>
          <p:nvPr/>
        </p:nvGrpSpPr>
        <p:grpSpPr>
          <a:xfrm>
            <a:off x="846525" y="3012250"/>
            <a:ext cx="7168975" cy="632350"/>
            <a:chOff x="846525" y="1131750"/>
            <a:chExt cx="7168975" cy="632350"/>
          </a:xfrm>
        </p:grpSpPr>
        <p:sp>
          <p:nvSpPr>
            <p:cNvPr id="77" name="Google Shape;77;p14"/>
            <p:cNvSpPr/>
            <p:nvPr/>
          </p:nvSpPr>
          <p:spPr>
            <a:xfrm>
              <a:off x="1122700" y="1148800"/>
              <a:ext cx="6892800" cy="615300"/>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zh-CN" sz="1600">
                  <a:solidFill>
                    <a:srgbClr val="073763"/>
                  </a:solidFill>
                </a:rPr>
                <a:t>Examine ways to treat imbalance datasets</a:t>
              </a:r>
              <a:endParaRPr sz="1600">
                <a:solidFill>
                  <a:srgbClr val="073763"/>
                </a:solidFill>
              </a:endParaRPr>
            </a:p>
          </p:txBody>
        </p:sp>
        <p:sp>
          <p:nvSpPr>
            <p:cNvPr id="78" name="Google Shape;78;p14"/>
            <p:cNvSpPr/>
            <p:nvPr/>
          </p:nvSpPr>
          <p:spPr>
            <a:xfrm>
              <a:off x="846525" y="1131750"/>
              <a:ext cx="615300" cy="615300"/>
            </a:xfrm>
            <a:prstGeom prst="ellipse">
              <a:avLst/>
            </a:prstGeom>
            <a:solidFill>
              <a:srgbClr val="073763"/>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1800" b="1">
                  <a:solidFill>
                    <a:srgbClr val="FFFFFF"/>
                  </a:solidFill>
                </a:rPr>
                <a:t>3</a:t>
              </a:r>
              <a:endParaRPr sz="1800" b="1">
                <a:solidFill>
                  <a:srgbClr val="FFFFFF"/>
                </a:solidFill>
              </a:endParaRPr>
            </a:p>
          </p:txBody>
        </p:sp>
      </p:grpSp>
      <p:grpSp>
        <p:nvGrpSpPr>
          <p:cNvPr id="79" name="Google Shape;79;p14"/>
          <p:cNvGrpSpPr/>
          <p:nvPr/>
        </p:nvGrpSpPr>
        <p:grpSpPr>
          <a:xfrm>
            <a:off x="846525" y="3935250"/>
            <a:ext cx="7168975" cy="632350"/>
            <a:chOff x="846525" y="1131750"/>
            <a:chExt cx="7168975" cy="632350"/>
          </a:xfrm>
        </p:grpSpPr>
        <p:sp>
          <p:nvSpPr>
            <p:cNvPr id="80" name="Google Shape;80;p14"/>
            <p:cNvSpPr/>
            <p:nvPr/>
          </p:nvSpPr>
          <p:spPr>
            <a:xfrm>
              <a:off x="1122700" y="1148800"/>
              <a:ext cx="6892800" cy="615300"/>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zh-CN" sz="1600">
                  <a:solidFill>
                    <a:srgbClr val="073763"/>
                  </a:solidFill>
                </a:rPr>
                <a:t>Compare results prior and after imbalance dataset treatments</a:t>
              </a:r>
              <a:endParaRPr sz="1600">
                <a:solidFill>
                  <a:srgbClr val="073763"/>
                </a:solidFill>
              </a:endParaRPr>
            </a:p>
          </p:txBody>
        </p:sp>
        <p:sp>
          <p:nvSpPr>
            <p:cNvPr id="81" name="Google Shape;81;p14"/>
            <p:cNvSpPr/>
            <p:nvPr/>
          </p:nvSpPr>
          <p:spPr>
            <a:xfrm>
              <a:off x="846525" y="1131750"/>
              <a:ext cx="615300" cy="615300"/>
            </a:xfrm>
            <a:prstGeom prst="ellipse">
              <a:avLst/>
            </a:prstGeom>
            <a:solidFill>
              <a:srgbClr val="073763"/>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1800" b="1">
                  <a:solidFill>
                    <a:srgbClr val="FFFFFF"/>
                  </a:solidFill>
                </a:rPr>
                <a:t>4</a:t>
              </a:r>
              <a:endParaRPr sz="1800" b="1">
                <a:solidFill>
                  <a:srgbClr val="FFFFFF"/>
                </a:solidFill>
              </a:endParaRPr>
            </a:p>
          </p:txBody>
        </p:sp>
      </p:grpSp>
      <p:pic>
        <p:nvPicPr>
          <p:cNvPr id="82" name="Google Shape;82;p14"/>
          <p:cNvPicPr preferRelativeResize="0"/>
          <p:nvPr/>
        </p:nvPicPr>
        <p:blipFill>
          <a:blip r:embed="rId6">
            <a:alphaModFix/>
          </a:blip>
          <a:stretch>
            <a:fillRect/>
          </a:stretch>
        </p:blipFill>
        <p:spPr>
          <a:xfrm>
            <a:off x="6425775" y="24200"/>
            <a:ext cx="2674175" cy="643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p:nvPr/>
        </p:nvSpPr>
        <p:spPr>
          <a:xfrm>
            <a:off x="213925" y="948700"/>
            <a:ext cx="8668500" cy="2923800"/>
          </a:xfrm>
          <a:prstGeom prst="rect">
            <a:avLst/>
          </a:prstGeom>
          <a:noFill/>
          <a:ln w="2857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FFFF"/>
              </a:highlight>
            </a:endParaRPr>
          </a:p>
        </p:txBody>
      </p:sp>
      <p:pic>
        <p:nvPicPr>
          <p:cNvPr id="88" name="Google Shape;88;p15" descr="Picture"/>
          <p:cNvPicPr preferRelativeResize="0"/>
          <p:nvPr/>
        </p:nvPicPr>
        <p:blipFill rotWithShape="1">
          <a:blip r:embed="rId3">
            <a:alphaModFix/>
          </a:blip>
          <a:srcRect/>
          <a:stretch/>
        </p:blipFill>
        <p:spPr>
          <a:xfrm>
            <a:off x="-109923" y="169028"/>
            <a:ext cx="305884" cy="498943"/>
          </a:xfrm>
          <a:prstGeom prst="rect">
            <a:avLst/>
          </a:prstGeom>
          <a:noFill/>
          <a:ln>
            <a:noFill/>
          </a:ln>
        </p:spPr>
      </p:pic>
      <p:pic>
        <p:nvPicPr>
          <p:cNvPr id="89" name="Google Shape;89;p15" descr="Picture"/>
          <p:cNvPicPr preferRelativeResize="0"/>
          <p:nvPr/>
        </p:nvPicPr>
        <p:blipFill rotWithShape="1">
          <a:blip r:embed="rId4">
            <a:alphaModFix/>
          </a:blip>
          <a:srcRect/>
          <a:stretch/>
        </p:blipFill>
        <p:spPr>
          <a:xfrm>
            <a:off x="378608" y="187652"/>
            <a:ext cx="25400" cy="473545"/>
          </a:xfrm>
          <a:prstGeom prst="rect">
            <a:avLst/>
          </a:prstGeom>
          <a:noFill/>
          <a:ln>
            <a:noFill/>
          </a:ln>
        </p:spPr>
      </p:pic>
      <p:pic>
        <p:nvPicPr>
          <p:cNvPr id="90" name="Google Shape;90;p15" descr="Picture"/>
          <p:cNvPicPr preferRelativeResize="0"/>
          <p:nvPr/>
        </p:nvPicPr>
        <p:blipFill rotWithShape="1">
          <a:blip r:embed="rId5">
            <a:alphaModFix/>
          </a:blip>
          <a:srcRect/>
          <a:stretch/>
        </p:blipFill>
        <p:spPr>
          <a:xfrm>
            <a:off x="-26018" y="720880"/>
            <a:ext cx="9196045" cy="10556"/>
          </a:xfrm>
          <a:prstGeom prst="rect">
            <a:avLst/>
          </a:prstGeom>
          <a:noFill/>
          <a:ln>
            <a:noFill/>
          </a:ln>
        </p:spPr>
      </p:pic>
      <p:sp>
        <p:nvSpPr>
          <p:cNvPr id="91" name="Google Shape;91;p15"/>
          <p:cNvSpPr txBox="1"/>
          <p:nvPr/>
        </p:nvSpPr>
        <p:spPr>
          <a:xfrm>
            <a:off x="480525" y="169025"/>
            <a:ext cx="6154800" cy="61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000" b="1">
                <a:solidFill>
                  <a:srgbClr val="073763"/>
                </a:solidFill>
              </a:rPr>
              <a:t>What is Imbalance Data?</a:t>
            </a:r>
            <a:endParaRPr sz="2000" b="1">
              <a:solidFill>
                <a:srgbClr val="073763"/>
              </a:solidFill>
            </a:endParaRPr>
          </a:p>
        </p:txBody>
      </p:sp>
      <p:sp>
        <p:nvSpPr>
          <p:cNvPr id="92" name="Google Shape;92;p15"/>
          <p:cNvSpPr txBox="1"/>
          <p:nvPr/>
        </p:nvSpPr>
        <p:spPr>
          <a:xfrm>
            <a:off x="274375" y="1097225"/>
            <a:ext cx="8547600" cy="2923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73763"/>
              </a:buClr>
              <a:buSzPts val="1400"/>
              <a:buChar char="●"/>
            </a:pPr>
            <a:r>
              <a:rPr lang="zh-CN">
                <a:solidFill>
                  <a:srgbClr val="073763"/>
                </a:solidFill>
              </a:rPr>
              <a:t>The imbalanced data refers to the </a:t>
            </a:r>
            <a:r>
              <a:rPr lang="zh-CN" b="1">
                <a:solidFill>
                  <a:srgbClr val="073763"/>
                </a:solidFill>
              </a:rPr>
              <a:t>uneven number</a:t>
            </a:r>
            <a:r>
              <a:rPr lang="zh-CN">
                <a:solidFill>
                  <a:srgbClr val="073763"/>
                </a:solidFill>
              </a:rPr>
              <a:t> of samples in each category in the data set. </a:t>
            </a:r>
            <a:endParaRPr>
              <a:solidFill>
                <a:srgbClr val="073763"/>
              </a:solidFill>
            </a:endParaRPr>
          </a:p>
          <a:p>
            <a:pPr marL="457200" lvl="0" indent="-317500" algn="l" rtl="0">
              <a:lnSpc>
                <a:spcPct val="115000"/>
              </a:lnSpc>
              <a:spcBef>
                <a:spcPts val="0"/>
              </a:spcBef>
              <a:spcAft>
                <a:spcPts val="0"/>
              </a:spcAft>
              <a:buClr>
                <a:srgbClr val="073763"/>
              </a:buClr>
              <a:buSzPts val="1400"/>
              <a:buChar char="●"/>
            </a:pPr>
            <a:r>
              <a:rPr lang="zh-CN">
                <a:solidFill>
                  <a:srgbClr val="073763"/>
                </a:solidFill>
              </a:rPr>
              <a:t>Sample imbalance occurs in many real-world applications.</a:t>
            </a:r>
            <a:endParaRPr>
              <a:solidFill>
                <a:srgbClr val="073763"/>
              </a:solidFill>
            </a:endParaRPr>
          </a:p>
          <a:p>
            <a:pPr marL="457200" lvl="0" indent="0" algn="l" rtl="0">
              <a:lnSpc>
                <a:spcPct val="115000"/>
              </a:lnSpc>
              <a:spcBef>
                <a:spcPts val="0"/>
              </a:spcBef>
              <a:spcAft>
                <a:spcPts val="0"/>
              </a:spcAft>
              <a:buNone/>
            </a:pPr>
            <a:endParaRPr sz="1000">
              <a:solidFill>
                <a:srgbClr val="073763"/>
              </a:solidFill>
            </a:endParaRPr>
          </a:p>
          <a:p>
            <a:pPr marL="0" lvl="0" indent="0" algn="l" rtl="0">
              <a:lnSpc>
                <a:spcPct val="115000"/>
              </a:lnSpc>
              <a:spcBef>
                <a:spcPts val="0"/>
              </a:spcBef>
              <a:spcAft>
                <a:spcPts val="0"/>
              </a:spcAft>
              <a:buNone/>
            </a:pPr>
            <a:endParaRPr sz="1700">
              <a:solidFill>
                <a:srgbClr val="073763"/>
              </a:solidFill>
            </a:endParaRPr>
          </a:p>
          <a:p>
            <a:pPr marL="0" lvl="0" indent="0" algn="l" rtl="0">
              <a:lnSpc>
                <a:spcPct val="115000"/>
              </a:lnSpc>
              <a:spcBef>
                <a:spcPts val="0"/>
              </a:spcBef>
              <a:spcAft>
                <a:spcPts val="0"/>
              </a:spcAft>
              <a:buNone/>
            </a:pPr>
            <a:endParaRPr sz="1700">
              <a:solidFill>
                <a:srgbClr val="073763"/>
              </a:solidFill>
            </a:endParaRPr>
          </a:p>
          <a:p>
            <a:pPr marL="0" lvl="0" indent="0" algn="l" rtl="0">
              <a:lnSpc>
                <a:spcPct val="115000"/>
              </a:lnSpc>
              <a:spcBef>
                <a:spcPts val="0"/>
              </a:spcBef>
              <a:spcAft>
                <a:spcPts val="0"/>
              </a:spcAft>
              <a:buNone/>
            </a:pPr>
            <a:endParaRPr sz="1700">
              <a:solidFill>
                <a:srgbClr val="073763"/>
              </a:solidFill>
            </a:endParaRPr>
          </a:p>
          <a:p>
            <a:pPr marL="0" lvl="0" indent="0" algn="l" rtl="0">
              <a:lnSpc>
                <a:spcPct val="115000"/>
              </a:lnSpc>
              <a:spcBef>
                <a:spcPts val="0"/>
              </a:spcBef>
              <a:spcAft>
                <a:spcPts val="0"/>
              </a:spcAft>
              <a:buNone/>
            </a:pPr>
            <a:endParaRPr sz="1700">
              <a:solidFill>
                <a:srgbClr val="073763"/>
              </a:solidFill>
            </a:endParaRPr>
          </a:p>
          <a:p>
            <a:pPr marL="0" lvl="0" indent="0" algn="l" rtl="0">
              <a:lnSpc>
                <a:spcPct val="115000"/>
              </a:lnSpc>
              <a:spcBef>
                <a:spcPts val="0"/>
              </a:spcBef>
              <a:spcAft>
                <a:spcPts val="0"/>
              </a:spcAft>
              <a:buNone/>
            </a:pPr>
            <a:endParaRPr sz="1700">
              <a:solidFill>
                <a:srgbClr val="073763"/>
              </a:solidFill>
            </a:endParaRPr>
          </a:p>
          <a:p>
            <a:pPr marL="0" lvl="0" indent="0" algn="l" rtl="0">
              <a:lnSpc>
                <a:spcPct val="115000"/>
              </a:lnSpc>
              <a:spcBef>
                <a:spcPts val="0"/>
              </a:spcBef>
              <a:spcAft>
                <a:spcPts val="0"/>
              </a:spcAft>
              <a:buNone/>
            </a:pPr>
            <a:endParaRPr sz="1700">
              <a:solidFill>
                <a:srgbClr val="073763"/>
              </a:solidFill>
            </a:endParaRPr>
          </a:p>
          <a:p>
            <a:pPr marL="457200" lvl="0" indent="0" algn="l" rtl="0">
              <a:lnSpc>
                <a:spcPct val="115000"/>
              </a:lnSpc>
              <a:spcBef>
                <a:spcPts val="0"/>
              </a:spcBef>
              <a:spcAft>
                <a:spcPts val="0"/>
              </a:spcAft>
              <a:buNone/>
            </a:pPr>
            <a:endParaRPr sz="175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75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750">
              <a:solidFill>
                <a:schemeClr val="dk1"/>
              </a:solidFill>
              <a:latin typeface="Calibri"/>
              <a:ea typeface="Calibri"/>
              <a:cs typeface="Calibri"/>
              <a:sym typeface="Calibri"/>
            </a:endParaRPr>
          </a:p>
          <a:p>
            <a:pPr marL="0" lvl="0" indent="0" algn="l" rtl="0">
              <a:spcBef>
                <a:spcPts val="0"/>
              </a:spcBef>
              <a:spcAft>
                <a:spcPts val="0"/>
              </a:spcAft>
              <a:buNone/>
            </a:pPr>
            <a:endParaRPr sz="1700">
              <a:latin typeface="Calibri"/>
              <a:ea typeface="Calibri"/>
              <a:cs typeface="Calibri"/>
              <a:sym typeface="Calibri"/>
            </a:endParaRPr>
          </a:p>
        </p:txBody>
      </p:sp>
      <p:sp>
        <p:nvSpPr>
          <p:cNvPr id="93" name="Google Shape;93;p15"/>
          <p:cNvSpPr/>
          <p:nvPr/>
        </p:nvSpPr>
        <p:spPr>
          <a:xfrm>
            <a:off x="827800" y="784325"/>
            <a:ext cx="1330200" cy="312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zh-CN">
                <a:solidFill>
                  <a:srgbClr val="0B5394"/>
                </a:solidFill>
              </a:rPr>
              <a:t> </a:t>
            </a:r>
            <a:r>
              <a:rPr lang="zh-CN" b="1">
                <a:solidFill>
                  <a:srgbClr val="3D85C6"/>
                </a:solidFill>
              </a:rPr>
              <a:t>Introduction</a:t>
            </a:r>
            <a:endParaRPr b="1">
              <a:solidFill>
                <a:srgbClr val="3D85C6"/>
              </a:solidFill>
            </a:endParaRPr>
          </a:p>
        </p:txBody>
      </p:sp>
      <p:grpSp>
        <p:nvGrpSpPr>
          <p:cNvPr id="94" name="Google Shape;94;p15"/>
          <p:cNvGrpSpPr/>
          <p:nvPr/>
        </p:nvGrpSpPr>
        <p:grpSpPr>
          <a:xfrm>
            <a:off x="754350" y="1716713"/>
            <a:ext cx="7587650" cy="1581875"/>
            <a:chOff x="1004525" y="2720575"/>
            <a:chExt cx="7587650" cy="1581875"/>
          </a:xfrm>
        </p:grpSpPr>
        <p:pic>
          <p:nvPicPr>
            <p:cNvPr id="95" name="Google Shape;95;p15"/>
            <p:cNvPicPr preferRelativeResize="0"/>
            <p:nvPr/>
          </p:nvPicPr>
          <p:blipFill>
            <a:blip r:embed="rId6">
              <a:alphaModFix/>
            </a:blip>
            <a:stretch>
              <a:fillRect/>
            </a:stretch>
          </p:blipFill>
          <p:spPr>
            <a:xfrm>
              <a:off x="1640625" y="2720575"/>
              <a:ext cx="785615" cy="790575"/>
            </a:xfrm>
            <a:prstGeom prst="rect">
              <a:avLst/>
            </a:prstGeom>
            <a:noFill/>
            <a:ln>
              <a:noFill/>
            </a:ln>
          </p:spPr>
        </p:pic>
        <p:grpSp>
          <p:nvGrpSpPr>
            <p:cNvPr id="96" name="Google Shape;96;p15"/>
            <p:cNvGrpSpPr/>
            <p:nvPr/>
          </p:nvGrpSpPr>
          <p:grpSpPr>
            <a:xfrm>
              <a:off x="1004525" y="3558450"/>
              <a:ext cx="7587650" cy="744000"/>
              <a:chOff x="1311450" y="3065500"/>
              <a:chExt cx="7587650" cy="744000"/>
            </a:xfrm>
          </p:grpSpPr>
          <p:grpSp>
            <p:nvGrpSpPr>
              <p:cNvPr id="97" name="Google Shape;97;p15"/>
              <p:cNvGrpSpPr/>
              <p:nvPr/>
            </p:nvGrpSpPr>
            <p:grpSpPr>
              <a:xfrm>
                <a:off x="1311450" y="3065500"/>
                <a:ext cx="7262075" cy="372000"/>
                <a:chOff x="1311450" y="3065500"/>
                <a:chExt cx="7262075" cy="372000"/>
              </a:xfrm>
            </p:grpSpPr>
            <p:sp>
              <p:nvSpPr>
                <p:cNvPr id="98" name="Google Shape;98;p15"/>
                <p:cNvSpPr/>
                <p:nvPr/>
              </p:nvSpPr>
              <p:spPr>
                <a:xfrm>
                  <a:off x="1311450" y="3065500"/>
                  <a:ext cx="2167200" cy="3720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CN" b="1">
                      <a:solidFill>
                        <a:srgbClr val="FFFFFF"/>
                      </a:solidFill>
                    </a:rPr>
                    <a:t>Finance</a:t>
                  </a:r>
                  <a:endParaRPr b="1">
                    <a:solidFill>
                      <a:srgbClr val="FFFFFF"/>
                    </a:solidFill>
                  </a:endParaRPr>
                </a:p>
              </p:txBody>
            </p:sp>
            <p:sp>
              <p:nvSpPr>
                <p:cNvPr id="99" name="Google Shape;99;p15"/>
                <p:cNvSpPr/>
                <p:nvPr/>
              </p:nvSpPr>
              <p:spPr>
                <a:xfrm>
                  <a:off x="3858888" y="3065500"/>
                  <a:ext cx="2167200" cy="3720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CN" b="1">
                      <a:solidFill>
                        <a:srgbClr val="FFFFFF"/>
                      </a:solidFill>
                    </a:rPr>
                    <a:t>Manufacturing</a:t>
                  </a:r>
                  <a:endParaRPr b="1">
                    <a:solidFill>
                      <a:srgbClr val="FFFFFF"/>
                    </a:solidFill>
                  </a:endParaRPr>
                </a:p>
              </p:txBody>
            </p:sp>
            <p:sp>
              <p:nvSpPr>
                <p:cNvPr id="100" name="Google Shape;100;p15"/>
                <p:cNvSpPr/>
                <p:nvPr/>
              </p:nvSpPr>
              <p:spPr>
                <a:xfrm>
                  <a:off x="6406325" y="3065500"/>
                  <a:ext cx="2167200" cy="3720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CN" b="1">
                      <a:solidFill>
                        <a:srgbClr val="FFFFFF"/>
                      </a:solidFill>
                    </a:rPr>
                    <a:t>Internet</a:t>
                  </a:r>
                  <a:endParaRPr b="1">
                    <a:solidFill>
                      <a:srgbClr val="FFFFFF"/>
                    </a:solidFill>
                  </a:endParaRPr>
                </a:p>
              </p:txBody>
            </p:sp>
          </p:grpSp>
          <p:sp>
            <p:nvSpPr>
              <p:cNvPr id="101" name="Google Shape;101;p15"/>
              <p:cNvSpPr txBox="1"/>
              <p:nvPr/>
            </p:nvSpPr>
            <p:spPr>
              <a:xfrm>
                <a:off x="1311450" y="3437500"/>
                <a:ext cx="2185800" cy="372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CN" sz="1100">
                    <a:solidFill>
                      <a:srgbClr val="073763"/>
                    </a:solidFill>
                  </a:rPr>
                  <a:t>fraudulent transaction detection</a:t>
                </a:r>
                <a:endParaRPr sz="1100"/>
              </a:p>
            </p:txBody>
          </p:sp>
          <p:sp>
            <p:nvSpPr>
              <p:cNvPr id="102" name="Google Shape;102;p15"/>
              <p:cNvSpPr txBox="1"/>
              <p:nvPr/>
            </p:nvSpPr>
            <p:spPr>
              <a:xfrm>
                <a:off x="3823800" y="3437500"/>
                <a:ext cx="2285400" cy="372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CN" sz="1100">
                    <a:solidFill>
                      <a:srgbClr val="073763"/>
                    </a:solidFill>
                  </a:rPr>
                  <a:t>product quality detection problem</a:t>
                </a:r>
                <a:endParaRPr sz="1100"/>
              </a:p>
            </p:txBody>
          </p:sp>
          <p:sp>
            <p:nvSpPr>
              <p:cNvPr id="103" name="Google Shape;103;p15"/>
              <p:cNvSpPr txBox="1"/>
              <p:nvPr/>
            </p:nvSpPr>
            <p:spPr>
              <a:xfrm>
                <a:off x="6713300" y="3437500"/>
                <a:ext cx="2185800" cy="372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CN" sz="1100">
                    <a:solidFill>
                      <a:srgbClr val="073763"/>
                    </a:solidFill>
                  </a:rPr>
                  <a:t>spam email filtering</a:t>
                </a:r>
                <a:endParaRPr sz="1100"/>
              </a:p>
            </p:txBody>
          </p:sp>
        </p:grpSp>
        <p:pic>
          <p:nvPicPr>
            <p:cNvPr id="104" name="Google Shape;104;p15"/>
            <p:cNvPicPr preferRelativeResize="0"/>
            <p:nvPr/>
          </p:nvPicPr>
          <p:blipFill>
            <a:blip r:embed="rId7">
              <a:alphaModFix/>
            </a:blip>
            <a:stretch>
              <a:fillRect/>
            </a:stretch>
          </p:blipFill>
          <p:spPr>
            <a:xfrm>
              <a:off x="4299100" y="2765463"/>
              <a:ext cx="720960" cy="700800"/>
            </a:xfrm>
            <a:prstGeom prst="rect">
              <a:avLst/>
            </a:prstGeom>
            <a:noFill/>
            <a:ln>
              <a:noFill/>
            </a:ln>
          </p:spPr>
        </p:pic>
        <p:pic>
          <p:nvPicPr>
            <p:cNvPr id="105" name="Google Shape;105;p15"/>
            <p:cNvPicPr preferRelativeResize="0"/>
            <p:nvPr/>
          </p:nvPicPr>
          <p:blipFill>
            <a:blip r:embed="rId8">
              <a:alphaModFix/>
            </a:blip>
            <a:stretch>
              <a:fillRect/>
            </a:stretch>
          </p:blipFill>
          <p:spPr>
            <a:xfrm>
              <a:off x="6822525" y="2775137"/>
              <a:ext cx="720950" cy="681455"/>
            </a:xfrm>
            <a:prstGeom prst="rect">
              <a:avLst/>
            </a:prstGeom>
            <a:noFill/>
            <a:ln>
              <a:noFill/>
            </a:ln>
          </p:spPr>
        </p:pic>
      </p:grpSp>
      <p:sp>
        <p:nvSpPr>
          <p:cNvPr id="106" name="Google Shape;106;p15"/>
          <p:cNvSpPr txBox="1"/>
          <p:nvPr/>
        </p:nvSpPr>
        <p:spPr>
          <a:xfrm>
            <a:off x="298200" y="3224200"/>
            <a:ext cx="8547600" cy="700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73763"/>
              </a:buClr>
              <a:buSzPts val="1400"/>
              <a:buChar char="●"/>
            </a:pPr>
            <a:r>
              <a:rPr lang="zh-CN">
                <a:solidFill>
                  <a:srgbClr val="073763"/>
                </a:solidFill>
              </a:rPr>
              <a:t>Sample imbalance may cause classifiers have a serious bias and probably cause poor predictive performance.</a:t>
            </a:r>
            <a:endParaRPr>
              <a:solidFill>
                <a:srgbClr val="073763"/>
              </a:solidFill>
            </a:endParaRPr>
          </a:p>
          <a:p>
            <a:pPr marL="457200" lvl="0" indent="0" algn="l" rtl="0">
              <a:lnSpc>
                <a:spcPct val="115000"/>
              </a:lnSpc>
              <a:spcBef>
                <a:spcPts val="0"/>
              </a:spcBef>
              <a:spcAft>
                <a:spcPts val="0"/>
              </a:spcAft>
              <a:buNone/>
            </a:pPr>
            <a:endParaRPr sz="1000">
              <a:solidFill>
                <a:srgbClr val="073763"/>
              </a:solidFill>
            </a:endParaRPr>
          </a:p>
          <a:p>
            <a:pPr marL="0" lvl="0" indent="0" algn="l" rtl="0">
              <a:lnSpc>
                <a:spcPct val="115000"/>
              </a:lnSpc>
              <a:spcBef>
                <a:spcPts val="0"/>
              </a:spcBef>
              <a:spcAft>
                <a:spcPts val="0"/>
              </a:spcAft>
              <a:buNone/>
            </a:pPr>
            <a:endParaRPr sz="1700">
              <a:solidFill>
                <a:srgbClr val="073763"/>
              </a:solidFill>
            </a:endParaRPr>
          </a:p>
          <a:p>
            <a:pPr marL="0" lvl="0" indent="0" algn="l" rtl="0">
              <a:lnSpc>
                <a:spcPct val="115000"/>
              </a:lnSpc>
              <a:spcBef>
                <a:spcPts val="0"/>
              </a:spcBef>
              <a:spcAft>
                <a:spcPts val="0"/>
              </a:spcAft>
              <a:buNone/>
            </a:pPr>
            <a:endParaRPr sz="1700">
              <a:solidFill>
                <a:srgbClr val="073763"/>
              </a:solidFill>
            </a:endParaRPr>
          </a:p>
          <a:p>
            <a:pPr marL="0" lvl="0" indent="0" algn="l" rtl="0">
              <a:lnSpc>
                <a:spcPct val="115000"/>
              </a:lnSpc>
              <a:spcBef>
                <a:spcPts val="0"/>
              </a:spcBef>
              <a:spcAft>
                <a:spcPts val="0"/>
              </a:spcAft>
              <a:buNone/>
            </a:pPr>
            <a:endParaRPr sz="1700">
              <a:solidFill>
                <a:srgbClr val="073763"/>
              </a:solidFill>
            </a:endParaRPr>
          </a:p>
          <a:p>
            <a:pPr marL="0" lvl="0" indent="0" algn="l" rtl="0">
              <a:lnSpc>
                <a:spcPct val="115000"/>
              </a:lnSpc>
              <a:spcBef>
                <a:spcPts val="0"/>
              </a:spcBef>
              <a:spcAft>
                <a:spcPts val="0"/>
              </a:spcAft>
              <a:buNone/>
            </a:pPr>
            <a:endParaRPr sz="1700">
              <a:solidFill>
                <a:srgbClr val="073763"/>
              </a:solidFill>
            </a:endParaRPr>
          </a:p>
          <a:p>
            <a:pPr marL="0" lvl="0" indent="0" algn="l" rtl="0">
              <a:lnSpc>
                <a:spcPct val="115000"/>
              </a:lnSpc>
              <a:spcBef>
                <a:spcPts val="0"/>
              </a:spcBef>
              <a:spcAft>
                <a:spcPts val="0"/>
              </a:spcAft>
              <a:buNone/>
            </a:pPr>
            <a:endParaRPr sz="1700">
              <a:solidFill>
                <a:srgbClr val="073763"/>
              </a:solidFill>
            </a:endParaRPr>
          </a:p>
          <a:p>
            <a:pPr marL="0" lvl="0" indent="0" algn="l" rtl="0">
              <a:lnSpc>
                <a:spcPct val="115000"/>
              </a:lnSpc>
              <a:spcBef>
                <a:spcPts val="0"/>
              </a:spcBef>
              <a:spcAft>
                <a:spcPts val="0"/>
              </a:spcAft>
              <a:buNone/>
            </a:pPr>
            <a:endParaRPr sz="1700">
              <a:solidFill>
                <a:srgbClr val="073763"/>
              </a:solidFill>
            </a:endParaRPr>
          </a:p>
          <a:p>
            <a:pPr marL="457200" lvl="0" indent="0" algn="l" rtl="0">
              <a:lnSpc>
                <a:spcPct val="115000"/>
              </a:lnSpc>
              <a:spcBef>
                <a:spcPts val="0"/>
              </a:spcBef>
              <a:spcAft>
                <a:spcPts val="0"/>
              </a:spcAft>
              <a:buNone/>
            </a:pPr>
            <a:endParaRPr sz="175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75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750">
              <a:solidFill>
                <a:schemeClr val="dk1"/>
              </a:solidFill>
              <a:latin typeface="Calibri"/>
              <a:ea typeface="Calibri"/>
              <a:cs typeface="Calibri"/>
              <a:sym typeface="Calibri"/>
            </a:endParaRPr>
          </a:p>
          <a:p>
            <a:pPr marL="0" lvl="0" indent="0" algn="l" rtl="0">
              <a:spcBef>
                <a:spcPts val="0"/>
              </a:spcBef>
              <a:spcAft>
                <a:spcPts val="0"/>
              </a:spcAft>
              <a:buNone/>
            </a:pPr>
            <a:endParaRPr sz="1700">
              <a:latin typeface="Calibri"/>
              <a:ea typeface="Calibri"/>
              <a:cs typeface="Calibri"/>
              <a:sym typeface="Calibri"/>
            </a:endParaRPr>
          </a:p>
        </p:txBody>
      </p:sp>
      <p:sp>
        <p:nvSpPr>
          <p:cNvPr id="107" name="Google Shape;107;p15"/>
          <p:cNvSpPr/>
          <p:nvPr/>
        </p:nvSpPr>
        <p:spPr>
          <a:xfrm>
            <a:off x="213925" y="3980875"/>
            <a:ext cx="8668500" cy="976500"/>
          </a:xfrm>
          <a:prstGeom prst="rect">
            <a:avLst/>
          </a:prstGeom>
          <a:solidFill>
            <a:srgbClr val="07376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b="1">
                <a:solidFill>
                  <a:srgbClr val="FFFFFF"/>
                </a:solidFill>
              </a:rPr>
              <a:t>The research objective of this project is using Python to treat imbalanced data using two methods, which are under-sampling and SMOTE. And we will compare outcomes using criteria such as recall and ROC curve to determine whether the imbalance data lead to the classification problem and which classifier is better.</a:t>
            </a:r>
            <a:endParaRPr b="1">
              <a:solidFill>
                <a:srgbClr val="FFFFFF"/>
              </a:solidFill>
            </a:endParaRPr>
          </a:p>
        </p:txBody>
      </p:sp>
      <p:pic>
        <p:nvPicPr>
          <p:cNvPr id="108" name="Google Shape;108;p15"/>
          <p:cNvPicPr preferRelativeResize="0"/>
          <p:nvPr/>
        </p:nvPicPr>
        <p:blipFill>
          <a:blip r:embed="rId9">
            <a:alphaModFix/>
          </a:blip>
          <a:stretch>
            <a:fillRect/>
          </a:stretch>
        </p:blipFill>
        <p:spPr>
          <a:xfrm>
            <a:off x="6425775" y="24200"/>
            <a:ext cx="2674175" cy="643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16" descr="Picture"/>
          <p:cNvPicPr preferRelativeResize="0"/>
          <p:nvPr/>
        </p:nvPicPr>
        <p:blipFill rotWithShape="1">
          <a:blip r:embed="rId3">
            <a:alphaModFix/>
          </a:blip>
          <a:srcRect/>
          <a:stretch/>
        </p:blipFill>
        <p:spPr>
          <a:xfrm>
            <a:off x="-109923" y="169028"/>
            <a:ext cx="305884" cy="498943"/>
          </a:xfrm>
          <a:prstGeom prst="rect">
            <a:avLst/>
          </a:prstGeom>
          <a:noFill/>
          <a:ln>
            <a:noFill/>
          </a:ln>
        </p:spPr>
      </p:pic>
      <p:pic>
        <p:nvPicPr>
          <p:cNvPr id="114" name="Google Shape;114;p16" descr="Picture"/>
          <p:cNvPicPr preferRelativeResize="0"/>
          <p:nvPr/>
        </p:nvPicPr>
        <p:blipFill rotWithShape="1">
          <a:blip r:embed="rId4">
            <a:alphaModFix/>
          </a:blip>
          <a:srcRect/>
          <a:stretch/>
        </p:blipFill>
        <p:spPr>
          <a:xfrm>
            <a:off x="378608" y="187652"/>
            <a:ext cx="25400" cy="473545"/>
          </a:xfrm>
          <a:prstGeom prst="rect">
            <a:avLst/>
          </a:prstGeom>
          <a:noFill/>
          <a:ln>
            <a:noFill/>
          </a:ln>
        </p:spPr>
      </p:pic>
      <p:sp>
        <p:nvSpPr>
          <p:cNvPr id="115" name="Google Shape;115;p16"/>
          <p:cNvSpPr txBox="1"/>
          <p:nvPr/>
        </p:nvSpPr>
        <p:spPr>
          <a:xfrm>
            <a:off x="480525" y="169025"/>
            <a:ext cx="3798000" cy="61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000" b="1">
                <a:solidFill>
                  <a:srgbClr val="073763"/>
                </a:solidFill>
              </a:rPr>
              <a:t>Explore Data Analysis</a:t>
            </a:r>
            <a:endParaRPr sz="2000" b="1">
              <a:solidFill>
                <a:srgbClr val="073763"/>
              </a:solidFill>
            </a:endParaRPr>
          </a:p>
        </p:txBody>
      </p:sp>
      <p:pic>
        <p:nvPicPr>
          <p:cNvPr id="116" name="Google Shape;116;p16" descr="Picture"/>
          <p:cNvPicPr preferRelativeResize="0"/>
          <p:nvPr/>
        </p:nvPicPr>
        <p:blipFill rotWithShape="1">
          <a:blip r:embed="rId5">
            <a:alphaModFix/>
          </a:blip>
          <a:srcRect/>
          <a:stretch/>
        </p:blipFill>
        <p:spPr>
          <a:xfrm>
            <a:off x="-26018" y="720880"/>
            <a:ext cx="9196045" cy="10556"/>
          </a:xfrm>
          <a:prstGeom prst="rect">
            <a:avLst/>
          </a:prstGeom>
          <a:noFill/>
          <a:ln>
            <a:noFill/>
          </a:ln>
        </p:spPr>
      </p:pic>
      <p:grpSp>
        <p:nvGrpSpPr>
          <p:cNvPr id="117" name="Google Shape;117;p16"/>
          <p:cNvGrpSpPr/>
          <p:nvPr/>
        </p:nvGrpSpPr>
        <p:grpSpPr>
          <a:xfrm>
            <a:off x="112250" y="830825"/>
            <a:ext cx="6827100" cy="2061925"/>
            <a:chOff x="995225" y="784325"/>
            <a:chExt cx="6827100" cy="2061925"/>
          </a:xfrm>
        </p:grpSpPr>
        <p:sp>
          <p:nvSpPr>
            <p:cNvPr id="118" name="Google Shape;118;p16"/>
            <p:cNvSpPr/>
            <p:nvPr/>
          </p:nvSpPr>
          <p:spPr>
            <a:xfrm>
              <a:off x="995225" y="922950"/>
              <a:ext cx="6827100" cy="1923300"/>
            </a:xfrm>
            <a:prstGeom prst="rect">
              <a:avLst/>
            </a:prstGeom>
            <a:noFill/>
            <a:ln w="2857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FFFF"/>
                </a:highlight>
              </a:endParaRPr>
            </a:p>
          </p:txBody>
        </p:sp>
        <p:pic>
          <p:nvPicPr>
            <p:cNvPr id="119" name="Google Shape;119;p16"/>
            <p:cNvPicPr preferRelativeResize="0"/>
            <p:nvPr/>
          </p:nvPicPr>
          <p:blipFill>
            <a:blip r:embed="rId6">
              <a:alphaModFix/>
            </a:blip>
            <a:stretch>
              <a:fillRect/>
            </a:stretch>
          </p:blipFill>
          <p:spPr>
            <a:xfrm>
              <a:off x="1161938" y="1018413"/>
              <a:ext cx="6506714" cy="1648675"/>
            </a:xfrm>
            <a:prstGeom prst="rect">
              <a:avLst/>
            </a:prstGeom>
            <a:noFill/>
            <a:ln>
              <a:noFill/>
            </a:ln>
            <a:effectLst>
              <a:outerShdw blurRad="57150" dist="19050" dir="5400000" algn="bl" rotWithShape="0">
                <a:srgbClr val="000000">
                  <a:alpha val="50000"/>
                </a:srgbClr>
              </a:outerShdw>
            </a:effectLst>
          </p:spPr>
        </p:pic>
        <p:sp>
          <p:nvSpPr>
            <p:cNvPr id="120" name="Google Shape;120;p16"/>
            <p:cNvSpPr/>
            <p:nvPr/>
          </p:nvSpPr>
          <p:spPr>
            <a:xfrm>
              <a:off x="1292175" y="784325"/>
              <a:ext cx="5520300" cy="312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zh-CN" b="1">
                  <a:solidFill>
                    <a:srgbClr val="3D85C6"/>
                  </a:solidFill>
                </a:rPr>
                <a:t>IBM HR Analytics Employee Attrition and Performance Data</a:t>
              </a:r>
              <a:endParaRPr b="1">
                <a:solidFill>
                  <a:srgbClr val="3D85C6"/>
                </a:solidFill>
              </a:endParaRPr>
            </a:p>
          </p:txBody>
        </p:sp>
      </p:grpSp>
      <p:grpSp>
        <p:nvGrpSpPr>
          <p:cNvPr id="121" name="Google Shape;121;p16"/>
          <p:cNvGrpSpPr/>
          <p:nvPr/>
        </p:nvGrpSpPr>
        <p:grpSpPr>
          <a:xfrm>
            <a:off x="7082325" y="830825"/>
            <a:ext cx="1921122" cy="2061925"/>
            <a:chOff x="580875" y="2939250"/>
            <a:chExt cx="1921122" cy="2061925"/>
          </a:xfrm>
        </p:grpSpPr>
        <p:grpSp>
          <p:nvGrpSpPr>
            <p:cNvPr id="122" name="Google Shape;122;p16"/>
            <p:cNvGrpSpPr/>
            <p:nvPr/>
          </p:nvGrpSpPr>
          <p:grpSpPr>
            <a:xfrm>
              <a:off x="580875" y="2939250"/>
              <a:ext cx="1921122" cy="2061925"/>
              <a:chOff x="995232" y="784325"/>
              <a:chExt cx="5790000" cy="2061925"/>
            </a:xfrm>
          </p:grpSpPr>
          <p:sp>
            <p:nvSpPr>
              <p:cNvPr id="123" name="Google Shape;123;p16"/>
              <p:cNvSpPr/>
              <p:nvPr/>
            </p:nvSpPr>
            <p:spPr>
              <a:xfrm>
                <a:off x="995232" y="922950"/>
                <a:ext cx="5790000" cy="1923300"/>
              </a:xfrm>
              <a:prstGeom prst="rect">
                <a:avLst/>
              </a:prstGeom>
              <a:noFill/>
              <a:ln w="2857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FFFF"/>
                  </a:highlight>
                </a:endParaRPr>
              </a:p>
            </p:txBody>
          </p:sp>
          <p:sp>
            <p:nvSpPr>
              <p:cNvPr id="124" name="Google Shape;124;p16"/>
              <p:cNvSpPr/>
              <p:nvPr/>
            </p:nvSpPr>
            <p:spPr>
              <a:xfrm>
                <a:off x="1292174" y="784325"/>
                <a:ext cx="2886000" cy="312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zh-CN" b="1">
                    <a:solidFill>
                      <a:srgbClr val="3D85C6"/>
                    </a:solidFill>
                  </a:rPr>
                  <a:t>Heatmap</a:t>
                </a:r>
                <a:endParaRPr b="1">
                  <a:solidFill>
                    <a:srgbClr val="3D85C6"/>
                  </a:solidFill>
                </a:endParaRPr>
              </a:p>
            </p:txBody>
          </p:sp>
        </p:grpSp>
        <p:pic>
          <p:nvPicPr>
            <p:cNvPr id="125" name="Google Shape;125;p16"/>
            <p:cNvPicPr preferRelativeResize="0"/>
            <p:nvPr/>
          </p:nvPicPr>
          <p:blipFill>
            <a:blip r:embed="rId7">
              <a:alphaModFix/>
            </a:blip>
            <a:stretch>
              <a:fillRect/>
            </a:stretch>
          </p:blipFill>
          <p:spPr>
            <a:xfrm>
              <a:off x="679400" y="3245550"/>
              <a:ext cx="1779850" cy="1681099"/>
            </a:xfrm>
            <a:prstGeom prst="rect">
              <a:avLst/>
            </a:prstGeom>
            <a:noFill/>
            <a:ln>
              <a:noFill/>
            </a:ln>
          </p:spPr>
        </p:pic>
      </p:grpSp>
      <p:grpSp>
        <p:nvGrpSpPr>
          <p:cNvPr id="126" name="Google Shape;126;p16"/>
          <p:cNvGrpSpPr/>
          <p:nvPr/>
        </p:nvGrpSpPr>
        <p:grpSpPr>
          <a:xfrm>
            <a:off x="359150" y="3062375"/>
            <a:ext cx="8560575" cy="1615950"/>
            <a:chOff x="359150" y="3062375"/>
            <a:chExt cx="8560575" cy="1615950"/>
          </a:xfrm>
        </p:grpSpPr>
        <p:grpSp>
          <p:nvGrpSpPr>
            <p:cNvPr id="127" name="Google Shape;127;p16"/>
            <p:cNvGrpSpPr/>
            <p:nvPr/>
          </p:nvGrpSpPr>
          <p:grpSpPr>
            <a:xfrm>
              <a:off x="359150" y="3062375"/>
              <a:ext cx="8425675" cy="555213"/>
              <a:chOff x="112250" y="3055600"/>
              <a:chExt cx="8425675" cy="555213"/>
            </a:xfrm>
          </p:grpSpPr>
          <p:grpSp>
            <p:nvGrpSpPr>
              <p:cNvPr id="128" name="Google Shape;128;p16"/>
              <p:cNvGrpSpPr/>
              <p:nvPr/>
            </p:nvGrpSpPr>
            <p:grpSpPr>
              <a:xfrm>
                <a:off x="112250" y="3055600"/>
                <a:ext cx="2344875" cy="555213"/>
                <a:chOff x="539450" y="3646025"/>
                <a:chExt cx="2344875" cy="555213"/>
              </a:xfrm>
            </p:grpSpPr>
            <p:sp>
              <p:nvSpPr>
                <p:cNvPr id="129" name="Google Shape;129;p16"/>
                <p:cNvSpPr/>
                <p:nvPr/>
              </p:nvSpPr>
              <p:spPr>
                <a:xfrm>
                  <a:off x="717125" y="3829238"/>
                  <a:ext cx="2167200" cy="3720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CN" b="1">
                      <a:solidFill>
                        <a:srgbClr val="FFFFFF"/>
                      </a:solidFill>
                    </a:rPr>
                    <a:t>preview data</a:t>
                  </a:r>
                  <a:endParaRPr b="1">
                    <a:solidFill>
                      <a:srgbClr val="FFFFFF"/>
                    </a:solidFill>
                  </a:endParaRPr>
                </a:p>
              </p:txBody>
            </p:sp>
            <p:sp>
              <p:nvSpPr>
                <p:cNvPr id="130" name="Google Shape;130;p16"/>
                <p:cNvSpPr/>
                <p:nvPr/>
              </p:nvSpPr>
              <p:spPr>
                <a:xfrm>
                  <a:off x="539450" y="3646025"/>
                  <a:ext cx="372000" cy="372000"/>
                </a:xfrm>
                <a:prstGeom prst="ellipse">
                  <a:avLst/>
                </a:prstGeom>
                <a:solidFill>
                  <a:srgbClr val="3D85C6"/>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b="1">
                      <a:solidFill>
                        <a:srgbClr val="FFFFFF"/>
                      </a:solidFill>
                    </a:rPr>
                    <a:t>1</a:t>
                  </a:r>
                  <a:endParaRPr b="1">
                    <a:solidFill>
                      <a:srgbClr val="FFFFFF"/>
                    </a:solidFill>
                  </a:endParaRPr>
                </a:p>
              </p:txBody>
            </p:sp>
          </p:grpSp>
          <p:grpSp>
            <p:nvGrpSpPr>
              <p:cNvPr id="131" name="Google Shape;131;p16"/>
              <p:cNvGrpSpPr/>
              <p:nvPr/>
            </p:nvGrpSpPr>
            <p:grpSpPr>
              <a:xfrm>
                <a:off x="6193050" y="3055600"/>
                <a:ext cx="2344875" cy="555213"/>
                <a:chOff x="539450" y="3646025"/>
                <a:chExt cx="2344875" cy="555213"/>
              </a:xfrm>
            </p:grpSpPr>
            <p:sp>
              <p:nvSpPr>
                <p:cNvPr id="132" name="Google Shape;132;p16"/>
                <p:cNvSpPr/>
                <p:nvPr/>
              </p:nvSpPr>
              <p:spPr>
                <a:xfrm>
                  <a:off x="717125" y="3829238"/>
                  <a:ext cx="2167200" cy="372000"/>
                </a:xfrm>
                <a:prstGeom prst="rect">
                  <a:avLst/>
                </a:prstGeom>
                <a:solidFill>
                  <a:srgbClr val="07376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zh-CN" b="1">
                      <a:solidFill>
                        <a:srgbClr val="FFFFFF"/>
                      </a:solidFill>
                    </a:rPr>
                    <a:t>variable</a:t>
                  </a:r>
                  <a:r>
                    <a:rPr lang="zh-CN" sz="1100">
                      <a:solidFill>
                        <a:schemeClr val="dk1"/>
                      </a:solidFill>
                      <a:latin typeface="Times New Roman"/>
                      <a:ea typeface="Times New Roman"/>
                      <a:cs typeface="Times New Roman"/>
                      <a:sym typeface="Times New Roman"/>
                    </a:rPr>
                    <a:t> </a:t>
                  </a:r>
                  <a:r>
                    <a:rPr lang="zh-CN" b="1">
                      <a:solidFill>
                        <a:srgbClr val="FFFFFF"/>
                      </a:solidFill>
                    </a:rPr>
                    <a:t>correlation</a:t>
                  </a:r>
                  <a:endParaRPr b="1">
                    <a:solidFill>
                      <a:srgbClr val="FFFFFF"/>
                    </a:solidFill>
                  </a:endParaRPr>
                </a:p>
              </p:txBody>
            </p:sp>
            <p:sp>
              <p:nvSpPr>
                <p:cNvPr id="133" name="Google Shape;133;p16"/>
                <p:cNvSpPr/>
                <p:nvPr/>
              </p:nvSpPr>
              <p:spPr>
                <a:xfrm>
                  <a:off x="539450" y="3646025"/>
                  <a:ext cx="372000" cy="372000"/>
                </a:xfrm>
                <a:prstGeom prst="ellipse">
                  <a:avLst/>
                </a:prstGeom>
                <a:solidFill>
                  <a:srgbClr val="3D85C6"/>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b="1">
                      <a:solidFill>
                        <a:srgbClr val="FFFFFF"/>
                      </a:solidFill>
                    </a:rPr>
                    <a:t>3</a:t>
                  </a:r>
                  <a:endParaRPr b="1">
                    <a:solidFill>
                      <a:srgbClr val="FFFFFF"/>
                    </a:solidFill>
                  </a:endParaRPr>
                </a:p>
              </p:txBody>
            </p:sp>
          </p:grpSp>
          <p:grpSp>
            <p:nvGrpSpPr>
              <p:cNvPr id="134" name="Google Shape;134;p16"/>
              <p:cNvGrpSpPr/>
              <p:nvPr/>
            </p:nvGrpSpPr>
            <p:grpSpPr>
              <a:xfrm>
                <a:off x="3152650" y="3055600"/>
                <a:ext cx="2344875" cy="555213"/>
                <a:chOff x="539450" y="3646025"/>
                <a:chExt cx="2344875" cy="555213"/>
              </a:xfrm>
            </p:grpSpPr>
            <p:sp>
              <p:nvSpPr>
                <p:cNvPr id="135" name="Google Shape;135;p16"/>
                <p:cNvSpPr/>
                <p:nvPr/>
              </p:nvSpPr>
              <p:spPr>
                <a:xfrm>
                  <a:off x="717125" y="3829238"/>
                  <a:ext cx="2167200" cy="3720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CN" b="1">
                      <a:solidFill>
                        <a:srgbClr val="FFFFFF"/>
                      </a:solidFill>
                    </a:rPr>
                    <a:t>cleaning data</a:t>
                  </a:r>
                  <a:endParaRPr b="1">
                    <a:solidFill>
                      <a:srgbClr val="FFFFFF"/>
                    </a:solidFill>
                  </a:endParaRPr>
                </a:p>
              </p:txBody>
            </p:sp>
            <p:sp>
              <p:nvSpPr>
                <p:cNvPr id="136" name="Google Shape;136;p16"/>
                <p:cNvSpPr/>
                <p:nvPr/>
              </p:nvSpPr>
              <p:spPr>
                <a:xfrm>
                  <a:off x="539450" y="3646025"/>
                  <a:ext cx="372000" cy="372000"/>
                </a:xfrm>
                <a:prstGeom prst="ellipse">
                  <a:avLst/>
                </a:prstGeom>
                <a:solidFill>
                  <a:srgbClr val="3D85C6"/>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b="1">
                      <a:solidFill>
                        <a:srgbClr val="FFFFFF"/>
                      </a:solidFill>
                    </a:rPr>
                    <a:t>2</a:t>
                  </a:r>
                  <a:endParaRPr b="1">
                    <a:solidFill>
                      <a:srgbClr val="FFFFFF"/>
                    </a:solidFill>
                  </a:endParaRPr>
                </a:p>
              </p:txBody>
            </p:sp>
          </p:grpSp>
        </p:grpSp>
        <p:sp>
          <p:nvSpPr>
            <p:cNvPr id="137" name="Google Shape;137;p16"/>
            <p:cNvSpPr txBox="1"/>
            <p:nvPr/>
          </p:nvSpPr>
          <p:spPr>
            <a:xfrm>
              <a:off x="359150" y="3664625"/>
              <a:ext cx="2347500" cy="10137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r>
                <a:rPr lang="zh-CN" sz="1100">
                  <a:solidFill>
                    <a:schemeClr val="dk1"/>
                  </a:solidFill>
                </a:rPr>
                <a:t>Data set has 1470 samples</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zh-CN" sz="1100">
                  <a:solidFill>
                    <a:schemeClr val="dk1"/>
                  </a:solidFill>
                </a:rPr>
                <a:t>Target is attrition</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zh-CN" sz="1100">
                  <a:solidFill>
                    <a:schemeClr val="dk1"/>
                  </a:solidFill>
                </a:rPr>
                <a:t>Mixture of categorical and numerical data</a:t>
              </a:r>
              <a:endParaRPr sz="1100">
                <a:solidFill>
                  <a:schemeClr val="dk1"/>
                </a:solidFill>
              </a:endParaRPr>
            </a:p>
          </p:txBody>
        </p:sp>
        <p:sp>
          <p:nvSpPr>
            <p:cNvPr id="138" name="Google Shape;138;p16"/>
            <p:cNvSpPr txBox="1"/>
            <p:nvPr/>
          </p:nvSpPr>
          <p:spPr>
            <a:xfrm>
              <a:off x="3294750" y="3664625"/>
              <a:ext cx="2554500" cy="10137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r>
                <a:rPr lang="zh-CN" sz="1100">
                  <a:solidFill>
                    <a:schemeClr val="dk1"/>
                  </a:solidFill>
                </a:rPr>
                <a:t>use </a:t>
              </a:r>
              <a:r>
                <a:rPr lang="zh-CN" sz="1100">
                  <a:solidFill>
                    <a:schemeClr val="dk1"/>
                  </a:solidFill>
                  <a:latin typeface="Courier New"/>
                  <a:ea typeface="Courier New"/>
                  <a:cs typeface="Courier New"/>
                  <a:sym typeface="Courier New"/>
                </a:rPr>
                <a:t>isna.sum()</a:t>
              </a:r>
              <a:r>
                <a:rPr lang="zh-CN" sz="1100">
                  <a:solidFill>
                    <a:schemeClr val="dk1"/>
                  </a:solidFill>
                </a:rPr>
                <a:t>to perform the data quality check, to look for any null values</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zh-CN" sz="1100">
                  <a:solidFill>
                    <a:schemeClr val="dk1"/>
                  </a:solidFill>
                </a:rPr>
                <a:t>dataset does not have null data</a:t>
              </a:r>
              <a:endParaRPr sz="1100">
                <a:solidFill>
                  <a:schemeClr val="dk1"/>
                </a:solidFill>
              </a:endParaRPr>
            </a:p>
          </p:txBody>
        </p:sp>
        <p:sp>
          <p:nvSpPr>
            <p:cNvPr id="139" name="Google Shape;139;p16"/>
            <p:cNvSpPr txBox="1"/>
            <p:nvPr/>
          </p:nvSpPr>
          <p:spPr>
            <a:xfrm>
              <a:off x="6365225" y="3664625"/>
              <a:ext cx="2554500" cy="10137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r>
                <a:rPr lang="zh-CN" sz="1100">
                  <a:solidFill>
                    <a:schemeClr val="dk1"/>
                  </a:solidFill>
                </a:rPr>
                <a:t>numerical variables roughly have no strong correlation between each other</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zh-CN" sz="1100">
                  <a:solidFill>
                    <a:schemeClr val="dk1"/>
                  </a:solidFill>
                </a:rPr>
                <a:t>no need for us to consider dimension reduction now</a:t>
              </a:r>
              <a:endParaRPr sz="1100">
                <a:solidFill>
                  <a:schemeClr val="dk1"/>
                </a:solidFill>
              </a:endParaRPr>
            </a:p>
          </p:txBody>
        </p:sp>
      </p:grpSp>
      <p:pic>
        <p:nvPicPr>
          <p:cNvPr id="140" name="Google Shape;140;p16"/>
          <p:cNvPicPr preferRelativeResize="0"/>
          <p:nvPr/>
        </p:nvPicPr>
        <p:blipFill>
          <a:blip r:embed="rId8">
            <a:alphaModFix/>
          </a:blip>
          <a:stretch>
            <a:fillRect/>
          </a:stretch>
        </p:blipFill>
        <p:spPr>
          <a:xfrm>
            <a:off x="6425775" y="24200"/>
            <a:ext cx="2674175" cy="643775"/>
          </a:xfrm>
          <a:prstGeom prst="rect">
            <a:avLst/>
          </a:prstGeom>
          <a:noFill/>
          <a:ln>
            <a:noFill/>
          </a:ln>
        </p:spPr>
      </p:pic>
      <p:sp>
        <p:nvSpPr>
          <p:cNvPr id="141" name="Google Shape;141;p16"/>
          <p:cNvSpPr/>
          <p:nvPr/>
        </p:nvSpPr>
        <p:spPr>
          <a:xfrm>
            <a:off x="680425" y="1080275"/>
            <a:ext cx="489600" cy="1694700"/>
          </a:xfrm>
          <a:prstGeom prst="rect">
            <a:avLst/>
          </a:prstGeom>
          <a:noFill/>
          <a:ln w="19050" cap="flat" cmpd="sng">
            <a:solidFill>
              <a:srgbClr val="5B0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17" descr="Picture"/>
          <p:cNvPicPr preferRelativeResize="0"/>
          <p:nvPr/>
        </p:nvPicPr>
        <p:blipFill rotWithShape="1">
          <a:blip r:embed="rId3">
            <a:alphaModFix/>
          </a:blip>
          <a:srcRect/>
          <a:stretch/>
        </p:blipFill>
        <p:spPr>
          <a:xfrm>
            <a:off x="-109923" y="169028"/>
            <a:ext cx="305884" cy="498943"/>
          </a:xfrm>
          <a:prstGeom prst="rect">
            <a:avLst/>
          </a:prstGeom>
          <a:noFill/>
          <a:ln>
            <a:noFill/>
          </a:ln>
        </p:spPr>
      </p:pic>
      <p:pic>
        <p:nvPicPr>
          <p:cNvPr id="147" name="Google Shape;147;p17" descr="Picture"/>
          <p:cNvPicPr preferRelativeResize="0"/>
          <p:nvPr/>
        </p:nvPicPr>
        <p:blipFill rotWithShape="1">
          <a:blip r:embed="rId4">
            <a:alphaModFix/>
          </a:blip>
          <a:srcRect/>
          <a:stretch/>
        </p:blipFill>
        <p:spPr>
          <a:xfrm>
            <a:off x="378608" y="187652"/>
            <a:ext cx="25400" cy="473545"/>
          </a:xfrm>
          <a:prstGeom prst="rect">
            <a:avLst/>
          </a:prstGeom>
          <a:noFill/>
          <a:ln>
            <a:noFill/>
          </a:ln>
        </p:spPr>
      </p:pic>
      <p:sp>
        <p:nvSpPr>
          <p:cNvPr id="148" name="Google Shape;148;p17"/>
          <p:cNvSpPr txBox="1"/>
          <p:nvPr/>
        </p:nvSpPr>
        <p:spPr>
          <a:xfrm>
            <a:off x="480525" y="169025"/>
            <a:ext cx="5965200" cy="61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000" b="1">
                <a:solidFill>
                  <a:srgbClr val="073763"/>
                </a:solidFill>
              </a:rPr>
              <a:t>Feature Engineering and Categorical Encoding</a:t>
            </a:r>
            <a:endParaRPr sz="2000" b="1">
              <a:solidFill>
                <a:srgbClr val="073763"/>
              </a:solidFill>
            </a:endParaRPr>
          </a:p>
        </p:txBody>
      </p:sp>
      <p:pic>
        <p:nvPicPr>
          <p:cNvPr id="149" name="Google Shape;149;p17" descr="Picture"/>
          <p:cNvPicPr preferRelativeResize="0"/>
          <p:nvPr/>
        </p:nvPicPr>
        <p:blipFill rotWithShape="1">
          <a:blip r:embed="rId5">
            <a:alphaModFix/>
          </a:blip>
          <a:srcRect/>
          <a:stretch/>
        </p:blipFill>
        <p:spPr>
          <a:xfrm>
            <a:off x="-26018" y="720880"/>
            <a:ext cx="9196045" cy="10556"/>
          </a:xfrm>
          <a:prstGeom prst="rect">
            <a:avLst/>
          </a:prstGeom>
          <a:noFill/>
          <a:ln>
            <a:noFill/>
          </a:ln>
        </p:spPr>
      </p:pic>
      <p:grpSp>
        <p:nvGrpSpPr>
          <p:cNvPr id="150" name="Google Shape;150;p17"/>
          <p:cNvGrpSpPr/>
          <p:nvPr/>
        </p:nvGrpSpPr>
        <p:grpSpPr>
          <a:xfrm>
            <a:off x="112284" y="830800"/>
            <a:ext cx="8835633" cy="1866462"/>
            <a:chOff x="995225" y="784316"/>
            <a:chExt cx="6827100" cy="2061934"/>
          </a:xfrm>
        </p:grpSpPr>
        <p:sp>
          <p:nvSpPr>
            <p:cNvPr id="151" name="Google Shape;151;p17"/>
            <p:cNvSpPr/>
            <p:nvPr/>
          </p:nvSpPr>
          <p:spPr>
            <a:xfrm>
              <a:off x="995225" y="922950"/>
              <a:ext cx="6827100" cy="1923300"/>
            </a:xfrm>
            <a:prstGeom prst="rect">
              <a:avLst/>
            </a:prstGeom>
            <a:noFill/>
            <a:ln w="2857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FFFF"/>
                </a:highlight>
              </a:endParaRPr>
            </a:p>
          </p:txBody>
        </p:sp>
        <p:sp>
          <p:nvSpPr>
            <p:cNvPr id="152" name="Google Shape;152;p17"/>
            <p:cNvSpPr/>
            <p:nvPr/>
          </p:nvSpPr>
          <p:spPr>
            <a:xfrm>
              <a:off x="1292177" y="784316"/>
              <a:ext cx="1466100" cy="312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zh-CN" b="1">
                  <a:solidFill>
                    <a:srgbClr val="3D85C6"/>
                  </a:solidFill>
                </a:rPr>
                <a:t>Data after encoding</a:t>
              </a:r>
              <a:endParaRPr b="1">
                <a:solidFill>
                  <a:srgbClr val="3D85C6"/>
                </a:solidFill>
              </a:endParaRPr>
            </a:p>
          </p:txBody>
        </p:sp>
      </p:grpSp>
      <p:pic>
        <p:nvPicPr>
          <p:cNvPr id="153" name="Google Shape;153;p17"/>
          <p:cNvPicPr preferRelativeResize="0"/>
          <p:nvPr/>
        </p:nvPicPr>
        <p:blipFill>
          <a:blip r:embed="rId6">
            <a:alphaModFix/>
          </a:blip>
          <a:stretch>
            <a:fillRect/>
          </a:stretch>
        </p:blipFill>
        <p:spPr>
          <a:xfrm>
            <a:off x="324850" y="1099300"/>
            <a:ext cx="8410512" cy="1433350"/>
          </a:xfrm>
          <a:prstGeom prst="rect">
            <a:avLst/>
          </a:prstGeom>
          <a:noFill/>
          <a:ln>
            <a:noFill/>
          </a:ln>
          <a:effectLst>
            <a:outerShdw blurRad="57150" dist="19050" dir="5400000" algn="bl" rotWithShape="0">
              <a:srgbClr val="000000">
                <a:alpha val="50000"/>
              </a:srgbClr>
            </a:outerShdw>
          </a:effectLst>
        </p:spPr>
      </p:pic>
      <p:grpSp>
        <p:nvGrpSpPr>
          <p:cNvPr id="154" name="Google Shape;154;p17"/>
          <p:cNvGrpSpPr/>
          <p:nvPr/>
        </p:nvGrpSpPr>
        <p:grpSpPr>
          <a:xfrm>
            <a:off x="112275" y="2743725"/>
            <a:ext cx="2979410" cy="2276527"/>
            <a:chOff x="3975825" y="2847625"/>
            <a:chExt cx="2979410" cy="2276527"/>
          </a:xfrm>
        </p:grpSpPr>
        <p:grpSp>
          <p:nvGrpSpPr>
            <p:cNvPr id="155" name="Google Shape;155;p17"/>
            <p:cNvGrpSpPr/>
            <p:nvPr/>
          </p:nvGrpSpPr>
          <p:grpSpPr>
            <a:xfrm>
              <a:off x="3975825" y="2847625"/>
              <a:ext cx="2979410" cy="2276527"/>
              <a:chOff x="995237" y="784313"/>
              <a:chExt cx="6556800" cy="2514943"/>
            </a:xfrm>
          </p:grpSpPr>
          <p:sp>
            <p:nvSpPr>
              <p:cNvPr id="156" name="Google Shape;156;p17"/>
              <p:cNvSpPr/>
              <p:nvPr/>
            </p:nvSpPr>
            <p:spPr>
              <a:xfrm>
                <a:off x="995237" y="922957"/>
                <a:ext cx="6556800" cy="2376300"/>
              </a:xfrm>
              <a:prstGeom prst="rect">
                <a:avLst/>
              </a:prstGeom>
              <a:noFill/>
              <a:ln w="2857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FFFF"/>
                  </a:highlight>
                </a:endParaRPr>
              </a:p>
            </p:txBody>
          </p:sp>
          <p:sp>
            <p:nvSpPr>
              <p:cNvPr id="157" name="Google Shape;157;p17"/>
              <p:cNvSpPr/>
              <p:nvPr/>
            </p:nvSpPr>
            <p:spPr>
              <a:xfrm>
                <a:off x="1292168" y="784313"/>
                <a:ext cx="2586900" cy="312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zh-CN" b="1">
                    <a:solidFill>
                      <a:srgbClr val="3D85C6"/>
                    </a:solidFill>
                  </a:rPr>
                  <a:t>Histogram</a:t>
                </a:r>
                <a:endParaRPr b="1">
                  <a:solidFill>
                    <a:srgbClr val="3D85C6"/>
                  </a:solidFill>
                </a:endParaRPr>
              </a:p>
            </p:txBody>
          </p:sp>
        </p:grpSp>
        <p:pic>
          <p:nvPicPr>
            <p:cNvPr id="158" name="Google Shape;158;p17"/>
            <p:cNvPicPr preferRelativeResize="0"/>
            <p:nvPr/>
          </p:nvPicPr>
          <p:blipFill>
            <a:blip r:embed="rId7">
              <a:alphaModFix/>
            </a:blip>
            <a:stretch>
              <a:fillRect/>
            </a:stretch>
          </p:blipFill>
          <p:spPr>
            <a:xfrm>
              <a:off x="4059500" y="3074650"/>
              <a:ext cx="2796335" cy="2048475"/>
            </a:xfrm>
            <a:prstGeom prst="rect">
              <a:avLst/>
            </a:prstGeom>
            <a:noFill/>
            <a:ln>
              <a:noFill/>
            </a:ln>
          </p:spPr>
        </p:pic>
      </p:grpSp>
      <p:sp>
        <p:nvSpPr>
          <p:cNvPr id="159" name="Google Shape;159;p17"/>
          <p:cNvSpPr/>
          <p:nvPr/>
        </p:nvSpPr>
        <p:spPr>
          <a:xfrm>
            <a:off x="3148200" y="3618075"/>
            <a:ext cx="390600" cy="344100"/>
          </a:xfrm>
          <a:prstGeom prst="rightArrow">
            <a:avLst>
              <a:gd name="adj1" fmla="val 50000"/>
              <a:gd name="adj2" fmla="val 50000"/>
            </a:avLst>
          </a:pr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17"/>
          <p:cNvGrpSpPr/>
          <p:nvPr/>
        </p:nvGrpSpPr>
        <p:grpSpPr>
          <a:xfrm>
            <a:off x="3595325" y="2847623"/>
            <a:ext cx="2284500" cy="2172631"/>
            <a:chOff x="3775075" y="2847623"/>
            <a:chExt cx="2284500" cy="2172631"/>
          </a:xfrm>
        </p:grpSpPr>
        <p:sp>
          <p:nvSpPr>
            <p:cNvPr id="161" name="Google Shape;161;p17"/>
            <p:cNvSpPr txBox="1"/>
            <p:nvPr/>
          </p:nvSpPr>
          <p:spPr>
            <a:xfrm>
              <a:off x="3775075" y="2847623"/>
              <a:ext cx="2284500" cy="2172600"/>
            </a:xfrm>
            <a:prstGeom prst="rect">
              <a:avLst/>
            </a:prstGeom>
            <a:solidFill>
              <a:srgbClr val="EFEFEF"/>
            </a:solid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sz="600" b="1">
                <a:solidFill>
                  <a:srgbClr val="073763"/>
                </a:solidFill>
              </a:endParaRPr>
            </a:p>
            <a:p>
              <a:pPr marL="0" lvl="0" indent="0" algn="ctr" rtl="0">
                <a:lnSpc>
                  <a:spcPct val="115000"/>
                </a:lnSpc>
                <a:spcBef>
                  <a:spcPts val="0"/>
                </a:spcBef>
                <a:spcAft>
                  <a:spcPts val="0"/>
                </a:spcAft>
                <a:buNone/>
              </a:pPr>
              <a:r>
                <a:rPr lang="zh-CN" sz="1500" b="1">
                  <a:solidFill>
                    <a:srgbClr val="073763"/>
                  </a:solidFill>
                </a:rPr>
                <a:t>Problem</a:t>
              </a:r>
              <a:endParaRPr sz="1500" b="1">
                <a:solidFill>
                  <a:srgbClr val="073763"/>
                </a:solidFill>
              </a:endParaRPr>
            </a:p>
            <a:p>
              <a:pPr marL="0" lvl="0" indent="0" algn="l" rtl="0">
                <a:lnSpc>
                  <a:spcPct val="115000"/>
                </a:lnSpc>
                <a:spcBef>
                  <a:spcPts val="0"/>
                </a:spcBef>
                <a:spcAft>
                  <a:spcPts val="0"/>
                </a:spcAft>
                <a:buClr>
                  <a:schemeClr val="dk1"/>
                </a:buClr>
                <a:buSzPts val="1100"/>
                <a:buFont typeface="Arial"/>
                <a:buNone/>
              </a:pPr>
              <a:endParaRPr sz="1600">
                <a:solidFill>
                  <a:srgbClr val="073763"/>
                </a:solidFill>
              </a:endParaRPr>
            </a:p>
          </p:txBody>
        </p:sp>
        <p:sp>
          <p:nvSpPr>
            <p:cNvPr id="162" name="Google Shape;162;p17"/>
            <p:cNvSpPr txBox="1"/>
            <p:nvPr/>
          </p:nvSpPr>
          <p:spPr>
            <a:xfrm>
              <a:off x="3927525" y="3548154"/>
              <a:ext cx="2092800" cy="1472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CN">
                  <a:solidFill>
                    <a:srgbClr val="20124D"/>
                  </a:solidFill>
                  <a:latin typeface="Calibri"/>
                  <a:ea typeface="Calibri"/>
                  <a:cs typeface="Calibri"/>
                  <a:sym typeface="Calibri"/>
                </a:rPr>
                <a:t>‘No’ vs. ‘Yes’ ≈ 6 : 1, the amounts of two classes are very different.</a:t>
              </a:r>
              <a:endParaRPr>
                <a:solidFill>
                  <a:srgbClr val="20124D"/>
                </a:solidFill>
                <a:latin typeface="Calibri"/>
                <a:ea typeface="Calibri"/>
                <a:cs typeface="Calibri"/>
                <a:sym typeface="Calibri"/>
              </a:endParaRPr>
            </a:p>
          </p:txBody>
        </p:sp>
      </p:grpSp>
      <p:sp>
        <p:nvSpPr>
          <p:cNvPr id="163" name="Google Shape;163;p17"/>
          <p:cNvSpPr/>
          <p:nvPr/>
        </p:nvSpPr>
        <p:spPr>
          <a:xfrm>
            <a:off x="5991363" y="3618075"/>
            <a:ext cx="390600" cy="344100"/>
          </a:xfrm>
          <a:prstGeom prst="rightArrow">
            <a:avLst>
              <a:gd name="adj1" fmla="val 50000"/>
              <a:gd name="adj2" fmla="val 50000"/>
            </a:avLst>
          </a:pr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17"/>
          <p:cNvGrpSpPr/>
          <p:nvPr/>
        </p:nvGrpSpPr>
        <p:grpSpPr>
          <a:xfrm>
            <a:off x="6493500" y="2847625"/>
            <a:ext cx="2284500" cy="2166900"/>
            <a:chOff x="3891500" y="3300725"/>
            <a:chExt cx="2284500" cy="1162500"/>
          </a:xfrm>
        </p:grpSpPr>
        <p:sp>
          <p:nvSpPr>
            <p:cNvPr id="165" name="Google Shape;165;p17"/>
            <p:cNvSpPr txBox="1"/>
            <p:nvPr/>
          </p:nvSpPr>
          <p:spPr>
            <a:xfrm>
              <a:off x="3891500" y="3300725"/>
              <a:ext cx="2284500" cy="1162500"/>
            </a:xfrm>
            <a:prstGeom prst="rect">
              <a:avLst/>
            </a:prstGeom>
            <a:solidFill>
              <a:srgbClr val="EFEFEF"/>
            </a:solid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sz="600" b="1">
                <a:solidFill>
                  <a:srgbClr val="073763"/>
                </a:solidFill>
              </a:endParaRPr>
            </a:p>
            <a:p>
              <a:pPr marL="0" lvl="0" indent="0" algn="ctr" rtl="0">
                <a:lnSpc>
                  <a:spcPct val="115000"/>
                </a:lnSpc>
                <a:spcBef>
                  <a:spcPts val="0"/>
                </a:spcBef>
                <a:spcAft>
                  <a:spcPts val="0"/>
                </a:spcAft>
                <a:buNone/>
              </a:pPr>
              <a:r>
                <a:rPr lang="zh-CN" sz="1500" b="1">
                  <a:solidFill>
                    <a:srgbClr val="073763"/>
                  </a:solidFill>
                </a:rPr>
                <a:t>Reminder</a:t>
              </a:r>
              <a:endParaRPr sz="1500" b="1">
                <a:solidFill>
                  <a:srgbClr val="073763"/>
                </a:solidFill>
              </a:endParaRPr>
            </a:p>
            <a:p>
              <a:pPr marL="0" lvl="0" indent="0" algn="l" rtl="0">
                <a:lnSpc>
                  <a:spcPct val="115000"/>
                </a:lnSpc>
                <a:spcBef>
                  <a:spcPts val="0"/>
                </a:spcBef>
                <a:spcAft>
                  <a:spcPts val="0"/>
                </a:spcAft>
                <a:buNone/>
              </a:pPr>
              <a:endParaRPr sz="1600">
                <a:solidFill>
                  <a:srgbClr val="073763"/>
                </a:solidFill>
              </a:endParaRPr>
            </a:p>
          </p:txBody>
        </p:sp>
        <p:sp>
          <p:nvSpPr>
            <p:cNvPr id="166" name="Google Shape;166;p17"/>
            <p:cNvSpPr txBox="1"/>
            <p:nvPr/>
          </p:nvSpPr>
          <p:spPr>
            <a:xfrm>
              <a:off x="3987350" y="3714053"/>
              <a:ext cx="2092800" cy="55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CN">
                  <a:solidFill>
                    <a:srgbClr val="20124D"/>
                  </a:solidFill>
                  <a:latin typeface="Calibri"/>
                  <a:ea typeface="Calibri"/>
                  <a:cs typeface="Calibri"/>
                  <a:sym typeface="Calibri"/>
                </a:rPr>
                <a:t>There might exist an imbalance data problem.</a:t>
              </a:r>
              <a:endParaRPr>
                <a:solidFill>
                  <a:srgbClr val="20124D"/>
                </a:solidFill>
                <a:latin typeface="Calibri"/>
                <a:ea typeface="Calibri"/>
                <a:cs typeface="Calibri"/>
                <a:sym typeface="Calibri"/>
              </a:endParaRPr>
            </a:p>
          </p:txBody>
        </p:sp>
      </p:grpSp>
      <p:pic>
        <p:nvPicPr>
          <p:cNvPr id="167" name="Google Shape;167;p17"/>
          <p:cNvPicPr preferRelativeResize="0"/>
          <p:nvPr/>
        </p:nvPicPr>
        <p:blipFill>
          <a:blip r:embed="rId8">
            <a:alphaModFix/>
          </a:blip>
          <a:stretch>
            <a:fillRect/>
          </a:stretch>
        </p:blipFill>
        <p:spPr>
          <a:xfrm>
            <a:off x="6425775" y="24200"/>
            <a:ext cx="2674175" cy="643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Google Shape;172;p18" descr="Picture"/>
          <p:cNvPicPr preferRelativeResize="0"/>
          <p:nvPr/>
        </p:nvPicPr>
        <p:blipFill rotWithShape="1">
          <a:blip r:embed="rId3">
            <a:alphaModFix/>
          </a:blip>
          <a:srcRect/>
          <a:stretch/>
        </p:blipFill>
        <p:spPr>
          <a:xfrm>
            <a:off x="-109923" y="169028"/>
            <a:ext cx="305884" cy="498943"/>
          </a:xfrm>
          <a:prstGeom prst="rect">
            <a:avLst/>
          </a:prstGeom>
          <a:noFill/>
          <a:ln>
            <a:noFill/>
          </a:ln>
        </p:spPr>
      </p:pic>
      <p:pic>
        <p:nvPicPr>
          <p:cNvPr id="173" name="Google Shape;173;p18" descr="Picture"/>
          <p:cNvPicPr preferRelativeResize="0"/>
          <p:nvPr/>
        </p:nvPicPr>
        <p:blipFill rotWithShape="1">
          <a:blip r:embed="rId4">
            <a:alphaModFix/>
          </a:blip>
          <a:srcRect/>
          <a:stretch/>
        </p:blipFill>
        <p:spPr>
          <a:xfrm>
            <a:off x="378608" y="187652"/>
            <a:ext cx="25400" cy="473545"/>
          </a:xfrm>
          <a:prstGeom prst="rect">
            <a:avLst/>
          </a:prstGeom>
          <a:noFill/>
          <a:ln>
            <a:noFill/>
          </a:ln>
        </p:spPr>
      </p:pic>
      <p:sp>
        <p:nvSpPr>
          <p:cNvPr id="174" name="Google Shape;174;p18"/>
          <p:cNvSpPr txBox="1"/>
          <p:nvPr/>
        </p:nvSpPr>
        <p:spPr>
          <a:xfrm>
            <a:off x="480525" y="169025"/>
            <a:ext cx="5965200" cy="61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000" b="1">
                <a:solidFill>
                  <a:srgbClr val="073763"/>
                </a:solidFill>
              </a:rPr>
              <a:t>Implementing Machine Learning Models</a:t>
            </a:r>
            <a:endParaRPr sz="2000" b="1">
              <a:solidFill>
                <a:srgbClr val="073763"/>
              </a:solidFill>
            </a:endParaRPr>
          </a:p>
        </p:txBody>
      </p:sp>
      <p:pic>
        <p:nvPicPr>
          <p:cNvPr id="175" name="Google Shape;175;p18" descr="Picture"/>
          <p:cNvPicPr preferRelativeResize="0"/>
          <p:nvPr/>
        </p:nvPicPr>
        <p:blipFill rotWithShape="1">
          <a:blip r:embed="rId5">
            <a:alphaModFix/>
          </a:blip>
          <a:srcRect/>
          <a:stretch/>
        </p:blipFill>
        <p:spPr>
          <a:xfrm>
            <a:off x="-26018" y="720880"/>
            <a:ext cx="9196045" cy="10556"/>
          </a:xfrm>
          <a:prstGeom prst="rect">
            <a:avLst/>
          </a:prstGeom>
          <a:noFill/>
          <a:ln>
            <a:noFill/>
          </a:ln>
        </p:spPr>
      </p:pic>
      <p:grpSp>
        <p:nvGrpSpPr>
          <p:cNvPr id="176" name="Google Shape;176;p18"/>
          <p:cNvGrpSpPr/>
          <p:nvPr/>
        </p:nvGrpSpPr>
        <p:grpSpPr>
          <a:xfrm>
            <a:off x="291663" y="861950"/>
            <a:ext cx="8425688" cy="1137325"/>
            <a:chOff x="359150" y="3062375"/>
            <a:chExt cx="8425688" cy="1137325"/>
          </a:xfrm>
        </p:grpSpPr>
        <p:grpSp>
          <p:nvGrpSpPr>
            <p:cNvPr id="177" name="Google Shape;177;p18"/>
            <p:cNvGrpSpPr/>
            <p:nvPr/>
          </p:nvGrpSpPr>
          <p:grpSpPr>
            <a:xfrm>
              <a:off x="359150" y="3062375"/>
              <a:ext cx="8425675" cy="555213"/>
              <a:chOff x="112250" y="3055600"/>
              <a:chExt cx="8425675" cy="555213"/>
            </a:xfrm>
          </p:grpSpPr>
          <p:grpSp>
            <p:nvGrpSpPr>
              <p:cNvPr id="178" name="Google Shape;178;p18"/>
              <p:cNvGrpSpPr/>
              <p:nvPr/>
            </p:nvGrpSpPr>
            <p:grpSpPr>
              <a:xfrm>
                <a:off x="112250" y="3055600"/>
                <a:ext cx="2344875" cy="555213"/>
                <a:chOff x="539450" y="3646025"/>
                <a:chExt cx="2344875" cy="555213"/>
              </a:xfrm>
            </p:grpSpPr>
            <p:sp>
              <p:nvSpPr>
                <p:cNvPr id="179" name="Google Shape;179;p18"/>
                <p:cNvSpPr/>
                <p:nvPr/>
              </p:nvSpPr>
              <p:spPr>
                <a:xfrm>
                  <a:off x="717125" y="3829238"/>
                  <a:ext cx="2167200" cy="3720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CN" b="1">
                      <a:solidFill>
                        <a:srgbClr val="FFFFFF"/>
                      </a:solidFill>
                    </a:rPr>
                    <a:t>split data</a:t>
                  </a:r>
                  <a:endParaRPr b="1">
                    <a:solidFill>
                      <a:srgbClr val="FFFFFF"/>
                    </a:solidFill>
                  </a:endParaRPr>
                </a:p>
              </p:txBody>
            </p:sp>
            <p:sp>
              <p:nvSpPr>
                <p:cNvPr id="180" name="Google Shape;180;p18"/>
                <p:cNvSpPr/>
                <p:nvPr/>
              </p:nvSpPr>
              <p:spPr>
                <a:xfrm>
                  <a:off x="539450" y="3646025"/>
                  <a:ext cx="372000" cy="372000"/>
                </a:xfrm>
                <a:prstGeom prst="ellipse">
                  <a:avLst/>
                </a:prstGeom>
                <a:solidFill>
                  <a:srgbClr val="3D85C6"/>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b="1">
                      <a:solidFill>
                        <a:srgbClr val="FFFFFF"/>
                      </a:solidFill>
                    </a:rPr>
                    <a:t>1</a:t>
                  </a:r>
                  <a:endParaRPr b="1">
                    <a:solidFill>
                      <a:srgbClr val="FFFFFF"/>
                    </a:solidFill>
                  </a:endParaRPr>
                </a:p>
              </p:txBody>
            </p:sp>
          </p:grpSp>
          <p:grpSp>
            <p:nvGrpSpPr>
              <p:cNvPr id="181" name="Google Shape;181;p18"/>
              <p:cNvGrpSpPr/>
              <p:nvPr/>
            </p:nvGrpSpPr>
            <p:grpSpPr>
              <a:xfrm>
                <a:off x="6193050" y="3055600"/>
                <a:ext cx="2344875" cy="555213"/>
                <a:chOff x="539450" y="3646025"/>
                <a:chExt cx="2344875" cy="555213"/>
              </a:xfrm>
            </p:grpSpPr>
            <p:sp>
              <p:nvSpPr>
                <p:cNvPr id="182" name="Google Shape;182;p18"/>
                <p:cNvSpPr/>
                <p:nvPr/>
              </p:nvSpPr>
              <p:spPr>
                <a:xfrm>
                  <a:off x="717125" y="3829238"/>
                  <a:ext cx="2167200" cy="372000"/>
                </a:xfrm>
                <a:prstGeom prst="rect">
                  <a:avLst/>
                </a:prstGeom>
                <a:solidFill>
                  <a:srgbClr val="07376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zh-CN" b="1">
                      <a:solidFill>
                        <a:srgbClr val="FFFFFF"/>
                      </a:solidFill>
                    </a:rPr>
                    <a:t>test result</a:t>
                  </a:r>
                  <a:endParaRPr b="1">
                    <a:solidFill>
                      <a:srgbClr val="FFFFFF"/>
                    </a:solidFill>
                  </a:endParaRPr>
                </a:p>
              </p:txBody>
            </p:sp>
            <p:sp>
              <p:nvSpPr>
                <p:cNvPr id="183" name="Google Shape;183;p18"/>
                <p:cNvSpPr/>
                <p:nvPr/>
              </p:nvSpPr>
              <p:spPr>
                <a:xfrm>
                  <a:off x="539450" y="3646025"/>
                  <a:ext cx="372000" cy="372000"/>
                </a:xfrm>
                <a:prstGeom prst="ellipse">
                  <a:avLst/>
                </a:prstGeom>
                <a:solidFill>
                  <a:srgbClr val="3D85C6"/>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b="1">
                      <a:solidFill>
                        <a:srgbClr val="FFFFFF"/>
                      </a:solidFill>
                    </a:rPr>
                    <a:t>3</a:t>
                  </a:r>
                  <a:endParaRPr b="1">
                    <a:solidFill>
                      <a:srgbClr val="FFFFFF"/>
                    </a:solidFill>
                  </a:endParaRPr>
                </a:p>
              </p:txBody>
            </p:sp>
          </p:grpSp>
          <p:grpSp>
            <p:nvGrpSpPr>
              <p:cNvPr id="184" name="Google Shape;184;p18"/>
              <p:cNvGrpSpPr/>
              <p:nvPr/>
            </p:nvGrpSpPr>
            <p:grpSpPr>
              <a:xfrm>
                <a:off x="3152650" y="3055600"/>
                <a:ext cx="2344875" cy="555213"/>
                <a:chOff x="539450" y="3646025"/>
                <a:chExt cx="2344875" cy="555213"/>
              </a:xfrm>
            </p:grpSpPr>
            <p:sp>
              <p:nvSpPr>
                <p:cNvPr id="185" name="Google Shape;185;p18"/>
                <p:cNvSpPr/>
                <p:nvPr/>
              </p:nvSpPr>
              <p:spPr>
                <a:xfrm>
                  <a:off x="717125" y="3829238"/>
                  <a:ext cx="2167200" cy="3720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CN" b="1">
                      <a:solidFill>
                        <a:srgbClr val="FFFFFF"/>
                      </a:solidFill>
                    </a:rPr>
                    <a:t>train</a:t>
                  </a:r>
                  <a:endParaRPr b="1">
                    <a:solidFill>
                      <a:srgbClr val="FFFFFF"/>
                    </a:solidFill>
                  </a:endParaRPr>
                </a:p>
              </p:txBody>
            </p:sp>
            <p:sp>
              <p:nvSpPr>
                <p:cNvPr id="186" name="Google Shape;186;p18"/>
                <p:cNvSpPr/>
                <p:nvPr/>
              </p:nvSpPr>
              <p:spPr>
                <a:xfrm>
                  <a:off x="539450" y="3646025"/>
                  <a:ext cx="372000" cy="372000"/>
                </a:xfrm>
                <a:prstGeom prst="ellipse">
                  <a:avLst/>
                </a:prstGeom>
                <a:solidFill>
                  <a:srgbClr val="3D85C6"/>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b="1">
                      <a:solidFill>
                        <a:srgbClr val="FFFFFF"/>
                      </a:solidFill>
                    </a:rPr>
                    <a:t>2</a:t>
                  </a:r>
                  <a:endParaRPr b="1">
                    <a:solidFill>
                      <a:srgbClr val="FFFFFF"/>
                    </a:solidFill>
                  </a:endParaRPr>
                </a:p>
              </p:txBody>
            </p:sp>
          </p:grpSp>
        </p:grpSp>
        <p:sp>
          <p:nvSpPr>
            <p:cNvPr id="187" name="Google Shape;187;p18"/>
            <p:cNvSpPr txBox="1"/>
            <p:nvPr/>
          </p:nvSpPr>
          <p:spPr>
            <a:xfrm>
              <a:off x="536838" y="3564900"/>
              <a:ext cx="2167200" cy="634800"/>
            </a:xfrm>
            <a:prstGeom prst="rect">
              <a:avLst/>
            </a:prstGeom>
            <a:solidFill>
              <a:srgbClr val="F3F3F3"/>
            </a:solid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zh-CN" sz="1100" b="1">
                  <a:solidFill>
                    <a:schemeClr val="dk1"/>
                  </a:solidFill>
                  <a:latin typeface="Courier New"/>
                  <a:ea typeface="Courier New"/>
                  <a:cs typeface="Courier New"/>
                  <a:sym typeface="Courier New"/>
                </a:rPr>
                <a:t>   sklearn</a:t>
              </a:r>
              <a:endParaRPr sz="1100" b="1">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endParaRPr sz="100" b="1">
                <a:solidFill>
                  <a:schemeClr val="dk1"/>
                </a:solidFill>
                <a:latin typeface="Courier New"/>
                <a:ea typeface="Courier New"/>
                <a:cs typeface="Courier New"/>
                <a:sym typeface="Courier New"/>
              </a:endParaRPr>
            </a:p>
            <a:p>
              <a:pPr marL="0" lvl="0" indent="0" algn="ctr" rtl="0">
                <a:lnSpc>
                  <a:spcPct val="115000"/>
                </a:lnSpc>
                <a:spcBef>
                  <a:spcPts val="0"/>
                </a:spcBef>
                <a:spcAft>
                  <a:spcPts val="0"/>
                </a:spcAft>
                <a:buNone/>
              </a:pPr>
              <a:r>
                <a:rPr lang="zh-CN" sz="1100">
                  <a:solidFill>
                    <a:schemeClr val="dk1"/>
                  </a:solidFill>
                </a:rPr>
                <a:t>training data vs. test data = 8:2</a:t>
              </a:r>
              <a:endParaRPr sz="1100">
                <a:solidFill>
                  <a:schemeClr val="dk1"/>
                </a:solidFill>
              </a:endParaRPr>
            </a:p>
          </p:txBody>
        </p:sp>
        <p:sp>
          <p:nvSpPr>
            <p:cNvPr id="188" name="Google Shape;188;p18"/>
            <p:cNvSpPr txBox="1"/>
            <p:nvPr/>
          </p:nvSpPr>
          <p:spPr>
            <a:xfrm>
              <a:off x="3577238" y="3564900"/>
              <a:ext cx="2167200" cy="634800"/>
            </a:xfrm>
            <a:prstGeom prst="rect">
              <a:avLst/>
            </a:prstGeom>
            <a:solidFill>
              <a:srgbClr val="F3F3F3"/>
            </a:solid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zh-CN" sz="1100" b="1">
                  <a:solidFill>
                    <a:schemeClr val="dk1"/>
                  </a:solidFill>
                  <a:latin typeface="Courier New"/>
                  <a:ea typeface="Courier New"/>
                  <a:cs typeface="Courier New"/>
                  <a:sym typeface="Courier New"/>
                </a:rPr>
                <a:t>Random Forest</a:t>
              </a:r>
              <a:endParaRPr sz="1100" b="1">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endParaRPr sz="100" b="1">
                <a:solidFill>
                  <a:schemeClr val="dk1"/>
                </a:solidFill>
                <a:latin typeface="Courier New"/>
                <a:ea typeface="Courier New"/>
                <a:cs typeface="Courier New"/>
                <a:sym typeface="Courier New"/>
              </a:endParaRPr>
            </a:p>
            <a:p>
              <a:pPr marL="0" lvl="0" indent="0" algn="ctr" rtl="0">
                <a:lnSpc>
                  <a:spcPct val="115000"/>
                </a:lnSpc>
                <a:spcBef>
                  <a:spcPts val="0"/>
                </a:spcBef>
                <a:spcAft>
                  <a:spcPts val="0"/>
                </a:spcAft>
                <a:buClr>
                  <a:schemeClr val="dk1"/>
                </a:buClr>
                <a:buSzPts val="1100"/>
                <a:buFont typeface="Arial"/>
                <a:buNone/>
              </a:pPr>
              <a:r>
                <a:rPr lang="zh-CN" sz="1100">
                  <a:solidFill>
                    <a:schemeClr val="dk1"/>
                  </a:solidFill>
                </a:rPr>
                <a:t>machine learning process</a:t>
              </a:r>
              <a:endParaRPr sz="1100" b="1">
                <a:solidFill>
                  <a:schemeClr val="dk1"/>
                </a:solidFill>
                <a:latin typeface="Courier New"/>
                <a:ea typeface="Courier New"/>
                <a:cs typeface="Courier New"/>
                <a:sym typeface="Courier New"/>
              </a:endParaRPr>
            </a:p>
          </p:txBody>
        </p:sp>
        <p:sp>
          <p:nvSpPr>
            <p:cNvPr id="189" name="Google Shape;189;p18"/>
            <p:cNvSpPr txBox="1"/>
            <p:nvPr/>
          </p:nvSpPr>
          <p:spPr>
            <a:xfrm>
              <a:off x="6617638" y="3564900"/>
              <a:ext cx="2167200" cy="634800"/>
            </a:xfrm>
            <a:prstGeom prst="rect">
              <a:avLst/>
            </a:prstGeom>
            <a:solidFill>
              <a:srgbClr val="F3F3F3"/>
            </a:solidFill>
            <a:ln>
              <a:noFill/>
            </a:ln>
          </p:spPr>
          <p:txBody>
            <a:bodyPr spcFirstLastPara="1" wrap="square" lIns="91425" tIns="91425" rIns="91425" bIns="91425" anchor="t" anchorCtr="0">
              <a:noAutofit/>
            </a:bodyPr>
            <a:lstStyle/>
            <a:p>
              <a:pPr marL="0" lvl="0" indent="0" algn="ctr" rtl="0">
                <a:lnSpc>
                  <a:spcPct val="135714"/>
                </a:lnSpc>
                <a:spcBef>
                  <a:spcPts val="0"/>
                </a:spcBef>
                <a:spcAft>
                  <a:spcPts val="0"/>
                </a:spcAft>
                <a:buClr>
                  <a:schemeClr val="dk1"/>
                </a:buClr>
                <a:buSzPts val="1100"/>
                <a:buFont typeface="Arial"/>
                <a:buNone/>
              </a:pPr>
              <a:r>
                <a:rPr lang="zh-CN" sz="1100" b="1">
                  <a:solidFill>
                    <a:schemeClr val="dk1"/>
                  </a:solidFill>
                  <a:latin typeface="Courier New"/>
                  <a:ea typeface="Courier New"/>
                  <a:cs typeface="Courier New"/>
                  <a:sym typeface="Courier New"/>
                </a:rPr>
                <a:t>classification_report</a:t>
              </a:r>
              <a:endParaRPr sz="1100" b="1">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endParaRPr sz="100" b="1">
                <a:solidFill>
                  <a:schemeClr val="dk1"/>
                </a:solidFill>
                <a:latin typeface="Courier New"/>
                <a:ea typeface="Courier New"/>
                <a:cs typeface="Courier New"/>
                <a:sym typeface="Courier New"/>
              </a:endParaRPr>
            </a:p>
            <a:p>
              <a:pPr marL="0" lvl="0" indent="0" algn="ctr" rtl="0">
                <a:lnSpc>
                  <a:spcPct val="115000"/>
                </a:lnSpc>
                <a:spcBef>
                  <a:spcPts val="0"/>
                </a:spcBef>
                <a:spcAft>
                  <a:spcPts val="0"/>
                </a:spcAft>
                <a:buClr>
                  <a:schemeClr val="dk1"/>
                </a:buClr>
                <a:buSzPts val="1100"/>
                <a:buFont typeface="Arial"/>
                <a:buNone/>
              </a:pPr>
              <a:r>
                <a:rPr lang="zh-CN" sz="1100">
                  <a:solidFill>
                    <a:schemeClr val="dk1"/>
                  </a:solidFill>
                </a:rPr>
                <a:t>test result</a:t>
              </a:r>
              <a:endParaRPr sz="1100" b="1">
                <a:solidFill>
                  <a:schemeClr val="dk1"/>
                </a:solidFill>
                <a:latin typeface="Courier New"/>
                <a:ea typeface="Courier New"/>
                <a:cs typeface="Courier New"/>
                <a:sym typeface="Courier New"/>
              </a:endParaRPr>
            </a:p>
            <a:p>
              <a:pPr marL="457200" lvl="0" indent="0" algn="l" rtl="0">
                <a:lnSpc>
                  <a:spcPct val="115000"/>
                </a:lnSpc>
                <a:spcBef>
                  <a:spcPts val="0"/>
                </a:spcBef>
                <a:spcAft>
                  <a:spcPts val="0"/>
                </a:spcAft>
                <a:buNone/>
              </a:pPr>
              <a:endParaRPr sz="1100">
                <a:solidFill>
                  <a:schemeClr val="dk1"/>
                </a:solidFill>
              </a:endParaRPr>
            </a:p>
          </p:txBody>
        </p:sp>
      </p:grpSp>
      <p:grpSp>
        <p:nvGrpSpPr>
          <p:cNvPr id="190" name="Google Shape;190;p18"/>
          <p:cNvGrpSpPr/>
          <p:nvPr/>
        </p:nvGrpSpPr>
        <p:grpSpPr>
          <a:xfrm>
            <a:off x="291675" y="2095450"/>
            <a:ext cx="4569044" cy="2002713"/>
            <a:chOff x="984375" y="2881025"/>
            <a:chExt cx="4569044" cy="2002713"/>
          </a:xfrm>
        </p:grpSpPr>
        <p:grpSp>
          <p:nvGrpSpPr>
            <p:cNvPr id="191" name="Google Shape;191;p18"/>
            <p:cNvGrpSpPr/>
            <p:nvPr/>
          </p:nvGrpSpPr>
          <p:grpSpPr>
            <a:xfrm>
              <a:off x="984375" y="2881025"/>
              <a:ext cx="4569044" cy="2002713"/>
              <a:chOff x="803025" y="2899650"/>
              <a:chExt cx="4569044" cy="2002713"/>
            </a:xfrm>
          </p:grpSpPr>
          <p:grpSp>
            <p:nvGrpSpPr>
              <p:cNvPr id="192" name="Google Shape;192;p18"/>
              <p:cNvGrpSpPr/>
              <p:nvPr/>
            </p:nvGrpSpPr>
            <p:grpSpPr>
              <a:xfrm>
                <a:off x="803025" y="2899650"/>
                <a:ext cx="4569044" cy="2002713"/>
                <a:chOff x="1997594" y="1575495"/>
                <a:chExt cx="3530400" cy="2212454"/>
              </a:xfrm>
            </p:grpSpPr>
            <p:sp>
              <p:nvSpPr>
                <p:cNvPr id="193" name="Google Shape;193;p18"/>
                <p:cNvSpPr/>
                <p:nvPr/>
              </p:nvSpPr>
              <p:spPr>
                <a:xfrm>
                  <a:off x="1997594" y="1720049"/>
                  <a:ext cx="3530400" cy="2067900"/>
                </a:xfrm>
                <a:prstGeom prst="rect">
                  <a:avLst/>
                </a:prstGeom>
                <a:noFill/>
                <a:ln w="2857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FFFF"/>
                    </a:highlight>
                  </a:endParaRPr>
                </a:p>
              </p:txBody>
            </p:sp>
            <p:sp>
              <p:nvSpPr>
                <p:cNvPr id="194" name="Google Shape;194;p18"/>
                <p:cNvSpPr/>
                <p:nvPr/>
              </p:nvSpPr>
              <p:spPr>
                <a:xfrm>
                  <a:off x="2147397" y="1575495"/>
                  <a:ext cx="1722600" cy="312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zh-CN" b="1">
                      <a:solidFill>
                        <a:srgbClr val="3D85C6"/>
                      </a:solidFill>
                    </a:rPr>
                    <a:t>default classifier score </a:t>
                  </a:r>
                  <a:endParaRPr b="1">
                    <a:solidFill>
                      <a:srgbClr val="3D85C6"/>
                    </a:solidFill>
                  </a:endParaRPr>
                </a:p>
              </p:txBody>
            </p:sp>
          </p:grpSp>
          <p:pic>
            <p:nvPicPr>
              <p:cNvPr id="195" name="Google Shape;195;p18"/>
              <p:cNvPicPr preferRelativeResize="0"/>
              <p:nvPr/>
            </p:nvPicPr>
            <p:blipFill>
              <a:blip r:embed="rId6">
                <a:alphaModFix/>
              </a:blip>
              <a:stretch>
                <a:fillRect/>
              </a:stretch>
            </p:blipFill>
            <p:spPr>
              <a:xfrm>
                <a:off x="842275" y="3158463"/>
                <a:ext cx="4490640" cy="1615950"/>
              </a:xfrm>
              <a:prstGeom prst="rect">
                <a:avLst/>
              </a:prstGeom>
              <a:noFill/>
              <a:ln>
                <a:noFill/>
              </a:ln>
            </p:spPr>
          </p:pic>
        </p:grpSp>
        <p:sp>
          <p:nvSpPr>
            <p:cNvPr id="196" name="Google Shape;196;p18"/>
            <p:cNvSpPr/>
            <p:nvPr/>
          </p:nvSpPr>
          <p:spPr>
            <a:xfrm>
              <a:off x="3191225" y="3913450"/>
              <a:ext cx="396900" cy="158100"/>
            </a:xfrm>
            <a:prstGeom prst="rect">
              <a:avLst/>
            </a:prstGeom>
            <a:noFill/>
            <a:ln w="19050" cap="flat" cmpd="sng">
              <a:solidFill>
                <a:srgbClr val="5B0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18"/>
          <p:cNvSpPr txBox="1"/>
          <p:nvPr/>
        </p:nvSpPr>
        <p:spPr>
          <a:xfrm>
            <a:off x="5113125" y="2360100"/>
            <a:ext cx="3643800" cy="16194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rgbClr val="073763"/>
              </a:buClr>
              <a:buSzPts val="1200"/>
              <a:buChar char="●"/>
            </a:pPr>
            <a:r>
              <a:rPr lang="zh-CN" sz="1200">
                <a:solidFill>
                  <a:srgbClr val="073763"/>
                </a:solidFill>
                <a:highlight>
                  <a:srgbClr val="FFFFFF"/>
                </a:highlight>
              </a:rPr>
              <a:t>We are concerned more on resign and we regard </a:t>
            </a:r>
            <a:r>
              <a:rPr lang="zh-CN" sz="1200" b="1">
                <a:solidFill>
                  <a:srgbClr val="073763"/>
                </a:solidFill>
                <a:highlight>
                  <a:srgbClr val="FFFFFF"/>
                </a:highlight>
              </a:rPr>
              <a:t>'Yes' as a positive target</a:t>
            </a:r>
            <a:endParaRPr sz="1200" b="1">
              <a:solidFill>
                <a:srgbClr val="073763"/>
              </a:solidFill>
              <a:highlight>
                <a:srgbClr val="FFFFFF"/>
              </a:highlight>
            </a:endParaRPr>
          </a:p>
          <a:p>
            <a:pPr marL="457200" lvl="0" indent="0" algn="l" rtl="0">
              <a:lnSpc>
                <a:spcPct val="115000"/>
              </a:lnSpc>
              <a:spcBef>
                <a:spcPts val="0"/>
              </a:spcBef>
              <a:spcAft>
                <a:spcPts val="0"/>
              </a:spcAft>
              <a:buNone/>
            </a:pPr>
            <a:endParaRPr sz="600" b="1">
              <a:solidFill>
                <a:srgbClr val="073763"/>
              </a:solidFill>
              <a:highlight>
                <a:srgbClr val="FFFFFF"/>
              </a:highlight>
            </a:endParaRPr>
          </a:p>
          <a:p>
            <a:pPr marL="457200" lvl="0" indent="-304800" algn="l" rtl="0">
              <a:lnSpc>
                <a:spcPct val="115000"/>
              </a:lnSpc>
              <a:spcBef>
                <a:spcPts val="0"/>
              </a:spcBef>
              <a:spcAft>
                <a:spcPts val="0"/>
              </a:spcAft>
              <a:buClr>
                <a:srgbClr val="073763"/>
              </a:buClr>
              <a:buSzPts val="1200"/>
              <a:buChar char="●"/>
            </a:pPr>
            <a:r>
              <a:rPr lang="zh-CN" sz="1200" b="1">
                <a:solidFill>
                  <a:srgbClr val="073763"/>
                </a:solidFill>
                <a:highlight>
                  <a:srgbClr val="FFFFFF"/>
                </a:highlight>
              </a:rPr>
              <a:t>Precision:</a:t>
            </a:r>
            <a:r>
              <a:rPr lang="zh-CN" sz="1200">
                <a:solidFill>
                  <a:srgbClr val="073763"/>
                </a:solidFill>
                <a:highlight>
                  <a:srgbClr val="FFFFFF"/>
                </a:highlight>
              </a:rPr>
              <a:t> how many attrition employees we predict are indeed resigned</a:t>
            </a:r>
            <a:endParaRPr sz="1200">
              <a:solidFill>
                <a:srgbClr val="073763"/>
              </a:solidFill>
              <a:highlight>
                <a:srgbClr val="FFFFFF"/>
              </a:highlight>
            </a:endParaRPr>
          </a:p>
          <a:p>
            <a:pPr marL="457200" lvl="0" indent="0" algn="l" rtl="0">
              <a:lnSpc>
                <a:spcPct val="115000"/>
              </a:lnSpc>
              <a:spcBef>
                <a:spcPts val="0"/>
              </a:spcBef>
              <a:spcAft>
                <a:spcPts val="0"/>
              </a:spcAft>
              <a:buNone/>
            </a:pPr>
            <a:endParaRPr sz="600">
              <a:solidFill>
                <a:srgbClr val="073763"/>
              </a:solidFill>
              <a:highlight>
                <a:srgbClr val="FFFFFF"/>
              </a:highlight>
            </a:endParaRPr>
          </a:p>
          <a:p>
            <a:pPr marL="457200" lvl="0" indent="-304800" algn="l" rtl="0">
              <a:lnSpc>
                <a:spcPct val="115000"/>
              </a:lnSpc>
              <a:spcBef>
                <a:spcPts val="0"/>
              </a:spcBef>
              <a:spcAft>
                <a:spcPts val="0"/>
              </a:spcAft>
              <a:buClr>
                <a:srgbClr val="073763"/>
              </a:buClr>
              <a:buSzPts val="1200"/>
              <a:buChar char="●"/>
            </a:pPr>
            <a:r>
              <a:rPr lang="zh-CN" sz="1200" b="1">
                <a:solidFill>
                  <a:srgbClr val="073763"/>
                </a:solidFill>
                <a:highlight>
                  <a:srgbClr val="FFFFFF"/>
                </a:highlight>
              </a:rPr>
              <a:t>Recall:</a:t>
            </a:r>
            <a:r>
              <a:rPr lang="zh-CN" sz="1200">
                <a:solidFill>
                  <a:srgbClr val="073763"/>
                </a:solidFill>
                <a:highlight>
                  <a:srgbClr val="FFFFFF"/>
                </a:highlight>
              </a:rPr>
              <a:t> how many resigned employees are detected</a:t>
            </a:r>
            <a:endParaRPr sz="1200">
              <a:solidFill>
                <a:srgbClr val="073763"/>
              </a:solidFill>
              <a:highlight>
                <a:srgbClr val="FFFFFF"/>
              </a:highlight>
            </a:endParaRPr>
          </a:p>
        </p:txBody>
      </p:sp>
      <p:sp>
        <p:nvSpPr>
          <p:cNvPr id="198" name="Google Shape;198;p18"/>
          <p:cNvSpPr/>
          <p:nvPr/>
        </p:nvSpPr>
        <p:spPr>
          <a:xfrm>
            <a:off x="291750" y="4250975"/>
            <a:ext cx="8425800" cy="706500"/>
          </a:xfrm>
          <a:prstGeom prst="rect">
            <a:avLst/>
          </a:prstGeom>
          <a:solidFill>
            <a:srgbClr val="07376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b="1">
                <a:solidFill>
                  <a:srgbClr val="FFFFFF"/>
                </a:solidFill>
              </a:rPr>
              <a:t>There EXISTS an imbalance data problem and next we will treat this imbalance dataset using </a:t>
            </a:r>
            <a:endParaRPr b="1">
              <a:solidFill>
                <a:srgbClr val="FFFFFF"/>
              </a:solidFill>
            </a:endParaRPr>
          </a:p>
          <a:p>
            <a:pPr marL="0" lvl="0" indent="0" algn="l" rtl="0">
              <a:spcBef>
                <a:spcPts val="0"/>
              </a:spcBef>
              <a:spcAft>
                <a:spcPts val="0"/>
              </a:spcAft>
              <a:buNone/>
            </a:pPr>
            <a:endParaRPr sz="300" b="1">
              <a:solidFill>
                <a:srgbClr val="FFFFFF"/>
              </a:solidFill>
            </a:endParaRPr>
          </a:p>
          <a:p>
            <a:pPr marL="0" lvl="0" indent="0" algn="l" rtl="0">
              <a:spcBef>
                <a:spcPts val="0"/>
              </a:spcBef>
              <a:spcAft>
                <a:spcPts val="0"/>
              </a:spcAft>
              <a:buNone/>
            </a:pPr>
            <a:r>
              <a:rPr lang="zh-CN" b="1">
                <a:solidFill>
                  <a:srgbClr val="FFFFFF"/>
                </a:solidFill>
              </a:rPr>
              <a:t>undersampling and smote methods respectively.</a:t>
            </a:r>
            <a:endParaRPr b="1">
              <a:solidFill>
                <a:srgbClr val="FFFFFF"/>
              </a:solidFill>
            </a:endParaRPr>
          </a:p>
        </p:txBody>
      </p:sp>
      <p:grpSp>
        <p:nvGrpSpPr>
          <p:cNvPr id="199" name="Google Shape;199;p18"/>
          <p:cNvGrpSpPr/>
          <p:nvPr/>
        </p:nvGrpSpPr>
        <p:grpSpPr>
          <a:xfrm>
            <a:off x="5152725" y="2076900"/>
            <a:ext cx="3564600" cy="2021300"/>
            <a:chOff x="5152725" y="2076900"/>
            <a:chExt cx="3564600" cy="2021300"/>
          </a:xfrm>
        </p:grpSpPr>
        <p:sp>
          <p:nvSpPr>
            <p:cNvPr id="200" name="Google Shape;200;p18"/>
            <p:cNvSpPr/>
            <p:nvPr/>
          </p:nvSpPr>
          <p:spPr>
            <a:xfrm>
              <a:off x="5152725" y="2217500"/>
              <a:ext cx="3564600" cy="1880700"/>
            </a:xfrm>
            <a:prstGeom prst="rect">
              <a:avLst/>
            </a:prstGeom>
            <a:noFill/>
            <a:ln w="2857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FFFF"/>
                </a:highlight>
              </a:endParaRPr>
            </a:p>
          </p:txBody>
        </p:sp>
        <p:sp>
          <p:nvSpPr>
            <p:cNvPr id="201" name="Google Shape;201;p18"/>
            <p:cNvSpPr/>
            <p:nvPr/>
          </p:nvSpPr>
          <p:spPr>
            <a:xfrm>
              <a:off x="5376600" y="2076900"/>
              <a:ext cx="2420700" cy="2832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zh-CN" b="1">
                  <a:solidFill>
                    <a:srgbClr val="3D85C6"/>
                  </a:solidFill>
                </a:rPr>
                <a:t>Choose correct criteria</a:t>
              </a:r>
              <a:endParaRPr b="1">
                <a:solidFill>
                  <a:srgbClr val="3D85C6"/>
                </a:solidFill>
              </a:endParaRPr>
            </a:p>
          </p:txBody>
        </p:sp>
      </p:grpSp>
      <p:pic>
        <p:nvPicPr>
          <p:cNvPr id="202" name="Google Shape;202;p18"/>
          <p:cNvPicPr preferRelativeResize="0"/>
          <p:nvPr/>
        </p:nvPicPr>
        <p:blipFill>
          <a:blip r:embed="rId7">
            <a:alphaModFix/>
          </a:blip>
          <a:stretch>
            <a:fillRect/>
          </a:stretch>
        </p:blipFill>
        <p:spPr>
          <a:xfrm>
            <a:off x="6425775" y="24200"/>
            <a:ext cx="2674175" cy="643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Google Shape;207;p19" descr="Picture"/>
          <p:cNvPicPr preferRelativeResize="0"/>
          <p:nvPr/>
        </p:nvPicPr>
        <p:blipFill rotWithShape="1">
          <a:blip r:embed="rId3">
            <a:alphaModFix/>
          </a:blip>
          <a:srcRect/>
          <a:stretch/>
        </p:blipFill>
        <p:spPr>
          <a:xfrm>
            <a:off x="-109923" y="169028"/>
            <a:ext cx="305884" cy="498943"/>
          </a:xfrm>
          <a:prstGeom prst="rect">
            <a:avLst/>
          </a:prstGeom>
          <a:noFill/>
          <a:ln>
            <a:noFill/>
          </a:ln>
        </p:spPr>
      </p:pic>
      <p:pic>
        <p:nvPicPr>
          <p:cNvPr id="208" name="Google Shape;208;p19" descr="Picture"/>
          <p:cNvPicPr preferRelativeResize="0"/>
          <p:nvPr/>
        </p:nvPicPr>
        <p:blipFill rotWithShape="1">
          <a:blip r:embed="rId4">
            <a:alphaModFix/>
          </a:blip>
          <a:srcRect/>
          <a:stretch/>
        </p:blipFill>
        <p:spPr>
          <a:xfrm>
            <a:off x="378608" y="187652"/>
            <a:ext cx="25400" cy="473545"/>
          </a:xfrm>
          <a:prstGeom prst="rect">
            <a:avLst/>
          </a:prstGeom>
          <a:noFill/>
          <a:ln>
            <a:noFill/>
          </a:ln>
        </p:spPr>
      </p:pic>
      <p:sp>
        <p:nvSpPr>
          <p:cNvPr id="209" name="Google Shape;209;p19"/>
          <p:cNvSpPr txBox="1"/>
          <p:nvPr/>
        </p:nvSpPr>
        <p:spPr>
          <a:xfrm>
            <a:off x="480525" y="169025"/>
            <a:ext cx="5965200" cy="61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000" b="1">
                <a:solidFill>
                  <a:srgbClr val="073763"/>
                </a:solidFill>
              </a:rPr>
              <a:t>Under-sampling</a:t>
            </a:r>
            <a:endParaRPr sz="2000" b="1">
              <a:solidFill>
                <a:srgbClr val="073763"/>
              </a:solidFill>
            </a:endParaRPr>
          </a:p>
        </p:txBody>
      </p:sp>
      <p:pic>
        <p:nvPicPr>
          <p:cNvPr id="210" name="Google Shape;210;p19" descr="Picture"/>
          <p:cNvPicPr preferRelativeResize="0"/>
          <p:nvPr/>
        </p:nvPicPr>
        <p:blipFill rotWithShape="1">
          <a:blip r:embed="rId5">
            <a:alphaModFix/>
          </a:blip>
          <a:srcRect/>
          <a:stretch/>
        </p:blipFill>
        <p:spPr>
          <a:xfrm>
            <a:off x="-26018" y="720880"/>
            <a:ext cx="9196045" cy="10556"/>
          </a:xfrm>
          <a:prstGeom prst="rect">
            <a:avLst/>
          </a:prstGeom>
          <a:noFill/>
          <a:ln>
            <a:noFill/>
          </a:ln>
        </p:spPr>
      </p:pic>
      <p:pic>
        <p:nvPicPr>
          <p:cNvPr id="211" name="Google Shape;211;p19"/>
          <p:cNvPicPr preferRelativeResize="0"/>
          <p:nvPr/>
        </p:nvPicPr>
        <p:blipFill>
          <a:blip r:embed="rId6">
            <a:alphaModFix/>
          </a:blip>
          <a:stretch>
            <a:fillRect/>
          </a:stretch>
        </p:blipFill>
        <p:spPr>
          <a:xfrm>
            <a:off x="6425775" y="24200"/>
            <a:ext cx="2674175" cy="643775"/>
          </a:xfrm>
          <a:prstGeom prst="rect">
            <a:avLst/>
          </a:prstGeom>
          <a:noFill/>
          <a:ln>
            <a:noFill/>
          </a:ln>
        </p:spPr>
      </p:pic>
      <p:pic>
        <p:nvPicPr>
          <p:cNvPr id="212" name="Google Shape;212;p19"/>
          <p:cNvPicPr preferRelativeResize="0"/>
          <p:nvPr/>
        </p:nvPicPr>
        <p:blipFill>
          <a:blip r:embed="rId7">
            <a:alphaModFix/>
          </a:blip>
          <a:stretch>
            <a:fillRect/>
          </a:stretch>
        </p:blipFill>
        <p:spPr>
          <a:xfrm>
            <a:off x="3864825" y="3297462"/>
            <a:ext cx="4701450" cy="1610225"/>
          </a:xfrm>
          <a:prstGeom prst="rect">
            <a:avLst/>
          </a:prstGeom>
          <a:noFill/>
          <a:ln>
            <a:noFill/>
          </a:ln>
        </p:spPr>
      </p:pic>
      <p:sp>
        <p:nvSpPr>
          <p:cNvPr id="213" name="Google Shape;213;p19"/>
          <p:cNvSpPr txBox="1"/>
          <p:nvPr/>
        </p:nvSpPr>
        <p:spPr>
          <a:xfrm>
            <a:off x="496875" y="956925"/>
            <a:ext cx="8069400" cy="681900"/>
          </a:xfrm>
          <a:prstGeom prst="rect">
            <a:avLst/>
          </a:prstGeom>
          <a:solidFill>
            <a:srgbClr val="073763"/>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zh-CN" b="1">
                <a:solidFill>
                  <a:srgbClr val="FFFFFF"/>
                </a:solidFill>
              </a:rPr>
              <a:t>Algorithm: balance data by randomly deleting part of majority class data until the number of majority and minority are roughly balanced.</a:t>
            </a:r>
            <a:endParaRPr b="1">
              <a:solidFill>
                <a:srgbClr val="FFFFFF"/>
              </a:solidFill>
            </a:endParaRPr>
          </a:p>
        </p:txBody>
      </p:sp>
      <p:grpSp>
        <p:nvGrpSpPr>
          <p:cNvPr id="214" name="Google Shape;214;p19"/>
          <p:cNvGrpSpPr/>
          <p:nvPr/>
        </p:nvGrpSpPr>
        <p:grpSpPr>
          <a:xfrm>
            <a:off x="480525" y="1704463"/>
            <a:ext cx="8085816" cy="1295575"/>
            <a:chOff x="456900" y="1877100"/>
            <a:chExt cx="8085816" cy="1295575"/>
          </a:xfrm>
        </p:grpSpPr>
        <p:grpSp>
          <p:nvGrpSpPr>
            <p:cNvPr id="215" name="Google Shape;215;p19"/>
            <p:cNvGrpSpPr/>
            <p:nvPr/>
          </p:nvGrpSpPr>
          <p:grpSpPr>
            <a:xfrm>
              <a:off x="473175" y="1877100"/>
              <a:ext cx="8069541" cy="1271015"/>
              <a:chOff x="5152724" y="2076894"/>
              <a:chExt cx="3564600" cy="1702404"/>
            </a:xfrm>
          </p:grpSpPr>
          <p:sp>
            <p:nvSpPr>
              <p:cNvPr id="216" name="Google Shape;216;p19"/>
              <p:cNvSpPr/>
              <p:nvPr/>
            </p:nvSpPr>
            <p:spPr>
              <a:xfrm>
                <a:off x="5152724" y="2217498"/>
                <a:ext cx="3564600" cy="1561800"/>
              </a:xfrm>
              <a:prstGeom prst="rect">
                <a:avLst/>
              </a:prstGeom>
              <a:noFill/>
              <a:ln w="2857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FFFF"/>
                  </a:highlight>
                </a:endParaRPr>
              </a:p>
            </p:txBody>
          </p:sp>
          <p:sp>
            <p:nvSpPr>
              <p:cNvPr id="217" name="Google Shape;217;p19"/>
              <p:cNvSpPr/>
              <p:nvPr/>
            </p:nvSpPr>
            <p:spPr>
              <a:xfrm>
                <a:off x="5376599" y="2076894"/>
                <a:ext cx="372000" cy="2832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zh-CN" b="1">
                    <a:solidFill>
                      <a:srgbClr val="3D85C6"/>
                    </a:solidFill>
                  </a:rPr>
                  <a:t>Receipt</a:t>
                </a:r>
                <a:endParaRPr b="1">
                  <a:solidFill>
                    <a:srgbClr val="3D85C6"/>
                  </a:solidFill>
                </a:endParaRPr>
              </a:p>
            </p:txBody>
          </p:sp>
        </p:grpSp>
        <p:sp>
          <p:nvSpPr>
            <p:cNvPr id="218" name="Google Shape;218;p19"/>
            <p:cNvSpPr txBox="1"/>
            <p:nvPr/>
          </p:nvSpPr>
          <p:spPr>
            <a:xfrm>
              <a:off x="456900" y="2068675"/>
              <a:ext cx="7747500" cy="1104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073763"/>
                </a:buClr>
                <a:buSzPts val="1400"/>
                <a:buChar char="●"/>
              </a:pPr>
              <a:r>
                <a:rPr lang="zh-CN">
                  <a:solidFill>
                    <a:srgbClr val="073763"/>
                  </a:solidFill>
                </a:rPr>
                <a:t>Under-sampling  is implemented by using </a:t>
              </a:r>
              <a:r>
                <a:rPr lang="zh-CN" b="1">
                  <a:solidFill>
                    <a:srgbClr val="073763"/>
                  </a:solidFill>
                  <a:latin typeface="Courier New"/>
                  <a:ea typeface="Courier New"/>
                  <a:cs typeface="Courier New"/>
                  <a:sym typeface="Courier New"/>
                </a:rPr>
                <a:t>RandomUnderSampler</a:t>
              </a:r>
              <a:r>
                <a:rPr lang="zh-CN">
                  <a:solidFill>
                    <a:srgbClr val="073763"/>
                  </a:solidFill>
                </a:rPr>
                <a:t> function in Python</a:t>
              </a:r>
              <a:endParaRPr>
                <a:solidFill>
                  <a:srgbClr val="073763"/>
                </a:solidFill>
              </a:endParaRPr>
            </a:p>
            <a:p>
              <a:pPr marL="0" lvl="0" indent="0" algn="l" rtl="0">
                <a:spcBef>
                  <a:spcPts val="0"/>
                </a:spcBef>
                <a:spcAft>
                  <a:spcPts val="0"/>
                </a:spcAft>
                <a:buNone/>
              </a:pPr>
              <a:endParaRPr sz="700">
                <a:solidFill>
                  <a:srgbClr val="073763"/>
                </a:solidFill>
              </a:endParaRPr>
            </a:p>
            <a:p>
              <a:pPr marL="457200" lvl="0" indent="-317500" algn="l" rtl="0">
                <a:spcBef>
                  <a:spcPts val="0"/>
                </a:spcBef>
                <a:spcAft>
                  <a:spcPts val="0"/>
                </a:spcAft>
                <a:buClr>
                  <a:srgbClr val="073763"/>
                </a:buClr>
                <a:buSzPts val="1400"/>
                <a:buChar char="●"/>
              </a:pPr>
              <a:r>
                <a:rPr lang="zh-CN">
                  <a:solidFill>
                    <a:srgbClr val="073763"/>
                  </a:solidFill>
                </a:rPr>
                <a:t>Follow the </a:t>
              </a:r>
              <a:r>
                <a:rPr lang="zh-CN" b="1">
                  <a:solidFill>
                    <a:srgbClr val="073763"/>
                  </a:solidFill>
                </a:rPr>
                <a:t>split, train, test result</a:t>
              </a:r>
              <a:r>
                <a:rPr lang="zh-CN">
                  <a:solidFill>
                    <a:srgbClr val="073763"/>
                  </a:solidFill>
                </a:rPr>
                <a:t> procedure</a:t>
              </a:r>
              <a:endParaRPr>
                <a:solidFill>
                  <a:srgbClr val="073763"/>
                </a:solidFill>
              </a:endParaRPr>
            </a:p>
            <a:p>
              <a:pPr marL="0" lvl="0" indent="0" algn="l" rtl="0">
                <a:spcBef>
                  <a:spcPts val="0"/>
                </a:spcBef>
                <a:spcAft>
                  <a:spcPts val="0"/>
                </a:spcAft>
                <a:buNone/>
              </a:pPr>
              <a:endParaRPr sz="700">
                <a:solidFill>
                  <a:srgbClr val="073763"/>
                </a:solidFill>
              </a:endParaRPr>
            </a:p>
            <a:p>
              <a:pPr marL="457200" lvl="0" indent="-317500" algn="l" rtl="0">
                <a:spcBef>
                  <a:spcPts val="0"/>
                </a:spcBef>
                <a:spcAft>
                  <a:spcPts val="0"/>
                </a:spcAft>
                <a:buClr>
                  <a:srgbClr val="073763"/>
                </a:buClr>
                <a:buSzPts val="1400"/>
                <a:buChar char="●"/>
              </a:pPr>
              <a:r>
                <a:rPr lang="zh-CN">
                  <a:solidFill>
                    <a:srgbClr val="073763"/>
                  </a:solidFill>
                </a:rPr>
                <a:t>Recall is </a:t>
              </a:r>
              <a:r>
                <a:rPr lang="zh-CN" b="1">
                  <a:solidFill>
                    <a:srgbClr val="073763"/>
                  </a:solidFill>
                </a:rPr>
                <a:t>0.87</a:t>
              </a:r>
              <a:endParaRPr b="1">
                <a:solidFill>
                  <a:srgbClr val="073763"/>
                </a:solidFill>
              </a:endParaRPr>
            </a:p>
          </p:txBody>
        </p:sp>
      </p:grpSp>
      <p:grpSp>
        <p:nvGrpSpPr>
          <p:cNvPr id="219" name="Google Shape;219;p19"/>
          <p:cNvGrpSpPr/>
          <p:nvPr/>
        </p:nvGrpSpPr>
        <p:grpSpPr>
          <a:xfrm>
            <a:off x="496788" y="3021250"/>
            <a:ext cx="3102234" cy="2020767"/>
            <a:chOff x="496788" y="3021250"/>
            <a:chExt cx="3102234" cy="2020767"/>
          </a:xfrm>
        </p:grpSpPr>
        <p:grpSp>
          <p:nvGrpSpPr>
            <p:cNvPr id="220" name="Google Shape;220;p19"/>
            <p:cNvGrpSpPr/>
            <p:nvPr/>
          </p:nvGrpSpPr>
          <p:grpSpPr>
            <a:xfrm>
              <a:off x="496788" y="3021250"/>
              <a:ext cx="3102234" cy="2020767"/>
              <a:chOff x="995237" y="784302"/>
              <a:chExt cx="6827100" cy="2514956"/>
            </a:xfrm>
          </p:grpSpPr>
          <p:sp>
            <p:nvSpPr>
              <p:cNvPr id="221" name="Google Shape;221;p19"/>
              <p:cNvSpPr/>
              <p:nvPr/>
            </p:nvSpPr>
            <p:spPr>
              <a:xfrm>
                <a:off x="995237" y="922958"/>
                <a:ext cx="6827100" cy="2376300"/>
              </a:xfrm>
              <a:prstGeom prst="rect">
                <a:avLst/>
              </a:prstGeom>
              <a:noFill/>
              <a:ln w="2857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FFFF"/>
                  </a:highlight>
                </a:endParaRPr>
              </a:p>
            </p:txBody>
          </p:sp>
          <p:sp>
            <p:nvSpPr>
              <p:cNvPr id="222" name="Google Shape;222;p19"/>
              <p:cNvSpPr/>
              <p:nvPr/>
            </p:nvSpPr>
            <p:spPr>
              <a:xfrm>
                <a:off x="1292134" y="784302"/>
                <a:ext cx="2840100" cy="312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zh-CN" b="1">
                    <a:solidFill>
                      <a:srgbClr val="3D85C6"/>
                    </a:solidFill>
                  </a:rPr>
                  <a:t>Histogram</a:t>
                </a:r>
                <a:endParaRPr b="1">
                  <a:solidFill>
                    <a:srgbClr val="3D85C6"/>
                  </a:solidFill>
                </a:endParaRPr>
              </a:p>
            </p:txBody>
          </p:sp>
        </p:grpSp>
        <p:pic>
          <p:nvPicPr>
            <p:cNvPr id="223" name="Google Shape;223;p19"/>
            <p:cNvPicPr preferRelativeResize="0"/>
            <p:nvPr/>
          </p:nvPicPr>
          <p:blipFill>
            <a:blip r:embed="rId8">
              <a:alphaModFix/>
            </a:blip>
            <a:stretch>
              <a:fillRect/>
            </a:stretch>
          </p:blipFill>
          <p:spPr>
            <a:xfrm>
              <a:off x="729714" y="3257276"/>
              <a:ext cx="2470807" cy="1764875"/>
            </a:xfrm>
            <a:prstGeom prst="rect">
              <a:avLst/>
            </a:prstGeom>
            <a:noFill/>
            <a:ln>
              <a:noFill/>
            </a:ln>
          </p:spPr>
        </p:pic>
      </p:grpSp>
      <p:grpSp>
        <p:nvGrpSpPr>
          <p:cNvPr id="224" name="Google Shape;224;p19"/>
          <p:cNvGrpSpPr/>
          <p:nvPr/>
        </p:nvGrpSpPr>
        <p:grpSpPr>
          <a:xfrm>
            <a:off x="3744825" y="2999950"/>
            <a:ext cx="4821467" cy="2051385"/>
            <a:chOff x="1997594" y="1575498"/>
            <a:chExt cx="3530400" cy="2212451"/>
          </a:xfrm>
        </p:grpSpPr>
        <p:sp>
          <p:nvSpPr>
            <p:cNvPr id="225" name="Google Shape;225;p19"/>
            <p:cNvSpPr/>
            <p:nvPr/>
          </p:nvSpPr>
          <p:spPr>
            <a:xfrm>
              <a:off x="1997594" y="1720049"/>
              <a:ext cx="3530400" cy="2067900"/>
            </a:xfrm>
            <a:prstGeom prst="rect">
              <a:avLst/>
            </a:prstGeom>
            <a:noFill/>
            <a:ln w="2857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FFFF"/>
                </a:highlight>
              </a:endParaRPr>
            </a:p>
          </p:txBody>
        </p:sp>
        <p:sp>
          <p:nvSpPr>
            <p:cNvPr id="226" name="Google Shape;226;p19"/>
            <p:cNvSpPr/>
            <p:nvPr/>
          </p:nvSpPr>
          <p:spPr>
            <a:xfrm>
              <a:off x="2147389" y="1575498"/>
              <a:ext cx="2324700" cy="312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zh-CN" b="1">
                  <a:solidFill>
                    <a:srgbClr val="3D85C6"/>
                  </a:solidFill>
                </a:rPr>
                <a:t>Under-sampling classifier score </a:t>
              </a:r>
              <a:endParaRPr b="1">
                <a:solidFill>
                  <a:srgbClr val="3D85C6"/>
                </a:solidFill>
              </a:endParaRPr>
            </a:p>
          </p:txBody>
        </p:sp>
      </p:grpSp>
      <p:sp>
        <p:nvSpPr>
          <p:cNvPr id="227" name="Google Shape;227;p19"/>
          <p:cNvSpPr/>
          <p:nvPr/>
        </p:nvSpPr>
        <p:spPr>
          <a:xfrm>
            <a:off x="6096225" y="4075600"/>
            <a:ext cx="396900" cy="158100"/>
          </a:xfrm>
          <a:prstGeom prst="rect">
            <a:avLst/>
          </a:prstGeom>
          <a:noFill/>
          <a:ln w="19050" cap="flat" cmpd="sng">
            <a:solidFill>
              <a:srgbClr val="5B0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pic>
        <p:nvPicPr>
          <p:cNvPr id="232" name="Google Shape;232;p20"/>
          <p:cNvPicPr preferRelativeResize="0"/>
          <p:nvPr/>
        </p:nvPicPr>
        <p:blipFill>
          <a:blip r:embed="rId3">
            <a:alphaModFix/>
          </a:blip>
          <a:stretch>
            <a:fillRect/>
          </a:stretch>
        </p:blipFill>
        <p:spPr>
          <a:xfrm>
            <a:off x="3809588" y="3273450"/>
            <a:ext cx="4691950" cy="1657525"/>
          </a:xfrm>
          <a:prstGeom prst="rect">
            <a:avLst/>
          </a:prstGeom>
          <a:noFill/>
          <a:ln>
            <a:noFill/>
          </a:ln>
        </p:spPr>
      </p:pic>
      <p:pic>
        <p:nvPicPr>
          <p:cNvPr id="233" name="Google Shape;233;p20" descr="Picture"/>
          <p:cNvPicPr preferRelativeResize="0"/>
          <p:nvPr/>
        </p:nvPicPr>
        <p:blipFill rotWithShape="1">
          <a:blip r:embed="rId4">
            <a:alphaModFix/>
          </a:blip>
          <a:srcRect/>
          <a:stretch/>
        </p:blipFill>
        <p:spPr>
          <a:xfrm>
            <a:off x="-109923" y="169028"/>
            <a:ext cx="305884" cy="498943"/>
          </a:xfrm>
          <a:prstGeom prst="rect">
            <a:avLst/>
          </a:prstGeom>
          <a:noFill/>
          <a:ln>
            <a:noFill/>
          </a:ln>
        </p:spPr>
      </p:pic>
      <p:pic>
        <p:nvPicPr>
          <p:cNvPr id="234" name="Google Shape;234;p20" descr="Picture"/>
          <p:cNvPicPr preferRelativeResize="0"/>
          <p:nvPr/>
        </p:nvPicPr>
        <p:blipFill rotWithShape="1">
          <a:blip r:embed="rId5">
            <a:alphaModFix/>
          </a:blip>
          <a:srcRect/>
          <a:stretch/>
        </p:blipFill>
        <p:spPr>
          <a:xfrm>
            <a:off x="378608" y="187652"/>
            <a:ext cx="25400" cy="473545"/>
          </a:xfrm>
          <a:prstGeom prst="rect">
            <a:avLst/>
          </a:prstGeom>
          <a:noFill/>
          <a:ln>
            <a:noFill/>
          </a:ln>
        </p:spPr>
      </p:pic>
      <p:sp>
        <p:nvSpPr>
          <p:cNvPr id="235" name="Google Shape;235;p20"/>
          <p:cNvSpPr txBox="1"/>
          <p:nvPr/>
        </p:nvSpPr>
        <p:spPr>
          <a:xfrm>
            <a:off x="480525" y="169025"/>
            <a:ext cx="5965200" cy="61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000" b="1">
                <a:solidFill>
                  <a:srgbClr val="073763"/>
                </a:solidFill>
              </a:rPr>
              <a:t>SMOTE</a:t>
            </a:r>
            <a:endParaRPr sz="2000" b="1">
              <a:solidFill>
                <a:srgbClr val="073763"/>
              </a:solidFill>
            </a:endParaRPr>
          </a:p>
        </p:txBody>
      </p:sp>
      <p:pic>
        <p:nvPicPr>
          <p:cNvPr id="236" name="Google Shape;236;p20" descr="Picture"/>
          <p:cNvPicPr preferRelativeResize="0"/>
          <p:nvPr/>
        </p:nvPicPr>
        <p:blipFill rotWithShape="1">
          <a:blip r:embed="rId6">
            <a:alphaModFix/>
          </a:blip>
          <a:srcRect/>
          <a:stretch/>
        </p:blipFill>
        <p:spPr>
          <a:xfrm>
            <a:off x="-26018" y="720880"/>
            <a:ext cx="9196045" cy="10556"/>
          </a:xfrm>
          <a:prstGeom prst="rect">
            <a:avLst/>
          </a:prstGeom>
          <a:noFill/>
          <a:ln>
            <a:noFill/>
          </a:ln>
        </p:spPr>
      </p:pic>
      <p:pic>
        <p:nvPicPr>
          <p:cNvPr id="237" name="Google Shape;237;p20"/>
          <p:cNvPicPr preferRelativeResize="0"/>
          <p:nvPr/>
        </p:nvPicPr>
        <p:blipFill>
          <a:blip r:embed="rId7">
            <a:alphaModFix/>
          </a:blip>
          <a:stretch>
            <a:fillRect/>
          </a:stretch>
        </p:blipFill>
        <p:spPr>
          <a:xfrm>
            <a:off x="6425775" y="24200"/>
            <a:ext cx="2674175" cy="643775"/>
          </a:xfrm>
          <a:prstGeom prst="rect">
            <a:avLst/>
          </a:prstGeom>
          <a:noFill/>
          <a:ln>
            <a:noFill/>
          </a:ln>
        </p:spPr>
      </p:pic>
      <p:sp>
        <p:nvSpPr>
          <p:cNvPr id="238" name="Google Shape;238;p20"/>
          <p:cNvSpPr txBox="1"/>
          <p:nvPr/>
        </p:nvSpPr>
        <p:spPr>
          <a:xfrm>
            <a:off x="496875" y="956925"/>
            <a:ext cx="8069400" cy="681900"/>
          </a:xfrm>
          <a:prstGeom prst="rect">
            <a:avLst/>
          </a:prstGeom>
          <a:solidFill>
            <a:srgbClr val="073763"/>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CN" b="1">
                <a:solidFill>
                  <a:srgbClr val="FFFFFF"/>
                </a:solidFill>
              </a:rPr>
              <a:t>Algorithm: balance data by artificially ‘producing’ some minority data to achieve a balanced sample using KNN.</a:t>
            </a:r>
            <a:endParaRPr b="1">
              <a:solidFill>
                <a:srgbClr val="FFFFFF"/>
              </a:solidFill>
            </a:endParaRPr>
          </a:p>
        </p:txBody>
      </p:sp>
      <p:grpSp>
        <p:nvGrpSpPr>
          <p:cNvPr id="239" name="Google Shape;239;p20"/>
          <p:cNvGrpSpPr/>
          <p:nvPr/>
        </p:nvGrpSpPr>
        <p:grpSpPr>
          <a:xfrm>
            <a:off x="480525" y="1704463"/>
            <a:ext cx="8085816" cy="1295575"/>
            <a:chOff x="456900" y="1877100"/>
            <a:chExt cx="8085816" cy="1295575"/>
          </a:xfrm>
        </p:grpSpPr>
        <p:grpSp>
          <p:nvGrpSpPr>
            <p:cNvPr id="240" name="Google Shape;240;p20"/>
            <p:cNvGrpSpPr/>
            <p:nvPr/>
          </p:nvGrpSpPr>
          <p:grpSpPr>
            <a:xfrm>
              <a:off x="473175" y="1877100"/>
              <a:ext cx="8069541" cy="1271015"/>
              <a:chOff x="5152724" y="2076894"/>
              <a:chExt cx="3564600" cy="1702404"/>
            </a:xfrm>
          </p:grpSpPr>
          <p:sp>
            <p:nvSpPr>
              <p:cNvPr id="241" name="Google Shape;241;p20"/>
              <p:cNvSpPr/>
              <p:nvPr/>
            </p:nvSpPr>
            <p:spPr>
              <a:xfrm>
                <a:off x="5152724" y="2217498"/>
                <a:ext cx="3564600" cy="1561800"/>
              </a:xfrm>
              <a:prstGeom prst="rect">
                <a:avLst/>
              </a:prstGeom>
              <a:noFill/>
              <a:ln w="2857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FFFF"/>
                  </a:highlight>
                </a:endParaRPr>
              </a:p>
            </p:txBody>
          </p:sp>
          <p:sp>
            <p:nvSpPr>
              <p:cNvPr id="242" name="Google Shape;242;p20"/>
              <p:cNvSpPr/>
              <p:nvPr/>
            </p:nvSpPr>
            <p:spPr>
              <a:xfrm>
                <a:off x="5376599" y="2076894"/>
                <a:ext cx="372000" cy="2832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zh-CN" b="1">
                    <a:solidFill>
                      <a:srgbClr val="3D85C6"/>
                    </a:solidFill>
                  </a:rPr>
                  <a:t>Receipt</a:t>
                </a:r>
                <a:endParaRPr b="1">
                  <a:solidFill>
                    <a:srgbClr val="3D85C6"/>
                  </a:solidFill>
                </a:endParaRPr>
              </a:p>
            </p:txBody>
          </p:sp>
        </p:grpSp>
        <p:sp>
          <p:nvSpPr>
            <p:cNvPr id="243" name="Google Shape;243;p20"/>
            <p:cNvSpPr txBox="1"/>
            <p:nvPr/>
          </p:nvSpPr>
          <p:spPr>
            <a:xfrm>
              <a:off x="456900" y="2068675"/>
              <a:ext cx="7747500" cy="1104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073763"/>
                </a:buClr>
                <a:buSzPts val="1400"/>
                <a:buChar char="●"/>
              </a:pPr>
              <a:r>
                <a:rPr lang="zh-CN">
                  <a:solidFill>
                    <a:srgbClr val="073763"/>
                  </a:solidFill>
                </a:rPr>
                <a:t>Under-sampling  is implemented by using </a:t>
              </a:r>
              <a:r>
                <a:rPr lang="zh-CN" b="1">
                  <a:solidFill>
                    <a:srgbClr val="073763"/>
                  </a:solidFill>
                  <a:latin typeface="Courier New"/>
                  <a:ea typeface="Courier New"/>
                  <a:cs typeface="Courier New"/>
                  <a:sym typeface="Courier New"/>
                </a:rPr>
                <a:t>sm.fit_resample</a:t>
              </a:r>
              <a:r>
                <a:rPr lang="zh-CN">
                  <a:solidFill>
                    <a:srgbClr val="073763"/>
                  </a:solidFill>
                </a:rPr>
                <a:t> in Python</a:t>
              </a:r>
              <a:endParaRPr>
                <a:solidFill>
                  <a:srgbClr val="073763"/>
                </a:solidFill>
              </a:endParaRPr>
            </a:p>
            <a:p>
              <a:pPr marL="0" lvl="0" indent="0" algn="l" rtl="0">
                <a:spcBef>
                  <a:spcPts val="0"/>
                </a:spcBef>
                <a:spcAft>
                  <a:spcPts val="0"/>
                </a:spcAft>
                <a:buNone/>
              </a:pPr>
              <a:endParaRPr sz="700">
                <a:solidFill>
                  <a:srgbClr val="073763"/>
                </a:solidFill>
              </a:endParaRPr>
            </a:p>
            <a:p>
              <a:pPr marL="457200" lvl="0" indent="-317500" algn="l" rtl="0">
                <a:spcBef>
                  <a:spcPts val="0"/>
                </a:spcBef>
                <a:spcAft>
                  <a:spcPts val="0"/>
                </a:spcAft>
                <a:buClr>
                  <a:srgbClr val="073763"/>
                </a:buClr>
                <a:buSzPts val="1400"/>
                <a:buChar char="●"/>
              </a:pPr>
              <a:r>
                <a:rPr lang="zh-CN">
                  <a:solidFill>
                    <a:srgbClr val="073763"/>
                  </a:solidFill>
                </a:rPr>
                <a:t>Again, follow the </a:t>
              </a:r>
              <a:r>
                <a:rPr lang="zh-CN" b="1">
                  <a:solidFill>
                    <a:srgbClr val="073763"/>
                  </a:solidFill>
                </a:rPr>
                <a:t>split, train, test result</a:t>
              </a:r>
              <a:r>
                <a:rPr lang="zh-CN">
                  <a:solidFill>
                    <a:srgbClr val="073763"/>
                  </a:solidFill>
                </a:rPr>
                <a:t> procedure</a:t>
              </a:r>
              <a:endParaRPr>
                <a:solidFill>
                  <a:srgbClr val="073763"/>
                </a:solidFill>
              </a:endParaRPr>
            </a:p>
            <a:p>
              <a:pPr marL="0" lvl="0" indent="0" algn="l" rtl="0">
                <a:spcBef>
                  <a:spcPts val="0"/>
                </a:spcBef>
                <a:spcAft>
                  <a:spcPts val="0"/>
                </a:spcAft>
                <a:buNone/>
              </a:pPr>
              <a:endParaRPr sz="700">
                <a:solidFill>
                  <a:srgbClr val="073763"/>
                </a:solidFill>
              </a:endParaRPr>
            </a:p>
            <a:p>
              <a:pPr marL="457200" lvl="0" indent="-317500" algn="l" rtl="0">
                <a:spcBef>
                  <a:spcPts val="0"/>
                </a:spcBef>
                <a:spcAft>
                  <a:spcPts val="0"/>
                </a:spcAft>
                <a:buClr>
                  <a:srgbClr val="073763"/>
                </a:buClr>
                <a:buSzPts val="1400"/>
                <a:buChar char="●"/>
              </a:pPr>
              <a:r>
                <a:rPr lang="zh-CN">
                  <a:solidFill>
                    <a:srgbClr val="073763"/>
                  </a:solidFill>
                </a:rPr>
                <a:t>Recall is </a:t>
              </a:r>
              <a:r>
                <a:rPr lang="zh-CN" b="1">
                  <a:solidFill>
                    <a:srgbClr val="073763"/>
                  </a:solidFill>
                </a:rPr>
                <a:t>0.89</a:t>
              </a:r>
              <a:endParaRPr b="1">
                <a:solidFill>
                  <a:srgbClr val="073763"/>
                </a:solidFill>
              </a:endParaRPr>
            </a:p>
          </p:txBody>
        </p:sp>
      </p:grpSp>
      <p:grpSp>
        <p:nvGrpSpPr>
          <p:cNvPr id="244" name="Google Shape;244;p20"/>
          <p:cNvGrpSpPr/>
          <p:nvPr/>
        </p:nvGrpSpPr>
        <p:grpSpPr>
          <a:xfrm>
            <a:off x="496788" y="3021250"/>
            <a:ext cx="3102234" cy="2020767"/>
            <a:chOff x="995237" y="784302"/>
            <a:chExt cx="6827100" cy="2514956"/>
          </a:xfrm>
        </p:grpSpPr>
        <p:sp>
          <p:nvSpPr>
            <p:cNvPr id="245" name="Google Shape;245;p20"/>
            <p:cNvSpPr/>
            <p:nvPr/>
          </p:nvSpPr>
          <p:spPr>
            <a:xfrm>
              <a:off x="995237" y="922958"/>
              <a:ext cx="6827100" cy="2376300"/>
            </a:xfrm>
            <a:prstGeom prst="rect">
              <a:avLst/>
            </a:prstGeom>
            <a:noFill/>
            <a:ln w="2857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FFFF"/>
                </a:highlight>
              </a:endParaRPr>
            </a:p>
          </p:txBody>
        </p:sp>
        <p:sp>
          <p:nvSpPr>
            <p:cNvPr id="246" name="Google Shape;246;p20"/>
            <p:cNvSpPr/>
            <p:nvPr/>
          </p:nvSpPr>
          <p:spPr>
            <a:xfrm>
              <a:off x="1292134" y="784302"/>
              <a:ext cx="2816100" cy="312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zh-CN" b="1">
                  <a:solidFill>
                    <a:srgbClr val="3D85C6"/>
                  </a:solidFill>
                </a:rPr>
                <a:t>Histogram</a:t>
              </a:r>
              <a:endParaRPr b="1">
                <a:solidFill>
                  <a:srgbClr val="3D85C6"/>
                </a:solidFill>
              </a:endParaRPr>
            </a:p>
          </p:txBody>
        </p:sp>
      </p:grpSp>
      <p:grpSp>
        <p:nvGrpSpPr>
          <p:cNvPr id="247" name="Google Shape;247;p20"/>
          <p:cNvGrpSpPr/>
          <p:nvPr/>
        </p:nvGrpSpPr>
        <p:grpSpPr>
          <a:xfrm>
            <a:off x="3744825" y="2999950"/>
            <a:ext cx="4821467" cy="2035935"/>
            <a:chOff x="1997594" y="1575498"/>
            <a:chExt cx="3530400" cy="2195788"/>
          </a:xfrm>
        </p:grpSpPr>
        <p:sp>
          <p:nvSpPr>
            <p:cNvPr id="248" name="Google Shape;248;p20"/>
            <p:cNvSpPr/>
            <p:nvPr/>
          </p:nvSpPr>
          <p:spPr>
            <a:xfrm>
              <a:off x="1997594" y="1703386"/>
              <a:ext cx="3530400" cy="2067900"/>
            </a:xfrm>
            <a:prstGeom prst="rect">
              <a:avLst/>
            </a:prstGeom>
            <a:noFill/>
            <a:ln w="2857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FFFF"/>
                </a:highlight>
              </a:endParaRPr>
            </a:p>
          </p:txBody>
        </p:sp>
        <p:sp>
          <p:nvSpPr>
            <p:cNvPr id="249" name="Google Shape;249;p20"/>
            <p:cNvSpPr/>
            <p:nvPr/>
          </p:nvSpPr>
          <p:spPr>
            <a:xfrm>
              <a:off x="2147389" y="1575498"/>
              <a:ext cx="2271600" cy="312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zh-CN" b="1">
                  <a:solidFill>
                    <a:srgbClr val="3D85C6"/>
                  </a:solidFill>
                </a:rPr>
                <a:t>Under-sampling classifier score </a:t>
              </a:r>
              <a:endParaRPr b="1">
                <a:solidFill>
                  <a:srgbClr val="3D85C6"/>
                </a:solidFill>
              </a:endParaRPr>
            </a:p>
          </p:txBody>
        </p:sp>
      </p:grpSp>
      <p:sp>
        <p:nvSpPr>
          <p:cNvPr id="250" name="Google Shape;250;p20"/>
          <p:cNvSpPr/>
          <p:nvPr/>
        </p:nvSpPr>
        <p:spPr>
          <a:xfrm>
            <a:off x="6096225" y="4075600"/>
            <a:ext cx="396900" cy="158100"/>
          </a:xfrm>
          <a:prstGeom prst="rect">
            <a:avLst/>
          </a:prstGeom>
          <a:noFill/>
          <a:ln w="19050" cap="flat" cmpd="sng">
            <a:solidFill>
              <a:srgbClr val="5B0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1" name="Google Shape;251;p20"/>
          <p:cNvPicPr preferRelativeResize="0"/>
          <p:nvPr/>
        </p:nvPicPr>
        <p:blipFill>
          <a:blip r:embed="rId8">
            <a:alphaModFix/>
          </a:blip>
          <a:stretch>
            <a:fillRect/>
          </a:stretch>
        </p:blipFill>
        <p:spPr>
          <a:xfrm>
            <a:off x="665425" y="3273445"/>
            <a:ext cx="2405825" cy="1762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21" descr="Picture"/>
          <p:cNvPicPr preferRelativeResize="0"/>
          <p:nvPr/>
        </p:nvPicPr>
        <p:blipFill rotWithShape="1">
          <a:blip r:embed="rId3">
            <a:alphaModFix/>
          </a:blip>
          <a:srcRect/>
          <a:stretch/>
        </p:blipFill>
        <p:spPr>
          <a:xfrm>
            <a:off x="-109923" y="169028"/>
            <a:ext cx="305884" cy="498943"/>
          </a:xfrm>
          <a:prstGeom prst="rect">
            <a:avLst/>
          </a:prstGeom>
          <a:noFill/>
          <a:ln>
            <a:noFill/>
          </a:ln>
        </p:spPr>
      </p:pic>
      <p:pic>
        <p:nvPicPr>
          <p:cNvPr id="257" name="Google Shape;257;p21" descr="Picture"/>
          <p:cNvPicPr preferRelativeResize="0"/>
          <p:nvPr/>
        </p:nvPicPr>
        <p:blipFill rotWithShape="1">
          <a:blip r:embed="rId4">
            <a:alphaModFix/>
          </a:blip>
          <a:srcRect/>
          <a:stretch/>
        </p:blipFill>
        <p:spPr>
          <a:xfrm>
            <a:off x="378608" y="187652"/>
            <a:ext cx="25400" cy="473545"/>
          </a:xfrm>
          <a:prstGeom prst="rect">
            <a:avLst/>
          </a:prstGeom>
          <a:noFill/>
          <a:ln>
            <a:noFill/>
          </a:ln>
        </p:spPr>
      </p:pic>
      <p:sp>
        <p:nvSpPr>
          <p:cNvPr id="258" name="Google Shape;258;p21"/>
          <p:cNvSpPr txBox="1"/>
          <p:nvPr/>
        </p:nvSpPr>
        <p:spPr>
          <a:xfrm>
            <a:off x="480525" y="169025"/>
            <a:ext cx="5965200" cy="61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b="1" dirty="0">
                <a:solidFill>
                  <a:srgbClr val="073763"/>
                </a:solidFill>
              </a:rPr>
              <a:t>Comparison</a:t>
            </a:r>
            <a:endParaRPr sz="2000" b="1" dirty="0">
              <a:solidFill>
                <a:srgbClr val="073763"/>
              </a:solidFill>
            </a:endParaRPr>
          </a:p>
        </p:txBody>
      </p:sp>
      <p:pic>
        <p:nvPicPr>
          <p:cNvPr id="259" name="Google Shape;259;p21" descr="Picture"/>
          <p:cNvPicPr preferRelativeResize="0"/>
          <p:nvPr/>
        </p:nvPicPr>
        <p:blipFill rotWithShape="1">
          <a:blip r:embed="rId5">
            <a:alphaModFix/>
          </a:blip>
          <a:srcRect/>
          <a:stretch/>
        </p:blipFill>
        <p:spPr>
          <a:xfrm>
            <a:off x="-26018" y="720880"/>
            <a:ext cx="9196045" cy="10556"/>
          </a:xfrm>
          <a:prstGeom prst="rect">
            <a:avLst/>
          </a:prstGeom>
          <a:noFill/>
          <a:ln>
            <a:noFill/>
          </a:ln>
        </p:spPr>
      </p:pic>
      <p:pic>
        <p:nvPicPr>
          <p:cNvPr id="260" name="Google Shape;260;p21"/>
          <p:cNvPicPr preferRelativeResize="0"/>
          <p:nvPr/>
        </p:nvPicPr>
        <p:blipFill>
          <a:blip r:embed="rId6">
            <a:alphaModFix/>
          </a:blip>
          <a:stretch>
            <a:fillRect/>
          </a:stretch>
        </p:blipFill>
        <p:spPr>
          <a:xfrm>
            <a:off x="6425775" y="24200"/>
            <a:ext cx="2674175" cy="643775"/>
          </a:xfrm>
          <a:prstGeom prst="rect">
            <a:avLst/>
          </a:prstGeom>
          <a:noFill/>
          <a:ln>
            <a:noFill/>
          </a:ln>
        </p:spPr>
      </p:pic>
      <p:grpSp>
        <p:nvGrpSpPr>
          <p:cNvPr id="261" name="Google Shape;261;p21"/>
          <p:cNvGrpSpPr/>
          <p:nvPr/>
        </p:nvGrpSpPr>
        <p:grpSpPr>
          <a:xfrm>
            <a:off x="403988" y="920825"/>
            <a:ext cx="5392719" cy="2575652"/>
            <a:chOff x="-212763" y="1037807"/>
            <a:chExt cx="6658500" cy="2328168"/>
          </a:xfrm>
        </p:grpSpPr>
        <p:sp>
          <p:nvSpPr>
            <p:cNvPr id="262" name="Google Shape;262;p21"/>
            <p:cNvSpPr/>
            <p:nvPr/>
          </p:nvSpPr>
          <p:spPr>
            <a:xfrm>
              <a:off x="-212763" y="1130075"/>
              <a:ext cx="6658500" cy="2235900"/>
            </a:xfrm>
            <a:prstGeom prst="rect">
              <a:avLst/>
            </a:prstGeom>
            <a:noFill/>
            <a:ln w="2857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FFFF"/>
                </a:highlight>
              </a:endParaRPr>
            </a:p>
          </p:txBody>
        </p:sp>
        <p:sp>
          <p:nvSpPr>
            <p:cNvPr id="263" name="Google Shape;263;p21"/>
            <p:cNvSpPr/>
            <p:nvPr/>
          </p:nvSpPr>
          <p:spPr>
            <a:xfrm>
              <a:off x="77905" y="1037807"/>
              <a:ext cx="2368800" cy="211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US" altLang="zh-CN" b="1" dirty="0">
                  <a:solidFill>
                    <a:srgbClr val="3D85C6"/>
                  </a:solidFill>
                </a:rPr>
                <a:t>Comparison </a:t>
              </a:r>
              <a:r>
                <a:rPr lang="zh-CN" b="1" dirty="0">
                  <a:solidFill>
                    <a:srgbClr val="3D85C6"/>
                  </a:solidFill>
                </a:rPr>
                <a:t>result</a:t>
              </a:r>
              <a:endParaRPr b="1" dirty="0">
                <a:solidFill>
                  <a:srgbClr val="3D85C6"/>
                </a:solidFill>
              </a:endParaRPr>
            </a:p>
          </p:txBody>
        </p:sp>
      </p:grpSp>
      <p:graphicFrame>
        <p:nvGraphicFramePr>
          <p:cNvPr id="264" name="Google Shape;264;p21"/>
          <p:cNvGraphicFramePr/>
          <p:nvPr/>
        </p:nvGraphicFramePr>
        <p:xfrm>
          <a:off x="509575" y="1281863"/>
          <a:ext cx="5170950" cy="1737240"/>
        </p:xfrm>
        <a:graphic>
          <a:graphicData uri="http://schemas.openxmlformats.org/drawingml/2006/table">
            <a:tbl>
              <a:tblPr>
                <a:noFill/>
                <a:tableStyleId>{456ED4B7-A1E2-4CD4-998D-E6367DA8C4BF}</a:tableStyleId>
              </a:tblPr>
              <a:tblGrid>
                <a:gridCol w="1584225">
                  <a:extLst>
                    <a:ext uri="{9D8B030D-6E8A-4147-A177-3AD203B41FA5}">
                      <a16:colId xmlns:a16="http://schemas.microsoft.com/office/drawing/2014/main" val="20000"/>
                    </a:ext>
                  </a:extLst>
                </a:gridCol>
                <a:gridCol w="1686650">
                  <a:extLst>
                    <a:ext uri="{9D8B030D-6E8A-4147-A177-3AD203B41FA5}">
                      <a16:colId xmlns:a16="http://schemas.microsoft.com/office/drawing/2014/main" val="20001"/>
                    </a:ext>
                  </a:extLst>
                </a:gridCol>
                <a:gridCol w="1900075">
                  <a:extLst>
                    <a:ext uri="{9D8B030D-6E8A-4147-A177-3AD203B41FA5}">
                      <a16:colId xmlns:a16="http://schemas.microsoft.com/office/drawing/2014/main" val="20002"/>
                    </a:ext>
                  </a:extLst>
                </a:gridCol>
              </a:tblGrid>
              <a:tr h="515650">
                <a:tc>
                  <a:txBody>
                    <a:bodyPr/>
                    <a:lstStyle/>
                    <a:p>
                      <a:pPr marL="0" lvl="0" indent="0" algn="ctr" rtl="0">
                        <a:spcBef>
                          <a:spcPts val="0"/>
                        </a:spcBef>
                        <a:spcAft>
                          <a:spcPts val="0"/>
                        </a:spcAft>
                        <a:buNone/>
                      </a:pPr>
                      <a:endParaRPr sz="1200">
                        <a:solidFill>
                          <a:srgbClr val="073763"/>
                        </a:solidFill>
                      </a:endParaRPr>
                    </a:p>
                  </a:txBody>
                  <a:tcPr marL="91425" marR="91425" marT="91425" marB="91425">
                    <a:lnL w="9525" cap="flat" cmpd="sng">
                      <a:solidFill>
                        <a:srgbClr val="073763"/>
                      </a:solidFill>
                      <a:prstDash val="solid"/>
                      <a:round/>
                      <a:headEnd type="none" w="sm" len="sm"/>
                      <a:tailEnd type="none" w="sm" len="sm"/>
                    </a:lnL>
                    <a:lnR w="9525" cap="flat" cmpd="sng">
                      <a:solidFill>
                        <a:srgbClr val="073763"/>
                      </a:solidFill>
                      <a:prstDash val="solid"/>
                      <a:round/>
                      <a:headEnd type="none" w="sm" len="sm"/>
                      <a:tailEnd type="none" w="sm" len="sm"/>
                    </a:lnR>
                    <a:lnT w="9525" cap="flat" cmpd="sng">
                      <a:solidFill>
                        <a:srgbClr val="073763"/>
                      </a:solidFill>
                      <a:prstDash val="solid"/>
                      <a:round/>
                      <a:headEnd type="none" w="sm" len="sm"/>
                      <a:tailEnd type="none" w="sm" len="sm"/>
                    </a:lnT>
                    <a:lnB w="9525" cap="flat" cmpd="sng">
                      <a:solidFill>
                        <a:srgbClr val="073763"/>
                      </a:solidFill>
                      <a:prstDash val="solid"/>
                      <a:round/>
                      <a:headEnd type="none" w="sm" len="sm"/>
                      <a:tailEnd type="none" w="sm" len="sm"/>
                    </a:lnB>
                  </a:tcPr>
                </a:tc>
                <a:tc>
                  <a:txBody>
                    <a:bodyPr/>
                    <a:lstStyle/>
                    <a:p>
                      <a:pPr marL="0" lvl="0" indent="0" algn="ctr" rtl="0">
                        <a:spcBef>
                          <a:spcPts val="0"/>
                        </a:spcBef>
                        <a:spcAft>
                          <a:spcPts val="0"/>
                        </a:spcAft>
                        <a:buNone/>
                      </a:pPr>
                      <a:r>
                        <a:rPr lang="zh-CN" sz="1200" b="1">
                          <a:solidFill>
                            <a:srgbClr val="073763"/>
                          </a:solidFill>
                        </a:rPr>
                        <a:t>Recall</a:t>
                      </a:r>
                      <a:r>
                        <a:rPr lang="zh-CN" sz="1200">
                          <a:solidFill>
                            <a:srgbClr val="073763"/>
                          </a:solidFill>
                        </a:rPr>
                        <a:t> with “Yes” as Positive</a:t>
                      </a:r>
                      <a:endParaRPr sz="1200">
                        <a:solidFill>
                          <a:srgbClr val="073763"/>
                        </a:solidFill>
                      </a:endParaRPr>
                    </a:p>
                  </a:txBody>
                  <a:tcPr marL="91425" marR="91425" marT="91425" marB="91425">
                    <a:lnL w="9525" cap="flat" cmpd="sng">
                      <a:solidFill>
                        <a:srgbClr val="073763"/>
                      </a:solidFill>
                      <a:prstDash val="solid"/>
                      <a:round/>
                      <a:headEnd type="none" w="sm" len="sm"/>
                      <a:tailEnd type="none" w="sm" len="sm"/>
                    </a:lnL>
                    <a:lnR w="9525" cap="flat" cmpd="sng">
                      <a:solidFill>
                        <a:srgbClr val="073763"/>
                      </a:solidFill>
                      <a:prstDash val="solid"/>
                      <a:round/>
                      <a:headEnd type="none" w="sm" len="sm"/>
                      <a:tailEnd type="none" w="sm" len="sm"/>
                    </a:lnR>
                    <a:lnT w="9525" cap="flat" cmpd="sng">
                      <a:solidFill>
                        <a:srgbClr val="073763"/>
                      </a:solidFill>
                      <a:prstDash val="solid"/>
                      <a:round/>
                      <a:headEnd type="none" w="sm" len="sm"/>
                      <a:tailEnd type="none" w="sm" len="sm"/>
                    </a:lnT>
                    <a:lnB w="9525" cap="flat" cmpd="sng">
                      <a:solidFill>
                        <a:srgbClr val="073763"/>
                      </a:solidFill>
                      <a:prstDash val="solid"/>
                      <a:round/>
                      <a:headEnd type="none" w="sm" len="sm"/>
                      <a:tailEnd type="none" w="sm" len="sm"/>
                    </a:lnB>
                  </a:tcPr>
                </a:tc>
                <a:tc>
                  <a:txBody>
                    <a:bodyPr/>
                    <a:lstStyle/>
                    <a:p>
                      <a:pPr marL="0" lvl="0" indent="0" algn="ctr" rtl="0">
                        <a:spcBef>
                          <a:spcPts val="0"/>
                        </a:spcBef>
                        <a:spcAft>
                          <a:spcPts val="0"/>
                        </a:spcAft>
                        <a:buNone/>
                      </a:pPr>
                      <a:r>
                        <a:rPr lang="zh-CN" sz="1200">
                          <a:solidFill>
                            <a:srgbClr val="073763"/>
                          </a:solidFill>
                        </a:rPr>
                        <a:t>AUC </a:t>
                      </a:r>
                      <a:endParaRPr sz="1200">
                        <a:solidFill>
                          <a:srgbClr val="073763"/>
                        </a:solidFill>
                      </a:endParaRPr>
                    </a:p>
                  </a:txBody>
                  <a:tcPr marL="91425" marR="91425" marT="91425" marB="91425">
                    <a:lnL w="9525" cap="flat" cmpd="sng">
                      <a:solidFill>
                        <a:srgbClr val="073763"/>
                      </a:solidFill>
                      <a:prstDash val="solid"/>
                      <a:round/>
                      <a:headEnd type="none" w="sm" len="sm"/>
                      <a:tailEnd type="none" w="sm" len="sm"/>
                    </a:lnL>
                    <a:lnR w="9525" cap="flat" cmpd="sng">
                      <a:solidFill>
                        <a:srgbClr val="073763"/>
                      </a:solidFill>
                      <a:prstDash val="solid"/>
                      <a:round/>
                      <a:headEnd type="none" w="sm" len="sm"/>
                      <a:tailEnd type="none" w="sm" len="sm"/>
                    </a:lnR>
                    <a:lnT w="9525" cap="flat" cmpd="sng">
                      <a:solidFill>
                        <a:srgbClr val="073763"/>
                      </a:solidFill>
                      <a:prstDash val="solid"/>
                      <a:round/>
                      <a:headEnd type="none" w="sm" len="sm"/>
                      <a:tailEnd type="none" w="sm" len="sm"/>
                    </a:lnT>
                    <a:lnB w="9525" cap="flat" cmpd="sng">
                      <a:solidFill>
                        <a:srgbClr val="073763"/>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zh-CN" sz="1200">
                          <a:solidFill>
                            <a:srgbClr val="073763"/>
                          </a:solidFill>
                        </a:rPr>
                        <a:t>Default</a:t>
                      </a:r>
                      <a:endParaRPr sz="1200">
                        <a:solidFill>
                          <a:srgbClr val="073763"/>
                        </a:solidFill>
                      </a:endParaRPr>
                    </a:p>
                  </a:txBody>
                  <a:tcPr marL="91425" marR="91425" marT="91425" marB="91425">
                    <a:lnL w="9525" cap="flat" cmpd="sng">
                      <a:solidFill>
                        <a:srgbClr val="073763"/>
                      </a:solidFill>
                      <a:prstDash val="solid"/>
                      <a:round/>
                      <a:headEnd type="none" w="sm" len="sm"/>
                      <a:tailEnd type="none" w="sm" len="sm"/>
                    </a:lnL>
                    <a:lnR w="9525" cap="flat" cmpd="sng">
                      <a:solidFill>
                        <a:srgbClr val="073763"/>
                      </a:solidFill>
                      <a:prstDash val="solid"/>
                      <a:round/>
                      <a:headEnd type="none" w="sm" len="sm"/>
                      <a:tailEnd type="none" w="sm" len="sm"/>
                    </a:lnR>
                    <a:lnT w="9525" cap="flat" cmpd="sng">
                      <a:solidFill>
                        <a:srgbClr val="073763"/>
                      </a:solidFill>
                      <a:prstDash val="solid"/>
                      <a:round/>
                      <a:headEnd type="none" w="sm" len="sm"/>
                      <a:tailEnd type="none" w="sm" len="sm"/>
                    </a:lnT>
                    <a:lnB w="9525" cap="flat" cmpd="sng">
                      <a:solidFill>
                        <a:srgbClr val="073763"/>
                      </a:solidFill>
                      <a:prstDash val="solid"/>
                      <a:round/>
                      <a:headEnd type="none" w="sm" len="sm"/>
                      <a:tailEnd type="none" w="sm" len="sm"/>
                    </a:lnB>
                  </a:tcPr>
                </a:tc>
                <a:tc>
                  <a:txBody>
                    <a:bodyPr/>
                    <a:lstStyle/>
                    <a:p>
                      <a:pPr marL="0" lvl="0" indent="0" algn="ctr" rtl="0">
                        <a:spcBef>
                          <a:spcPts val="0"/>
                        </a:spcBef>
                        <a:spcAft>
                          <a:spcPts val="0"/>
                        </a:spcAft>
                        <a:buNone/>
                      </a:pPr>
                      <a:r>
                        <a:rPr lang="zh-CN" b="1">
                          <a:solidFill>
                            <a:srgbClr val="073763"/>
                          </a:solidFill>
                          <a:latin typeface="Calibri"/>
                          <a:ea typeface="Calibri"/>
                          <a:cs typeface="Calibri"/>
                          <a:sym typeface="Calibri"/>
                        </a:rPr>
                        <a:t>0.14</a:t>
                      </a:r>
                      <a:endParaRPr b="1">
                        <a:solidFill>
                          <a:srgbClr val="073763"/>
                        </a:solidFill>
                        <a:latin typeface="Calibri"/>
                        <a:ea typeface="Calibri"/>
                        <a:cs typeface="Calibri"/>
                        <a:sym typeface="Calibri"/>
                      </a:endParaRPr>
                    </a:p>
                  </a:txBody>
                  <a:tcPr marL="91425" marR="91425" marT="91425" marB="91425">
                    <a:lnL w="9525" cap="flat" cmpd="sng">
                      <a:solidFill>
                        <a:srgbClr val="073763"/>
                      </a:solidFill>
                      <a:prstDash val="solid"/>
                      <a:round/>
                      <a:headEnd type="none" w="sm" len="sm"/>
                      <a:tailEnd type="none" w="sm" len="sm"/>
                    </a:lnL>
                    <a:lnR w="9525" cap="flat" cmpd="sng">
                      <a:solidFill>
                        <a:srgbClr val="073763"/>
                      </a:solidFill>
                      <a:prstDash val="solid"/>
                      <a:round/>
                      <a:headEnd type="none" w="sm" len="sm"/>
                      <a:tailEnd type="none" w="sm" len="sm"/>
                    </a:lnR>
                    <a:lnT w="9525" cap="flat" cmpd="sng">
                      <a:solidFill>
                        <a:srgbClr val="073763"/>
                      </a:solidFill>
                      <a:prstDash val="solid"/>
                      <a:round/>
                      <a:headEnd type="none" w="sm" len="sm"/>
                      <a:tailEnd type="none" w="sm" len="sm"/>
                    </a:lnT>
                    <a:lnB w="9525" cap="flat" cmpd="sng">
                      <a:solidFill>
                        <a:srgbClr val="073763"/>
                      </a:solidFill>
                      <a:prstDash val="solid"/>
                      <a:round/>
                      <a:headEnd type="none" w="sm" len="sm"/>
                      <a:tailEnd type="none" w="sm" len="sm"/>
                    </a:lnB>
                  </a:tcPr>
                </a:tc>
                <a:tc>
                  <a:txBody>
                    <a:bodyPr/>
                    <a:lstStyle/>
                    <a:p>
                      <a:pPr marL="0" lvl="0" indent="0" algn="ctr" rtl="0">
                        <a:spcBef>
                          <a:spcPts val="0"/>
                        </a:spcBef>
                        <a:spcAft>
                          <a:spcPts val="0"/>
                        </a:spcAft>
                        <a:buNone/>
                      </a:pPr>
                      <a:r>
                        <a:rPr lang="zh-CN">
                          <a:solidFill>
                            <a:srgbClr val="073763"/>
                          </a:solidFill>
                          <a:latin typeface="Calibri"/>
                          <a:ea typeface="Calibri"/>
                          <a:cs typeface="Calibri"/>
                          <a:sym typeface="Calibri"/>
                        </a:rPr>
                        <a:t>0.78</a:t>
                      </a:r>
                      <a:endParaRPr>
                        <a:solidFill>
                          <a:srgbClr val="073763"/>
                        </a:solidFill>
                        <a:latin typeface="Calibri"/>
                        <a:ea typeface="Calibri"/>
                        <a:cs typeface="Calibri"/>
                        <a:sym typeface="Calibri"/>
                      </a:endParaRPr>
                    </a:p>
                  </a:txBody>
                  <a:tcPr marL="91425" marR="91425" marT="91425" marB="91425">
                    <a:lnL w="9525" cap="flat" cmpd="sng">
                      <a:solidFill>
                        <a:srgbClr val="073763"/>
                      </a:solidFill>
                      <a:prstDash val="solid"/>
                      <a:round/>
                      <a:headEnd type="none" w="sm" len="sm"/>
                      <a:tailEnd type="none" w="sm" len="sm"/>
                    </a:lnL>
                    <a:lnR w="9525" cap="flat" cmpd="sng">
                      <a:solidFill>
                        <a:srgbClr val="073763"/>
                      </a:solidFill>
                      <a:prstDash val="solid"/>
                      <a:round/>
                      <a:headEnd type="none" w="sm" len="sm"/>
                      <a:tailEnd type="none" w="sm" len="sm"/>
                    </a:lnR>
                    <a:lnT w="9525" cap="flat" cmpd="sng">
                      <a:solidFill>
                        <a:srgbClr val="073763"/>
                      </a:solidFill>
                      <a:prstDash val="solid"/>
                      <a:round/>
                      <a:headEnd type="none" w="sm" len="sm"/>
                      <a:tailEnd type="none" w="sm" len="sm"/>
                    </a:lnT>
                    <a:lnB w="9525" cap="flat" cmpd="sng">
                      <a:solidFill>
                        <a:srgbClr val="073763"/>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zh-CN" sz="1200">
                          <a:solidFill>
                            <a:srgbClr val="073763"/>
                          </a:solidFill>
                        </a:rPr>
                        <a:t>Under-sampling</a:t>
                      </a:r>
                      <a:endParaRPr sz="1200">
                        <a:solidFill>
                          <a:srgbClr val="073763"/>
                        </a:solidFill>
                      </a:endParaRPr>
                    </a:p>
                  </a:txBody>
                  <a:tcPr marL="91425" marR="91425" marT="91425" marB="91425">
                    <a:lnL w="9525" cap="flat" cmpd="sng">
                      <a:solidFill>
                        <a:srgbClr val="073763"/>
                      </a:solidFill>
                      <a:prstDash val="solid"/>
                      <a:round/>
                      <a:headEnd type="none" w="sm" len="sm"/>
                      <a:tailEnd type="none" w="sm" len="sm"/>
                    </a:lnL>
                    <a:lnR w="9525" cap="flat" cmpd="sng">
                      <a:solidFill>
                        <a:srgbClr val="073763"/>
                      </a:solidFill>
                      <a:prstDash val="solid"/>
                      <a:round/>
                      <a:headEnd type="none" w="sm" len="sm"/>
                      <a:tailEnd type="none" w="sm" len="sm"/>
                    </a:lnR>
                    <a:lnT w="9525" cap="flat" cmpd="sng">
                      <a:solidFill>
                        <a:srgbClr val="073763"/>
                      </a:solidFill>
                      <a:prstDash val="solid"/>
                      <a:round/>
                      <a:headEnd type="none" w="sm" len="sm"/>
                      <a:tailEnd type="none" w="sm" len="sm"/>
                    </a:lnT>
                    <a:lnB w="9525" cap="flat" cmpd="sng">
                      <a:solidFill>
                        <a:srgbClr val="073763"/>
                      </a:solidFill>
                      <a:prstDash val="solid"/>
                      <a:round/>
                      <a:headEnd type="none" w="sm" len="sm"/>
                      <a:tailEnd type="none" w="sm" len="sm"/>
                    </a:lnB>
                  </a:tcPr>
                </a:tc>
                <a:tc>
                  <a:txBody>
                    <a:bodyPr/>
                    <a:lstStyle/>
                    <a:p>
                      <a:pPr marL="0" lvl="0" indent="0" algn="ctr" rtl="0">
                        <a:spcBef>
                          <a:spcPts val="0"/>
                        </a:spcBef>
                        <a:spcAft>
                          <a:spcPts val="0"/>
                        </a:spcAft>
                        <a:buNone/>
                      </a:pPr>
                      <a:r>
                        <a:rPr lang="zh-CN" b="1">
                          <a:solidFill>
                            <a:srgbClr val="073763"/>
                          </a:solidFill>
                          <a:latin typeface="Calibri"/>
                          <a:ea typeface="Calibri"/>
                          <a:cs typeface="Calibri"/>
                          <a:sym typeface="Calibri"/>
                        </a:rPr>
                        <a:t>0.87</a:t>
                      </a:r>
                      <a:endParaRPr b="1">
                        <a:solidFill>
                          <a:srgbClr val="073763"/>
                        </a:solidFill>
                        <a:latin typeface="Calibri"/>
                        <a:ea typeface="Calibri"/>
                        <a:cs typeface="Calibri"/>
                        <a:sym typeface="Calibri"/>
                      </a:endParaRPr>
                    </a:p>
                  </a:txBody>
                  <a:tcPr marL="91425" marR="91425" marT="91425" marB="91425">
                    <a:lnL w="9525" cap="flat" cmpd="sng">
                      <a:solidFill>
                        <a:srgbClr val="073763"/>
                      </a:solidFill>
                      <a:prstDash val="solid"/>
                      <a:round/>
                      <a:headEnd type="none" w="sm" len="sm"/>
                      <a:tailEnd type="none" w="sm" len="sm"/>
                    </a:lnL>
                    <a:lnR w="9525" cap="flat" cmpd="sng">
                      <a:solidFill>
                        <a:srgbClr val="073763"/>
                      </a:solidFill>
                      <a:prstDash val="solid"/>
                      <a:round/>
                      <a:headEnd type="none" w="sm" len="sm"/>
                      <a:tailEnd type="none" w="sm" len="sm"/>
                    </a:lnR>
                    <a:lnT w="9525" cap="flat" cmpd="sng">
                      <a:solidFill>
                        <a:srgbClr val="073763"/>
                      </a:solidFill>
                      <a:prstDash val="solid"/>
                      <a:round/>
                      <a:headEnd type="none" w="sm" len="sm"/>
                      <a:tailEnd type="none" w="sm" len="sm"/>
                    </a:lnT>
                    <a:lnB w="9525" cap="flat" cmpd="sng">
                      <a:solidFill>
                        <a:srgbClr val="073763"/>
                      </a:solidFill>
                      <a:prstDash val="solid"/>
                      <a:round/>
                      <a:headEnd type="none" w="sm" len="sm"/>
                      <a:tailEnd type="none" w="sm" len="sm"/>
                    </a:lnB>
                  </a:tcPr>
                </a:tc>
                <a:tc>
                  <a:txBody>
                    <a:bodyPr/>
                    <a:lstStyle/>
                    <a:p>
                      <a:pPr marL="0" lvl="0" indent="0" algn="ctr" rtl="0">
                        <a:spcBef>
                          <a:spcPts val="0"/>
                        </a:spcBef>
                        <a:spcAft>
                          <a:spcPts val="0"/>
                        </a:spcAft>
                        <a:buNone/>
                      </a:pPr>
                      <a:r>
                        <a:rPr lang="zh-CN">
                          <a:solidFill>
                            <a:srgbClr val="073763"/>
                          </a:solidFill>
                          <a:latin typeface="Calibri"/>
                          <a:ea typeface="Calibri"/>
                          <a:cs typeface="Calibri"/>
                          <a:sym typeface="Calibri"/>
                        </a:rPr>
                        <a:t>0.87</a:t>
                      </a:r>
                      <a:endParaRPr>
                        <a:solidFill>
                          <a:srgbClr val="073763"/>
                        </a:solidFill>
                        <a:latin typeface="Calibri"/>
                        <a:ea typeface="Calibri"/>
                        <a:cs typeface="Calibri"/>
                        <a:sym typeface="Calibri"/>
                      </a:endParaRPr>
                    </a:p>
                  </a:txBody>
                  <a:tcPr marL="91425" marR="91425" marT="91425" marB="91425">
                    <a:lnL w="9525" cap="flat" cmpd="sng">
                      <a:solidFill>
                        <a:srgbClr val="073763"/>
                      </a:solidFill>
                      <a:prstDash val="solid"/>
                      <a:round/>
                      <a:headEnd type="none" w="sm" len="sm"/>
                      <a:tailEnd type="none" w="sm" len="sm"/>
                    </a:lnL>
                    <a:lnR w="9525" cap="flat" cmpd="sng">
                      <a:solidFill>
                        <a:srgbClr val="073763"/>
                      </a:solidFill>
                      <a:prstDash val="solid"/>
                      <a:round/>
                      <a:headEnd type="none" w="sm" len="sm"/>
                      <a:tailEnd type="none" w="sm" len="sm"/>
                    </a:lnR>
                    <a:lnT w="9525" cap="flat" cmpd="sng">
                      <a:solidFill>
                        <a:srgbClr val="073763"/>
                      </a:solidFill>
                      <a:prstDash val="solid"/>
                      <a:round/>
                      <a:headEnd type="none" w="sm" len="sm"/>
                      <a:tailEnd type="none" w="sm" len="sm"/>
                    </a:lnT>
                    <a:lnB w="9525" cap="flat" cmpd="sng">
                      <a:solidFill>
                        <a:srgbClr val="073763"/>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zh-CN" sz="1200">
                          <a:solidFill>
                            <a:srgbClr val="073763"/>
                          </a:solidFill>
                        </a:rPr>
                        <a:t>SMOTE</a:t>
                      </a:r>
                      <a:endParaRPr sz="1200">
                        <a:solidFill>
                          <a:srgbClr val="073763"/>
                        </a:solidFill>
                      </a:endParaRPr>
                    </a:p>
                  </a:txBody>
                  <a:tcPr marL="91425" marR="91425" marT="91425" marB="91425">
                    <a:lnL w="9525" cap="flat" cmpd="sng">
                      <a:solidFill>
                        <a:srgbClr val="073763"/>
                      </a:solidFill>
                      <a:prstDash val="solid"/>
                      <a:round/>
                      <a:headEnd type="none" w="sm" len="sm"/>
                      <a:tailEnd type="none" w="sm" len="sm"/>
                    </a:lnL>
                    <a:lnR w="9525" cap="flat" cmpd="sng">
                      <a:solidFill>
                        <a:srgbClr val="073763"/>
                      </a:solidFill>
                      <a:prstDash val="solid"/>
                      <a:round/>
                      <a:headEnd type="none" w="sm" len="sm"/>
                      <a:tailEnd type="none" w="sm" len="sm"/>
                    </a:lnR>
                    <a:lnT w="9525" cap="flat" cmpd="sng">
                      <a:solidFill>
                        <a:srgbClr val="073763"/>
                      </a:solidFill>
                      <a:prstDash val="solid"/>
                      <a:round/>
                      <a:headEnd type="none" w="sm" len="sm"/>
                      <a:tailEnd type="none" w="sm" len="sm"/>
                    </a:lnT>
                    <a:lnB w="9525" cap="flat" cmpd="sng">
                      <a:solidFill>
                        <a:srgbClr val="073763"/>
                      </a:solidFill>
                      <a:prstDash val="solid"/>
                      <a:round/>
                      <a:headEnd type="none" w="sm" len="sm"/>
                      <a:tailEnd type="none" w="sm" len="sm"/>
                    </a:lnB>
                  </a:tcPr>
                </a:tc>
                <a:tc>
                  <a:txBody>
                    <a:bodyPr/>
                    <a:lstStyle/>
                    <a:p>
                      <a:pPr marL="0" lvl="0" indent="0" algn="ctr" rtl="0">
                        <a:spcBef>
                          <a:spcPts val="0"/>
                        </a:spcBef>
                        <a:spcAft>
                          <a:spcPts val="0"/>
                        </a:spcAft>
                        <a:buNone/>
                      </a:pPr>
                      <a:r>
                        <a:rPr lang="zh-CN" b="1">
                          <a:solidFill>
                            <a:srgbClr val="073763"/>
                          </a:solidFill>
                          <a:latin typeface="Calibri"/>
                          <a:ea typeface="Calibri"/>
                          <a:cs typeface="Calibri"/>
                          <a:sym typeface="Calibri"/>
                        </a:rPr>
                        <a:t>0.89</a:t>
                      </a:r>
                      <a:endParaRPr b="1">
                        <a:solidFill>
                          <a:srgbClr val="073763"/>
                        </a:solidFill>
                        <a:latin typeface="Calibri"/>
                        <a:ea typeface="Calibri"/>
                        <a:cs typeface="Calibri"/>
                        <a:sym typeface="Calibri"/>
                      </a:endParaRPr>
                    </a:p>
                  </a:txBody>
                  <a:tcPr marL="91425" marR="91425" marT="91425" marB="91425">
                    <a:lnL w="9525" cap="flat" cmpd="sng">
                      <a:solidFill>
                        <a:srgbClr val="073763"/>
                      </a:solidFill>
                      <a:prstDash val="solid"/>
                      <a:round/>
                      <a:headEnd type="none" w="sm" len="sm"/>
                      <a:tailEnd type="none" w="sm" len="sm"/>
                    </a:lnL>
                    <a:lnR w="9525" cap="flat" cmpd="sng">
                      <a:solidFill>
                        <a:srgbClr val="073763"/>
                      </a:solidFill>
                      <a:prstDash val="solid"/>
                      <a:round/>
                      <a:headEnd type="none" w="sm" len="sm"/>
                      <a:tailEnd type="none" w="sm" len="sm"/>
                    </a:lnR>
                    <a:lnT w="9525" cap="flat" cmpd="sng">
                      <a:solidFill>
                        <a:srgbClr val="073763"/>
                      </a:solidFill>
                      <a:prstDash val="solid"/>
                      <a:round/>
                      <a:headEnd type="none" w="sm" len="sm"/>
                      <a:tailEnd type="none" w="sm" len="sm"/>
                    </a:lnT>
                    <a:lnB w="9525" cap="flat" cmpd="sng">
                      <a:solidFill>
                        <a:srgbClr val="073763"/>
                      </a:solidFill>
                      <a:prstDash val="solid"/>
                      <a:round/>
                      <a:headEnd type="none" w="sm" len="sm"/>
                      <a:tailEnd type="none" w="sm" len="sm"/>
                    </a:lnB>
                  </a:tcPr>
                </a:tc>
                <a:tc>
                  <a:txBody>
                    <a:bodyPr/>
                    <a:lstStyle/>
                    <a:p>
                      <a:pPr marL="0" lvl="0" indent="0" algn="ctr" rtl="0">
                        <a:spcBef>
                          <a:spcPts val="0"/>
                        </a:spcBef>
                        <a:spcAft>
                          <a:spcPts val="0"/>
                        </a:spcAft>
                        <a:buNone/>
                      </a:pPr>
                      <a:r>
                        <a:rPr lang="zh-CN">
                          <a:solidFill>
                            <a:srgbClr val="073763"/>
                          </a:solidFill>
                          <a:latin typeface="Calibri"/>
                          <a:ea typeface="Calibri"/>
                          <a:cs typeface="Calibri"/>
                          <a:sym typeface="Calibri"/>
                        </a:rPr>
                        <a:t>0.96</a:t>
                      </a:r>
                      <a:endParaRPr>
                        <a:solidFill>
                          <a:srgbClr val="073763"/>
                        </a:solidFill>
                        <a:latin typeface="Calibri"/>
                        <a:ea typeface="Calibri"/>
                        <a:cs typeface="Calibri"/>
                        <a:sym typeface="Calibri"/>
                      </a:endParaRPr>
                    </a:p>
                  </a:txBody>
                  <a:tcPr marL="91425" marR="91425" marT="91425" marB="91425">
                    <a:lnL w="9525" cap="flat" cmpd="sng">
                      <a:solidFill>
                        <a:srgbClr val="073763"/>
                      </a:solidFill>
                      <a:prstDash val="solid"/>
                      <a:round/>
                      <a:headEnd type="none" w="sm" len="sm"/>
                      <a:tailEnd type="none" w="sm" len="sm"/>
                    </a:lnL>
                    <a:lnR w="9525" cap="flat" cmpd="sng">
                      <a:solidFill>
                        <a:srgbClr val="073763"/>
                      </a:solidFill>
                      <a:prstDash val="solid"/>
                      <a:round/>
                      <a:headEnd type="none" w="sm" len="sm"/>
                      <a:tailEnd type="none" w="sm" len="sm"/>
                    </a:lnR>
                    <a:lnT w="9525" cap="flat" cmpd="sng">
                      <a:solidFill>
                        <a:srgbClr val="073763"/>
                      </a:solidFill>
                      <a:prstDash val="solid"/>
                      <a:round/>
                      <a:headEnd type="none" w="sm" len="sm"/>
                      <a:tailEnd type="none" w="sm" len="sm"/>
                    </a:lnT>
                    <a:lnB w="9525" cap="flat" cmpd="sng">
                      <a:solidFill>
                        <a:srgbClr val="073763"/>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65" name="Google Shape;265;p21"/>
          <p:cNvSpPr txBox="1"/>
          <p:nvPr/>
        </p:nvSpPr>
        <p:spPr>
          <a:xfrm>
            <a:off x="1076550" y="3091625"/>
            <a:ext cx="3855300" cy="340500"/>
          </a:xfrm>
          <a:prstGeom prst="rect">
            <a:avLst/>
          </a:prstGeom>
          <a:solidFill>
            <a:srgbClr val="07376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b="1">
                <a:solidFill>
                  <a:srgbClr val="FFFFFF"/>
                </a:solidFill>
              </a:rPr>
              <a:t>Recall: Default &lt; under-sampling &lt; SMOTE</a:t>
            </a:r>
            <a:endParaRPr b="1">
              <a:solidFill>
                <a:srgbClr val="FFFFFF"/>
              </a:solidFill>
            </a:endParaRPr>
          </a:p>
        </p:txBody>
      </p:sp>
      <p:grpSp>
        <p:nvGrpSpPr>
          <p:cNvPr id="266" name="Google Shape;266;p21"/>
          <p:cNvGrpSpPr/>
          <p:nvPr/>
        </p:nvGrpSpPr>
        <p:grpSpPr>
          <a:xfrm>
            <a:off x="5897844" y="865600"/>
            <a:ext cx="3102234" cy="2627141"/>
            <a:chOff x="995231" y="707741"/>
            <a:chExt cx="6827100" cy="2591380"/>
          </a:xfrm>
        </p:grpSpPr>
        <p:sp>
          <p:nvSpPr>
            <p:cNvPr id="267" name="Google Shape;267;p21"/>
            <p:cNvSpPr/>
            <p:nvPr/>
          </p:nvSpPr>
          <p:spPr>
            <a:xfrm>
              <a:off x="995231" y="861321"/>
              <a:ext cx="6827100" cy="2437800"/>
            </a:xfrm>
            <a:prstGeom prst="rect">
              <a:avLst/>
            </a:prstGeom>
            <a:noFill/>
            <a:ln w="2857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FFFF"/>
                </a:highlight>
              </a:endParaRPr>
            </a:p>
          </p:txBody>
        </p:sp>
        <p:sp>
          <p:nvSpPr>
            <p:cNvPr id="268" name="Google Shape;268;p21"/>
            <p:cNvSpPr/>
            <p:nvPr/>
          </p:nvSpPr>
          <p:spPr>
            <a:xfrm>
              <a:off x="1292174" y="707741"/>
              <a:ext cx="3046800" cy="312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zh-CN" b="1">
                  <a:solidFill>
                    <a:srgbClr val="3D85C6"/>
                  </a:solidFill>
                </a:rPr>
                <a:t>   ROC curve</a:t>
              </a:r>
              <a:endParaRPr b="1">
                <a:solidFill>
                  <a:srgbClr val="3D85C6"/>
                </a:solidFill>
              </a:endParaRPr>
            </a:p>
          </p:txBody>
        </p:sp>
      </p:grpSp>
      <p:pic>
        <p:nvPicPr>
          <p:cNvPr id="269" name="Google Shape;269;p21"/>
          <p:cNvPicPr preferRelativeResize="0"/>
          <p:nvPr/>
        </p:nvPicPr>
        <p:blipFill>
          <a:blip r:embed="rId7">
            <a:alphaModFix/>
          </a:blip>
          <a:stretch>
            <a:fillRect/>
          </a:stretch>
        </p:blipFill>
        <p:spPr>
          <a:xfrm>
            <a:off x="5945825" y="1086100"/>
            <a:ext cx="3006275" cy="2410375"/>
          </a:xfrm>
          <a:prstGeom prst="rect">
            <a:avLst/>
          </a:prstGeom>
          <a:noFill/>
          <a:ln>
            <a:noFill/>
          </a:ln>
        </p:spPr>
      </p:pic>
      <p:grpSp>
        <p:nvGrpSpPr>
          <p:cNvPr id="270" name="Google Shape;270;p21"/>
          <p:cNvGrpSpPr/>
          <p:nvPr/>
        </p:nvGrpSpPr>
        <p:grpSpPr>
          <a:xfrm>
            <a:off x="378607" y="3632975"/>
            <a:ext cx="8642929" cy="1271003"/>
            <a:chOff x="456900" y="1877113"/>
            <a:chExt cx="8085816" cy="1271003"/>
          </a:xfrm>
        </p:grpSpPr>
        <p:grpSp>
          <p:nvGrpSpPr>
            <p:cNvPr id="271" name="Google Shape;271;p21"/>
            <p:cNvGrpSpPr/>
            <p:nvPr/>
          </p:nvGrpSpPr>
          <p:grpSpPr>
            <a:xfrm>
              <a:off x="473175" y="1877113"/>
              <a:ext cx="8069541" cy="1271003"/>
              <a:chOff x="5152724" y="2076910"/>
              <a:chExt cx="3564600" cy="1702388"/>
            </a:xfrm>
          </p:grpSpPr>
          <p:sp>
            <p:nvSpPr>
              <p:cNvPr id="272" name="Google Shape;272;p21"/>
              <p:cNvSpPr/>
              <p:nvPr/>
            </p:nvSpPr>
            <p:spPr>
              <a:xfrm>
                <a:off x="5152724" y="2217498"/>
                <a:ext cx="3564600" cy="1561800"/>
              </a:xfrm>
              <a:prstGeom prst="rect">
                <a:avLst/>
              </a:prstGeom>
              <a:noFill/>
              <a:ln w="2857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FFFF"/>
                  </a:highlight>
                </a:endParaRPr>
              </a:p>
            </p:txBody>
          </p:sp>
          <p:sp>
            <p:nvSpPr>
              <p:cNvPr id="273" name="Google Shape;273;p21"/>
              <p:cNvSpPr/>
              <p:nvPr/>
            </p:nvSpPr>
            <p:spPr>
              <a:xfrm>
                <a:off x="5282124" y="2076910"/>
                <a:ext cx="572100" cy="2832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zh-CN" b="1">
                    <a:solidFill>
                      <a:srgbClr val="3D85C6"/>
                    </a:solidFill>
                  </a:rPr>
                  <a:t>Interpretation</a:t>
                </a:r>
                <a:endParaRPr b="1">
                  <a:solidFill>
                    <a:srgbClr val="3D85C6"/>
                  </a:solidFill>
                </a:endParaRPr>
              </a:p>
            </p:txBody>
          </p:sp>
        </p:grpSp>
        <p:sp>
          <p:nvSpPr>
            <p:cNvPr id="274" name="Google Shape;274;p21"/>
            <p:cNvSpPr txBox="1"/>
            <p:nvPr/>
          </p:nvSpPr>
          <p:spPr>
            <a:xfrm>
              <a:off x="456900" y="2013088"/>
              <a:ext cx="7747500" cy="1104000"/>
            </a:xfrm>
            <a:prstGeom prst="rect">
              <a:avLst/>
            </a:prstGeom>
            <a:noFill/>
            <a:ln>
              <a:noFill/>
            </a:ln>
          </p:spPr>
          <p:txBody>
            <a:bodyPr spcFirstLastPara="1" wrap="square" lIns="91425" tIns="91425" rIns="91425" bIns="91425" anchor="t" anchorCtr="0">
              <a:noAutofit/>
            </a:bodyPr>
            <a:lstStyle/>
            <a:p>
              <a:pPr marL="457200" lvl="0" indent="-311150" algn="just" rtl="0">
                <a:lnSpc>
                  <a:spcPct val="115000"/>
                </a:lnSpc>
                <a:spcBef>
                  <a:spcPts val="0"/>
                </a:spcBef>
                <a:spcAft>
                  <a:spcPts val="0"/>
                </a:spcAft>
                <a:buClr>
                  <a:srgbClr val="073763"/>
                </a:buClr>
                <a:buSzPts val="1300"/>
                <a:buChar char="●"/>
              </a:pPr>
              <a:r>
                <a:rPr lang="zh-CN" sz="1300">
                  <a:solidFill>
                    <a:srgbClr val="073763"/>
                  </a:solidFill>
                  <a:highlight>
                    <a:srgbClr val="FFFFFF"/>
                  </a:highlight>
                </a:rPr>
                <a:t>According to </a:t>
              </a:r>
              <a:r>
                <a:rPr lang="zh-CN" sz="1300" b="1">
                  <a:solidFill>
                    <a:srgbClr val="073763"/>
                  </a:solidFill>
                  <a:highlight>
                    <a:srgbClr val="FFFFFF"/>
                  </a:highlight>
                </a:rPr>
                <a:t>recall</a:t>
              </a:r>
              <a:r>
                <a:rPr lang="zh-CN" sz="1300">
                  <a:solidFill>
                    <a:srgbClr val="073763"/>
                  </a:solidFill>
                  <a:highlight>
                    <a:srgbClr val="FFFFFF"/>
                  </a:highlight>
                </a:rPr>
                <a:t>, two treating methods are very efficient in dealing with the imbalance data problem. </a:t>
              </a:r>
              <a:r>
                <a:rPr lang="zh-CN" sz="1300" b="1">
                  <a:solidFill>
                    <a:srgbClr val="073763"/>
                  </a:solidFill>
                  <a:highlight>
                    <a:srgbClr val="FFFFFF"/>
                  </a:highlight>
                </a:rPr>
                <a:t>SMOTE is slightly better</a:t>
              </a:r>
              <a:r>
                <a:rPr lang="zh-CN" sz="1300">
                  <a:solidFill>
                    <a:srgbClr val="073763"/>
                  </a:solidFill>
                  <a:highlight>
                    <a:srgbClr val="FFFFFF"/>
                  </a:highlight>
                </a:rPr>
                <a:t>.</a:t>
              </a:r>
              <a:endParaRPr sz="1300">
                <a:solidFill>
                  <a:srgbClr val="073763"/>
                </a:solidFill>
              </a:endParaRPr>
            </a:p>
            <a:p>
              <a:pPr marL="0" lvl="0" indent="0" algn="l" rtl="0">
                <a:spcBef>
                  <a:spcPts val="0"/>
                </a:spcBef>
                <a:spcAft>
                  <a:spcPts val="0"/>
                </a:spcAft>
                <a:buNone/>
              </a:pPr>
              <a:endParaRPr sz="400">
                <a:solidFill>
                  <a:srgbClr val="073763"/>
                </a:solidFill>
              </a:endParaRPr>
            </a:p>
            <a:p>
              <a:pPr marL="457200" lvl="0" indent="-311150" algn="l" rtl="0">
                <a:lnSpc>
                  <a:spcPct val="115000"/>
                </a:lnSpc>
                <a:spcBef>
                  <a:spcPts val="0"/>
                </a:spcBef>
                <a:spcAft>
                  <a:spcPts val="0"/>
                </a:spcAft>
                <a:buClr>
                  <a:srgbClr val="073763"/>
                </a:buClr>
                <a:buSzPts val="1300"/>
                <a:buChar char="●"/>
              </a:pPr>
              <a:r>
                <a:rPr lang="zh-CN" sz="1300">
                  <a:solidFill>
                    <a:srgbClr val="073763"/>
                  </a:solidFill>
                  <a:highlight>
                    <a:srgbClr val="FFFFFF"/>
                  </a:highlight>
                </a:rPr>
                <a:t>ROC curve as a supplementary to compare. </a:t>
              </a:r>
              <a:r>
                <a:rPr lang="zh-CN" sz="1300" b="1">
                  <a:solidFill>
                    <a:srgbClr val="073763"/>
                  </a:solidFill>
                  <a:highlight>
                    <a:srgbClr val="FFFFFF"/>
                  </a:highlight>
                </a:rPr>
                <a:t>Dark blue line is above the others</a:t>
              </a:r>
              <a:r>
                <a:rPr lang="zh-CN" sz="1300">
                  <a:solidFill>
                    <a:srgbClr val="073763"/>
                  </a:solidFill>
                  <a:highlight>
                    <a:srgbClr val="FFFFFF"/>
                  </a:highlight>
                </a:rPr>
                <a:t> and no overlap. SMOTE is better, </a:t>
              </a:r>
              <a:r>
                <a:rPr lang="zh-CN" sz="1300">
                  <a:solidFill>
                    <a:srgbClr val="073763"/>
                  </a:solidFill>
                </a:rPr>
                <a:t>which is consistent with our conclusion.</a:t>
              </a:r>
              <a:endParaRPr sz="1300" b="1">
                <a:solidFill>
                  <a:srgbClr val="073763"/>
                </a:solidFill>
              </a:endParaRPr>
            </a:p>
          </p:txBody>
        </p:sp>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576</Words>
  <Application>Microsoft Macintosh PowerPoint</Application>
  <PresentationFormat>全屏显示(16:9)</PresentationFormat>
  <Paragraphs>137</Paragraphs>
  <Slides>10</Slides>
  <Notes>10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Times New Roman</vt:lpstr>
      <vt:lpstr>Calibri</vt:lpstr>
      <vt:lpstr>Arial</vt:lpstr>
      <vt:lpstr>Courier New</vt:lpstr>
      <vt:lpstr>Simple Light</vt:lpstr>
      <vt:lpstr> Treating Imbalance Data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Treating Imbalance Data</dc:title>
  <cp:lastModifiedBy>Zhuoran LI</cp:lastModifiedBy>
  <cp:revision>2</cp:revision>
  <dcterms:modified xsi:type="dcterms:W3CDTF">2020-10-29T15:11:04Z</dcterms:modified>
</cp:coreProperties>
</file>