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  <p:sldMasterId id="2147484267" r:id="rId6"/>
  </p:sldMasterIdLst>
  <p:notesMasterIdLst>
    <p:notesMasterId r:id="rId11"/>
  </p:notesMasterIdLst>
  <p:handoutMasterIdLst>
    <p:handoutMasterId r:id="rId12"/>
  </p:handoutMasterIdLst>
  <p:sldIdLst>
    <p:sldId id="351" r:id="rId7"/>
    <p:sldId id="429" r:id="rId8"/>
    <p:sldId id="450" r:id="rId9"/>
    <p:sldId id="449" r:id="rId10"/>
  </p:sldIdLst>
  <p:sldSz cx="12436475" cy="6994525"/>
  <p:notesSz cx="6858000" cy="9144000"/>
  <p:defaultTextStyle>
    <a:defPPr>
      <a:defRPr lang="en-US"/>
    </a:defPPr>
    <a:lvl1pPr marL="0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272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544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8817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088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360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7631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3903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175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D1A"/>
    <a:srgbClr val="152549"/>
    <a:srgbClr val="0C224D"/>
    <a:srgbClr val="8D7CAB"/>
    <a:srgbClr val="CC006A"/>
    <a:srgbClr val="008F7B"/>
    <a:srgbClr val="006A5B"/>
    <a:srgbClr val="006AAC"/>
    <a:srgbClr val="3C1B66"/>
    <a:srgbClr val="980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92" autoAdjust="0"/>
    <p:restoredTop sz="83567" autoAdjust="0"/>
  </p:normalViewPr>
  <p:slideViewPr>
    <p:cSldViewPr>
      <p:cViewPr varScale="1">
        <p:scale>
          <a:sx n="93" d="100"/>
          <a:sy n="93" d="100"/>
        </p:scale>
        <p:origin x="33" y="60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-16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400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1327-0AC3-41A2-84AC-3AFF5758661B}" type="datetime8">
              <a:rPr lang="en-US" smtClean="0">
                <a:latin typeface="Segoe UI" pitchFamily="34" charset="0"/>
              </a:rPr>
              <a:t>12/27/2016 7:02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A9E72A3-73C3-4EC0-976B-555052BC0BC2}" type="datetime8">
              <a:rPr lang="en-US" smtClean="0"/>
              <a:t>12/27/2016 7:02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544" rtl="0" eaLnBrk="1" latinLnBrk="0" hangingPunct="1">
      <a:lnSpc>
        <a:spcPct val="90000"/>
      </a:lnSpc>
      <a:spcAft>
        <a:spcPts val="340"/>
      </a:spcAft>
      <a:defRPr sz="8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16" indent="-107934" algn="l" defTabSz="932544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8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593" indent="-117378" algn="l" defTabSz="932544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8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447" indent="-149757" algn="l" defTabSz="932544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8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363" indent="-117378" algn="l" defTabSz="932544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8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360" algn="l" defTabSz="9325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7631" algn="l" defTabSz="9325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3903" algn="l" defTabSz="9325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175" algn="l" defTabSz="9325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Don’t put a menu right</a:t>
            </a:r>
            <a:r>
              <a:rPr lang="en-US" sz="8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</a:t>
            </a:r>
            <a:r>
              <a:rPr lang="en-US" sz="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 the top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A9E72A3-73C3-4EC0-976B-555052BC0BC2}" type="datetime8">
              <a:rPr lang="en-US" smtClean="0"/>
              <a:t>12/27/2016 7:02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0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Don’t put a menu right</a:t>
            </a:r>
            <a:r>
              <a:rPr lang="en-US" sz="8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</a:t>
            </a:r>
            <a:r>
              <a:rPr lang="en-US" sz="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 the top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A9E72A3-73C3-4EC0-976B-555052BC0BC2}" type="datetime8">
              <a:rPr lang="en-US" smtClean="0"/>
              <a:t>12/27/2016 7:02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4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Sharing across the wire – share contract – </a:t>
            </a:r>
          </a:p>
          <a:p>
            <a:r>
              <a:rPr lang="en-US" dirty="0"/>
              <a:t>One Drive</a:t>
            </a:r>
            <a:r>
              <a:rPr lang="en-US" baseline="0" dirty="0"/>
              <a:t> – support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A9E72A3-73C3-4EC0-976B-555052BC0BC2}" type="datetime8">
              <a:rPr lang="en-US" smtClean="0"/>
              <a:t>12/27/2016 7:02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62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" y="-496"/>
            <a:ext cx="12435840" cy="699551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5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42" tIns="146272" rIns="182842" bIns="1462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272" tIns="91421" rIns="146272" bIns="91421" anchor="t" anchorCtr="0"/>
          <a:lstStyle>
            <a:lvl1pPr>
              <a:defRPr sz="53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2" y="3954463"/>
            <a:ext cx="5943600" cy="1828800"/>
          </a:xfrm>
        </p:spPr>
        <p:txBody>
          <a:bodyPr tIns="109704" bIns="109704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0"/>
            <a:ext cx="5486399" cy="1969732"/>
          </a:xfrm>
        </p:spPr>
        <p:txBody>
          <a:bodyPr wrap="square">
            <a:spAutoFit/>
          </a:bodyPr>
          <a:lstStyle>
            <a:lvl1pPr marL="287277" indent="-287277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052" indent="-233145">
              <a:defRPr sz="2400"/>
            </a:lvl2pPr>
            <a:lvl3pPr marL="699435" indent="-168383">
              <a:tabLst/>
              <a:defRPr sz="1900"/>
            </a:lvl3pPr>
            <a:lvl4pPr marL="880771" indent="-181335">
              <a:defRPr/>
            </a:lvl4pPr>
            <a:lvl5pPr marL="1049155" indent="-168383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2" y="1212850"/>
            <a:ext cx="5486399" cy="1969732"/>
          </a:xfrm>
        </p:spPr>
        <p:txBody>
          <a:bodyPr wrap="square">
            <a:spAutoFit/>
          </a:bodyPr>
          <a:lstStyle>
            <a:lvl1pPr marL="287277" indent="-287277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052" indent="-233145">
              <a:defRPr sz="2400"/>
            </a:lvl2pPr>
            <a:lvl3pPr marL="699435" indent="-168383">
              <a:tabLst/>
              <a:defRPr sz="1900"/>
            </a:lvl3pPr>
            <a:lvl4pPr marL="880771" indent="-181335">
              <a:defRPr/>
            </a:lvl4pPr>
            <a:lvl5pPr marL="1049155" indent="-168383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21" bIns="91421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41" y="3954465"/>
            <a:ext cx="10058400" cy="1829593"/>
          </a:xfrm>
          <a:noFill/>
        </p:spPr>
        <p:txBody>
          <a:bodyPr lIns="182842" tIns="146272" rIns="182842" bIns="146272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21" bIns="91421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1" y="3954459"/>
            <a:ext cx="6399212" cy="1830388"/>
          </a:xfrm>
          <a:noFill/>
        </p:spPr>
        <p:txBody>
          <a:bodyPr lIns="146272" tIns="109704" rIns="146272" bIns="109704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2117165"/>
            <a:ext cx="8229535" cy="1828800"/>
          </a:xfrm>
          <a:noFill/>
        </p:spPr>
        <p:txBody>
          <a:bodyPr lIns="146272" tIns="91421" rIns="146272" bIns="91421" anchor="t" anchorCtr="0"/>
          <a:lstStyle>
            <a:lvl1pPr>
              <a:defRPr sz="53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3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74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41" y="1221159"/>
            <a:ext cx="11887199" cy="1983582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8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9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7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40" y="6292890"/>
            <a:ext cx="11856403" cy="40312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42" tIns="146272" rIns="182842" bIns="146272" numCol="1" anchor="t" anchorCtr="0" compatLnSpc="1">
            <a:prstTxWarp prst="textNoShape">
              <a:avLst/>
            </a:prstTxWarp>
            <a:spAutoFit/>
          </a:bodyPr>
          <a:lstStyle/>
          <a:p>
            <a:pPr defTabSz="932092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1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2"/>
            <a:ext cx="11887200" cy="2431653"/>
          </a:xfrm>
          <a:prstGeom prst="rect">
            <a:avLst/>
          </a:prstGeom>
        </p:spPr>
        <p:txBody>
          <a:bodyPr/>
          <a:lstStyle>
            <a:lvl1pPr marL="290451" indent="-290451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78" indent="-280929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31" indent="-290451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381" indent="-228551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33" indent="-228551">
              <a:buClr>
                <a:schemeClr val="tx1"/>
              </a:buClr>
              <a:buSzPct val="90000"/>
              <a:buFont typeface="Arial" pitchFamily="34" charset="0"/>
              <a:buChar char="•"/>
              <a:defRPr sz="19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25" tIns="77712" rIns="155425" bIns="77712" anchor="b" anchorCtr="0">
            <a:noAutofit/>
          </a:bodyPr>
          <a:lstStyle>
            <a:lvl1pPr algn="r">
              <a:buFont typeface="Arial" pitchFamily="34" charset="0"/>
              <a:buNone/>
              <a:defRPr sz="36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" y="-7938"/>
            <a:ext cx="12435840" cy="699551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5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42" tIns="146272" rIns="182842" bIns="1462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272" tIns="91421" rIns="146272" bIns="91421" anchor="t" anchorCtr="0"/>
          <a:lstStyle>
            <a:lvl1pPr>
              <a:defRPr sz="53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2" y="3954463"/>
            <a:ext cx="5943600" cy="1828800"/>
          </a:xfrm>
        </p:spPr>
        <p:txBody>
          <a:bodyPr tIns="109704" bIns="109704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2" name="Picture 11" descr="nsq_logotype_2k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321663"/>
            <a:ext cx="1923274" cy="36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272" tIns="91421" rIns="146272" bIns="91421" anchor="t" anchorCtr="0"/>
          <a:lstStyle>
            <a:lvl1pPr>
              <a:defRPr sz="53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3" y="3955786"/>
            <a:ext cx="7315138" cy="1828007"/>
          </a:xfrm>
          <a:noFill/>
        </p:spPr>
        <p:txBody>
          <a:bodyPr lIns="146272" tIns="109704" rIns="146272" bIns="109704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3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1995893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00"/>
            </a:lvl2pPr>
            <a:lvl3pPr marL="228551" indent="0">
              <a:buNone/>
              <a:defRPr/>
            </a:lvl3pPr>
            <a:lvl4pPr marL="457103" indent="0">
              <a:buNone/>
              <a:defRPr/>
            </a:lvl4pPr>
            <a:lvl5pPr marL="685654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2"/>
            <a:ext cx="11887200" cy="2025131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0"/>
            <a:ext cx="5486399" cy="1885093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1900"/>
            </a:lvl2pPr>
            <a:lvl3pPr marL="231726" indent="0">
              <a:buNone/>
              <a:tabLst/>
              <a:defRPr sz="1900"/>
            </a:lvl3pPr>
            <a:lvl4pPr marL="460277" indent="0">
              <a:buNone/>
              <a:defRPr/>
            </a:lvl4pPr>
            <a:lvl5pPr marL="685654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2" y="1212850"/>
            <a:ext cx="5486399" cy="1885093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1900"/>
            </a:lvl2pPr>
            <a:lvl3pPr marL="231726" indent="0">
              <a:buNone/>
              <a:tabLst/>
              <a:defRPr sz="1900"/>
            </a:lvl3pPr>
            <a:lvl4pPr marL="460277" indent="0">
              <a:buNone/>
              <a:defRPr/>
            </a:lvl4pPr>
            <a:lvl5pPr marL="685654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0"/>
            <a:ext cx="5486399" cy="2412930"/>
          </a:xfrm>
        </p:spPr>
        <p:txBody>
          <a:bodyPr wrap="square">
            <a:spAutoFit/>
          </a:bodyPr>
          <a:lstStyle>
            <a:lvl1pPr marL="287277" indent="-287277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052" indent="-233145">
              <a:defRPr sz="2400"/>
            </a:lvl2pPr>
            <a:lvl3pPr marL="699435" indent="-168383">
              <a:tabLst/>
              <a:defRPr sz="1900"/>
            </a:lvl3pPr>
            <a:lvl4pPr marL="880771" indent="-181335">
              <a:defRPr/>
            </a:lvl4pPr>
            <a:lvl5pPr marL="1049155" indent="-168383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2" y="1212850"/>
            <a:ext cx="5486399" cy="2412930"/>
          </a:xfrm>
        </p:spPr>
        <p:txBody>
          <a:bodyPr wrap="square">
            <a:spAutoFit/>
          </a:bodyPr>
          <a:lstStyle>
            <a:lvl1pPr marL="287277" indent="-287277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052" indent="-233145">
              <a:defRPr sz="2400"/>
            </a:lvl2pPr>
            <a:lvl3pPr marL="699435" indent="-168383">
              <a:tabLst/>
              <a:defRPr sz="1900"/>
            </a:lvl3pPr>
            <a:lvl4pPr marL="880771" indent="-181335">
              <a:defRPr/>
            </a:lvl4pPr>
            <a:lvl5pPr marL="1049155" indent="-168383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1995893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00"/>
            </a:lvl2pPr>
            <a:lvl3pPr marL="228551" indent="0">
              <a:buNone/>
              <a:defRPr/>
            </a:lvl3pPr>
            <a:lvl4pPr marL="457103" indent="0">
              <a:buNone/>
              <a:defRPr/>
            </a:lvl4pPr>
            <a:lvl5pPr marL="685654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41" y="3954463"/>
            <a:ext cx="10058400" cy="803232"/>
          </a:xfrm>
          <a:noFill/>
        </p:spPr>
        <p:txBody>
          <a:bodyPr lIns="182842" tIns="146272" rIns="182842" bIns="146272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1241428"/>
            <a:ext cx="5486399" cy="2029748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7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523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1995893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00"/>
            </a:lvl2pPr>
            <a:lvl3pPr marL="228551" indent="0">
              <a:buNone/>
              <a:defRPr/>
            </a:lvl3pPr>
            <a:lvl4pPr marL="457103" indent="0">
              <a:buNone/>
              <a:defRPr/>
            </a:lvl4pPr>
            <a:lvl5pPr marL="685654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74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41" y="1221159"/>
            <a:ext cx="11887199" cy="1983582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8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9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7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sq_logotype_2k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9" y="2735262"/>
            <a:ext cx="6088975" cy="115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2"/>
            <a:ext cx="11887200" cy="2431653"/>
          </a:xfrm>
          <a:prstGeom prst="rect">
            <a:avLst/>
          </a:prstGeom>
        </p:spPr>
        <p:txBody>
          <a:bodyPr/>
          <a:lstStyle>
            <a:lvl1pPr marL="290451" indent="-290451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78" indent="-280929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31" indent="-290451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381" indent="-228551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33" indent="-228551">
              <a:buClr>
                <a:schemeClr val="tx1"/>
              </a:buClr>
              <a:buSzPct val="90000"/>
              <a:buFont typeface="Arial" pitchFamily="34" charset="0"/>
              <a:buChar char="•"/>
              <a:defRPr sz="19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25" tIns="77712" rIns="155425" bIns="77712" anchor="b" anchorCtr="0">
            <a:noAutofit/>
          </a:bodyPr>
          <a:lstStyle>
            <a:lvl1pPr algn="r">
              <a:buFont typeface="Arial" pitchFamily="34" charset="0"/>
              <a:buNone/>
              <a:defRPr sz="36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7" y="-7938"/>
            <a:ext cx="12435840" cy="699551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2" name="Picture 11" descr="nsq_logotype_2k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321661"/>
            <a:ext cx="1923274" cy="36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7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114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8738894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0165115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323998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2"/>
            <a:ext cx="11887200" cy="2025131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3177654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1095053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0788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93647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71546112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41416849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48539121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95328451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7909049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292336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2"/>
            <a:ext cx="11887200" cy="2025131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010744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109583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099687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6470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sq_logotype_2k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7" y="2735262"/>
            <a:ext cx="6088975" cy="115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3648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1008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0"/>
            <a:ext cx="5486399" cy="1940493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00"/>
            </a:lvl2pPr>
            <a:lvl3pPr marL="231726" indent="0">
              <a:buNone/>
              <a:tabLst/>
              <a:defRPr sz="1900"/>
            </a:lvl3pPr>
            <a:lvl4pPr marL="460277" indent="0">
              <a:buNone/>
              <a:defRPr/>
            </a:lvl4pPr>
            <a:lvl5pPr marL="685654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2" y="1212850"/>
            <a:ext cx="5486399" cy="1940493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00"/>
            </a:lvl2pPr>
            <a:lvl3pPr marL="231726" indent="0">
              <a:buNone/>
              <a:tabLst/>
              <a:defRPr sz="1900"/>
            </a:lvl3pPr>
            <a:lvl4pPr marL="460277" indent="0">
              <a:buNone/>
              <a:defRPr/>
            </a:lvl4pPr>
            <a:lvl5pPr marL="685654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0"/>
            <a:ext cx="5486399" cy="1940493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1900"/>
            </a:lvl2pPr>
            <a:lvl3pPr marL="231726" indent="0">
              <a:buNone/>
              <a:tabLst/>
              <a:defRPr sz="1900"/>
            </a:lvl3pPr>
            <a:lvl4pPr marL="460277" indent="0">
              <a:buNone/>
              <a:defRPr/>
            </a:lvl4pPr>
            <a:lvl5pPr marL="685654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2" y="1212850"/>
            <a:ext cx="5486399" cy="1940493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1900"/>
            </a:lvl2pPr>
            <a:lvl3pPr marL="231726" indent="0">
              <a:buNone/>
              <a:tabLst/>
              <a:defRPr sz="1900"/>
            </a:lvl3pPr>
            <a:lvl4pPr marL="460277" indent="0">
              <a:buNone/>
              <a:defRPr/>
            </a:lvl4pPr>
            <a:lvl5pPr marL="685654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0"/>
            <a:ext cx="5486399" cy="1969732"/>
          </a:xfrm>
        </p:spPr>
        <p:txBody>
          <a:bodyPr wrap="square">
            <a:spAutoFit/>
          </a:bodyPr>
          <a:lstStyle>
            <a:lvl1pPr marL="287277" indent="-287277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52" indent="-233145">
              <a:defRPr sz="2400"/>
            </a:lvl2pPr>
            <a:lvl3pPr marL="699435" indent="-168383">
              <a:tabLst/>
              <a:defRPr sz="1900"/>
            </a:lvl3pPr>
            <a:lvl4pPr marL="880771" indent="-181335">
              <a:defRPr/>
            </a:lvl4pPr>
            <a:lvl5pPr marL="1049155" indent="-168383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2" y="1212850"/>
            <a:ext cx="5486399" cy="1969732"/>
          </a:xfrm>
        </p:spPr>
        <p:txBody>
          <a:bodyPr wrap="square">
            <a:spAutoFit/>
          </a:bodyPr>
          <a:lstStyle>
            <a:lvl1pPr marL="287277" indent="-287277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52" indent="-233145">
              <a:defRPr sz="2400"/>
            </a:lvl2pPr>
            <a:lvl3pPr marL="699435" indent="-168383">
              <a:tabLst/>
              <a:defRPr sz="1900"/>
            </a:lvl3pPr>
            <a:lvl4pPr marL="880771" indent="-181335">
              <a:defRPr/>
            </a:lvl4pPr>
            <a:lvl5pPr marL="1049155" indent="-168383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6"/>
            <a:ext cx="11889564" cy="917575"/>
          </a:xfrm>
          <a:prstGeom prst="rect">
            <a:avLst/>
          </a:prstGeom>
        </p:spPr>
        <p:txBody>
          <a:bodyPr vert="horz" wrap="square" lIns="146272" tIns="91421" rIns="146272" bIns="91421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3"/>
            <a:ext cx="11887197" cy="2080531"/>
          </a:xfrm>
          <a:prstGeom prst="rect">
            <a:avLst/>
          </a:prstGeom>
        </p:spPr>
        <p:txBody>
          <a:bodyPr vert="horz" wrap="square" lIns="146272" tIns="91421" rIns="146272" bIns="91421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544" rtl="0" eaLnBrk="1" latinLnBrk="0" hangingPunct="1">
        <a:lnSpc>
          <a:spcPct val="90000"/>
        </a:lnSpc>
        <a:spcBef>
          <a:spcPct val="0"/>
        </a:spcBef>
        <a:buNone/>
        <a:defRPr lang="en-US" sz="49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27" marR="0" indent="-342827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76" marR="0" indent="-241249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30" marR="0" indent="-228551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481" marR="0" indent="-228551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33" marR="0" indent="-228551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495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768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039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13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72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44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17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088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360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31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03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175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6"/>
            <a:ext cx="11889564" cy="917575"/>
          </a:xfrm>
          <a:prstGeom prst="rect">
            <a:avLst/>
          </a:prstGeom>
        </p:spPr>
        <p:txBody>
          <a:bodyPr vert="horz" wrap="square" lIns="146272" tIns="91421" rIns="146272" bIns="91421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3"/>
            <a:ext cx="11887197" cy="2080531"/>
          </a:xfrm>
          <a:prstGeom prst="rect">
            <a:avLst/>
          </a:prstGeom>
        </p:spPr>
        <p:txBody>
          <a:bodyPr vert="horz" wrap="square" lIns="146272" tIns="91421" rIns="146272" bIns="91421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544" rtl="0" eaLnBrk="1" latinLnBrk="0" hangingPunct="1">
        <a:lnSpc>
          <a:spcPct val="90000"/>
        </a:lnSpc>
        <a:spcBef>
          <a:spcPct val="0"/>
        </a:spcBef>
        <a:buNone/>
        <a:defRPr lang="en-US" sz="49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27" marR="0" indent="-342827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76" marR="0" indent="-241249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30" marR="0" indent="-228551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481" marR="0" indent="-228551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33" marR="0" indent="-228551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495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768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039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13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72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44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17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088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360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31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03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175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4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69" r:id="rId2"/>
    <p:sldLayoutId id="2147484270" r:id="rId3"/>
    <p:sldLayoutId id="2147484271" r:id="rId4"/>
    <p:sldLayoutId id="2147484272" r:id="rId5"/>
    <p:sldLayoutId id="2147484273" r:id="rId6"/>
    <p:sldLayoutId id="2147484274" r:id="rId7"/>
    <p:sldLayoutId id="2147484275" r:id="rId8"/>
    <p:sldLayoutId id="2147484276" r:id="rId9"/>
    <p:sldLayoutId id="2147484277" r:id="rId10"/>
    <p:sldLayoutId id="2147484278" r:id="rId11"/>
    <p:sldLayoutId id="2147484279" r:id="rId12"/>
    <p:sldLayoutId id="2147484280" r:id="rId13"/>
    <p:sldLayoutId id="2147484281" r:id="rId14"/>
    <p:sldLayoutId id="2147484282" r:id="rId15"/>
    <p:sldLayoutId id="2147484283" r:id="rId16"/>
    <p:sldLayoutId id="2147484284" r:id="rId17"/>
    <p:sldLayoutId id="2147484285" r:id="rId18"/>
    <p:sldLayoutId id="2147484286" r:id="rId19"/>
    <p:sldLayoutId id="2147484287" r:id="rId20"/>
    <p:sldLayoutId id="2147484288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windows/apps/windows.media.capture.mediacapture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msdn.microsoft.com/en-us/library/windows/apps/windows.devices.enumeration.deviceinformation.aspx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2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702" y="2430462"/>
            <a:ext cx="9143936" cy="1142984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Surface Hub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Contoso Jobs Tutorial 4</a:t>
            </a:r>
          </a:p>
          <a:p>
            <a:r>
              <a:rPr lang="en-US" dirty="0">
                <a:solidFill>
                  <a:srgbClr val="FFFFFF"/>
                </a:solidFill>
              </a:rPr>
              <a:t>Add Camera Support</a:t>
            </a:r>
          </a:p>
        </p:txBody>
      </p:sp>
    </p:spTree>
    <p:extLst>
      <p:ext uri="{BB962C8B-B14F-4D97-AF65-F5344CB8AC3E}">
        <p14:creationId xmlns:p14="http://schemas.microsoft.com/office/powerpoint/2010/main" val="240059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808037" y="296862"/>
            <a:ext cx="10726460" cy="6369157"/>
          </a:xfrm>
          <a:prstGeom prst="rect">
            <a:avLst/>
          </a:prstGeom>
        </p:spPr>
        <p:txBody>
          <a:bodyPr vert="horz" wrap="square" lIns="93269" tIns="46634" rIns="93269" bIns="46634" rtlCol="0" anchor="ctr">
            <a:normAutofit/>
          </a:bodyPr>
          <a:lstStyle>
            <a:lvl1pPr marL="342827" marR="0" indent="-342827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76" marR="0" indent="-241249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30" marR="0" indent="-228551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481" marR="0" indent="-228551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33" marR="0" indent="-228551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495" indent="-233137" algn="l" defTabSz="9325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768" indent="-233137" algn="l" defTabSz="9325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039" indent="-233137" algn="l" defTabSz="9325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13" indent="-233137" algn="l" defTabSz="9325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2800" dirty="0">
              <a:solidFill>
                <a:srgbClr val="152549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Contoso Jobs on Surface Hub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2"/>
            <a:ext cx="11887200" cy="49490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Capture input from either camera</a:t>
            </a:r>
          </a:p>
          <a:p>
            <a:r>
              <a:rPr lang="en-US" dirty="0"/>
              <a:t>Select camera for input</a:t>
            </a:r>
          </a:p>
          <a:p>
            <a:r>
              <a:rPr lang="en-US" dirty="0"/>
              <a:t>Show preview of video feed</a:t>
            </a:r>
          </a:p>
          <a:p>
            <a:r>
              <a:rPr lang="en-US" dirty="0"/>
              <a:t>Capture photo</a:t>
            </a:r>
          </a:p>
          <a:p>
            <a:r>
              <a:rPr lang="en-US" dirty="0"/>
              <a:t>Save photo</a:t>
            </a:r>
          </a:p>
          <a:p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67937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808037" y="296862"/>
            <a:ext cx="10726460" cy="6369157"/>
          </a:xfrm>
          <a:prstGeom prst="rect">
            <a:avLst/>
          </a:prstGeom>
        </p:spPr>
        <p:txBody>
          <a:bodyPr vert="horz" wrap="square" lIns="93269" tIns="46634" rIns="93269" bIns="46634" rtlCol="0" anchor="ctr">
            <a:normAutofit/>
          </a:bodyPr>
          <a:lstStyle>
            <a:lvl1pPr marL="342827" marR="0" indent="-342827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76" marR="0" indent="-241249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30" marR="0" indent="-228551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481" marR="0" indent="-228551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33" marR="0" indent="-228551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495" indent="-233137" algn="l" defTabSz="9325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768" indent="-233137" algn="l" defTabSz="9325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039" indent="-233137" algn="l" defTabSz="9325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13" indent="-233137" algn="l" defTabSz="9325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2800" dirty="0">
              <a:solidFill>
                <a:srgbClr val="152549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2"/>
            <a:ext cx="11887200" cy="4982864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Windows.Media.Capture.MediaCapture</a:t>
            </a:r>
            <a:endParaRPr lang="en-US" b="1" dirty="0"/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https://msdn.microsoft.com/en-us/library/windows/apps/windows.media.capture.mediacapture.aspx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DeviceInformation</a:t>
            </a:r>
            <a:endParaRPr lang="en-US" b="1" dirty="0"/>
          </a:p>
          <a:p>
            <a:pPr marL="0" indent="0">
              <a:buNone/>
            </a:pPr>
            <a:r>
              <a:rPr lang="en-US" sz="1800" dirty="0">
                <a:hlinkClick r:id="rId4"/>
              </a:rPr>
              <a:t>https://msdn.microsoft.com/en-us/library/windows/apps/windows.devices.enumeration.deviceinformation.aspx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80794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9" y="1058862"/>
            <a:ext cx="11887200" cy="5521473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2400" dirty="0"/>
              <a:t>Review existing app</a:t>
            </a:r>
            <a:r>
              <a:rPr lang="en-US" sz="2400" dirty="0">
                <a:solidFill>
                  <a:srgbClr val="92D050"/>
                </a:solidFill>
                <a:sym typeface="Wingdings" panose="05000000000000000000" pitchFamily="2" charset="2"/>
              </a:rPr>
              <a:t> </a:t>
            </a:r>
            <a:endParaRPr lang="en-US" sz="2400" dirty="0"/>
          </a:p>
          <a:p>
            <a:pPr marL="742950" indent="-742950">
              <a:buFont typeface="+mj-lt"/>
              <a:buAutoNum type="arabicPeriod"/>
            </a:pPr>
            <a:endParaRPr lang="en-US" sz="1200" dirty="0"/>
          </a:p>
          <a:p>
            <a:pPr marL="742950" indent="-742950">
              <a:buFont typeface="+mj-lt"/>
              <a:buAutoNum type="arabicPeriod"/>
            </a:pPr>
            <a:r>
              <a:rPr lang="en-US" sz="2400" dirty="0"/>
              <a:t>Drag and drop</a:t>
            </a:r>
            <a:r>
              <a:rPr lang="en-US" sz="2400" dirty="0">
                <a:solidFill>
                  <a:srgbClr val="92D050"/>
                </a:solidFill>
                <a:sym typeface="Wingdings" panose="05000000000000000000" pitchFamily="2" charset="2"/>
              </a:rPr>
              <a:t> </a:t>
            </a:r>
            <a:endParaRPr lang="en-US" sz="2400" dirty="0"/>
          </a:p>
          <a:p>
            <a:pPr marL="241249" lvl="1" indent="0">
              <a:buNone/>
            </a:pPr>
            <a:r>
              <a:rPr lang="en-US" dirty="0"/>
              <a:t>	add direct manipulation of the objects on the screen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dirty="0"/>
              <a:t>Inking </a:t>
            </a:r>
            <a:r>
              <a:rPr lang="en-US" sz="2400" dirty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endParaRPr lang="en-US" sz="2400" dirty="0"/>
          </a:p>
          <a:p>
            <a:pPr marL="241249" lvl="1" indent="0">
              <a:buNone/>
            </a:pPr>
            <a:r>
              <a:rPr lang="en-US" dirty="0"/>
              <a:t>	add support for multiple pens inking on the screen at the same time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dirty="0"/>
              <a:t>Modality </a:t>
            </a:r>
            <a:r>
              <a:rPr lang="en-US" sz="2400" dirty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endParaRPr lang="en-US" sz="2400" dirty="0"/>
          </a:p>
          <a:p>
            <a:pPr marL="241249" lvl="1" indent="0">
              <a:buNone/>
            </a:pPr>
            <a:r>
              <a:rPr lang="en-US" dirty="0"/>
              <a:t>	remove modal dialogs and control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/>
              <a:t>Camera </a:t>
            </a:r>
            <a:r>
              <a:rPr lang="en-US" sz="240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endParaRPr lang="en-US" sz="2400" dirty="0"/>
          </a:p>
          <a:p>
            <a:pPr marL="241249" lvl="1" indent="0">
              <a:buNone/>
            </a:pPr>
            <a:r>
              <a:rPr lang="en-US" dirty="0"/>
              <a:t>	add support for camera capture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dirty="0"/>
              <a:t>OneDrive</a:t>
            </a:r>
            <a:br>
              <a:rPr lang="en-US" sz="2400" dirty="0"/>
            </a:br>
            <a:r>
              <a:rPr lang="en-US" sz="2400" dirty="0"/>
              <a:t>  </a:t>
            </a:r>
            <a:r>
              <a:rPr lang="en-US" sz="2400" dirty="0">
                <a:latin typeface="+mn-lt"/>
              </a:rPr>
              <a:t>store the data in the cloud</a:t>
            </a:r>
            <a:endParaRPr lang="en-US" sz="1200" dirty="0"/>
          </a:p>
          <a:p>
            <a:pPr marL="742950" indent="-742950">
              <a:buFont typeface="+mj-lt"/>
              <a:buAutoNum type="arabicPeriod"/>
            </a:pPr>
            <a:r>
              <a:rPr lang="en-US" sz="2400" dirty="0"/>
              <a:t>NFC</a:t>
            </a:r>
          </a:p>
          <a:p>
            <a:pPr marL="241249" lvl="1" indent="0">
              <a:buNone/>
            </a:pPr>
            <a:r>
              <a:rPr lang="en-US" dirty="0"/>
              <a:t>	add support to read NFC tags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Tutorials </a:t>
            </a:r>
          </a:p>
        </p:txBody>
      </p:sp>
    </p:spTree>
    <p:extLst>
      <p:ext uri="{BB962C8B-B14F-4D97-AF65-F5344CB8AC3E}">
        <p14:creationId xmlns:p14="http://schemas.microsoft.com/office/powerpoint/2010/main" val="260247407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BT - Dark blue on white">
      <a:dk1>
        <a:srgbClr val="505050"/>
      </a:dk1>
      <a:lt1>
        <a:srgbClr val="FFFFFF"/>
      </a:lt1>
      <a:dk2>
        <a:srgbClr val="002050"/>
      </a:dk2>
      <a:lt2>
        <a:srgbClr val="00BCF2"/>
      </a:lt2>
      <a:accent1>
        <a:srgbClr val="002050"/>
      </a:accent1>
      <a:accent2>
        <a:srgbClr val="B4009E"/>
      </a:accent2>
      <a:accent3>
        <a:srgbClr val="0078D7"/>
      </a:accent3>
      <a:accent4>
        <a:srgbClr val="5C2D91"/>
      </a:accent4>
      <a:accent5>
        <a:srgbClr val="107C10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DARK_BLUE_2016_2.potx" id="{F2EEA4C0-BF11-4C31-B33B-3FE5A6A80B3C}" vid="{B0D79BE6-79D4-49DE-9BD7-08383D87805B}"/>
    </a:ext>
  </a:extLst>
</a:theme>
</file>

<file path=ppt/theme/theme2.xml><?xml version="1.0" encoding="utf-8"?>
<a:theme xmlns:a="http://schemas.openxmlformats.org/drawingml/2006/main" name="COLOR TEMPLATE">
  <a:themeElements>
    <a:clrScheme name="BT - Dark blue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DARK_BLUE_2016_2.potx" id="{F2EEA4C0-BF11-4C31-B33B-3FE5A6A80B3C}" vid="{044D7BEF-0239-459F-A996-429B42E10C4C}"/>
    </a:ext>
  </a:extLst>
</a:theme>
</file>

<file path=ppt/theme/theme3.xml><?xml version="1.0" encoding="utf-8"?>
<a:theme xmlns:a="http://schemas.openxmlformats.org/drawingml/2006/main" name="1_COLOR TEMPLATE">
  <a:themeElements>
    <a:clrScheme name="BT - Dark blue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DARK_BLUE_2016_2.potx" id="{F2EEA4C0-BF11-4C31-B33B-3FE5A6A80B3C}" vid="{044D7BEF-0239-459F-A996-429B42E10C4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E1B6A75E125449AF09BF70CFC0B952" ma:contentTypeVersion="2" ma:contentTypeDescription="Create a new document." ma:contentTypeScope="" ma:versionID="74570d8815f0ab696ef61fc160299a40">
  <xsd:schema xmlns:xsd="http://www.w3.org/2001/XMLSchema" xmlns:xs="http://www.w3.org/2001/XMLSchema" xmlns:p="http://schemas.microsoft.com/office/2006/metadata/properties" xmlns:ns2="51d0a077-ee5c-41fb-9d19-33ca03b7474a" targetNamespace="http://schemas.microsoft.com/office/2006/metadata/properties" ma:root="true" ma:fieldsID="a03a1638e9fa7786ff950edd26f84d91" ns2:_="">
    <xsd:import namespace="51d0a077-ee5c-41fb-9d19-33ca03b7474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d0a077-ee5c-41fb-9d19-33ca03b7474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51d0a077-ee5c-41fb-9d19-33ca03b7474a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C9F0A0C-11F5-411C-95BD-88D7445D9F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d0a077-ee5c-41fb-9d19-33ca03b747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Brand_template_16-9_Consumer_DARK_BLUE_2016_2</Template>
  <TotalTime>2698</TotalTime>
  <Words>158</Words>
  <Application>Microsoft Office PowerPoint</Application>
  <PresentationFormat>Custom</PresentationFormat>
  <Paragraphs>47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1_COLOR TEMPLATE</vt:lpstr>
      <vt:lpstr>Surface Hub</vt:lpstr>
      <vt:lpstr>Contoso Jobs on Surface Hub</vt:lpstr>
      <vt:lpstr>References</vt:lpstr>
      <vt:lpstr>Tutorials 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Naturally Engaging Technology</dc:title>
  <dc:subject>&lt;Speech title here&gt;</dc:subject>
  <dc:creator>Maridee Kramer (Blueprint Consulting Services)</dc:creator>
  <cp:keywords/>
  <dc:description>Template: Maryfj_x000d_
Formatting: _x000d_
Audience Type:</dc:description>
  <cp:lastModifiedBy>Dr Neil Roodyn</cp:lastModifiedBy>
  <cp:revision>161</cp:revision>
  <dcterms:created xsi:type="dcterms:W3CDTF">2016-08-20T17:57:28Z</dcterms:created>
  <dcterms:modified xsi:type="dcterms:W3CDTF">2016-12-27T08:02:59Z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0x01010090E1B6A75E125449AF09BF70CFC0B952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