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7" r:id="rId4"/>
    <p:sldId id="257" r:id="rId5"/>
    <p:sldId id="259" r:id="rId6"/>
    <p:sldId id="280" r:id="rId7"/>
    <p:sldId id="264" r:id="rId8"/>
    <p:sldId id="279" r:id="rId9"/>
    <p:sldId id="274" r:id="rId10"/>
    <p:sldId id="278" r:id="rId11"/>
    <p:sldId id="265" r:id="rId12"/>
    <p:sldId id="266" r:id="rId13"/>
    <p:sldId id="263" r:id="rId14"/>
    <p:sldId id="267" r:id="rId15"/>
    <p:sldId id="268" r:id="rId16"/>
    <p:sldId id="269" r:id="rId17"/>
    <p:sldId id="275" r:id="rId18"/>
    <p:sldId id="270" r:id="rId19"/>
    <p:sldId id="276" r:id="rId20"/>
    <p:sldId id="261" r:id="rId21"/>
    <p:sldId id="271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884" autoAdjust="0"/>
  </p:normalViewPr>
  <p:slideViewPr>
    <p:cSldViewPr snapToGrid="0">
      <p:cViewPr>
        <p:scale>
          <a:sx n="70" d="100"/>
          <a:sy n="70" d="100"/>
        </p:scale>
        <p:origin x="951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64D2-7D11-411B-ADC2-09291AA6CEE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0689-316F-4870-938E-2FD004E7D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3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https://docs.microsoft.com/en-gb/azure/storage/storage-table-design-guide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05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http://sqlmag.com/sql-server-analysis-services/starting-your-modeling-career-analysis-services-tabular-models-part-1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4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https://docs.microsoft.com/en-us/azure/documentdb/documentdb-distribute-data-globally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40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https://azure.microsoft.com/en-us/blog/behind-the-scenes-of-azure-data-lake-bringing-microsoft-s-big-data-experience-to-hadoop/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4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https://docs.microsoft.com/en-gb/azure/storage/storage-table-design-guide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https://docs.microsoft.com/en-gb/azure/storage/storage-scalability-targets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0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https://docs.microsoft.com/en-gb/azure/storage/storage-table-design-guide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https://docs.microsoft.com/en-gb/azure/storage/storage-scalability-targets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9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https://docs.microsoft.com/en-us/azure/sql-database/sql-database-scale-up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0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https://docs.microsoft.com/en-us/azure/sql-database/sql-database-elastic-pool</a:t>
            </a:r>
          </a:p>
          <a:p>
            <a:r>
              <a:rPr lang="en-GB" dirty="0"/>
              <a:t>https://docs.microsoft.com/en-us/azure/sql-database/sql-database-elastic-pool-guidance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02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7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https://docs.microsoft.com/en-us/azure/sql-database/sql-database-geo-replication-overview </a:t>
            </a:r>
          </a:p>
          <a:p>
            <a:r>
              <a:rPr lang="en-GB" dirty="0"/>
              <a:t>https://docs.microsoft.com/en-us/azure/sql-database/sql-database-designing-cloud-solutions-for-disaster-recovery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2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https://docs.microsoft.com/en-us/azure/sql-data-warehouse/sql-data-warehouse-overview-what-is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8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3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9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9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7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4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0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3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15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4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2F06-11B2-4CDF-B85B-7359AB94FFF9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4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" Type="http://schemas.openxmlformats.org/officeDocument/2006/relationships/image" Target="../media/image5.emf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1" r="7984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20" y="1639690"/>
            <a:ext cx="5058370" cy="3320973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5000" dirty="0"/>
              <a:t>Data, data and more data:</a:t>
            </a:r>
            <a:br>
              <a:rPr lang="en-GB" sz="5000" dirty="0"/>
            </a:br>
            <a:r>
              <a:rPr lang="en-GB" sz="5000" dirty="0"/>
              <a:t>Strategies for handling data on Microsoft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512" y="5331568"/>
            <a:ext cx="4167376" cy="1155525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GB" sz="2000" dirty="0"/>
              <a:t>David Gristwood</a:t>
            </a:r>
          </a:p>
          <a:p>
            <a:pPr algn="l"/>
            <a:r>
              <a:rPr lang="en-GB" sz="2000" dirty="0"/>
              <a:t>Technical Evangelist </a:t>
            </a:r>
          </a:p>
          <a:p>
            <a:pPr algn="l"/>
            <a:r>
              <a:rPr lang="en-GB" sz="2000" dirty="0"/>
              <a:t>David.Gristwood@Microsoft.com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144168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– Pricing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30" y="1825625"/>
            <a:ext cx="4771694" cy="4034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1423283"/>
            <a:ext cx="5589871" cy="49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– DTUs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07" y="1275907"/>
            <a:ext cx="5565461" cy="4901056"/>
          </a:xfrm>
        </p:spPr>
        <p:txBody>
          <a:bodyPr>
            <a:normAutofit/>
          </a:bodyPr>
          <a:lstStyle/>
          <a:p>
            <a:r>
              <a:rPr lang="en-GB" dirty="0"/>
              <a:t>Database Transaction Units (DTUs)</a:t>
            </a:r>
          </a:p>
          <a:p>
            <a:pPr lvl="1"/>
            <a:r>
              <a:rPr lang="en-GB" dirty="0"/>
              <a:t>measure of CPU, memory, data I/O, transaction log I/O in designed to simulate real-world OLTP workloads</a:t>
            </a:r>
          </a:p>
          <a:p>
            <a:pPr lvl="1"/>
            <a:r>
              <a:rPr lang="en-GB" dirty="0"/>
              <a:t>Describes the relative capacity </a:t>
            </a:r>
          </a:p>
          <a:p>
            <a:r>
              <a:rPr lang="en-GB" dirty="0"/>
              <a:t>Azure SQL Database Benchmark (ASDB)</a:t>
            </a:r>
          </a:p>
          <a:p>
            <a:r>
              <a:rPr lang="en-GB" dirty="0"/>
              <a:t>Third party DTU Calculator</a:t>
            </a:r>
          </a:p>
          <a:p>
            <a:pPr lvl="1"/>
            <a:r>
              <a:rPr lang="en-GB" dirty="0"/>
              <a:t>dtucalculator.azurewebsites.net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07" y="2048474"/>
            <a:ext cx="5240919" cy="3056497"/>
          </a:xfrm>
          <a:prstGeom prst="rect">
            <a:avLst/>
          </a:prstGeom>
        </p:spPr>
      </p:pic>
      <p:pic>
        <p:nvPicPr>
          <p:cNvPr id="2050" name="Picture 2" descr="Service Tier/Performance Level for CPU, IOPS, and 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151" y="5104971"/>
            <a:ext cx="3633856" cy="130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35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– elastic DTUs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6362"/>
            <a:ext cx="5334462" cy="2309060"/>
          </a:xfrm>
        </p:spPr>
      </p:pic>
      <p:sp>
        <p:nvSpPr>
          <p:cNvPr id="6" name="Rectangle 5"/>
          <p:cNvSpPr/>
          <p:nvPr/>
        </p:nvSpPr>
        <p:spPr>
          <a:xfrm>
            <a:off x="547680" y="1496362"/>
            <a:ext cx="487895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Elastic pools provide simple cost effective solution to manage performance goals for multiple databases with varying and unpredictable usage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E.g. multi-tenant solutions using a single-tenant per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Within the pool, individual databases are given the flexibility to auto-scale within set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Set minimum and maximum DTUs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Avoid auto-provision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Not all single databases are optimum candidates for 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667" y="4419209"/>
            <a:ext cx="3841972" cy="18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1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- Business Continuity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6"/>
            <a:ext cx="10515600" cy="5582093"/>
          </a:xfrm>
        </p:spPr>
        <p:txBody>
          <a:bodyPr>
            <a:normAutofit/>
          </a:bodyPr>
          <a:lstStyle/>
          <a:p>
            <a:r>
              <a:rPr lang="en-GB" sz="3200" dirty="0"/>
              <a:t>Point in Time Restore</a:t>
            </a:r>
          </a:p>
          <a:p>
            <a:pPr lvl="1"/>
            <a:r>
              <a:rPr lang="en-GB" sz="2800" dirty="0"/>
              <a:t>Automatic combination of full/weekly/differential database backups hourly, transaction log backups every five minutes </a:t>
            </a:r>
          </a:p>
          <a:p>
            <a:pPr lvl="1"/>
            <a:r>
              <a:rPr lang="en-GB" sz="2800" dirty="0"/>
              <a:t>Retention 7 day (Basic), 35 days (Standard/Premium)</a:t>
            </a:r>
          </a:p>
          <a:p>
            <a:pPr lvl="1"/>
            <a:r>
              <a:rPr lang="en-GB" sz="2800" dirty="0"/>
              <a:t>Long-Term Backup Retention feature enables storage of backups in an Azure Recovery Services vault for up to 10 years</a:t>
            </a:r>
          </a:p>
          <a:p>
            <a:pPr lvl="2"/>
            <a:r>
              <a:rPr lang="en-GB" sz="2400" dirty="0"/>
              <a:t>Or BACPAC  to blob storage</a:t>
            </a:r>
          </a:p>
          <a:p>
            <a:pPr lvl="1"/>
            <a:r>
              <a:rPr lang="en-GB" sz="2800" dirty="0"/>
              <a:t>In most cases, recovery time is less than 12 hours</a:t>
            </a:r>
          </a:p>
          <a:p>
            <a:pPr lvl="1"/>
            <a:r>
              <a:rPr lang="en-GB" sz="2800" dirty="0"/>
              <a:t>Best suited for</a:t>
            </a:r>
          </a:p>
          <a:p>
            <a:pPr lvl="2"/>
            <a:r>
              <a:rPr lang="en-GB" sz="2400" dirty="0"/>
              <a:t>Non-mission critical / non binding SLA</a:t>
            </a:r>
          </a:p>
          <a:p>
            <a:pPr lvl="2"/>
            <a:r>
              <a:rPr lang="en-GB" sz="2400" dirty="0"/>
              <a:t>Possible lost of data up to one hour</a:t>
            </a:r>
          </a:p>
          <a:p>
            <a:pPr lvl="2"/>
            <a:r>
              <a:rPr lang="en-GB" sz="2400" dirty="0"/>
              <a:t>Cost sensitive</a:t>
            </a:r>
          </a:p>
          <a:p>
            <a:pPr lvl="2"/>
            <a:endParaRPr lang="en-GB" sz="2400" dirty="0"/>
          </a:p>
          <a:p>
            <a:pPr lvl="1"/>
            <a:endParaRPr lang="en-GB" sz="2800" dirty="0"/>
          </a:p>
          <a:p>
            <a:endParaRPr lang="en-GB" sz="3200" dirty="0"/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4351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- Active Geo-Replication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6530788" cy="4851400"/>
          </a:xfrm>
        </p:spPr>
        <p:txBody>
          <a:bodyPr>
            <a:normAutofit/>
          </a:bodyPr>
          <a:lstStyle/>
          <a:p>
            <a:r>
              <a:rPr lang="en-GB" dirty="0"/>
              <a:t>Active Geo-Replication available in all tiers</a:t>
            </a:r>
          </a:p>
          <a:p>
            <a:r>
              <a:rPr lang="en-GB" dirty="0"/>
              <a:t>Up to four readable secondary databases in the same / different data center locations </a:t>
            </a:r>
          </a:p>
          <a:p>
            <a:pPr lvl="1"/>
            <a:r>
              <a:rPr lang="en-GB" dirty="0"/>
              <a:t>Asynchronously replicates committed transactions using read committed snapshot isolation (RCSI) for isolation</a:t>
            </a:r>
          </a:p>
          <a:p>
            <a:r>
              <a:rPr lang="en-GB" dirty="0"/>
              <a:t>Secondary databases for failover for data center outage or inability to connect to the primary database</a:t>
            </a:r>
          </a:p>
          <a:p>
            <a:pPr lvl="1"/>
            <a:r>
              <a:rPr lang="en-GB" dirty="0"/>
              <a:t>Offload read-only workloads such as reporting jobs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975" y="1275907"/>
            <a:ext cx="38576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 Warehouse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78" y="2114245"/>
            <a:ext cx="4444369" cy="3938357"/>
          </a:xfrm>
        </p:spPr>
      </p:pic>
      <p:sp>
        <p:nvSpPr>
          <p:cNvPr id="4" name="Rectangle 3"/>
          <p:cNvSpPr/>
          <p:nvPr/>
        </p:nvSpPr>
        <p:spPr>
          <a:xfrm>
            <a:off x="1045881" y="1060841"/>
            <a:ext cx="1062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SQL Data Warehouse combines the SQL Server relational database with Azure cloud scale-out capabilities, using a massively parallel processing (MPP)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625" y="1964353"/>
            <a:ext cx="614056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Scale beyond any single system by using shared-nothing storage and processing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Data is stored in Premium locally redundant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Requests processed by control node, optimized and passed to the compute nodes to work in parallel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Control node looks like / powered by SQL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Translates T-SQL to parallel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Pay only for scaled out CPU work and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303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 Warehouse - DWU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53" y="1240048"/>
            <a:ext cx="5933141" cy="4901056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GB" dirty="0"/>
              <a:t>Allocation of resources is measured in Data Warehouse Units (DWUs)</a:t>
            </a:r>
          </a:p>
          <a:p>
            <a:r>
              <a:rPr lang="en-GB" dirty="0"/>
              <a:t>Metric designed to scale linearly</a:t>
            </a:r>
          </a:p>
          <a:p>
            <a:pPr lvl="1"/>
            <a:r>
              <a:rPr lang="en-GB" dirty="0"/>
              <a:t>Scan/Aggregation: standard data warehousing query that scans large number of rows and then performs a complex aggregation</a:t>
            </a:r>
          </a:p>
          <a:p>
            <a:pPr lvl="2"/>
            <a:r>
              <a:rPr lang="en-GB" dirty="0"/>
              <a:t>I/O and CPU intensive operation</a:t>
            </a:r>
          </a:p>
          <a:p>
            <a:pPr lvl="1"/>
            <a:r>
              <a:rPr lang="en-GB" dirty="0"/>
              <a:t>Load: measures ability to ingest data into the service using </a:t>
            </a:r>
            <a:r>
              <a:rPr lang="en-GB" dirty="0" err="1"/>
              <a:t>PolyBase</a:t>
            </a:r>
            <a:r>
              <a:rPr lang="en-GB" dirty="0"/>
              <a:t> to load data set from Azure Blob storage</a:t>
            </a:r>
          </a:p>
          <a:p>
            <a:pPr lvl="2"/>
            <a:r>
              <a:rPr lang="en-GB" dirty="0"/>
              <a:t>stress network and CPU </a:t>
            </a:r>
          </a:p>
          <a:p>
            <a:pPr lvl="1"/>
            <a:r>
              <a:rPr lang="en-GB" dirty="0"/>
              <a:t>Create Table As Select: measures the ability to copy a table</a:t>
            </a:r>
          </a:p>
          <a:p>
            <a:pPr lvl="2"/>
            <a:r>
              <a:rPr lang="en-GB" dirty="0"/>
              <a:t>CPU, IO and network intensive operation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47" y="1506071"/>
            <a:ext cx="5569540" cy="44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4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4C6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876" y="743022"/>
            <a:ext cx="3613076" cy="207383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55525"/>
            <a:ext cx="6422849" cy="1676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Analysis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543" y="1679388"/>
            <a:ext cx="6422848" cy="4936565"/>
          </a:xfrm>
        </p:spPr>
        <p:txBody>
          <a:bodyPr>
            <a:normAutofit/>
          </a:bodyPr>
          <a:lstStyle/>
          <a:p>
            <a:r>
              <a:rPr lang="en-GB" sz="2000" dirty="0"/>
              <a:t>Build a BI Semantic Model of data</a:t>
            </a:r>
          </a:p>
          <a:p>
            <a:pPr lvl="1"/>
            <a:r>
              <a:rPr lang="en-GB" sz="2000" dirty="0"/>
              <a:t>“Semantic” in the context of data warehouses means “from the user’s perspective”</a:t>
            </a:r>
          </a:p>
          <a:p>
            <a:r>
              <a:rPr lang="en-GB" sz="2000" dirty="0"/>
              <a:t>Sits between the data source and the end user experience</a:t>
            </a:r>
          </a:p>
          <a:p>
            <a:pPr lvl="1"/>
            <a:r>
              <a:rPr lang="en-GB" sz="2000" dirty="0"/>
              <a:t>Integrate data from multiple data sources</a:t>
            </a:r>
          </a:p>
          <a:p>
            <a:pPr lvl="1"/>
            <a:r>
              <a:rPr lang="en-GB" sz="2000" dirty="0"/>
              <a:t>Reporting and dashboards, such as Power BI</a:t>
            </a:r>
          </a:p>
          <a:p>
            <a:r>
              <a:rPr lang="en-GB" sz="2400" dirty="0"/>
              <a:t>Tabular Model</a:t>
            </a:r>
          </a:p>
          <a:p>
            <a:pPr lvl="1"/>
            <a:r>
              <a:rPr lang="en-GB" sz="2000" dirty="0" err="1"/>
              <a:t>xVelocity</a:t>
            </a:r>
            <a:r>
              <a:rPr lang="en-GB" sz="2000" dirty="0"/>
              <a:t>/Vertipaq in-memory analytics engine</a:t>
            </a:r>
          </a:p>
          <a:p>
            <a:pPr lvl="1"/>
            <a:r>
              <a:rPr lang="en-GB" sz="2000" dirty="0"/>
              <a:t>4 – 15 factor compression </a:t>
            </a:r>
          </a:p>
          <a:p>
            <a:r>
              <a:rPr lang="en-GB" sz="2400" dirty="0"/>
              <a:t>Design star/snowflake schema </a:t>
            </a:r>
          </a:p>
          <a:p>
            <a:pPr lvl="1"/>
            <a:r>
              <a:rPr lang="en-GB" sz="2000" dirty="0"/>
              <a:t>Fact tables referencing dimension table</a:t>
            </a:r>
          </a:p>
          <a:p>
            <a:pPr lvl="1"/>
            <a:r>
              <a:rPr lang="en-GB" sz="2000" dirty="0"/>
              <a:t>Aggregate up and drill down dimensions </a:t>
            </a:r>
          </a:p>
          <a:p>
            <a:r>
              <a:rPr lang="en-GB" sz="2400" dirty="0"/>
              <a:t>Billing is cache size and query processing units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777" y="3743210"/>
            <a:ext cx="3501273" cy="21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2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DocumentDB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059" y="1081625"/>
            <a:ext cx="11456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err="1">
                <a:solidFill>
                  <a:srgbClr val="00B0F0"/>
                </a:solidFill>
              </a:rPr>
              <a:t>DocumentDB</a:t>
            </a:r>
            <a:r>
              <a:rPr lang="en-GB" i="1" dirty="0">
                <a:solidFill>
                  <a:srgbClr val="00B0F0"/>
                </a:solidFill>
              </a:rPr>
              <a:t> is a fully managed NoSQL database service built for fast and predictable performance, high availability, elastic scaling, global distribution, ease of development with rich, familiar low latency SQL query </a:t>
            </a:r>
            <a:r>
              <a:rPr lang="en-GB" i="1" dirty="0" err="1">
                <a:solidFill>
                  <a:srgbClr val="00B0F0"/>
                </a:solidFill>
              </a:rPr>
              <a:t>capabilty</a:t>
            </a:r>
            <a:endParaRPr lang="en-GB" i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416" y="1991277"/>
            <a:ext cx="66061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Fully managed and elastic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Data stored on SSD for low predictable latencies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Ad hoc queries with familiar SQL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JavaScript used for logic as stored procedures, triggers, and user 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Multi-region replication with consistency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Strong: write only visible after committed durably by majority quorum of replicas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Bounded staleness: define read lag by version </a:t>
            </a:r>
            <a:r>
              <a:rPr lang="en-GB" sz="2000" dirty="0" err="1"/>
              <a:t>ot</a:t>
            </a:r>
            <a:r>
              <a:rPr lang="en-GB" sz="2000" dirty="0"/>
              <a:t> time interval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Session: client </a:t>
            </a:r>
            <a:r>
              <a:rPr lang="en-GB" sz="2000" dirty="0" err="1"/>
              <a:t>baserd</a:t>
            </a:r>
            <a:r>
              <a:rPr lang="en-GB" sz="2000" dirty="0"/>
              <a:t> monotonic reads, monotonic writes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Eventual consistency: replicas within group will eventually converge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18" y="5613189"/>
            <a:ext cx="5008282" cy="96793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35" y="2138164"/>
            <a:ext cx="4630920" cy="3148488"/>
          </a:xfrm>
        </p:spPr>
      </p:pic>
    </p:spTree>
    <p:extLst>
      <p:ext uri="{BB962C8B-B14F-4D97-AF65-F5344CB8AC3E}">
        <p14:creationId xmlns:p14="http://schemas.microsoft.com/office/powerpoint/2010/main" val="67837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Data 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2327"/>
            <a:ext cx="10331824" cy="2049930"/>
          </a:xfrm>
        </p:spPr>
        <p:txBody>
          <a:bodyPr>
            <a:normAutofit/>
          </a:bodyPr>
          <a:lstStyle/>
          <a:p>
            <a:r>
              <a:rPr lang="en-GB" dirty="0"/>
              <a:t>Store and analyse petabyte-size files and trillions of objects</a:t>
            </a:r>
          </a:p>
          <a:p>
            <a:r>
              <a:rPr lang="en-GB" dirty="0"/>
              <a:t>Develop massively parallel programs with simplicity</a:t>
            </a:r>
          </a:p>
          <a:p>
            <a:r>
              <a:rPr lang="en-GB" dirty="0"/>
              <a:t>Enterprise-grade security, auditing, and support</a:t>
            </a:r>
          </a:p>
          <a:p>
            <a:r>
              <a:rPr lang="en-GB" dirty="0"/>
              <a:t>Start in seconds, scale instantly, pay per job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87" y="1126657"/>
            <a:ext cx="7806025" cy="30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6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7" y="1392865"/>
            <a:ext cx="5356707" cy="278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Polyglot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Different databases are designed to solve different problems. Using a single database engine for all of the requirements usually leads to non-optimal solutions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“Increasingly we see applications manage their own data using different technologies depending on how the data is used…. this will come at a cost in complexity. Each data storage mechanism introduces a new interface to be learned…”</a:t>
            </a:r>
          </a:p>
          <a:p>
            <a:endParaRPr lang="en-GB" sz="2000" dirty="0"/>
          </a:p>
        </p:txBody>
      </p:sp>
      <p:sp>
        <p:nvSpPr>
          <p:cNvPr id="19" name="Rectangle 18"/>
          <p:cNvSpPr/>
          <p:nvPr/>
        </p:nvSpPr>
        <p:spPr>
          <a:xfrm>
            <a:off x="352977" y="4555946"/>
            <a:ext cx="5080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/>
              <a:t>* Don't take the example in the diagram too seriously. I'm not making any recommendations about which database technology to use for what kind of service. But I do think that people should consider these kinds of technologies as part of application architecture.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02977" y="5268868"/>
            <a:ext cx="16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Martin Fowler*</a:t>
            </a:r>
          </a:p>
        </p:txBody>
      </p:sp>
    </p:spTree>
    <p:extLst>
      <p:ext uri="{BB962C8B-B14F-4D97-AF65-F5344CB8AC3E}">
        <p14:creationId xmlns:p14="http://schemas.microsoft.com/office/powerpoint/2010/main" val="36053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Lake Store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4847"/>
            <a:ext cx="10515600" cy="38521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Apache Hadoop file system compatible with Hadoop Distributed File System (HDFS)</a:t>
            </a:r>
          </a:p>
          <a:p>
            <a:pPr lvl="1"/>
            <a:r>
              <a:rPr lang="en-GB" dirty="0"/>
              <a:t>Works with the Hadoop analytic frameworks such as MapReduce or Hive</a:t>
            </a:r>
          </a:p>
          <a:p>
            <a:pPr lvl="1"/>
            <a:r>
              <a:rPr lang="en-GB" dirty="0"/>
              <a:t>Exposed </a:t>
            </a:r>
            <a:r>
              <a:rPr lang="en-GB" dirty="0" err="1"/>
              <a:t>WebHDFS</a:t>
            </a:r>
            <a:r>
              <a:rPr lang="en-GB" dirty="0"/>
              <a:t>-compatible REST interface for applications</a:t>
            </a:r>
          </a:p>
          <a:p>
            <a:r>
              <a:rPr lang="en-GB" dirty="0"/>
              <a:t>Unlimited storage, petabyte files</a:t>
            </a:r>
          </a:p>
          <a:p>
            <a:pPr lvl="1"/>
            <a:r>
              <a:rPr lang="en-GB" dirty="0"/>
              <a:t>No limits on account sizes, file sizes, or the amount of data</a:t>
            </a:r>
          </a:p>
          <a:p>
            <a:r>
              <a:rPr lang="en-GB" dirty="0"/>
              <a:t>Performance-tuned for big data analytics</a:t>
            </a:r>
          </a:p>
          <a:p>
            <a:pPr lvl="1"/>
            <a:r>
              <a:rPr lang="en-GB" dirty="0"/>
              <a:t>spreads parts of a file over a number of individual storage servers</a:t>
            </a:r>
          </a:p>
          <a:p>
            <a:r>
              <a:rPr lang="en-GB" dirty="0"/>
              <a:t>Secure data</a:t>
            </a:r>
          </a:p>
          <a:p>
            <a:pPr lvl="1"/>
            <a:r>
              <a:rPr lang="en-GB" dirty="0"/>
              <a:t>Authentication, access control and encryption via AAD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729" y="1011989"/>
            <a:ext cx="11654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rgbClr val="00B0F0"/>
                </a:solidFill>
              </a:rPr>
              <a:t>Azure Data Lake Store is a hyper-scale repository for big data analytic workloads, enabling you to capture data of any size, type, and ingestion speed in one single place for operational and exploratory analytics</a:t>
            </a:r>
          </a:p>
        </p:txBody>
      </p:sp>
    </p:spTree>
    <p:extLst>
      <p:ext uri="{BB962C8B-B14F-4D97-AF65-F5344CB8AC3E}">
        <p14:creationId xmlns:p14="http://schemas.microsoft.com/office/powerpoint/2010/main" val="38145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Lake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59" y="1858682"/>
            <a:ext cx="6418730" cy="4697505"/>
          </a:xfrm>
        </p:spPr>
        <p:txBody>
          <a:bodyPr>
            <a:noAutofit/>
          </a:bodyPr>
          <a:lstStyle/>
          <a:p>
            <a:r>
              <a:rPr lang="en-GB" dirty="0"/>
              <a:t>U-SQL - query language that extends the familiar, simple, declarative nature of SQL with the expressive power of C#</a:t>
            </a:r>
          </a:p>
          <a:p>
            <a:pPr lvl="1"/>
            <a:r>
              <a:rPr lang="en-GB" dirty="0"/>
              <a:t>Built on the same distributed runtime that powers big data systems inside Microsoft</a:t>
            </a:r>
          </a:p>
          <a:p>
            <a:r>
              <a:rPr lang="en-GB" dirty="0"/>
              <a:t>Deep integration with Visual Studio</a:t>
            </a:r>
          </a:p>
          <a:p>
            <a:pPr lvl="1"/>
            <a:r>
              <a:rPr lang="en-GB" dirty="0"/>
              <a:t>Familiar tools to run, debug, and tune code </a:t>
            </a:r>
          </a:p>
          <a:p>
            <a:pPr lvl="1"/>
            <a:r>
              <a:rPr lang="en-GB" dirty="0"/>
              <a:t>Visualizations of U-SQL jobs let you see how your code runs at scale, to identify performance bottlenecks and optimize costs</a:t>
            </a:r>
          </a:p>
          <a:p>
            <a:r>
              <a:rPr lang="en-GB" dirty="0"/>
              <a:t>Built on YARN for massive scale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8965" y="1078770"/>
            <a:ext cx="9885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rgbClr val="00B0F0"/>
                </a:solidFill>
              </a:rPr>
              <a:t>Makes big data analytics easy, letting you focus on writing, running and managing jobs, rather than operating distributed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860" y="3161552"/>
            <a:ext cx="3111980" cy="3346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59" y="1504475"/>
            <a:ext cx="2626773" cy="14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5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3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619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on the cloud – high level trends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417" y="2540000"/>
            <a:ext cx="1227702" cy="12277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766" y="2673194"/>
            <a:ext cx="1094508" cy="109450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740400" y="2028169"/>
            <a:ext cx="27709" cy="225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57055" y="4469001"/>
            <a:ext cx="2352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Relational, ACID,</a:t>
            </a:r>
          </a:p>
          <a:p>
            <a:pPr algn="ctr"/>
            <a:r>
              <a:rPr lang="en-GB" sz="2000" dirty="0"/>
              <a:t>Line of Business, </a:t>
            </a:r>
            <a:r>
              <a:rPr lang="en-GB" sz="2000" dirty="0" err="1"/>
              <a:t>etc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95206" y="4469001"/>
            <a:ext cx="2863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Miscellaneous telemetry, </a:t>
            </a:r>
          </a:p>
          <a:p>
            <a:pPr algn="ctr"/>
            <a:r>
              <a:rPr lang="en-GB" sz="2000" dirty="0"/>
              <a:t>logs, documents, </a:t>
            </a:r>
            <a:r>
              <a:rPr lang="en-GB" sz="2000" dirty="0" err="1"/>
              <a:t>etc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8287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68" y="11391"/>
            <a:ext cx="10515600" cy="903734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on Azure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32" y="872281"/>
            <a:ext cx="30780" cy="3987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657" y="794290"/>
            <a:ext cx="30780" cy="3987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1717" y="1627174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VMs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33" y="2447803"/>
            <a:ext cx="1019836" cy="1389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68" y="2525714"/>
            <a:ext cx="591660" cy="933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5627" y="1589853"/>
            <a:ext cx="725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Azure</a:t>
            </a:r>
          </a:p>
          <a:p>
            <a:pPr algn="ctr"/>
            <a:r>
              <a:rPr lang="en-GB" sz="1400" dirty="0">
                <a:solidFill>
                  <a:srgbClr val="0070C0"/>
                </a:solidFill>
              </a:rPr>
              <a:t>storage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387" y="5110385"/>
            <a:ext cx="584820" cy="8865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723" y="3225273"/>
            <a:ext cx="584820" cy="933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5723" y="2356593"/>
            <a:ext cx="584820" cy="9336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2775" y="2482616"/>
            <a:ext cx="697680" cy="10499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3284" y="2535927"/>
            <a:ext cx="584820" cy="9336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0331" y="2525714"/>
            <a:ext cx="584820" cy="803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8199" y="2475366"/>
            <a:ext cx="598500" cy="9336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852070" y="1660643"/>
            <a:ext cx="2097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Relational database as a Service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90617" y="1697574"/>
            <a:ext cx="1302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Hadoop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5562" y="1611518"/>
            <a:ext cx="956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NoSQL as a Service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9962" y="2540756"/>
            <a:ext cx="584820" cy="9336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3788" y="2443493"/>
            <a:ext cx="655647" cy="108239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593184" y="1750449"/>
            <a:ext cx="945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693733" y="1746804"/>
            <a:ext cx="945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Search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07334" y="5833131"/>
            <a:ext cx="1261980" cy="8865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0995" y="4897418"/>
            <a:ext cx="584820" cy="8865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56968" y="5206698"/>
            <a:ext cx="584820" cy="8865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99537" y="5502424"/>
            <a:ext cx="577980" cy="8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0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61" y="2280523"/>
            <a:ext cx="5274264" cy="329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0"/>
            <a:ext cx="11004479" cy="1419642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Storage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686" y="1008673"/>
            <a:ext cx="11176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rgbClr val="00B0F0"/>
                </a:solidFill>
              </a:rPr>
              <a:t>Azure Storage is the cloud storage solution for </a:t>
            </a:r>
            <a:r>
              <a:rPr lang="en-GB" b="1" i="1" dirty="0">
                <a:solidFill>
                  <a:srgbClr val="00B0F0"/>
                </a:solidFill>
              </a:rPr>
              <a:t>modern</a:t>
            </a:r>
            <a:r>
              <a:rPr lang="en-GB" i="1" dirty="0">
                <a:solidFill>
                  <a:srgbClr val="00B0F0"/>
                </a:solidFill>
              </a:rPr>
              <a:t> applications that rely on durability, availability, and scalability. It is highly scalable, elastic, globally accessible, and automatically load-balances your data based on traffic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7529" y="2032924"/>
            <a:ext cx="51113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Massively scalable, store and process hundreds of terabytes of data to support the data scenarios required by scientific, financial analysis, and media applications,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or small amounts of data required for a small business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Rest based access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Max 500 TB per storage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20,000 IOPS, entities/sec or messages/sec Total Request Rate per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178697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0"/>
            <a:ext cx="11004479" cy="1419642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Storage -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25" y="1504330"/>
            <a:ext cx="4595008" cy="4115243"/>
          </a:xfrm>
        </p:spPr>
        <p:txBody>
          <a:bodyPr>
            <a:noAutofit/>
          </a:bodyPr>
          <a:lstStyle/>
          <a:p>
            <a:pPr marL="285750" indent="-285750"/>
            <a:r>
              <a:rPr lang="en-GB" sz="2000" dirty="0"/>
              <a:t>Replication options:</a:t>
            </a:r>
          </a:p>
          <a:p>
            <a:pPr marL="742950" lvl="1" indent="-285750"/>
            <a:r>
              <a:rPr lang="en-GB" sz="2000" dirty="0"/>
              <a:t>Locally redundant storage </a:t>
            </a:r>
          </a:p>
          <a:p>
            <a:pPr marL="742950" lvl="1" indent="-285750"/>
            <a:r>
              <a:rPr lang="en-GB" sz="2000" dirty="0"/>
              <a:t>Zone-redundant storage</a:t>
            </a:r>
          </a:p>
          <a:p>
            <a:pPr marL="742950" lvl="1" indent="-285750"/>
            <a:r>
              <a:rPr lang="en-GB" sz="2000" dirty="0"/>
              <a:t>Geo-redundant storage</a:t>
            </a:r>
          </a:p>
          <a:p>
            <a:pPr marL="742950" lvl="1" indent="-285750"/>
            <a:r>
              <a:rPr lang="en-GB" sz="2000" dirty="0"/>
              <a:t>Read-access geo-redundant storage</a:t>
            </a:r>
          </a:p>
          <a:p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62" y="1340558"/>
            <a:ext cx="5666022" cy="2166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77" y="3856747"/>
            <a:ext cx="10287284" cy="23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5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0"/>
            <a:ext cx="11004479" cy="1419642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986" y="1358906"/>
            <a:ext cx="10930270" cy="4115243"/>
          </a:xfrm>
        </p:spPr>
        <p:txBody>
          <a:bodyPr>
            <a:noAutofit/>
          </a:bodyPr>
          <a:lstStyle/>
          <a:p>
            <a:r>
              <a:rPr lang="en-GB" sz="2400" dirty="0"/>
              <a:t>Blob Storage stores unstructured object data and can be any type of text or binary data, such as a document, media file, etc.</a:t>
            </a:r>
          </a:p>
          <a:p>
            <a:pPr lvl="1"/>
            <a:r>
              <a:rPr lang="en-GB" sz="1800" dirty="0"/>
              <a:t>60 MB/sec or 500 requests/sec target throughput</a:t>
            </a:r>
          </a:p>
          <a:p>
            <a:pPr lvl="1"/>
            <a:r>
              <a:rPr lang="en-GB" sz="1800" dirty="0"/>
              <a:t>Hot storage tier optimized for accessed frequently, cool storage infrequently accessed and long-lived</a:t>
            </a:r>
          </a:p>
          <a:p>
            <a:r>
              <a:rPr lang="en-GB" sz="2400" dirty="0"/>
              <a:t>Table Storage stores structured datasets. Table storage is a NoSQL key-attribute data store, which allows for rapid development and fast access to large quantities of data</a:t>
            </a:r>
          </a:p>
          <a:p>
            <a:pPr lvl="1"/>
            <a:r>
              <a:rPr lang="en-GB" sz="1800" dirty="0"/>
              <a:t>1 MB max size of entity with a max 255 properties </a:t>
            </a:r>
          </a:p>
          <a:p>
            <a:pPr lvl="1"/>
            <a:r>
              <a:rPr lang="en-GB" sz="1800" dirty="0"/>
              <a:t>Single </a:t>
            </a:r>
            <a:r>
              <a:rPr lang="en-GB" sz="1800" dirty="0" err="1"/>
              <a:t>RowKey</a:t>
            </a:r>
            <a:r>
              <a:rPr lang="en-GB" sz="1800" dirty="0"/>
              <a:t> with additional </a:t>
            </a:r>
            <a:r>
              <a:rPr lang="en-GB" sz="1800" dirty="0" err="1"/>
              <a:t>ParitionKey</a:t>
            </a:r>
            <a:r>
              <a:rPr lang="en-GB" sz="1800" dirty="0"/>
              <a:t>, 1 KB max size</a:t>
            </a:r>
          </a:p>
          <a:p>
            <a:r>
              <a:rPr lang="en-GB" sz="2400" dirty="0"/>
              <a:t>Queue Storage provides reliable messaging for workflow processing and for communication between components of cloud services</a:t>
            </a:r>
          </a:p>
          <a:p>
            <a:pPr lvl="1"/>
            <a:r>
              <a:rPr lang="en-GB" sz="1800" dirty="0"/>
              <a:t>2000 messages/sec target throughput</a:t>
            </a:r>
          </a:p>
          <a:p>
            <a:r>
              <a:rPr lang="en-GB" sz="2400" dirty="0"/>
              <a:t>File Storage offers shared storage for traditional applications using SMB protocol. Azure virtual machines can share file data via mounted shares</a:t>
            </a:r>
          </a:p>
          <a:p>
            <a:pPr lvl="1"/>
            <a:r>
              <a:rPr lang="en-GB" sz="1800" dirty="0"/>
              <a:t>5 TB max size of file share, 1 TB max size of a file in a share</a:t>
            </a:r>
          </a:p>
          <a:p>
            <a:pPr lvl="1"/>
            <a:r>
              <a:rPr lang="en-GB" sz="1800" dirty="0"/>
              <a:t>60 MB/sec target throughput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0" y="1454845"/>
            <a:ext cx="584820" cy="673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10" y="2820610"/>
            <a:ext cx="584820" cy="626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10" y="4229959"/>
            <a:ext cx="584820" cy="676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10" y="5362330"/>
            <a:ext cx="584820" cy="6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83" y="629266"/>
            <a:ext cx="3083734" cy="35810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Using the portal to monitor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storage accounts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69" y="737550"/>
            <a:ext cx="8818784" cy="53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3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5787"/>
            <a:ext cx="10515600" cy="3995551"/>
          </a:xfrm>
        </p:spPr>
        <p:txBody>
          <a:bodyPr>
            <a:noAutofit/>
          </a:bodyPr>
          <a:lstStyle/>
          <a:p>
            <a:r>
              <a:rPr lang="en-GB" sz="2000" dirty="0"/>
              <a:t>Highly compatible V12 engine</a:t>
            </a:r>
            <a:endParaRPr lang="en-GB" sz="1400" dirty="0"/>
          </a:p>
          <a:p>
            <a:r>
              <a:rPr lang="en-GB" sz="2000" dirty="0"/>
              <a:t>Available in three </a:t>
            </a:r>
            <a:r>
              <a:rPr lang="en-GB" sz="2000" i="1" dirty="0"/>
              <a:t>service tiers</a:t>
            </a:r>
          </a:p>
          <a:p>
            <a:pPr lvl="1"/>
            <a:r>
              <a:rPr lang="en-GB" sz="1600" dirty="0"/>
              <a:t>Can change on the fly, by creating a replica of the original database at the new performance level</a:t>
            </a:r>
          </a:p>
          <a:p>
            <a:pPr lvl="1"/>
            <a:r>
              <a:rPr lang="en-GB" sz="1600" dirty="0"/>
              <a:t>Some transactions in flight may be rolled back, downtime usually under four seconds</a:t>
            </a:r>
          </a:p>
          <a:p>
            <a:r>
              <a:rPr lang="en-GB" sz="1800" dirty="0"/>
              <a:t>Basic: suited for a small database, supporting typically one single active operation at a given time. Examples include databases used for development or testing, or small-scale infrequently used applications</a:t>
            </a:r>
          </a:p>
          <a:p>
            <a:pPr lvl="1"/>
            <a:r>
              <a:rPr lang="en-GB" sz="1400" dirty="0"/>
              <a:t>2 GB max database size</a:t>
            </a:r>
          </a:p>
          <a:p>
            <a:pPr lvl="1"/>
            <a:r>
              <a:rPr lang="en-GB" sz="1400" dirty="0"/>
              <a:t>30 max concurrent workers / sessions </a:t>
            </a:r>
          </a:p>
          <a:p>
            <a:r>
              <a:rPr lang="en-GB" sz="1800" dirty="0"/>
              <a:t>Standard: go-to option for most cloud applications, supporting multiple concurrent queries</a:t>
            </a:r>
          </a:p>
          <a:p>
            <a:pPr lvl="1"/>
            <a:r>
              <a:rPr lang="en-GB" sz="1400" dirty="0"/>
              <a:t>250 GB max database size</a:t>
            </a:r>
          </a:p>
          <a:p>
            <a:pPr lvl="1"/>
            <a:r>
              <a:rPr lang="en-GB" sz="1400" dirty="0"/>
              <a:t>200 max concurrent workers / sessions </a:t>
            </a:r>
          </a:p>
          <a:p>
            <a:r>
              <a:rPr lang="en-GB" sz="1800" dirty="0"/>
              <a:t>Premium: Designed for high transactional volume, supporting many concurrent users and requiring the highest level of business continuity capabilities. Examples are databases supporting mission critical applications</a:t>
            </a:r>
          </a:p>
          <a:p>
            <a:pPr lvl="1"/>
            <a:r>
              <a:rPr lang="en-GB" sz="1400" dirty="0"/>
              <a:t>1 TB max database size</a:t>
            </a:r>
          </a:p>
          <a:p>
            <a:pPr lvl="1"/>
            <a:r>
              <a:rPr lang="en-GB" sz="1400" dirty="0"/>
              <a:t>6400 max concurrent workers / sessions </a:t>
            </a:r>
          </a:p>
          <a:p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418352" y="1070711"/>
            <a:ext cx="11468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rgbClr val="00B0F0"/>
                </a:solidFill>
              </a:rPr>
              <a:t>Azure SQL Database is a relational database service with mission-critical capabilities, based on the SQL Server engine, delivering predictable performance, scalability with no downtime, business continuity and data protection, all with minimal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02075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1596</Words>
  <Application>Microsoft Office PowerPoint</Application>
  <PresentationFormat>Widescreen</PresentationFormat>
  <Paragraphs>192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Data, data and more data: Strategies for handling data on Microsoft Azure</vt:lpstr>
      <vt:lpstr>Polyglot Persistence</vt:lpstr>
      <vt:lpstr>Data on the cloud – high level trends</vt:lpstr>
      <vt:lpstr>Data on Azure</vt:lpstr>
      <vt:lpstr>Azure Storage</vt:lpstr>
      <vt:lpstr>Azure Storage - Replication</vt:lpstr>
      <vt:lpstr>Azure Storage</vt:lpstr>
      <vt:lpstr>Using the portal to monitor storage accounts</vt:lpstr>
      <vt:lpstr>SQL Database</vt:lpstr>
      <vt:lpstr>SQL Database – Pricing </vt:lpstr>
      <vt:lpstr>SQL Database – DTUs</vt:lpstr>
      <vt:lpstr>SQL Database – elastic DTUs</vt:lpstr>
      <vt:lpstr>SQL Database - Business Continuity </vt:lpstr>
      <vt:lpstr>SQL Database - Active Geo-Replication</vt:lpstr>
      <vt:lpstr>SQL Data Warehouse</vt:lpstr>
      <vt:lpstr>SQL Data Warehouse - DWU</vt:lpstr>
      <vt:lpstr>Azure Analysis Services</vt:lpstr>
      <vt:lpstr>DocumentDB</vt:lpstr>
      <vt:lpstr>Azure Data Lake</vt:lpstr>
      <vt:lpstr>Data Lake Store </vt:lpstr>
      <vt:lpstr>Data Lake 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Data and more Data: Strategies for handling data on Microsoft Azure</dc:title>
  <dc:creator>David Gristwood</dc:creator>
  <cp:lastModifiedBy>David Gristwood</cp:lastModifiedBy>
  <cp:revision>64</cp:revision>
  <dcterms:created xsi:type="dcterms:W3CDTF">2016-12-07T10:44:31Z</dcterms:created>
  <dcterms:modified xsi:type="dcterms:W3CDTF">2016-12-08T12:18:36Z</dcterms:modified>
</cp:coreProperties>
</file>