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77" r:id="rId19"/>
    <p:sldId id="278" r:id="rId20"/>
    <p:sldId id="275" r:id="rId21"/>
    <p:sldId id="276" r:id="rId22"/>
    <p:sldId id="285" r:id="rId23"/>
    <p:sldId id="281" r:id="rId24"/>
    <p:sldId id="282" r:id="rId25"/>
    <p:sldId id="279" r:id="rId26"/>
    <p:sldId id="283" r:id="rId27"/>
    <p:sldId id="286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63A3D00-DF72-4541-A118-8BA6F17F7B97}">
          <p14:sldIdLst>
            <p14:sldId id="256"/>
          </p14:sldIdLst>
        </p14:section>
        <p14:section name="Background" id="{274FF6C4-C290-4680-9F68-2236E5270787}">
          <p14:sldIdLst>
            <p14:sldId id="257"/>
            <p14:sldId id="258"/>
          </p14:sldIdLst>
        </p14:section>
        <p14:section name="History" id="{3BE168A9-FC15-4380-94B2-EC761D3E219E}">
          <p14:sldIdLst>
            <p14:sldId id="259"/>
            <p14:sldId id="260"/>
            <p14:sldId id="261"/>
            <p14:sldId id="262"/>
          </p14:sldIdLst>
        </p14:section>
        <p14:section name="Bitcoin" id="{51F4A397-C40E-4074-992F-1190B1CDFE58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ecurity" id="{C5E88C5E-F459-41AF-8305-EDD613C2E074}">
          <p14:sldIdLst>
            <p14:sldId id="270"/>
            <p14:sldId id="280"/>
            <p14:sldId id="277"/>
            <p14:sldId id="278"/>
            <p14:sldId id="275"/>
            <p14:sldId id="276"/>
            <p14:sldId id="285"/>
          </p14:sldIdLst>
        </p14:section>
        <p14:section name="Applications" id="{941CEF67-2985-4A2E-8446-353E644FADB8}">
          <p14:sldIdLst>
            <p14:sldId id="281"/>
            <p14:sldId id="282"/>
            <p14:sldId id="279"/>
            <p14:sldId id="283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77897" autoAdjust="0"/>
  </p:normalViewPr>
  <p:slideViewPr>
    <p:cSldViewPr snapToGrid="0">
      <p:cViewPr varScale="1">
        <p:scale>
          <a:sx n="74" d="100"/>
          <a:sy n="74" d="100"/>
        </p:scale>
        <p:origin x="4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B5DB5-4511-4E82-879D-74F84D549653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AB9D9-D02E-4DB8-AB57-3211F3452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87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DEDEAC-BCA9-4CC0-9755-663EF740C45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29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DEDEAC-BCA9-4CC0-9755-663EF740C452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8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DEDEAC-BCA9-4CC0-9755-663EF740C452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68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DEDEAC-BCA9-4CC0-9755-663EF740C45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60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EDEAC-BCA9-4CC0-9755-663EF740C45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0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2/24/2017 2:07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5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7ABB6-D451-410F-9950-457644863D3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6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0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299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2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4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992000" y="6624559"/>
            <a:ext cx="7200000" cy="230832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636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21424" y="6600123"/>
            <a:ext cx="537057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"Connectors (</a:t>
            </a:r>
            <a:r>
              <a:rPr lang="en-GB" sz="1000" dirty="0" err="1">
                <a:solidFill>
                  <a:schemeClr val="accent3"/>
                </a:solidFill>
                <a:latin typeface="Cabin" panose="020B0803050202020004" pitchFamily="34" charset="0"/>
              </a:rPr>
              <a:t>Verbindungsstücke</a:t>
            </a:r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)" (CC BY 2.0) by </a:t>
            </a:r>
            <a:r>
              <a:rPr lang="en-GB" sz="1000" dirty="0" err="1">
                <a:solidFill>
                  <a:schemeClr val="accent3"/>
                </a:solidFill>
                <a:latin typeface="Cabin" panose="020B0803050202020004" pitchFamily="34" charset="0"/>
              </a:rPr>
              <a:t>BarbaraWilli</a:t>
            </a:r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 @ </a:t>
            </a:r>
            <a:r>
              <a:rPr lang="en-GB" sz="1000" dirty="0" err="1">
                <a:solidFill>
                  <a:schemeClr val="accent3"/>
                </a:solidFill>
                <a:latin typeface="Cabin" panose="020B0803050202020004" pitchFamily="34" charset="0"/>
              </a:rPr>
              <a:t>flickr</a:t>
            </a:r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 - darkened</a:t>
            </a:r>
          </a:p>
        </p:txBody>
      </p:sp>
    </p:spTree>
    <p:extLst>
      <p:ext uri="{BB962C8B-B14F-4D97-AF65-F5344CB8AC3E}">
        <p14:creationId xmlns:p14="http://schemas.microsoft.com/office/powerpoint/2010/main" val="591723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48856" y="6600123"/>
            <a:ext cx="5343144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"Connectors (</a:t>
            </a:r>
            <a:r>
              <a:rPr lang="en-GB" sz="1000" dirty="0" err="1">
                <a:solidFill>
                  <a:schemeClr val="accent3"/>
                </a:solidFill>
                <a:latin typeface="Cabin" panose="020B0803050202020004" pitchFamily="34" charset="0"/>
              </a:rPr>
              <a:t>Verbindungsstücke</a:t>
            </a:r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)" (CC BY 2.0) by </a:t>
            </a:r>
            <a:r>
              <a:rPr lang="en-GB" sz="1000" dirty="0" err="1">
                <a:solidFill>
                  <a:schemeClr val="accent3"/>
                </a:solidFill>
                <a:latin typeface="Cabin" panose="020B0803050202020004" pitchFamily="34" charset="0"/>
              </a:rPr>
              <a:t>BarbaraWilli</a:t>
            </a:r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 @ </a:t>
            </a:r>
            <a:r>
              <a:rPr lang="en-GB" sz="1000" dirty="0" err="1">
                <a:solidFill>
                  <a:schemeClr val="accent3"/>
                </a:solidFill>
                <a:latin typeface="Cabin" panose="020B0803050202020004" pitchFamily="34" charset="0"/>
              </a:rPr>
              <a:t>flickr</a:t>
            </a:r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 - darkened</a:t>
            </a:r>
          </a:p>
        </p:txBody>
      </p:sp>
    </p:spTree>
    <p:extLst>
      <p:ext uri="{BB962C8B-B14F-4D97-AF65-F5344CB8AC3E}">
        <p14:creationId xmlns:p14="http://schemas.microsoft.com/office/powerpoint/2010/main" val="86641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992000" y="6627159"/>
            <a:ext cx="7200000" cy="230832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91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992000" y="6627159"/>
            <a:ext cx="7200000" cy="230832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560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6620256" y="6615512"/>
            <a:ext cx="5571744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"Connectors (</a:t>
            </a:r>
            <a:r>
              <a:rPr lang="en-GB" sz="1000" dirty="0" err="1">
                <a:solidFill>
                  <a:schemeClr val="accent3"/>
                </a:solidFill>
                <a:latin typeface="Cabin" panose="020B0803050202020004" pitchFamily="34" charset="0"/>
              </a:rPr>
              <a:t>Verbindungsstücke</a:t>
            </a:r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)" (CC BY 2.0) by </a:t>
            </a:r>
            <a:r>
              <a:rPr lang="en-GB" sz="1000" dirty="0" err="1">
                <a:solidFill>
                  <a:schemeClr val="accent3"/>
                </a:solidFill>
                <a:latin typeface="Cabin" panose="020B0803050202020004" pitchFamily="34" charset="0"/>
              </a:rPr>
              <a:t>BarbaraWilli</a:t>
            </a:r>
            <a:r>
              <a:rPr lang="en-GB" sz="1000" dirty="0">
                <a:solidFill>
                  <a:schemeClr val="accent3"/>
                </a:solidFill>
                <a:latin typeface="Cabin" panose="020B0803050202020004" pitchFamily="34" charset="0"/>
              </a:rPr>
              <a:t> @ </a:t>
            </a:r>
            <a:r>
              <a:rPr lang="en-GB" sz="1000" dirty="0" err="1">
                <a:solidFill>
                  <a:schemeClr val="accent3"/>
                </a:solidFill>
                <a:latin typeface="Cabin" panose="020B0803050202020004" pitchFamily="34" charset="0"/>
              </a:rPr>
              <a:t>flickr</a:t>
            </a:r>
            <a:r>
              <a:rPr lang="en-GB" sz="1000" baseline="0" dirty="0">
                <a:solidFill>
                  <a:schemeClr val="accent3"/>
                </a:solidFill>
                <a:latin typeface="Cabin" panose="020B0803050202020004" pitchFamily="34" charset="0"/>
              </a:rPr>
              <a:t> - darkened</a:t>
            </a:r>
            <a:endParaRPr lang="en-GB" sz="1000" dirty="0">
              <a:solidFill>
                <a:schemeClr val="accent3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49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992000" y="6598584"/>
            <a:ext cx="7200000" cy="230832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195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3763" y="3706754"/>
            <a:ext cx="3828783" cy="1277612"/>
          </a:xfrm>
          <a:noFill/>
          <a:effectLst/>
        </p:spPr>
        <p:txBody>
          <a:bodyPr wrap="none" lIns="360000" tIns="180000" rIns="360000" bIns="180000" anchor="ctr">
            <a:spAutoFit/>
          </a:bodyPr>
          <a:lstStyle>
            <a:lvl1pPr marL="0" indent="0">
              <a:buNone/>
              <a:defRPr sz="6600" b="1" i="1" u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992000" y="6627159"/>
            <a:ext cx="7200000" cy="230832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20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892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992000" y="6627159"/>
            <a:ext cx="7200000" cy="230832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63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992000" y="6627159"/>
            <a:ext cx="7200000" cy="230832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1000">
                <a:solidFill>
                  <a:schemeClr val="bg2"/>
                </a:solidFill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76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56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9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1C62-AAF3-40B4-B171-BB37C706167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5F5F-92DA-4A55-AFB3-890557DBF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5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6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21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0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1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3010-6BC2-483F-AE79-05DE0D662CAB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8CDEF-CFF1-409A-941C-BF5C7EF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87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2D5B-3E11-4496-A296-63982FF18DFA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EFE4-7E43-4174-BD0F-3BB4DBE13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6.png"/><Relationship Id="rId18" Type="http://schemas.openxmlformats.org/officeDocument/2006/relationships/image" Target="../media/image44.svg"/><Relationship Id="rId26" Type="http://schemas.openxmlformats.org/officeDocument/2006/relationships/image" Target="../media/image52.svg"/><Relationship Id="rId3" Type="http://schemas.openxmlformats.org/officeDocument/2006/relationships/image" Target="../media/image31.png"/><Relationship Id="rId21" Type="http://schemas.openxmlformats.org/officeDocument/2006/relationships/image" Target="../media/image47.png"/><Relationship Id="rId34" Type="http://schemas.openxmlformats.org/officeDocument/2006/relationships/image" Target="../media/image60.sv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50.svg"/><Relationship Id="rId32" Type="http://schemas.openxmlformats.org/officeDocument/2006/relationships/image" Target="../media/image58.sv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svg"/><Relationship Id="rId36" Type="http://schemas.openxmlformats.org/officeDocument/2006/relationships/image" Target="../media/image62.svg"/><Relationship Id="rId10" Type="http://schemas.openxmlformats.org/officeDocument/2006/relationships/image" Target="../media/image38.sv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7.svg"/><Relationship Id="rId22" Type="http://schemas.openxmlformats.org/officeDocument/2006/relationships/image" Target="../media/image48.svg"/><Relationship Id="rId27" Type="http://schemas.openxmlformats.org/officeDocument/2006/relationships/image" Target="../media/image53.png"/><Relationship Id="rId30" Type="http://schemas.openxmlformats.org/officeDocument/2006/relationships/image" Target="../media/image56.svg"/><Relationship Id="rId35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svg"/><Relationship Id="rId7" Type="http://schemas.openxmlformats.org/officeDocument/2006/relationships/image" Target="../media/image66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6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Trust and Blockchain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algn="l"/>
            <a:r>
              <a:rPr lang="en-GB" dirty="0"/>
              <a:t>Mike Ormond, Microsoft Ltd</a:t>
            </a:r>
          </a:p>
        </p:txBody>
      </p:sp>
    </p:spTree>
    <p:extLst>
      <p:ext uri="{BB962C8B-B14F-4D97-AF65-F5344CB8AC3E}">
        <p14:creationId xmlns:p14="http://schemas.microsoft.com/office/powerpoint/2010/main" val="36846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00" y="1261623"/>
            <a:ext cx="8810625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4857115" y="3915787"/>
            <a:ext cx="258763" cy="37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5670662" y="2107157"/>
            <a:ext cx="258763" cy="37780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36658" y="2484963"/>
            <a:ext cx="2063386" cy="1430824"/>
            <a:chOff x="3736658" y="2484963"/>
            <a:chExt cx="2063386" cy="1430824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736658" y="2910355"/>
              <a:ext cx="435936" cy="435936"/>
            </a:xfrm>
            <a:prstGeom prst="roundRect">
              <a:avLst>
                <a:gd name="adj" fmla="val 77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+mj-lt"/>
              </a:endParaRPr>
            </a:p>
          </p:txBody>
        </p:sp>
        <p:cxnSp>
          <p:nvCxnSpPr>
            <p:cNvPr id="9" name="Connector: Curved 8"/>
            <p:cNvCxnSpPr>
              <a:cxnSpLocks/>
              <a:stCxn id="6" idx="2"/>
              <a:endCxn id="7" idx="3"/>
            </p:cNvCxnSpPr>
            <p:nvPr/>
          </p:nvCxnSpPr>
          <p:spPr>
            <a:xfrm rot="5400000">
              <a:off x="4664639" y="1992918"/>
              <a:ext cx="643360" cy="1627450"/>
            </a:xfrm>
            <a:prstGeom prst="curved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/>
            <p:cNvCxnSpPr>
              <a:cxnSpLocks/>
              <a:stCxn id="7" idx="2"/>
              <a:endCxn id="5" idx="0"/>
            </p:cNvCxnSpPr>
            <p:nvPr/>
          </p:nvCxnSpPr>
          <p:spPr>
            <a:xfrm rot="16200000" flipH="1">
              <a:off x="4185813" y="3115103"/>
              <a:ext cx="569496" cy="103187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nector: Curved 15"/>
          <p:cNvCxnSpPr>
            <a:cxnSpLocks/>
            <a:stCxn id="6" idx="2"/>
            <a:endCxn id="5" idx="3"/>
          </p:cNvCxnSpPr>
          <p:nvPr/>
        </p:nvCxnSpPr>
        <p:spPr>
          <a:xfrm rot="5400000">
            <a:off x="4648098" y="2952743"/>
            <a:ext cx="1619727" cy="684166"/>
          </a:xfrm>
          <a:prstGeom prst="curvedConnector2">
            <a:avLst/>
          </a:prstGeom>
          <a:ln w="12700">
            <a:solidFill>
              <a:srgbClr val="C92A2A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00043" y="1721224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Peer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6660" y="4166997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Peer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7813227" y="1587205"/>
            <a:ext cx="258763" cy="377806"/>
          </a:xfrm>
          <a:prstGeom prst="rect">
            <a:avLst/>
          </a:prstGeom>
        </p:spPr>
      </p:pic>
      <p:cxnSp>
        <p:nvCxnSpPr>
          <p:cNvPr id="14" name="Connector: Curved 13"/>
          <p:cNvCxnSpPr>
            <a:cxnSpLocks/>
            <a:stCxn id="6" idx="2"/>
            <a:endCxn id="13" idx="2"/>
          </p:cNvCxnSpPr>
          <p:nvPr/>
        </p:nvCxnSpPr>
        <p:spPr>
          <a:xfrm rot="5400000" flipH="1" flipV="1">
            <a:off x="6611350" y="1153704"/>
            <a:ext cx="519952" cy="2142565"/>
          </a:xfrm>
          <a:prstGeom prst="curvedConnector3">
            <a:avLst>
              <a:gd name="adj1" fmla="val -43966"/>
            </a:avLst>
          </a:prstGeom>
          <a:ln w="12700">
            <a:solidFill>
              <a:srgbClr val="C92A2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8774" y="1776108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Peer</a:t>
            </a:r>
          </a:p>
        </p:txBody>
      </p:sp>
      <p:pic>
        <p:nvPicPr>
          <p:cNvPr id="18" name="Graphic 17" descr="Saf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6903" y="2940601"/>
            <a:ext cx="375444" cy="3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00" y="1261623"/>
            <a:ext cx="8810625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4857115" y="3915787"/>
            <a:ext cx="258763" cy="37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5670662" y="2107157"/>
            <a:ext cx="258763" cy="377806"/>
          </a:xfrm>
          <a:prstGeom prst="rect">
            <a:avLst/>
          </a:prstGeom>
        </p:spPr>
      </p:pic>
      <p:cxnSp>
        <p:nvCxnSpPr>
          <p:cNvPr id="16" name="Connector: Curved 15"/>
          <p:cNvCxnSpPr>
            <a:cxnSpLocks/>
            <a:stCxn id="6" idx="2"/>
            <a:endCxn id="5" idx="3"/>
          </p:cNvCxnSpPr>
          <p:nvPr/>
        </p:nvCxnSpPr>
        <p:spPr>
          <a:xfrm rot="5400000">
            <a:off x="4648098" y="2952743"/>
            <a:ext cx="1619727" cy="684166"/>
          </a:xfrm>
          <a:prstGeom prst="curvedConnector2">
            <a:avLst/>
          </a:prstGeom>
          <a:ln w="12700">
            <a:solidFill>
              <a:srgbClr val="C92A2A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00043" y="1721224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Bob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6660" y="4166997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Alice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7813227" y="1587205"/>
            <a:ext cx="258763" cy="377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68774" y="1776108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Mo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71726"/>
              </p:ext>
            </p:extLst>
          </p:nvPr>
        </p:nvGraphicFramePr>
        <p:xfrm>
          <a:off x="431454" y="5199290"/>
          <a:ext cx="4684424" cy="54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4">
                  <a:extLst>
                    <a:ext uri="{9D8B030D-6E8A-4147-A177-3AD203B41FA5}">
                      <a16:colId xmlns:a16="http://schemas.microsoft.com/office/drawing/2014/main" val="2978524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797095529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546356366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112628867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41378049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8857318"/>
                    </a:ext>
                  </a:extLst>
                </a:gridCol>
              </a:tblGrid>
              <a:tr h="270979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FROM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TO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INPUT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INPUT £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OUTPUT £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33163"/>
                  </a:ext>
                </a:extLst>
              </a:tr>
              <a:tr h="27097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9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71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00" y="1261623"/>
            <a:ext cx="8810625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4857115" y="3915787"/>
            <a:ext cx="258763" cy="37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5670662" y="2107157"/>
            <a:ext cx="258763" cy="377806"/>
          </a:xfrm>
          <a:prstGeom prst="rect">
            <a:avLst/>
          </a:prstGeom>
        </p:spPr>
      </p:pic>
      <p:cxnSp>
        <p:nvCxnSpPr>
          <p:cNvPr id="16" name="Connector: Curved 15"/>
          <p:cNvCxnSpPr>
            <a:cxnSpLocks/>
            <a:stCxn id="6" idx="2"/>
            <a:endCxn id="5" idx="3"/>
          </p:cNvCxnSpPr>
          <p:nvPr/>
        </p:nvCxnSpPr>
        <p:spPr>
          <a:xfrm rot="5400000">
            <a:off x="4648098" y="2952743"/>
            <a:ext cx="1619727" cy="684166"/>
          </a:xfrm>
          <a:prstGeom prst="curvedConnector2">
            <a:avLst/>
          </a:prstGeom>
          <a:ln w="12700">
            <a:solidFill>
              <a:srgbClr val="C92A2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00043" y="1721224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Bob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6660" y="4166997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Alice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7813227" y="1587205"/>
            <a:ext cx="258763" cy="377806"/>
          </a:xfrm>
          <a:prstGeom prst="rect">
            <a:avLst/>
          </a:prstGeom>
        </p:spPr>
      </p:pic>
      <p:cxnSp>
        <p:nvCxnSpPr>
          <p:cNvPr id="14" name="Connector: Curved 13"/>
          <p:cNvCxnSpPr>
            <a:cxnSpLocks/>
            <a:endCxn id="13" idx="2"/>
          </p:cNvCxnSpPr>
          <p:nvPr/>
        </p:nvCxnSpPr>
        <p:spPr>
          <a:xfrm flipV="1">
            <a:off x="5115880" y="1965011"/>
            <a:ext cx="2826729" cy="2139680"/>
          </a:xfrm>
          <a:prstGeom prst="curvedConnector2">
            <a:avLst/>
          </a:prstGeom>
          <a:ln w="12700">
            <a:solidFill>
              <a:srgbClr val="C92A2A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8774" y="1776108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Mo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31454" y="5199290"/>
          <a:ext cx="4684424" cy="81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4">
                  <a:extLst>
                    <a:ext uri="{9D8B030D-6E8A-4147-A177-3AD203B41FA5}">
                      <a16:colId xmlns:a16="http://schemas.microsoft.com/office/drawing/2014/main" val="2978524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797095529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546356366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112628867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41378049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8857318"/>
                    </a:ext>
                  </a:extLst>
                </a:gridCol>
              </a:tblGrid>
              <a:tr h="270979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FROM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TO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INPUT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INPUT £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OUTPUT £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33163"/>
                  </a:ext>
                </a:extLst>
              </a:tr>
              <a:tr h="27097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95945"/>
                  </a:ext>
                </a:extLst>
              </a:tr>
              <a:tr h="27097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#2,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50, 50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5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83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00" y="1261623"/>
            <a:ext cx="8810625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4857115" y="3915787"/>
            <a:ext cx="258763" cy="37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5670662" y="2107157"/>
            <a:ext cx="258763" cy="377806"/>
          </a:xfrm>
          <a:prstGeom prst="rect">
            <a:avLst/>
          </a:prstGeom>
        </p:spPr>
      </p:pic>
      <p:cxnSp>
        <p:nvCxnSpPr>
          <p:cNvPr id="16" name="Connector: Curved 15"/>
          <p:cNvCxnSpPr>
            <a:cxnSpLocks/>
            <a:stCxn id="6" idx="2"/>
            <a:endCxn id="5" idx="3"/>
          </p:cNvCxnSpPr>
          <p:nvPr/>
        </p:nvCxnSpPr>
        <p:spPr>
          <a:xfrm rot="5400000">
            <a:off x="4648098" y="2952743"/>
            <a:ext cx="1619727" cy="684166"/>
          </a:xfrm>
          <a:prstGeom prst="curvedConnector2">
            <a:avLst/>
          </a:prstGeom>
          <a:ln w="12700">
            <a:solidFill>
              <a:srgbClr val="C92A2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00043" y="1721224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Bob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6660" y="4166997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Alice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7813227" y="1587205"/>
            <a:ext cx="258763" cy="377806"/>
          </a:xfrm>
          <a:prstGeom prst="rect">
            <a:avLst/>
          </a:prstGeom>
        </p:spPr>
      </p:pic>
      <p:cxnSp>
        <p:nvCxnSpPr>
          <p:cNvPr id="14" name="Connector: Curved 13"/>
          <p:cNvCxnSpPr>
            <a:cxnSpLocks/>
            <a:endCxn id="13" idx="2"/>
          </p:cNvCxnSpPr>
          <p:nvPr/>
        </p:nvCxnSpPr>
        <p:spPr>
          <a:xfrm flipV="1">
            <a:off x="5115880" y="1965011"/>
            <a:ext cx="2826729" cy="2139680"/>
          </a:xfrm>
          <a:prstGeom prst="curvedConnector2">
            <a:avLst/>
          </a:prstGeom>
          <a:ln w="12700">
            <a:solidFill>
              <a:srgbClr val="C92A2A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8774" y="1776108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Mo</a:t>
            </a:r>
          </a:p>
        </p:txBody>
      </p:sp>
      <p:cxnSp>
        <p:nvCxnSpPr>
          <p:cNvPr id="34" name="Connector: Curved 33"/>
          <p:cNvCxnSpPr>
            <a:cxnSpLocks/>
            <a:stCxn id="5" idx="2"/>
            <a:endCxn id="37" idx="2"/>
          </p:cNvCxnSpPr>
          <p:nvPr/>
        </p:nvCxnSpPr>
        <p:spPr>
          <a:xfrm rot="16200000" flipH="1">
            <a:off x="5383150" y="3896940"/>
            <a:ext cx="655069" cy="1448374"/>
          </a:xfrm>
          <a:prstGeom prst="curvedConnector3">
            <a:avLst>
              <a:gd name="adj1" fmla="val 134897"/>
            </a:avLst>
          </a:prstGeom>
          <a:ln w="12700">
            <a:solidFill>
              <a:srgbClr val="C92A2A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6305489" y="4570856"/>
            <a:ext cx="258763" cy="3778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29244" y="4832440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Pat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39436" y="4704644"/>
            <a:ext cx="188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Alice balance?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31454" y="5199290"/>
          <a:ext cx="4684424" cy="109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4">
                  <a:extLst>
                    <a:ext uri="{9D8B030D-6E8A-4147-A177-3AD203B41FA5}">
                      <a16:colId xmlns:a16="http://schemas.microsoft.com/office/drawing/2014/main" val="2978524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797095529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546356366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112628867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41378049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8857318"/>
                    </a:ext>
                  </a:extLst>
                </a:gridCol>
              </a:tblGrid>
              <a:tr h="270979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FROM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TO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INPUT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INPUT £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OUTPUT £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33163"/>
                  </a:ext>
                </a:extLst>
              </a:tr>
              <a:tr h="27097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95945"/>
                  </a:ext>
                </a:extLst>
              </a:tr>
              <a:tr h="27097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#2,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50, 50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54279"/>
                  </a:ext>
                </a:extLst>
              </a:tr>
              <a:tr h="27097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Pat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#4, 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20, 30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73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00" y="1261623"/>
            <a:ext cx="8810625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4857115" y="3915787"/>
            <a:ext cx="258763" cy="37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5670662" y="2107157"/>
            <a:ext cx="258763" cy="377806"/>
          </a:xfrm>
          <a:prstGeom prst="rect">
            <a:avLst/>
          </a:prstGeom>
        </p:spPr>
      </p:pic>
      <p:cxnSp>
        <p:nvCxnSpPr>
          <p:cNvPr id="16" name="Connector: Curved 15"/>
          <p:cNvCxnSpPr>
            <a:cxnSpLocks/>
            <a:stCxn id="6" idx="2"/>
            <a:endCxn id="5" idx="3"/>
          </p:cNvCxnSpPr>
          <p:nvPr/>
        </p:nvCxnSpPr>
        <p:spPr>
          <a:xfrm rot="5400000">
            <a:off x="4648098" y="2952743"/>
            <a:ext cx="1619727" cy="684166"/>
          </a:xfrm>
          <a:prstGeom prst="curvedConnector2">
            <a:avLst/>
          </a:prstGeom>
          <a:ln w="12700">
            <a:solidFill>
              <a:srgbClr val="C92A2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00043" y="1721224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Bob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6660" y="4166997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Alice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7813227" y="1587205"/>
            <a:ext cx="258763" cy="377806"/>
          </a:xfrm>
          <a:prstGeom prst="rect">
            <a:avLst/>
          </a:prstGeom>
        </p:spPr>
      </p:pic>
      <p:cxnSp>
        <p:nvCxnSpPr>
          <p:cNvPr id="14" name="Connector: Curved 13"/>
          <p:cNvCxnSpPr>
            <a:cxnSpLocks/>
            <a:endCxn id="13" idx="2"/>
          </p:cNvCxnSpPr>
          <p:nvPr/>
        </p:nvCxnSpPr>
        <p:spPr>
          <a:xfrm flipV="1">
            <a:off x="5115880" y="1965011"/>
            <a:ext cx="2826729" cy="2139680"/>
          </a:xfrm>
          <a:prstGeom prst="curvedConnector2">
            <a:avLst/>
          </a:prstGeom>
          <a:ln w="12700">
            <a:solidFill>
              <a:srgbClr val="C92A2A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8774" y="1776108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Mo</a:t>
            </a:r>
          </a:p>
        </p:txBody>
      </p:sp>
      <p:cxnSp>
        <p:nvCxnSpPr>
          <p:cNvPr id="34" name="Connector: Curved 33"/>
          <p:cNvCxnSpPr>
            <a:cxnSpLocks/>
            <a:stCxn id="5" idx="2"/>
            <a:endCxn id="37" idx="2"/>
          </p:cNvCxnSpPr>
          <p:nvPr/>
        </p:nvCxnSpPr>
        <p:spPr>
          <a:xfrm rot="16200000" flipH="1">
            <a:off x="5383150" y="3896940"/>
            <a:ext cx="655069" cy="1448374"/>
          </a:xfrm>
          <a:prstGeom prst="curvedConnector3">
            <a:avLst>
              <a:gd name="adj1" fmla="val 134897"/>
            </a:avLst>
          </a:prstGeom>
          <a:ln w="12700">
            <a:solidFill>
              <a:srgbClr val="C92A2A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6305489" y="4570856"/>
            <a:ext cx="258763" cy="37780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29244" y="4832440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Pat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31454" y="5199290"/>
          <a:ext cx="4684424" cy="109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4">
                  <a:extLst>
                    <a:ext uri="{9D8B030D-6E8A-4147-A177-3AD203B41FA5}">
                      <a16:colId xmlns:a16="http://schemas.microsoft.com/office/drawing/2014/main" val="2978524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797095529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546356366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112628867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41378049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8857318"/>
                    </a:ext>
                  </a:extLst>
                </a:gridCol>
              </a:tblGrid>
              <a:tr h="270979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FROM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TO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INPUT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INPUT £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Rockwell" panose="02060603020205020403" pitchFamily="18" charset="0"/>
                        </a:rPr>
                        <a:t>OUTPUT £</a:t>
                      </a:r>
                    </a:p>
                  </a:txBody>
                  <a:tcPr>
                    <a:solidFill>
                      <a:srgbClr val="C9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33163"/>
                  </a:ext>
                </a:extLst>
              </a:tr>
              <a:tr h="27097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95945"/>
                  </a:ext>
                </a:extLst>
              </a:tr>
              <a:tr h="27097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#2,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50, 50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54279"/>
                  </a:ext>
                </a:extLst>
              </a:tr>
              <a:tr h="27097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Pat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#4, 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Rockwell" panose="02060603020205020403" pitchFamily="18" charset="0"/>
                        </a:rPr>
                        <a:t>20, 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  <a:latin typeface="Rockwell" panose="02060603020205020403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925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5879" y="6028223"/>
            <a:ext cx="554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+mj-lt"/>
              </a:rPr>
              <a:t>- £10</a:t>
            </a:r>
          </a:p>
        </p:txBody>
      </p:sp>
    </p:spTree>
    <p:extLst>
      <p:ext uri="{BB962C8B-B14F-4D97-AF65-F5344CB8AC3E}">
        <p14:creationId xmlns:p14="http://schemas.microsoft.com/office/powerpoint/2010/main" val="22526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5489028" y="364610"/>
            <a:ext cx="89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Bob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758655" y="463034"/>
            <a:ext cx="4786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16UjcYNBG9GTK4uq2f7yYEbuifqCzoLMGS </a:t>
            </a:r>
            <a:endParaRPr lang="en-GB" sz="2800" b="1" dirty="0">
              <a:latin typeface="+mj-lt"/>
            </a:endParaRPr>
          </a:p>
        </p:txBody>
      </p:sp>
      <p:pic>
        <p:nvPicPr>
          <p:cNvPr id="6" name="Graphic 5" descr="Comput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1504" y="887830"/>
            <a:ext cx="914400" cy="9144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5668246" y="1372648"/>
            <a:ext cx="356715" cy="1219200"/>
          </a:xfrm>
          <a:prstGeom prst="leftBrace">
            <a:avLst>
              <a:gd name="adj1" fmla="val 4116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017025" y="2299775"/>
            <a:ext cx="1659155" cy="1328719"/>
            <a:chOff x="7327688" y="595331"/>
            <a:chExt cx="1659155" cy="1328719"/>
          </a:xfrm>
        </p:grpSpPr>
        <p:sp>
          <p:nvSpPr>
            <p:cNvPr id="90" name="Rectangle: Rounded Corners 89"/>
            <p:cNvSpPr/>
            <p:nvPr/>
          </p:nvSpPr>
          <p:spPr>
            <a:xfrm>
              <a:off x="7327688" y="595331"/>
              <a:ext cx="1659155" cy="1328719"/>
            </a:xfrm>
            <a:prstGeom prst="roundRect">
              <a:avLst>
                <a:gd name="adj" fmla="val 2639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+mj-lt"/>
              </a:endParaRPr>
            </a:p>
          </p:txBody>
        </p:sp>
        <p:sp>
          <p:nvSpPr>
            <p:cNvPr id="91" name="Rectangle: Rounded Corners 90"/>
            <p:cNvSpPr/>
            <p:nvPr/>
          </p:nvSpPr>
          <p:spPr>
            <a:xfrm>
              <a:off x="7434735" y="695761"/>
              <a:ext cx="1445059" cy="472639"/>
            </a:xfrm>
            <a:prstGeom prst="roundRect">
              <a:avLst>
                <a:gd name="adj" fmla="val 2639"/>
              </a:avLst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+mj-lt"/>
                </a:rPr>
                <a:t>Blockchain Client</a:t>
              </a:r>
            </a:p>
          </p:txBody>
        </p:sp>
        <p:pic>
          <p:nvPicPr>
            <p:cNvPr id="108" name="Graphic 107" descr="Employee Badge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89823" y="1257300"/>
              <a:ext cx="534881" cy="534881"/>
            </a:xfrm>
            <a:prstGeom prst="rect">
              <a:avLst/>
            </a:prstGeom>
          </p:spPr>
        </p:pic>
      </p:grpSp>
      <p:sp>
        <p:nvSpPr>
          <p:cNvPr id="127" name="TextBox 126"/>
          <p:cNvSpPr txBox="1"/>
          <p:nvPr/>
        </p:nvSpPr>
        <p:spPr>
          <a:xfrm>
            <a:off x="0" y="6599582"/>
            <a:ext cx="360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https://thenounproject.com/term/miner/144300/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153783" y="4173138"/>
            <a:ext cx="3243410" cy="621697"/>
            <a:chOff x="6481008" y="2826938"/>
            <a:chExt cx="3243410" cy="621697"/>
          </a:xfrm>
        </p:grpSpPr>
        <p:pic>
          <p:nvPicPr>
            <p:cNvPr id="93" name="Graphic 92" descr="Key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81008" y="2838737"/>
              <a:ext cx="609898" cy="609898"/>
            </a:xfrm>
            <a:prstGeom prst="rect">
              <a:avLst/>
            </a:prstGeom>
          </p:spPr>
        </p:pic>
        <p:pic>
          <p:nvPicPr>
            <p:cNvPr id="94" name="Graphic 93" descr="Key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4806" y="2836217"/>
              <a:ext cx="609898" cy="609898"/>
            </a:xfrm>
            <a:prstGeom prst="rect">
              <a:avLst/>
            </a:prstGeom>
          </p:spPr>
        </p:pic>
        <p:pic>
          <p:nvPicPr>
            <p:cNvPr id="118" name="Graphic 117" descr="Employee Badge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05241" y="2826938"/>
              <a:ext cx="619177" cy="619177"/>
            </a:xfrm>
            <a:prstGeom prst="rect">
              <a:avLst/>
            </a:prstGeom>
          </p:spPr>
        </p:pic>
        <p:pic>
          <p:nvPicPr>
            <p:cNvPr id="120" name="Graphic 119" descr="Line Arrow: Straight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7253388" y="2930154"/>
              <a:ext cx="398935" cy="412743"/>
            </a:xfrm>
            <a:prstGeom prst="rect">
              <a:avLst/>
            </a:prstGeom>
          </p:spPr>
        </p:pic>
        <p:pic>
          <p:nvPicPr>
            <p:cNvPr id="121" name="Graphic 120" descr="Line Arrow: Straight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8565505" y="2930153"/>
              <a:ext cx="398935" cy="412743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4737768" y="4703760"/>
            <a:ext cx="5038118" cy="607127"/>
            <a:chOff x="4452018" y="4703760"/>
            <a:chExt cx="5038118" cy="607127"/>
          </a:xfrm>
        </p:grpSpPr>
        <p:sp>
          <p:nvSpPr>
            <p:cNvPr id="130" name="Rectangle 129"/>
            <p:cNvSpPr/>
            <p:nvPr/>
          </p:nvSpPr>
          <p:spPr>
            <a:xfrm>
              <a:off x="4898686" y="4972333"/>
              <a:ext cx="4591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>
                  <a:latin typeface="+mj-lt"/>
                </a:rPr>
                <a:t>cf23df2207d99a74fbe169e3eba035e633b65d94</a:t>
              </a:r>
            </a:p>
          </p:txBody>
        </p:sp>
        <p:pic>
          <p:nvPicPr>
            <p:cNvPr id="131" name="Graphic 130" descr="Line Arrow: Straight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700000" flipH="1">
              <a:off x="4458922" y="4696856"/>
              <a:ext cx="398935" cy="412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688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- Hashing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24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-17924" y="1399988"/>
            <a:ext cx="114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abin" panose="020B0803050202020004" pitchFamily="34" charset="0"/>
              </a:rPr>
              <a:t>Geoff</a:t>
            </a:r>
          </a:p>
          <a:p>
            <a:r>
              <a:rPr lang="en-GB" dirty="0">
                <a:solidFill>
                  <a:schemeClr val="bg1"/>
                </a:solidFill>
                <a:latin typeface="Cabin" panose="020B0803050202020004" pitchFamily="34" charset="0"/>
              </a:rPr>
              <a:t>0x88d2…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889002" y="177455"/>
            <a:ext cx="2946398" cy="2227078"/>
            <a:chOff x="889002" y="177455"/>
            <a:chExt cx="2946398" cy="2227078"/>
          </a:xfrm>
        </p:grpSpPr>
        <p:sp>
          <p:nvSpPr>
            <p:cNvPr id="21" name="Rounded Rectangle 20"/>
            <p:cNvSpPr/>
            <p:nvPr/>
          </p:nvSpPr>
          <p:spPr>
            <a:xfrm>
              <a:off x="889002" y="177455"/>
              <a:ext cx="2946398" cy="22270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bin" panose="020B08030502020200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130460" y="1818329"/>
              <a:ext cx="2424897" cy="48613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bin" panose="020B0803050202020004" pitchFamily="34" charset="0"/>
                </a:rPr>
                <a:t>0xa37dcd8d2f8bb9f…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91" y="177455"/>
            <a:ext cx="371514" cy="11764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37549" y="244825"/>
            <a:ext cx="2835798" cy="1533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bin" panose="020B08030502020200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53295" y="1110848"/>
            <a:ext cx="1053297" cy="4861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bin" panose="020B0803050202020004" pitchFamily="34" charset="0"/>
              </a:rPr>
              <a:t>Bob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02060" y="418445"/>
            <a:ext cx="1155540" cy="4861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bin" panose="020B0803050202020004" pitchFamily="34" charset="0"/>
              </a:rPr>
              <a:t>0x4fb8…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02060" y="1110848"/>
            <a:ext cx="1151230" cy="4861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bin" panose="020B0803050202020004" pitchFamily="34" charset="0"/>
              </a:rPr>
              <a:t>0xe618…</a:t>
            </a:r>
          </a:p>
        </p:txBody>
      </p:sp>
      <p:cxnSp>
        <p:nvCxnSpPr>
          <p:cNvPr id="13" name="Straight Arrow Connector 12"/>
          <p:cNvCxnSpPr>
            <a:stCxn id="24" idx="3"/>
            <a:endCxn id="10" idx="1"/>
          </p:cNvCxnSpPr>
          <p:nvPr/>
        </p:nvCxnSpPr>
        <p:spPr>
          <a:xfrm>
            <a:off x="1769533" y="661513"/>
            <a:ext cx="732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1" idx="1"/>
          </p:cNvCxnSpPr>
          <p:nvPr/>
        </p:nvCxnSpPr>
        <p:spPr>
          <a:xfrm>
            <a:off x="2106592" y="1353917"/>
            <a:ext cx="3954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3" y="314154"/>
            <a:ext cx="383650" cy="6947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630" y="3020195"/>
            <a:ext cx="851779" cy="5009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089" y="2112021"/>
            <a:ext cx="851779" cy="5009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774" y="177455"/>
            <a:ext cx="851779" cy="5009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741" y="2112021"/>
            <a:ext cx="851779" cy="5009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741" y="1109369"/>
            <a:ext cx="851779" cy="5009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090" y="1109368"/>
            <a:ext cx="851779" cy="5009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774" y="3024030"/>
            <a:ext cx="851779" cy="50095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630" y="177456"/>
            <a:ext cx="851779" cy="500959"/>
          </a:xfrm>
          <a:prstGeom prst="rect">
            <a:avLst/>
          </a:prstGeom>
        </p:spPr>
      </p:pic>
      <p:cxnSp>
        <p:nvCxnSpPr>
          <p:cNvPr id="35" name="Straight Connector 34"/>
          <p:cNvCxnSpPr>
            <a:stCxn id="34" idx="1"/>
            <a:endCxn id="31" idx="0"/>
          </p:cNvCxnSpPr>
          <p:nvPr/>
        </p:nvCxnSpPr>
        <p:spPr bwMode="auto">
          <a:xfrm flipH="1">
            <a:off x="7926631" y="427936"/>
            <a:ext cx="607999" cy="68143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34" idx="2"/>
            <a:endCxn id="30" idx="3"/>
          </p:cNvCxnSpPr>
          <p:nvPr/>
        </p:nvCxnSpPr>
        <p:spPr bwMode="auto">
          <a:xfrm flipH="1">
            <a:off x="8352520" y="678415"/>
            <a:ext cx="608000" cy="1684086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4" idx="2"/>
            <a:endCxn id="27" idx="0"/>
          </p:cNvCxnSpPr>
          <p:nvPr/>
        </p:nvCxnSpPr>
        <p:spPr bwMode="auto">
          <a:xfrm>
            <a:off x="8960520" y="678415"/>
            <a:ext cx="0" cy="234178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34" idx="2"/>
            <a:endCxn id="33" idx="0"/>
          </p:cNvCxnSpPr>
          <p:nvPr/>
        </p:nvCxnSpPr>
        <p:spPr bwMode="auto">
          <a:xfrm>
            <a:off x="8960520" y="678415"/>
            <a:ext cx="1388144" cy="234561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4" idx="2"/>
            <a:endCxn id="28" idx="1"/>
          </p:cNvCxnSpPr>
          <p:nvPr/>
        </p:nvCxnSpPr>
        <p:spPr bwMode="auto">
          <a:xfrm>
            <a:off x="8960520" y="678415"/>
            <a:ext cx="2008569" cy="1684086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34" idx="2"/>
            <a:endCxn id="32" idx="1"/>
          </p:cNvCxnSpPr>
          <p:nvPr/>
        </p:nvCxnSpPr>
        <p:spPr bwMode="auto">
          <a:xfrm>
            <a:off x="8960520" y="678415"/>
            <a:ext cx="2008570" cy="68143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9" idx="1"/>
            <a:endCxn id="34" idx="3"/>
          </p:cNvCxnSpPr>
          <p:nvPr/>
        </p:nvCxnSpPr>
        <p:spPr bwMode="auto">
          <a:xfrm flipH="1">
            <a:off x="9386409" y="427935"/>
            <a:ext cx="536365" cy="1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27" idx="3"/>
            <a:endCxn id="33" idx="1"/>
          </p:cNvCxnSpPr>
          <p:nvPr/>
        </p:nvCxnSpPr>
        <p:spPr bwMode="auto">
          <a:xfrm>
            <a:off x="9386409" y="3270675"/>
            <a:ext cx="536365" cy="383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2" idx="2"/>
            <a:endCxn id="28" idx="0"/>
          </p:cNvCxnSpPr>
          <p:nvPr/>
        </p:nvCxnSpPr>
        <p:spPr bwMode="auto">
          <a:xfrm flipH="1">
            <a:off x="11394979" y="1610327"/>
            <a:ext cx="1" cy="501694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1" idx="2"/>
            <a:endCxn id="30" idx="0"/>
          </p:cNvCxnSpPr>
          <p:nvPr/>
        </p:nvCxnSpPr>
        <p:spPr bwMode="auto">
          <a:xfrm>
            <a:off x="7926631" y="1610328"/>
            <a:ext cx="0" cy="50169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0" idx="2"/>
            <a:endCxn id="27" idx="1"/>
          </p:cNvCxnSpPr>
          <p:nvPr/>
        </p:nvCxnSpPr>
        <p:spPr bwMode="auto">
          <a:xfrm>
            <a:off x="7926631" y="2612980"/>
            <a:ext cx="607999" cy="65769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3" idx="3"/>
            <a:endCxn id="28" idx="2"/>
          </p:cNvCxnSpPr>
          <p:nvPr/>
        </p:nvCxnSpPr>
        <p:spPr bwMode="auto">
          <a:xfrm flipV="1">
            <a:off x="10774553" y="2612980"/>
            <a:ext cx="620426" cy="66153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2" idx="0"/>
            <a:endCxn id="29" idx="3"/>
          </p:cNvCxnSpPr>
          <p:nvPr/>
        </p:nvCxnSpPr>
        <p:spPr bwMode="auto">
          <a:xfrm flipH="1" flipV="1">
            <a:off x="10774553" y="427935"/>
            <a:ext cx="620427" cy="68143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29" idx="2"/>
            <a:endCxn id="28" idx="1"/>
          </p:cNvCxnSpPr>
          <p:nvPr/>
        </p:nvCxnSpPr>
        <p:spPr bwMode="auto">
          <a:xfrm>
            <a:off x="10348664" y="678414"/>
            <a:ext cx="620425" cy="1684087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29" idx="2"/>
            <a:endCxn id="33" idx="0"/>
          </p:cNvCxnSpPr>
          <p:nvPr/>
        </p:nvCxnSpPr>
        <p:spPr bwMode="auto">
          <a:xfrm>
            <a:off x="10348664" y="678414"/>
            <a:ext cx="0" cy="2345616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9" idx="2"/>
            <a:endCxn id="27" idx="0"/>
          </p:cNvCxnSpPr>
          <p:nvPr/>
        </p:nvCxnSpPr>
        <p:spPr bwMode="auto">
          <a:xfrm flipH="1">
            <a:off x="8960520" y="678414"/>
            <a:ext cx="1388144" cy="2341781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29" idx="2"/>
            <a:endCxn id="30" idx="3"/>
          </p:cNvCxnSpPr>
          <p:nvPr/>
        </p:nvCxnSpPr>
        <p:spPr bwMode="auto">
          <a:xfrm flipH="1">
            <a:off x="8352520" y="678414"/>
            <a:ext cx="1996144" cy="1684087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29" idx="2"/>
            <a:endCxn id="31" idx="3"/>
          </p:cNvCxnSpPr>
          <p:nvPr/>
        </p:nvCxnSpPr>
        <p:spPr bwMode="auto">
          <a:xfrm flipH="1">
            <a:off x="8352520" y="678414"/>
            <a:ext cx="1996144" cy="68143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32" idx="1"/>
            <a:endCxn id="33" idx="0"/>
          </p:cNvCxnSpPr>
          <p:nvPr/>
        </p:nvCxnSpPr>
        <p:spPr bwMode="auto">
          <a:xfrm flipH="1">
            <a:off x="10348664" y="1359848"/>
            <a:ext cx="620426" cy="1664182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32" idx="1"/>
            <a:endCxn id="27" idx="0"/>
          </p:cNvCxnSpPr>
          <p:nvPr/>
        </p:nvCxnSpPr>
        <p:spPr bwMode="auto">
          <a:xfrm flipH="1">
            <a:off x="8960520" y="1359848"/>
            <a:ext cx="2008570" cy="1660347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32" idx="1"/>
            <a:endCxn id="30" idx="3"/>
          </p:cNvCxnSpPr>
          <p:nvPr/>
        </p:nvCxnSpPr>
        <p:spPr bwMode="auto">
          <a:xfrm flipH="1">
            <a:off x="8352520" y="1359848"/>
            <a:ext cx="2616570" cy="100265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32" idx="1"/>
            <a:endCxn id="31" idx="3"/>
          </p:cNvCxnSpPr>
          <p:nvPr/>
        </p:nvCxnSpPr>
        <p:spPr bwMode="auto">
          <a:xfrm flipH="1">
            <a:off x="8352520" y="1359848"/>
            <a:ext cx="2616570" cy="1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28" idx="1"/>
            <a:endCxn id="27" idx="0"/>
          </p:cNvCxnSpPr>
          <p:nvPr/>
        </p:nvCxnSpPr>
        <p:spPr bwMode="auto">
          <a:xfrm flipH="1">
            <a:off x="8960520" y="2362501"/>
            <a:ext cx="2008569" cy="657694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28" idx="1"/>
            <a:endCxn id="30" idx="3"/>
          </p:cNvCxnSpPr>
          <p:nvPr/>
        </p:nvCxnSpPr>
        <p:spPr bwMode="auto">
          <a:xfrm flipH="1">
            <a:off x="8352520" y="2362501"/>
            <a:ext cx="2616569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28" idx="1"/>
            <a:endCxn id="31" idx="3"/>
          </p:cNvCxnSpPr>
          <p:nvPr/>
        </p:nvCxnSpPr>
        <p:spPr bwMode="auto">
          <a:xfrm flipH="1" flipV="1">
            <a:off x="8352520" y="1359849"/>
            <a:ext cx="2616569" cy="1002652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33" idx="0"/>
            <a:endCxn id="30" idx="3"/>
          </p:cNvCxnSpPr>
          <p:nvPr/>
        </p:nvCxnSpPr>
        <p:spPr bwMode="auto">
          <a:xfrm flipH="1" flipV="1">
            <a:off x="8352520" y="2362501"/>
            <a:ext cx="1996144" cy="661529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33" idx="0"/>
            <a:endCxn id="31" idx="3"/>
          </p:cNvCxnSpPr>
          <p:nvPr/>
        </p:nvCxnSpPr>
        <p:spPr bwMode="auto">
          <a:xfrm flipH="1" flipV="1">
            <a:off x="8352520" y="1359849"/>
            <a:ext cx="1996144" cy="1664181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>
            <a:stCxn id="21" idx="3"/>
            <a:endCxn id="31" idx="1"/>
          </p:cNvCxnSpPr>
          <p:nvPr/>
        </p:nvCxnSpPr>
        <p:spPr>
          <a:xfrm>
            <a:off x="3835400" y="1290994"/>
            <a:ext cx="3665341" cy="68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-2090017" y="2891539"/>
            <a:ext cx="6886606" cy="3416664"/>
            <a:chOff x="-2090017" y="2891539"/>
            <a:chExt cx="6886606" cy="3416664"/>
          </a:xfrm>
        </p:grpSpPr>
        <p:sp>
          <p:nvSpPr>
            <p:cNvPr id="87" name="Rectangle 86"/>
            <p:cNvSpPr/>
            <p:nvPr/>
          </p:nvSpPr>
          <p:spPr>
            <a:xfrm>
              <a:off x="1769533" y="2891539"/>
              <a:ext cx="3027056" cy="34166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bin" panose="020B08030502020200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55157" y="3004115"/>
              <a:ext cx="1855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bin" panose="020B0803050202020004" pitchFamily="34" charset="0"/>
                </a:rPr>
                <a:t>New Block</a:t>
              </a:r>
            </a:p>
          </p:txBody>
        </p:sp>
        <p:sp>
          <p:nvSpPr>
            <p:cNvPr id="91" name="Rectangle 42"/>
            <p:cNvSpPr/>
            <p:nvPr/>
          </p:nvSpPr>
          <p:spPr bwMode="auto">
            <a:xfrm>
              <a:off x="2502060" y="4853055"/>
              <a:ext cx="1600200" cy="449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tx1"/>
                  </a:solidFill>
                  <a:effectLst/>
                  <a:latin typeface="Cabin" panose="020B0803050202020004" pitchFamily="34" charset="0"/>
                </a:rPr>
                <a:t>Transaction 8</a:t>
              </a:r>
            </a:p>
          </p:txBody>
        </p:sp>
        <p:sp>
          <p:nvSpPr>
            <p:cNvPr id="92" name="Rectangle 43"/>
            <p:cNvSpPr/>
            <p:nvPr/>
          </p:nvSpPr>
          <p:spPr bwMode="auto">
            <a:xfrm>
              <a:off x="2502060" y="5274913"/>
              <a:ext cx="1600200" cy="449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tx1"/>
                  </a:solidFill>
                  <a:effectLst/>
                  <a:latin typeface="Cabin" panose="020B0803050202020004" pitchFamily="34" charset="0"/>
                </a:rPr>
                <a:t>Transaction 7</a:t>
              </a:r>
            </a:p>
          </p:txBody>
        </p:sp>
        <p:sp>
          <p:nvSpPr>
            <p:cNvPr id="93" name="Rectangle 44"/>
            <p:cNvSpPr/>
            <p:nvPr/>
          </p:nvSpPr>
          <p:spPr bwMode="auto">
            <a:xfrm>
              <a:off x="2502060" y="5702351"/>
              <a:ext cx="1600200" cy="449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tx1"/>
                  </a:solidFill>
                  <a:effectLst/>
                  <a:latin typeface="Cabin" panose="020B0803050202020004" pitchFamily="34" charset="0"/>
                </a:rPr>
                <a:t>Transaction 6</a:t>
              </a:r>
            </a:p>
          </p:txBody>
        </p:sp>
        <p:sp>
          <p:nvSpPr>
            <p:cNvPr id="96" name="Rectangle 44"/>
            <p:cNvSpPr/>
            <p:nvPr/>
          </p:nvSpPr>
          <p:spPr bwMode="auto">
            <a:xfrm>
              <a:off x="2502060" y="3517617"/>
              <a:ext cx="1600200" cy="6432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bg1"/>
                  </a:solidFill>
                  <a:effectLst/>
                  <a:latin typeface="Cabin" panose="020B0803050202020004" pitchFamily="34" charset="0"/>
                </a:rPr>
                <a:t>Previous Block</a:t>
              </a:r>
            </a:p>
            <a:p>
              <a:pPr marL="0" marR="0" indent="0" algn="ctr" defTabSz="889000" rtl="0" eaLnBrk="1" fontAlgn="base" latinLnBrk="0" hangingPunct="1"/>
              <a:r>
                <a:rPr lang="en-US" dirty="0">
                  <a:solidFill>
                    <a:schemeClr val="bg1"/>
                  </a:solidFill>
                  <a:latin typeface="Cabin" panose="020B0803050202020004" pitchFamily="34" charset="0"/>
                </a:rPr>
                <a:t>0x09aa5...</a:t>
              </a:r>
              <a:endParaRPr kumimoji="0" lang="en-US" b="0" i="0" u="none" strike="noStrike" cap="none" normalizeH="0" baseline="0" dirty="0">
                <a:solidFill>
                  <a:schemeClr val="bg1"/>
                </a:solidFill>
                <a:effectLst/>
                <a:latin typeface="Cabin" panose="020B0803050202020004" pitchFamily="34" charset="0"/>
              </a:endParaRPr>
            </a:p>
          </p:txBody>
        </p:sp>
        <p:cxnSp>
          <p:nvCxnSpPr>
            <p:cNvPr id="105" name="Straight Arrow Connector 104"/>
            <p:cNvCxnSpPr>
              <a:stCxn id="96" idx="1"/>
            </p:cNvCxnSpPr>
            <p:nvPr/>
          </p:nvCxnSpPr>
          <p:spPr>
            <a:xfrm flipH="1" flipV="1">
              <a:off x="946633" y="3831217"/>
              <a:ext cx="1555427" cy="8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-2090017" y="2891539"/>
              <a:ext cx="3027056" cy="34166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bin" panose="020B0803050202020004" pitchFamily="34" charset="0"/>
              </a:endParaRPr>
            </a:p>
          </p:txBody>
        </p:sp>
      </p:grpSp>
      <p:sp>
        <p:nvSpPr>
          <p:cNvPr id="94" name="Rectangle 42"/>
          <p:cNvSpPr/>
          <p:nvPr/>
        </p:nvSpPr>
        <p:spPr bwMode="auto">
          <a:xfrm>
            <a:off x="5824969" y="1585860"/>
            <a:ext cx="1600200" cy="449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b="0" i="0" u="none" strike="noStrike" cap="none" normalizeH="0" baseline="0" dirty="0">
                <a:solidFill>
                  <a:schemeClr val="tx1"/>
                </a:solidFill>
                <a:effectLst/>
                <a:latin typeface="Cabin" panose="020B0803050202020004" pitchFamily="34" charset="0"/>
              </a:rPr>
              <a:t>Transaction x</a:t>
            </a:r>
          </a:p>
        </p:txBody>
      </p:sp>
      <p:sp>
        <p:nvSpPr>
          <p:cNvPr id="109" name="Rectangle 42"/>
          <p:cNvSpPr/>
          <p:nvPr/>
        </p:nvSpPr>
        <p:spPr bwMode="auto">
          <a:xfrm>
            <a:off x="2502060" y="4392048"/>
            <a:ext cx="1600200" cy="449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b="0" i="0" u="none" strike="noStrike" cap="none" normalizeH="0" baseline="0" dirty="0">
                <a:solidFill>
                  <a:schemeClr val="tx1"/>
                </a:solidFill>
                <a:effectLst/>
                <a:latin typeface="Cabin" panose="020B0803050202020004" pitchFamily="34" charset="0"/>
              </a:rPr>
              <a:t>Transaction </a:t>
            </a:r>
            <a:r>
              <a:rPr lang="en-US" dirty="0">
                <a:solidFill>
                  <a:schemeClr val="tx1"/>
                </a:solidFill>
                <a:latin typeface="Cabin" panose="020B0803050202020004" pitchFamily="34" charset="0"/>
              </a:rPr>
              <a:t>9</a:t>
            </a:r>
            <a:endParaRPr kumimoji="0" lang="en-US" b="0" i="0" u="none" strike="noStrike" cap="none" normalizeH="0" baseline="0" dirty="0">
              <a:solidFill>
                <a:schemeClr val="tx1"/>
              </a:solidFill>
              <a:effectLst/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2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5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75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250"/>
                            </p:stCondLst>
                            <p:childTnLst>
                              <p:par>
                                <p:cTn id="11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1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50"/>
                            </p:stCondLst>
                            <p:childTnLst>
                              <p:par>
                                <p:cTn id="12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750"/>
                            </p:stCondLst>
                            <p:childTnLst>
                              <p:par>
                                <p:cTn id="13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250"/>
                            </p:stCondLst>
                            <p:childTnLst>
                              <p:par>
                                <p:cTn id="1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500"/>
                            </p:stCondLst>
                            <p:childTnLst>
                              <p:par>
                                <p:cTn id="14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250"/>
                            </p:stCondLst>
                            <p:childTnLst>
                              <p:par>
                                <p:cTn id="1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500"/>
                            </p:stCondLst>
                            <p:childTnLst>
                              <p:par>
                                <p:cTn id="16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750"/>
                            </p:stCondLst>
                            <p:childTnLst>
                              <p:par>
                                <p:cTn id="16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000"/>
                            </p:stCondLst>
                            <p:childTnLst>
                              <p:par>
                                <p:cTn id="17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250"/>
                            </p:stCondLst>
                            <p:childTnLst>
                              <p:par>
                                <p:cTn id="17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500"/>
                            </p:stCondLst>
                            <p:childTnLst>
                              <p:par>
                                <p:cTn id="17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750"/>
                            </p:stCondLst>
                            <p:childTnLst>
                              <p:par>
                                <p:cTn id="1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8000"/>
                            </p:stCondLst>
                            <p:childTnLst>
                              <p:par>
                                <p:cTn id="1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62 L -0.27253 0.40787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1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503849" y="2312805"/>
            <a:ext cx="3849956" cy="3416664"/>
            <a:chOff x="7503849" y="2312805"/>
            <a:chExt cx="3849956" cy="3416664"/>
          </a:xfrm>
        </p:grpSpPr>
        <p:sp>
          <p:nvSpPr>
            <p:cNvPr id="3" name="Rectangle 2"/>
            <p:cNvSpPr/>
            <p:nvPr/>
          </p:nvSpPr>
          <p:spPr>
            <a:xfrm>
              <a:off x="8326749" y="2312805"/>
              <a:ext cx="3027056" cy="34166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bin" panose="020B08030502020200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12373" y="2425381"/>
              <a:ext cx="1855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bin" panose="020B0803050202020004" pitchFamily="34" charset="0"/>
                </a:rPr>
                <a:t>Block 2 (0x7b5…)</a:t>
              </a:r>
            </a:p>
          </p:txBody>
        </p:sp>
        <p:sp>
          <p:nvSpPr>
            <p:cNvPr id="5" name="Rectangle 42"/>
            <p:cNvSpPr/>
            <p:nvPr/>
          </p:nvSpPr>
          <p:spPr bwMode="auto">
            <a:xfrm>
              <a:off x="9059276" y="4274321"/>
              <a:ext cx="1600200" cy="449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tx1"/>
                  </a:solidFill>
                  <a:effectLst/>
                  <a:latin typeface="Cabin" panose="020B0803050202020004" pitchFamily="34" charset="0"/>
                </a:rPr>
                <a:t>Transaction 8</a:t>
              </a:r>
            </a:p>
          </p:txBody>
        </p:sp>
        <p:sp>
          <p:nvSpPr>
            <p:cNvPr id="6" name="Rectangle 43"/>
            <p:cNvSpPr/>
            <p:nvPr/>
          </p:nvSpPr>
          <p:spPr bwMode="auto">
            <a:xfrm>
              <a:off x="9059276" y="4696179"/>
              <a:ext cx="1600200" cy="449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tx1"/>
                  </a:solidFill>
                  <a:effectLst/>
                  <a:latin typeface="Cabin" panose="020B0803050202020004" pitchFamily="34" charset="0"/>
                </a:rPr>
                <a:t>Transaction 7</a:t>
              </a:r>
            </a:p>
          </p:txBody>
        </p:sp>
        <p:sp>
          <p:nvSpPr>
            <p:cNvPr id="7" name="Rectangle 44"/>
            <p:cNvSpPr/>
            <p:nvPr/>
          </p:nvSpPr>
          <p:spPr bwMode="auto">
            <a:xfrm>
              <a:off x="9059276" y="5123617"/>
              <a:ext cx="1600200" cy="449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tx1"/>
                  </a:solidFill>
                  <a:effectLst/>
                  <a:latin typeface="Cabin" panose="020B0803050202020004" pitchFamily="34" charset="0"/>
                </a:rPr>
                <a:t>Transaction 6</a:t>
              </a:r>
            </a:p>
          </p:txBody>
        </p:sp>
        <p:sp>
          <p:nvSpPr>
            <p:cNvPr id="8" name="Rectangle 42"/>
            <p:cNvSpPr/>
            <p:nvPr/>
          </p:nvSpPr>
          <p:spPr bwMode="auto">
            <a:xfrm>
              <a:off x="9059276" y="3808211"/>
              <a:ext cx="1600200" cy="449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tx1"/>
                  </a:solidFill>
                  <a:effectLst/>
                  <a:latin typeface="Cabin" panose="020B0803050202020004" pitchFamily="34" charset="0"/>
                </a:rPr>
                <a:t>Transaction </a:t>
              </a:r>
              <a:r>
                <a:rPr lang="en-US" dirty="0">
                  <a:solidFill>
                    <a:schemeClr val="tx1"/>
                  </a:solidFill>
                  <a:latin typeface="Cabin" panose="020B0803050202020004" pitchFamily="34" charset="0"/>
                </a:rPr>
                <a:t>9</a:t>
              </a:r>
              <a:endParaRPr kumimoji="0" lang="en-US" b="0" i="0" u="none" strike="noStrike" cap="none" normalizeH="0" baseline="0" dirty="0">
                <a:solidFill>
                  <a:schemeClr val="tx1"/>
                </a:solidFill>
                <a:effectLst/>
                <a:latin typeface="Cabin" panose="020B0803050202020004" pitchFamily="34" charset="0"/>
              </a:endParaRPr>
            </a:p>
          </p:txBody>
        </p:sp>
        <p:sp>
          <p:nvSpPr>
            <p:cNvPr id="9" name="Rectangle 44"/>
            <p:cNvSpPr/>
            <p:nvPr/>
          </p:nvSpPr>
          <p:spPr bwMode="auto">
            <a:xfrm>
              <a:off x="9059276" y="2938883"/>
              <a:ext cx="1600200" cy="6432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bg1"/>
                  </a:solidFill>
                  <a:effectLst/>
                  <a:latin typeface="Cabin" panose="020B0803050202020004" pitchFamily="34" charset="0"/>
                </a:rPr>
                <a:t>Previous Block</a:t>
              </a:r>
            </a:p>
            <a:p>
              <a:pPr marL="0" marR="0" indent="0" algn="ctr" defTabSz="889000" rtl="0" eaLnBrk="1" fontAlgn="base" latinLnBrk="0" hangingPunct="1"/>
              <a:r>
                <a:rPr lang="en-US" dirty="0">
                  <a:solidFill>
                    <a:schemeClr val="bg1"/>
                  </a:solidFill>
                  <a:latin typeface="Cabin" panose="020B0803050202020004" pitchFamily="34" charset="0"/>
                </a:rPr>
                <a:t>0x09aa5...</a:t>
              </a:r>
              <a:endParaRPr kumimoji="0" lang="en-US" b="0" i="0" u="none" strike="noStrike" cap="none" normalizeH="0" baseline="0" dirty="0">
                <a:solidFill>
                  <a:schemeClr val="bg1"/>
                </a:solidFill>
                <a:effectLst/>
                <a:latin typeface="Cabin" panose="020B08030502020200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7503849" y="3252483"/>
              <a:ext cx="1555427" cy="8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53893" y="2312805"/>
            <a:ext cx="3849956" cy="3416664"/>
            <a:chOff x="3653893" y="2312805"/>
            <a:chExt cx="3849956" cy="3416664"/>
          </a:xfrm>
        </p:grpSpPr>
        <p:sp>
          <p:nvSpPr>
            <p:cNvPr id="11" name="Rectangle 10"/>
            <p:cNvSpPr/>
            <p:nvPr/>
          </p:nvSpPr>
          <p:spPr>
            <a:xfrm>
              <a:off x="4467199" y="2312805"/>
              <a:ext cx="3027056" cy="34166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bin" panose="020B08030502020200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76793" y="2312805"/>
              <a:ext cx="3027056" cy="34166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bin" panose="020B08030502020200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93501" y="2412963"/>
              <a:ext cx="2431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bin" panose="020B0803050202020004" pitchFamily="34" charset="0"/>
                </a:rPr>
                <a:t>Block 1 (0x09aa5……)</a:t>
              </a:r>
            </a:p>
          </p:txBody>
        </p:sp>
        <p:sp>
          <p:nvSpPr>
            <p:cNvPr id="15" name="Rectangle 43"/>
            <p:cNvSpPr/>
            <p:nvPr/>
          </p:nvSpPr>
          <p:spPr bwMode="auto">
            <a:xfrm>
              <a:off x="5209320" y="4696179"/>
              <a:ext cx="1600200" cy="449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tx1"/>
                  </a:solidFill>
                  <a:effectLst/>
                  <a:latin typeface="Cabin" panose="020B0803050202020004" pitchFamily="34" charset="0"/>
                </a:rPr>
                <a:t>Transaction 5</a:t>
              </a:r>
            </a:p>
          </p:txBody>
        </p:sp>
        <p:sp>
          <p:nvSpPr>
            <p:cNvPr id="16" name="Rectangle 44"/>
            <p:cNvSpPr/>
            <p:nvPr/>
          </p:nvSpPr>
          <p:spPr bwMode="auto">
            <a:xfrm>
              <a:off x="5209320" y="5123617"/>
              <a:ext cx="1600200" cy="449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tx1"/>
                  </a:solidFill>
                  <a:effectLst/>
                  <a:latin typeface="Cabin" panose="020B0803050202020004" pitchFamily="34" charset="0"/>
                </a:rPr>
                <a:t>Transaction 4</a:t>
              </a:r>
            </a:p>
          </p:txBody>
        </p:sp>
        <p:sp>
          <p:nvSpPr>
            <p:cNvPr id="18" name="Rectangle 44"/>
            <p:cNvSpPr/>
            <p:nvPr/>
          </p:nvSpPr>
          <p:spPr bwMode="auto">
            <a:xfrm>
              <a:off x="5209320" y="2938883"/>
              <a:ext cx="1600200" cy="6432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89000" rtl="0" eaLnBrk="1" fontAlgn="base" latinLnBrk="0" hangingPunct="1"/>
              <a:r>
                <a:rPr kumimoji="0" lang="en-US" b="0" i="0" u="none" strike="noStrike" cap="none" normalizeH="0" baseline="0" dirty="0">
                  <a:solidFill>
                    <a:schemeClr val="bg1"/>
                  </a:solidFill>
                  <a:effectLst/>
                  <a:latin typeface="Cabin" panose="020B0803050202020004" pitchFamily="34" charset="0"/>
                </a:rPr>
                <a:t>Previous Block</a:t>
              </a:r>
            </a:p>
            <a:p>
              <a:pPr marL="0" marR="0" indent="0" algn="ctr" defTabSz="889000" rtl="0" eaLnBrk="1" fontAlgn="base" latinLnBrk="0" hangingPunct="1"/>
              <a:r>
                <a:rPr lang="en-US" dirty="0">
                  <a:solidFill>
                    <a:schemeClr val="bg1"/>
                  </a:solidFill>
                  <a:latin typeface="Cabin" panose="020B0803050202020004" pitchFamily="34" charset="0"/>
                </a:rPr>
                <a:t>0x23e79...</a:t>
              </a:r>
              <a:endParaRPr kumimoji="0" lang="en-US" b="0" i="0" u="none" strike="noStrike" cap="none" normalizeH="0" baseline="0" dirty="0">
                <a:solidFill>
                  <a:schemeClr val="bg1"/>
                </a:solidFill>
                <a:effectLst/>
                <a:latin typeface="Cabin" panose="020B08030502020200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 flipV="1">
              <a:off x="3653893" y="3252483"/>
              <a:ext cx="1555427" cy="8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17243" y="2312805"/>
            <a:ext cx="3027056" cy="3416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bin" panose="020B08030502020200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43" y="2312805"/>
            <a:ext cx="3027056" cy="3416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bin" panose="020B08030502020200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9733" y="2412963"/>
            <a:ext cx="22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bin" panose="020B0803050202020004" pitchFamily="34" charset="0"/>
              </a:rPr>
              <a:t>Block 0 (0x23e79…)</a:t>
            </a:r>
          </a:p>
        </p:txBody>
      </p:sp>
      <p:sp>
        <p:nvSpPr>
          <p:cNvPr id="23" name="Rectangle 42"/>
          <p:cNvSpPr/>
          <p:nvPr/>
        </p:nvSpPr>
        <p:spPr bwMode="auto">
          <a:xfrm>
            <a:off x="1349770" y="4274321"/>
            <a:ext cx="1600200" cy="449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b="0" i="0" u="none" strike="noStrike" cap="none" normalizeH="0" baseline="0" dirty="0">
                <a:solidFill>
                  <a:schemeClr val="tx1"/>
                </a:solidFill>
                <a:effectLst/>
                <a:latin typeface="Cabin" panose="020B0803050202020004" pitchFamily="34" charset="0"/>
              </a:rPr>
              <a:t>Transaction 3</a:t>
            </a:r>
          </a:p>
        </p:txBody>
      </p:sp>
      <p:sp>
        <p:nvSpPr>
          <p:cNvPr id="24" name="Rectangle 43"/>
          <p:cNvSpPr/>
          <p:nvPr/>
        </p:nvSpPr>
        <p:spPr bwMode="auto">
          <a:xfrm>
            <a:off x="1349770" y="4696179"/>
            <a:ext cx="1600200" cy="449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b="0" i="0" u="none" strike="noStrike" cap="none" normalizeH="0" baseline="0" dirty="0">
                <a:solidFill>
                  <a:schemeClr val="tx1"/>
                </a:solidFill>
                <a:effectLst/>
                <a:latin typeface="Cabin" panose="020B0803050202020004" pitchFamily="34" charset="0"/>
              </a:rPr>
              <a:t>Transaction 2</a:t>
            </a:r>
          </a:p>
        </p:txBody>
      </p:sp>
      <p:sp>
        <p:nvSpPr>
          <p:cNvPr id="25" name="Rectangle 44"/>
          <p:cNvSpPr/>
          <p:nvPr/>
        </p:nvSpPr>
        <p:spPr bwMode="auto">
          <a:xfrm>
            <a:off x="1349770" y="5123617"/>
            <a:ext cx="1600200" cy="449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b="0" i="0" u="none" strike="noStrike" cap="none" normalizeH="0" baseline="0" dirty="0">
                <a:solidFill>
                  <a:schemeClr val="tx1"/>
                </a:solidFill>
                <a:effectLst/>
                <a:latin typeface="Cabin" panose="020B0803050202020004" pitchFamily="34" charset="0"/>
              </a:rPr>
              <a:t>Transaction 1</a:t>
            </a:r>
          </a:p>
        </p:txBody>
      </p:sp>
      <p:sp>
        <p:nvSpPr>
          <p:cNvPr id="27" name="Rectangle 44"/>
          <p:cNvSpPr/>
          <p:nvPr/>
        </p:nvSpPr>
        <p:spPr bwMode="auto">
          <a:xfrm>
            <a:off x="1349770" y="2938883"/>
            <a:ext cx="1600200" cy="6432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89000" rtl="0" eaLnBrk="1" fontAlgn="base" latinLnBrk="0" hangingPunct="1"/>
            <a:r>
              <a:rPr kumimoji="0" lang="en-US" b="0" i="0" u="none" strike="noStrike" cap="none" normalizeH="0" baseline="0" dirty="0">
                <a:solidFill>
                  <a:schemeClr val="bg1"/>
                </a:solidFill>
                <a:effectLst/>
                <a:latin typeface="Cabin" panose="020B0803050202020004" pitchFamily="34" charset="0"/>
              </a:rPr>
              <a:t>Genesis 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chain forms</a:t>
            </a:r>
          </a:p>
        </p:txBody>
      </p:sp>
    </p:spTree>
    <p:extLst>
      <p:ext uri="{BB962C8B-B14F-4D97-AF65-F5344CB8AC3E}">
        <p14:creationId xmlns:p14="http://schemas.microsoft.com/office/powerpoint/2010/main" val="46044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6451803" y="3453605"/>
            <a:ext cx="4921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Create new candidate block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Add reference to previous block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Add </a:t>
            </a:r>
            <a:r>
              <a:rPr lang="en-GB" i="1" dirty="0">
                <a:latin typeface="+mj-lt"/>
                <a:ea typeface="Roboto Th" pitchFamily="2" charset="0"/>
              </a:rPr>
              <a:t>generation </a:t>
            </a:r>
            <a:r>
              <a:rPr lang="en-GB" dirty="0">
                <a:latin typeface="+mj-lt"/>
                <a:ea typeface="Roboto Th" pitchFamily="2" charset="0"/>
              </a:rPr>
              <a:t>transaction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Fill block with transactions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Provide </a:t>
            </a:r>
            <a:r>
              <a:rPr lang="en-GB" b="1" u="sng" dirty="0">
                <a:latin typeface="+mj-lt"/>
                <a:ea typeface="Roboto Th" pitchFamily="2" charset="0"/>
              </a:rPr>
              <a:t>proof of work*</a:t>
            </a:r>
            <a:endParaRPr lang="en-GB" u="sng" dirty="0">
              <a:latin typeface="+mj-lt"/>
              <a:ea typeface="Roboto Th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Broadcast block to peers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88049" y="3745083"/>
          <a:ext cx="4557520" cy="210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80">
                  <a:extLst>
                    <a:ext uri="{9D8B030D-6E8A-4147-A177-3AD203B41FA5}">
                      <a16:colId xmlns:a16="http://schemas.microsoft.com/office/drawing/2014/main" val="4252758346"/>
                    </a:ext>
                  </a:extLst>
                </a:gridCol>
                <a:gridCol w="1139380">
                  <a:extLst>
                    <a:ext uri="{9D8B030D-6E8A-4147-A177-3AD203B41FA5}">
                      <a16:colId xmlns:a16="http://schemas.microsoft.com/office/drawing/2014/main" val="105966642"/>
                    </a:ext>
                  </a:extLst>
                </a:gridCol>
                <a:gridCol w="1139380">
                  <a:extLst>
                    <a:ext uri="{9D8B030D-6E8A-4147-A177-3AD203B41FA5}">
                      <a16:colId xmlns:a16="http://schemas.microsoft.com/office/drawing/2014/main" val="1063797195"/>
                    </a:ext>
                  </a:extLst>
                </a:gridCol>
                <a:gridCol w="1139380">
                  <a:extLst>
                    <a:ext uri="{9D8B030D-6E8A-4147-A177-3AD203B41FA5}">
                      <a16:colId xmlns:a16="http://schemas.microsoft.com/office/drawing/2014/main" val="2734194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PRIORITY</a:t>
                      </a:r>
                    </a:p>
                  </a:txBody>
                  <a:tcPr marL="87451" marR="87451" marT="43726" marB="43726"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ID</a:t>
                      </a:r>
                    </a:p>
                  </a:txBody>
                  <a:tcPr marL="87451" marR="87451" marT="43726" marB="43726"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FROM</a:t>
                      </a:r>
                    </a:p>
                  </a:txBody>
                  <a:tcPr marL="87451" marR="87451" marT="43726" marB="43726"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TO</a:t>
                      </a:r>
                    </a:p>
                  </a:txBody>
                  <a:tcPr marL="87451" marR="87451" marT="43726" marB="43726">
                    <a:solidFill>
                      <a:srgbClr val="C9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0665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5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3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PAT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08333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4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MO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BOB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30145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4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0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BOB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31003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3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2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PAT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72554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2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5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BOB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53303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4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MO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6987"/>
                  </a:ext>
                </a:extLst>
              </a:tr>
            </a:tbl>
          </a:graphicData>
        </a:graphic>
      </p:graphicFrame>
      <p:sp>
        <p:nvSpPr>
          <p:cNvPr id="69" name="Rectangle: Rounded Corners 68"/>
          <p:cNvSpPr/>
          <p:nvPr/>
        </p:nvSpPr>
        <p:spPr>
          <a:xfrm>
            <a:off x="6219055" y="620731"/>
            <a:ext cx="2207881" cy="2438482"/>
          </a:xfrm>
          <a:prstGeom prst="roundRect">
            <a:avLst>
              <a:gd name="adj" fmla="val 2639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70" name="Rectangle: Rounded Corners 69"/>
          <p:cNvSpPr/>
          <p:nvPr/>
        </p:nvSpPr>
        <p:spPr>
          <a:xfrm>
            <a:off x="6350460" y="755530"/>
            <a:ext cx="1919865" cy="535505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j-lt"/>
              </a:rPr>
              <a:t>HEADERS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8958045" y="620730"/>
            <a:ext cx="2207881" cy="2438483"/>
          </a:xfrm>
          <a:prstGeom prst="roundRect">
            <a:avLst>
              <a:gd name="adj" fmla="val 2639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cxnSp>
        <p:nvCxnSpPr>
          <p:cNvPr id="10" name="Straight Arrow Connector 9"/>
          <p:cNvCxnSpPr>
            <a:cxnSpLocks/>
            <a:stCxn id="70" idx="3"/>
            <a:endCxn id="80" idx="1"/>
          </p:cNvCxnSpPr>
          <p:nvPr/>
        </p:nvCxnSpPr>
        <p:spPr>
          <a:xfrm>
            <a:off x="8270325" y="1023283"/>
            <a:ext cx="83172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/>
          <p:cNvSpPr/>
          <p:nvPr/>
        </p:nvSpPr>
        <p:spPr>
          <a:xfrm>
            <a:off x="9102052" y="755530"/>
            <a:ext cx="1919865" cy="535505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j-lt"/>
              </a:rPr>
              <a:t>HEADERS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6383362" y="1390471"/>
            <a:ext cx="1864163" cy="340083"/>
          </a:xfrm>
          <a:prstGeom prst="roundRect">
            <a:avLst>
              <a:gd name="adj" fmla="val 1241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  <a:latin typeface="+mj-lt"/>
              </a:rPr>
              <a:t>GENERATION TRANSACTION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83361" y="1795477"/>
            <a:ext cx="1864164" cy="1133720"/>
            <a:chOff x="6569972" y="4924883"/>
            <a:chExt cx="1864164" cy="1133720"/>
          </a:xfrm>
        </p:grpSpPr>
        <p:sp>
          <p:nvSpPr>
            <p:cNvPr id="88" name="Rectangle: Rounded Corners 87"/>
            <p:cNvSpPr/>
            <p:nvPr/>
          </p:nvSpPr>
          <p:spPr>
            <a:xfrm>
              <a:off x="6569973" y="4924883"/>
              <a:ext cx="1864163" cy="340083"/>
            </a:xfrm>
            <a:prstGeom prst="roundRect">
              <a:avLst>
                <a:gd name="adj" fmla="val 12412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+mj-lt"/>
                </a:rPr>
                <a:t>TRANSACTION #3</a:t>
              </a:r>
            </a:p>
          </p:txBody>
        </p:sp>
        <p:sp>
          <p:nvSpPr>
            <p:cNvPr id="91" name="Rectangle: Rounded Corners 90"/>
            <p:cNvSpPr/>
            <p:nvPr/>
          </p:nvSpPr>
          <p:spPr>
            <a:xfrm>
              <a:off x="6569973" y="5317633"/>
              <a:ext cx="1864163" cy="340083"/>
            </a:xfrm>
            <a:prstGeom prst="roundRect">
              <a:avLst>
                <a:gd name="adj" fmla="val 12412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+mj-lt"/>
                </a:rPr>
                <a:t>TRANSACTION #1</a:t>
              </a:r>
              <a:endParaRPr lang="en-GB" sz="10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6569972" y="5718520"/>
              <a:ext cx="1864163" cy="340083"/>
            </a:xfrm>
            <a:prstGeom prst="roundRect">
              <a:avLst>
                <a:gd name="adj" fmla="val 12412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ysClr val="windowText" lastClr="000000"/>
                  </a:solidFill>
                  <a:latin typeface="+mj-lt"/>
                </a:rPr>
                <a:t>TRANSACTION #0</a:t>
              </a:r>
            </a:p>
          </p:txBody>
        </p:sp>
      </p:grpSp>
      <p:pic>
        <p:nvPicPr>
          <p:cNvPr id="23" name="Graphic 22" descr="Ribb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9153" y="846673"/>
            <a:ext cx="367163" cy="36716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6599583"/>
            <a:ext cx="2584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https://thenounproject.com/term/miner/42900/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4256425" y="1400046"/>
            <a:ext cx="1516134" cy="1921201"/>
            <a:chOff x="1193979" y="1078631"/>
            <a:chExt cx="1516134" cy="1921201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8726" y="1078631"/>
              <a:ext cx="1400593" cy="1214804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193979" y="2168835"/>
              <a:ext cx="1516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3200" dirty="0">
                  <a:latin typeface="+mj-lt"/>
                  <a:ea typeface="Roboto Th" pitchFamily="2" charset="0"/>
                </a:rPr>
                <a:t>Mining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88049" y="3353031"/>
            <a:ext cx="4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Unconfirmed transactions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9121103" y="1403171"/>
            <a:ext cx="1864163" cy="340083"/>
          </a:xfrm>
          <a:prstGeom prst="roundRect">
            <a:avLst>
              <a:gd name="adj" fmla="val 1241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9121102" y="1808177"/>
            <a:ext cx="1864164" cy="1133720"/>
            <a:chOff x="6569972" y="4924883"/>
            <a:chExt cx="1864164" cy="1133720"/>
          </a:xfrm>
        </p:grpSpPr>
        <p:sp>
          <p:nvSpPr>
            <p:cNvPr id="33" name="Rectangle: Rounded Corners 32"/>
            <p:cNvSpPr/>
            <p:nvPr/>
          </p:nvSpPr>
          <p:spPr>
            <a:xfrm>
              <a:off x="6569973" y="4924883"/>
              <a:ext cx="1864163" cy="340083"/>
            </a:xfrm>
            <a:prstGeom prst="roundRect">
              <a:avLst>
                <a:gd name="adj" fmla="val 12412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34" name="Rectangle: Rounded Corners 33"/>
            <p:cNvSpPr/>
            <p:nvPr/>
          </p:nvSpPr>
          <p:spPr>
            <a:xfrm>
              <a:off x="6569973" y="5317633"/>
              <a:ext cx="1864163" cy="340083"/>
            </a:xfrm>
            <a:prstGeom prst="roundRect">
              <a:avLst>
                <a:gd name="adj" fmla="val 12412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6569972" y="5718520"/>
              <a:ext cx="1864163" cy="340083"/>
            </a:xfrm>
            <a:prstGeom prst="roundRect">
              <a:avLst>
                <a:gd name="adj" fmla="val 12412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796372" y="3071374"/>
            <a:ext cx="7528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+mj-lt"/>
                <a:ea typeface="Roboto Th" pitchFamily="2" charset="0"/>
              </a:rPr>
              <a:t>Block 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26701" y="3076929"/>
            <a:ext cx="8416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+mj-lt"/>
                <a:ea typeface="Roboto Th" pitchFamily="2" charset="0"/>
              </a:rPr>
              <a:t>Block n-1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10699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80" grpId="0" animBg="1"/>
      <p:bldP spid="18" grpId="0" animBg="1"/>
      <p:bldP spid="112" grpId="0"/>
      <p:bldP spid="31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20" y="0"/>
            <a:ext cx="622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25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6451803" y="3453605"/>
            <a:ext cx="4921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Create new candidate block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Add reference to previous block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Add </a:t>
            </a:r>
            <a:r>
              <a:rPr lang="en-GB" i="1" dirty="0">
                <a:latin typeface="+mj-lt"/>
                <a:ea typeface="Roboto Th" pitchFamily="2" charset="0"/>
              </a:rPr>
              <a:t>generation </a:t>
            </a:r>
            <a:r>
              <a:rPr lang="en-GB" dirty="0">
                <a:latin typeface="+mj-lt"/>
                <a:ea typeface="Roboto Th" pitchFamily="2" charset="0"/>
              </a:rPr>
              <a:t>transaction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Fill block with transactions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Provide </a:t>
            </a:r>
            <a:r>
              <a:rPr lang="en-GB" b="1" u="sng" dirty="0">
                <a:latin typeface="+mj-lt"/>
                <a:ea typeface="Roboto Th" pitchFamily="2" charset="0"/>
              </a:rPr>
              <a:t>proof of work*</a:t>
            </a:r>
            <a:endParaRPr lang="en-GB" u="sng" dirty="0">
              <a:latin typeface="+mj-lt"/>
              <a:ea typeface="Roboto Th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+mj-lt"/>
                <a:ea typeface="Roboto Th" pitchFamily="2" charset="0"/>
              </a:rPr>
              <a:t>Broadcast block to peers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599583"/>
            <a:ext cx="2584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j-lt"/>
              </a:rPr>
              <a:t>https://thenounproject.com/term/miner/42900/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88049" y="3353031"/>
            <a:ext cx="4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Unconfirmed transactions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57483" y="5891409"/>
            <a:ext cx="42829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+mj-lt"/>
                <a:ea typeface="Roboto Th" pitchFamily="2" charset="0"/>
              </a:rPr>
              <a:t>7.      Go back to step 1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6219055" y="620731"/>
            <a:ext cx="2207881" cy="2438482"/>
          </a:xfrm>
          <a:prstGeom prst="roundRect">
            <a:avLst>
              <a:gd name="adj" fmla="val 2639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6350460" y="755530"/>
            <a:ext cx="1919865" cy="535505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j-lt"/>
              </a:rPr>
              <a:t>HEADERS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8958045" y="620730"/>
            <a:ext cx="2207881" cy="2438483"/>
          </a:xfrm>
          <a:prstGeom prst="roundRect">
            <a:avLst>
              <a:gd name="adj" fmla="val 2639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9102052" y="755530"/>
            <a:ext cx="1919865" cy="535505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j-lt"/>
              </a:rPr>
              <a:t>HEADERS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121103" y="1405761"/>
            <a:ext cx="1864163" cy="340083"/>
          </a:xfrm>
          <a:prstGeom prst="roundRect">
            <a:avLst>
              <a:gd name="adj" fmla="val 1241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21102" y="1810767"/>
            <a:ext cx="1864164" cy="1133720"/>
            <a:chOff x="6569972" y="4924883"/>
            <a:chExt cx="1864164" cy="1133720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6569973" y="4924883"/>
              <a:ext cx="1864163" cy="340083"/>
            </a:xfrm>
            <a:prstGeom prst="roundRect">
              <a:avLst>
                <a:gd name="adj" fmla="val 12412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569973" y="5317633"/>
              <a:ext cx="1864163" cy="340083"/>
            </a:xfrm>
            <a:prstGeom prst="roundRect">
              <a:avLst>
                <a:gd name="adj" fmla="val 12412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6569972" y="5718520"/>
              <a:ext cx="1864163" cy="340083"/>
            </a:xfrm>
            <a:prstGeom prst="roundRect">
              <a:avLst>
                <a:gd name="adj" fmla="val 12412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88049" y="3745083"/>
          <a:ext cx="4557520" cy="210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80">
                  <a:extLst>
                    <a:ext uri="{9D8B030D-6E8A-4147-A177-3AD203B41FA5}">
                      <a16:colId xmlns:a16="http://schemas.microsoft.com/office/drawing/2014/main" val="4252758346"/>
                    </a:ext>
                  </a:extLst>
                </a:gridCol>
                <a:gridCol w="1139380">
                  <a:extLst>
                    <a:ext uri="{9D8B030D-6E8A-4147-A177-3AD203B41FA5}">
                      <a16:colId xmlns:a16="http://schemas.microsoft.com/office/drawing/2014/main" val="105966642"/>
                    </a:ext>
                  </a:extLst>
                </a:gridCol>
                <a:gridCol w="1139380">
                  <a:extLst>
                    <a:ext uri="{9D8B030D-6E8A-4147-A177-3AD203B41FA5}">
                      <a16:colId xmlns:a16="http://schemas.microsoft.com/office/drawing/2014/main" val="1063797195"/>
                    </a:ext>
                  </a:extLst>
                </a:gridCol>
                <a:gridCol w="1139380">
                  <a:extLst>
                    <a:ext uri="{9D8B030D-6E8A-4147-A177-3AD203B41FA5}">
                      <a16:colId xmlns:a16="http://schemas.microsoft.com/office/drawing/2014/main" val="2734194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PRIORITY</a:t>
                      </a:r>
                    </a:p>
                  </a:txBody>
                  <a:tcPr marL="87451" marR="87451" marT="43726" marB="43726"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ID</a:t>
                      </a:r>
                    </a:p>
                  </a:txBody>
                  <a:tcPr marL="87451" marR="87451" marT="43726" marB="43726"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FROM</a:t>
                      </a:r>
                    </a:p>
                  </a:txBody>
                  <a:tcPr marL="87451" marR="87451" marT="43726" marB="43726">
                    <a:solidFill>
                      <a:srgbClr val="C92A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TO</a:t>
                      </a:r>
                    </a:p>
                  </a:txBody>
                  <a:tcPr marL="87451" marR="87451" marT="43726" marB="43726">
                    <a:solidFill>
                      <a:srgbClr val="C9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0665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5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3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PAT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08333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4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MO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BOB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30145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4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0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BOB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31003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3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2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PAT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72554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2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5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BOB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53303"/>
                  </a:ext>
                </a:extLst>
              </a:tr>
              <a:tr h="29941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4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ALICE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ckwell" panose="02060603020205020403" pitchFamily="18" charset="0"/>
                        </a:rPr>
                        <a:t>MO</a:t>
                      </a:r>
                    </a:p>
                  </a:txBody>
                  <a:tcPr marL="87451" marR="87451" marT="43726" marB="43726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698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88250" y="3071374"/>
            <a:ext cx="9609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+mj-lt"/>
                <a:ea typeface="Roboto Th" pitchFamily="2" charset="0"/>
              </a:rPr>
              <a:t>Block n + 1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77501" y="3076929"/>
            <a:ext cx="8416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+mj-lt"/>
                <a:ea typeface="Roboto Th" pitchFamily="2" charset="0"/>
              </a:rPr>
              <a:t>Block 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Consensus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56425" y="1400046"/>
            <a:ext cx="1516134" cy="1921201"/>
            <a:chOff x="1193979" y="1078631"/>
            <a:chExt cx="1516134" cy="192120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8726" y="1078631"/>
              <a:ext cx="1400593" cy="121480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193979" y="2168835"/>
              <a:ext cx="1516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3200" dirty="0">
                  <a:latin typeface="+mj-lt"/>
                  <a:ea typeface="Roboto Th" pitchFamily="2" charset="0"/>
                </a:rPr>
                <a:t>Mining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80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Signing gives us authenticity</a:t>
            </a:r>
          </a:p>
          <a:p>
            <a:pPr marL="0" indent="0">
              <a:buNone/>
            </a:pPr>
            <a:r>
              <a:rPr lang="en-GB" dirty="0"/>
              <a:t>Hashing gives us integrity</a:t>
            </a:r>
          </a:p>
          <a:p>
            <a:pPr marL="0" indent="0">
              <a:buNone/>
            </a:pPr>
            <a:r>
              <a:rPr lang="en-GB" dirty="0"/>
              <a:t>Validation gives us predictability</a:t>
            </a:r>
          </a:p>
          <a:p>
            <a:pPr marL="0" indent="0">
              <a:buNone/>
            </a:pPr>
            <a:r>
              <a:rPr lang="en-GB" dirty="0"/>
              <a:t>Stake / Reward controls behaviour</a:t>
            </a:r>
          </a:p>
          <a:p>
            <a:pPr marL="0" indent="0">
              <a:buNone/>
            </a:pPr>
            <a:r>
              <a:rPr lang="en-GB" dirty="0"/>
              <a:t>Behaviour achieves consensus</a:t>
            </a:r>
          </a:p>
          <a:p>
            <a:pPr marL="0" indent="0">
              <a:buNone/>
            </a:pPr>
            <a:r>
              <a:rPr lang="en-GB" dirty="0"/>
              <a:t>Consensus gives us trust</a:t>
            </a:r>
          </a:p>
        </p:txBody>
      </p:sp>
    </p:spTree>
    <p:extLst>
      <p:ext uri="{BB962C8B-B14F-4D97-AF65-F5344CB8AC3E}">
        <p14:creationId xmlns:p14="http://schemas.microsoft.com/office/powerpoint/2010/main" val="88573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/>
          <p:nvPr/>
        </p:nvCxnSpPr>
        <p:spPr>
          <a:xfrm flipV="1">
            <a:off x="448213" y="2084364"/>
            <a:ext cx="11322720" cy="268927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1950029" y="4278555"/>
            <a:ext cx="224106" cy="2241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Connector 38"/>
          <p:cNvCxnSpPr>
            <a:stCxn id="38" idx="4"/>
          </p:cNvCxnSpPr>
          <p:nvPr/>
        </p:nvCxnSpPr>
        <p:spPr>
          <a:xfrm>
            <a:off x="2062082" y="4502661"/>
            <a:ext cx="0" cy="522914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0816" y="4982654"/>
            <a:ext cx="2322545" cy="109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latin typeface="+mj-lt"/>
              </a:rPr>
              <a:t>Blockchain 1.0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+mj-lt"/>
              </a:rPr>
              <a:t>Simple Ledgers that </a:t>
            </a:r>
            <a:br>
              <a:rPr lang="en-US" sz="1765" dirty="0">
                <a:latin typeface="+mj-lt"/>
              </a:rPr>
            </a:br>
            <a:r>
              <a:rPr lang="en-US" sz="1765" dirty="0">
                <a:latin typeface="+mj-lt"/>
              </a:rPr>
              <a:t>record transactions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122433" y="3275999"/>
            <a:ext cx="224106" cy="2241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2" name="Straight Connector 41"/>
          <p:cNvCxnSpPr>
            <a:stCxn id="41" idx="4"/>
          </p:cNvCxnSpPr>
          <p:nvPr/>
        </p:nvCxnSpPr>
        <p:spPr>
          <a:xfrm>
            <a:off x="6234486" y="3500105"/>
            <a:ext cx="0" cy="522914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3718" y="3980098"/>
            <a:ext cx="3156053" cy="1173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latin typeface="+mj-lt"/>
              </a:rPr>
              <a:t>Blockchain 2.0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+mj-lt"/>
              </a:rPr>
              <a:t>+ Smart Contracts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+mj-lt"/>
              </a:rPr>
              <a:t>Logic Tier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10017821" y="2373833"/>
            <a:ext cx="224106" cy="2241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>
            <a:stCxn id="44" idx="4"/>
          </p:cNvCxnSpPr>
          <p:nvPr/>
        </p:nvCxnSpPr>
        <p:spPr>
          <a:xfrm>
            <a:off x="10129874" y="2597940"/>
            <a:ext cx="0" cy="522914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904111" y="3077932"/>
            <a:ext cx="2451618" cy="149819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latin typeface="+mj-lt"/>
              </a:rPr>
              <a:t>Blockchain 3.0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+mj-lt"/>
              </a:rPr>
              <a:t>+ Cloud Servicing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+mj-lt"/>
              </a:rPr>
              <a:t>Multilayer Middleware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+mj-lt"/>
              </a:rPr>
              <a:t>+ Cryptlets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08049" y="2943387"/>
            <a:ext cx="1108081" cy="1108081"/>
            <a:chOff x="1538288" y="2762250"/>
            <a:chExt cx="1130300" cy="1130300"/>
          </a:xfrm>
        </p:grpSpPr>
        <p:sp>
          <p:nvSpPr>
            <p:cNvPr id="48" name="Oval 47"/>
            <p:cNvSpPr/>
            <p:nvPr/>
          </p:nvSpPr>
          <p:spPr bwMode="auto">
            <a:xfrm>
              <a:off x="1538288" y="2762250"/>
              <a:ext cx="1130300" cy="11303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9" name="Group 15"/>
            <p:cNvGrpSpPr>
              <a:grpSpLocks noChangeAspect="1"/>
            </p:cNvGrpSpPr>
            <p:nvPr/>
          </p:nvGrpSpPr>
          <p:grpSpPr bwMode="auto">
            <a:xfrm>
              <a:off x="1928019" y="3123406"/>
              <a:ext cx="350838" cy="407988"/>
              <a:chOff x="2068" y="1838"/>
              <a:chExt cx="221" cy="257"/>
            </a:xfrm>
          </p:grpSpPr>
          <p:sp>
            <p:nvSpPr>
              <p:cNvPr id="50" name="Freeform 16"/>
              <p:cNvSpPr>
                <a:spLocks/>
              </p:cNvSpPr>
              <p:nvPr/>
            </p:nvSpPr>
            <p:spPr bwMode="auto">
              <a:xfrm>
                <a:off x="2068" y="2059"/>
                <a:ext cx="221" cy="36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30163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068" y="1838"/>
                <a:ext cx="194" cy="223"/>
              </a:xfrm>
              <a:custGeom>
                <a:avLst/>
                <a:gdLst>
                  <a:gd name="T0" fmla="*/ 0 w 194"/>
                  <a:gd name="T1" fmla="*/ 223 h 223"/>
                  <a:gd name="T2" fmla="*/ 0 w 194"/>
                  <a:gd name="T3" fmla="*/ 0 h 223"/>
                  <a:gd name="T4" fmla="*/ 194 w 194"/>
                  <a:gd name="T5" fmla="*/ 0 h 223"/>
                  <a:gd name="T6" fmla="*/ 194 w 194"/>
                  <a:gd name="T7" fmla="*/ 2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223">
                    <a:moveTo>
                      <a:pt x="0" y="223"/>
                    </a:moveTo>
                    <a:lnTo>
                      <a:pt x="0" y="0"/>
                    </a:lnTo>
                    <a:lnTo>
                      <a:pt x="194" y="0"/>
                    </a:lnTo>
                    <a:lnTo>
                      <a:pt x="194" y="221"/>
                    </a:lnTo>
                  </a:path>
                </a:pathLst>
              </a:custGeom>
              <a:noFill/>
              <a:ln w="30163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52" name="Line 18"/>
              <p:cNvSpPr>
                <a:spLocks noChangeShapeType="1"/>
              </p:cNvSpPr>
              <p:nvPr/>
            </p:nvSpPr>
            <p:spPr bwMode="auto">
              <a:xfrm>
                <a:off x="2146" y="1894"/>
                <a:ext cx="77" cy="0"/>
              </a:xfrm>
              <a:prstGeom prst="line">
                <a:avLst/>
              </a:prstGeom>
              <a:noFill/>
              <a:ln w="30163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2146" y="1947"/>
                <a:ext cx="77" cy="0"/>
              </a:xfrm>
              <a:prstGeom prst="line">
                <a:avLst/>
              </a:prstGeom>
              <a:noFill/>
              <a:ln w="30163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54" name="Line 20"/>
              <p:cNvSpPr>
                <a:spLocks noChangeShapeType="1"/>
              </p:cNvSpPr>
              <p:nvPr/>
            </p:nvSpPr>
            <p:spPr bwMode="auto">
              <a:xfrm>
                <a:off x="2146" y="2003"/>
                <a:ext cx="77" cy="0"/>
              </a:xfrm>
              <a:prstGeom prst="line">
                <a:avLst/>
              </a:prstGeom>
              <a:noFill/>
              <a:ln w="30163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55" name="Line 21"/>
              <p:cNvSpPr>
                <a:spLocks noChangeShapeType="1"/>
              </p:cNvSpPr>
              <p:nvPr/>
            </p:nvSpPr>
            <p:spPr bwMode="auto">
              <a:xfrm>
                <a:off x="2107" y="1894"/>
                <a:ext cx="19" cy="0"/>
              </a:xfrm>
              <a:prstGeom prst="line">
                <a:avLst/>
              </a:prstGeom>
              <a:noFill/>
              <a:ln w="30163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>
                <a:off x="2107" y="1947"/>
                <a:ext cx="19" cy="0"/>
              </a:xfrm>
              <a:prstGeom prst="line">
                <a:avLst/>
              </a:prstGeom>
              <a:noFill/>
              <a:ln w="30163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2107" y="2003"/>
                <a:ext cx="19" cy="0"/>
              </a:xfrm>
              <a:prstGeom prst="line">
                <a:avLst/>
              </a:prstGeom>
              <a:noFill/>
              <a:ln w="30163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9568015" y="1049665"/>
            <a:ext cx="1111567" cy="1111567"/>
            <a:chOff x="9759873" y="830555"/>
            <a:chExt cx="1133856" cy="1133856"/>
          </a:xfrm>
        </p:grpSpPr>
        <p:sp>
          <p:nvSpPr>
            <p:cNvPr id="59" name="Oval 58"/>
            <p:cNvSpPr/>
            <p:nvPr/>
          </p:nvSpPr>
          <p:spPr bwMode="auto">
            <a:xfrm>
              <a:off x="9759873" y="830555"/>
              <a:ext cx="1133856" cy="11338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0" name="Group 26"/>
            <p:cNvGrpSpPr>
              <a:grpSpLocks noChangeAspect="1"/>
            </p:cNvGrpSpPr>
            <p:nvPr/>
          </p:nvGrpSpPr>
          <p:grpSpPr bwMode="auto">
            <a:xfrm>
              <a:off x="10223614" y="1153008"/>
              <a:ext cx="206375" cy="488950"/>
              <a:chOff x="3852" y="2049"/>
              <a:chExt cx="130" cy="308"/>
            </a:xfrm>
          </p:grpSpPr>
          <p:sp>
            <p:nvSpPr>
              <p:cNvPr id="67" name="Freeform 27"/>
              <p:cNvSpPr>
                <a:spLocks noEditPoints="1"/>
              </p:cNvSpPr>
              <p:nvPr/>
            </p:nvSpPr>
            <p:spPr bwMode="auto">
              <a:xfrm>
                <a:off x="3852" y="2049"/>
                <a:ext cx="130" cy="308"/>
              </a:xfrm>
              <a:custGeom>
                <a:avLst/>
                <a:gdLst>
                  <a:gd name="T0" fmla="*/ 12 w 52"/>
                  <a:gd name="T1" fmla="*/ 128 h 128"/>
                  <a:gd name="T2" fmla="*/ 24 w 52"/>
                  <a:gd name="T3" fmla="*/ 128 h 128"/>
                  <a:gd name="T4" fmla="*/ 32 w 52"/>
                  <a:gd name="T5" fmla="*/ 128 h 128"/>
                  <a:gd name="T6" fmla="*/ 40 w 52"/>
                  <a:gd name="T7" fmla="*/ 120 h 128"/>
                  <a:gd name="T8" fmla="*/ 40 w 52"/>
                  <a:gd name="T9" fmla="*/ 55 h 128"/>
                  <a:gd name="T10" fmla="*/ 52 w 52"/>
                  <a:gd name="T11" fmla="*/ 40 h 128"/>
                  <a:gd name="T12" fmla="*/ 52 w 52"/>
                  <a:gd name="T13" fmla="*/ 16 h 128"/>
                  <a:gd name="T14" fmla="*/ 36 w 52"/>
                  <a:gd name="T15" fmla="*/ 0 h 128"/>
                  <a:gd name="T16" fmla="*/ 16 w 52"/>
                  <a:gd name="T17" fmla="*/ 0 h 128"/>
                  <a:gd name="T18" fmla="*/ 0 w 52"/>
                  <a:gd name="T19" fmla="*/ 16 h 128"/>
                  <a:gd name="T20" fmla="*/ 0 w 52"/>
                  <a:gd name="T21" fmla="*/ 40 h 128"/>
                  <a:gd name="T22" fmla="*/ 12 w 52"/>
                  <a:gd name="T23" fmla="*/ 55 h 128"/>
                  <a:gd name="T24" fmla="*/ 12 w 52"/>
                  <a:gd name="T25" fmla="*/ 88 h 128"/>
                  <a:gd name="T26" fmla="*/ 16 w 52"/>
                  <a:gd name="T27" fmla="*/ 92 h 128"/>
                  <a:gd name="T28" fmla="*/ 12 w 52"/>
                  <a:gd name="T29" fmla="*/ 96 h 128"/>
                  <a:gd name="T30" fmla="*/ 12 w 52"/>
                  <a:gd name="T31" fmla="*/ 108 h 128"/>
                  <a:gd name="T32" fmla="*/ 16 w 52"/>
                  <a:gd name="T33" fmla="*/ 112 h 128"/>
                  <a:gd name="T34" fmla="*/ 12 w 52"/>
                  <a:gd name="T35" fmla="*/ 116 h 128"/>
                  <a:gd name="T36" fmla="*/ 12 w 52"/>
                  <a:gd name="T37" fmla="*/ 128 h 128"/>
                  <a:gd name="T38" fmla="*/ 32 w 52"/>
                  <a:gd name="T39" fmla="*/ 120 h 128"/>
                  <a:gd name="T40" fmla="*/ 24 w 52"/>
                  <a:gd name="T41" fmla="*/ 120 h 128"/>
                  <a:gd name="T42" fmla="*/ 20 w 52"/>
                  <a:gd name="T43" fmla="*/ 120 h 128"/>
                  <a:gd name="T44" fmla="*/ 20 w 52"/>
                  <a:gd name="T45" fmla="*/ 119 h 128"/>
                  <a:gd name="T46" fmla="*/ 22 w 52"/>
                  <a:gd name="T47" fmla="*/ 118 h 128"/>
                  <a:gd name="T48" fmla="*/ 27 w 52"/>
                  <a:gd name="T49" fmla="*/ 112 h 128"/>
                  <a:gd name="T50" fmla="*/ 22 w 52"/>
                  <a:gd name="T51" fmla="*/ 106 h 128"/>
                  <a:gd name="T52" fmla="*/ 20 w 52"/>
                  <a:gd name="T53" fmla="*/ 105 h 128"/>
                  <a:gd name="T54" fmla="*/ 20 w 52"/>
                  <a:gd name="T55" fmla="*/ 99 h 128"/>
                  <a:gd name="T56" fmla="*/ 22 w 52"/>
                  <a:gd name="T57" fmla="*/ 98 h 128"/>
                  <a:gd name="T58" fmla="*/ 27 w 52"/>
                  <a:gd name="T59" fmla="*/ 92 h 128"/>
                  <a:gd name="T60" fmla="*/ 22 w 52"/>
                  <a:gd name="T61" fmla="*/ 86 h 128"/>
                  <a:gd name="T62" fmla="*/ 20 w 52"/>
                  <a:gd name="T63" fmla="*/ 85 h 128"/>
                  <a:gd name="T64" fmla="*/ 20 w 52"/>
                  <a:gd name="T65" fmla="*/ 56 h 128"/>
                  <a:gd name="T66" fmla="*/ 32 w 52"/>
                  <a:gd name="T67" fmla="*/ 56 h 128"/>
                  <a:gd name="T68" fmla="*/ 32 w 52"/>
                  <a:gd name="T69" fmla="*/ 120 h 128"/>
                  <a:gd name="T70" fmla="*/ 8 w 52"/>
                  <a:gd name="T71" fmla="*/ 40 h 128"/>
                  <a:gd name="T72" fmla="*/ 8 w 52"/>
                  <a:gd name="T73" fmla="*/ 16 h 128"/>
                  <a:gd name="T74" fmla="*/ 16 w 52"/>
                  <a:gd name="T75" fmla="*/ 8 h 128"/>
                  <a:gd name="T76" fmla="*/ 36 w 52"/>
                  <a:gd name="T77" fmla="*/ 8 h 128"/>
                  <a:gd name="T78" fmla="*/ 44 w 52"/>
                  <a:gd name="T79" fmla="*/ 16 h 128"/>
                  <a:gd name="T80" fmla="*/ 44 w 52"/>
                  <a:gd name="T81" fmla="*/ 40 h 128"/>
                  <a:gd name="T82" fmla="*/ 36 w 52"/>
                  <a:gd name="T83" fmla="*/ 48 h 128"/>
                  <a:gd name="T84" fmla="*/ 16 w 52"/>
                  <a:gd name="T85" fmla="*/ 48 h 128"/>
                  <a:gd name="T86" fmla="*/ 8 w 52"/>
                  <a:gd name="T87" fmla="*/ 4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" h="128">
                    <a:moveTo>
                      <a:pt x="12" y="128"/>
                    </a:moveTo>
                    <a:cubicBezTo>
                      <a:pt x="24" y="128"/>
                      <a:pt x="24" y="128"/>
                      <a:pt x="24" y="128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6" y="128"/>
                      <a:pt x="40" y="124"/>
                      <a:pt x="40" y="120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7" y="54"/>
                      <a:pt x="52" y="47"/>
                      <a:pt x="52" y="40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7"/>
                      <a:pt x="45" y="0"/>
                      <a:pt x="3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7"/>
                      <a:pt x="5" y="54"/>
                      <a:pt x="12" y="55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12" y="116"/>
                      <a:pt x="12" y="116"/>
                      <a:pt x="12" y="116"/>
                    </a:cubicBezTo>
                    <a:lnTo>
                      <a:pt x="12" y="128"/>
                    </a:lnTo>
                    <a:close/>
                    <a:moveTo>
                      <a:pt x="32" y="120"/>
                    </a:moveTo>
                    <a:cubicBezTo>
                      <a:pt x="24" y="120"/>
                      <a:pt x="24" y="120"/>
                      <a:pt x="24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32" y="56"/>
                      <a:pt x="32" y="56"/>
                      <a:pt x="32" y="56"/>
                    </a:cubicBezTo>
                    <a:lnTo>
                      <a:pt x="32" y="120"/>
                    </a:lnTo>
                    <a:close/>
                    <a:moveTo>
                      <a:pt x="8" y="40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0" y="8"/>
                      <a:pt x="44" y="12"/>
                      <a:pt x="44" y="1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4"/>
                      <a:pt x="40" y="48"/>
                      <a:pt x="3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68" name="Oval 28"/>
              <p:cNvSpPr>
                <a:spLocks noChangeArrowheads="1"/>
              </p:cNvSpPr>
              <p:nvPr/>
            </p:nvSpPr>
            <p:spPr bwMode="auto">
              <a:xfrm>
                <a:off x="3902" y="2087"/>
                <a:ext cx="30" cy="2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5680421" y="1966011"/>
            <a:ext cx="1108130" cy="1108130"/>
            <a:chOff x="5680421" y="1731061"/>
            <a:chExt cx="1108130" cy="1108130"/>
          </a:xfrm>
        </p:grpSpPr>
        <p:sp>
          <p:nvSpPr>
            <p:cNvPr id="72" name="Oval 71"/>
            <p:cNvSpPr/>
            <p:nvPr/>
          </p:nvSpPr>
          <p:spPr bwMode="auto">
            <a:xfrm>
              <a:off x="5680421" y="1731061"/>
              <a:ext cx="1108130" cy="11081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081969" y="2080474"/>
              <a:ext cx="379736" cy="409305"/>
              <a:chOff x="6245200" y="2133033"/>
              <a:chExt cx="387350" cy="417512"/>
            </a:xfrm>
            <a:solidFill>
              <a:schemeClr val="tx1"/>
            </a:solidFill>
          </p:grpSpPr>
          <p:sp>
            <p:nvSpPr>
              <p:cNvPr id="76" name="Rectangle 13"/>
              <p:cNvSpPr>
                <a:spLocks noChangeArrowheads="1"/>
              </p:cNvSpPr>
              <p:nvPr/>
            </p:nvSpPr>
            <p:spPr bwMode="auto">
              <a:xfrm>
                <a:off x="6307113" y="2240983"/>
                <a:ext cx="77788" cy="3175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77" name="Rectangle 14"/>
              <p:cNvSpPr>
                <a:spLocks noChangeArrowheads="1"/>
              </p:cNvSpPr>
              <p:nvPr/>
            </p:nvSpPr>
            <p:spPr bwMode="auto">
              <a:xfrm>
                <a:off x="6307113" y="2333058"/>
                <a:ext cx="139700" cy="3175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78" name="Rectangle 15"/>
              <p:cNvSpPr>
                <a:spLocks noChangeArrowheads="1"/>
              </p:cNvSpPr>
              <p:nvPr/>
            </p:nvSpPr>
            <p:spPr bwMode="auto">
              <a:xfrm>
                <a:off x="6307113" y="2426720"/>
                <a:ext cx="93663" cy="3016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79" name="Freeform 16"/>
              <p:cNvSpPr>
                <a:spLocks/>
              </p:cNvSpPr>
              <p:nvPr/>
            </p:nvSpPr>
            <p:spPr bwMode="auto">
              <a:xfrm>
                <a:off x="6600800" y="2256858"/>
                <a:ext cx="31750" cy="30162"/>
              </a:xfrm>
              <a:custGeom>
                <a:avLst/>
                <a:gdLst>
                  <a:gd name="T0" fmla="*/ 1 w 8"/>
                  <a:gd name="T1" fmla="*/ 1 h 8"/>
                  <a:gd name="T2" fmla="*/ 0 w 8"/>
                  <a:gd name="T3" fmla="*/ 2 h 8"/>
                  <a:gd name="T4" fmla="*/ 6 w 8"/>
                  <a:gd name="T5" fmla="*/ 8 h 8"/>
                  <a:gd name="T6" fmla="*/ 7 w 8"/>
                  <a:gd name="T7" fmla="*/ 7 h 8"/>
                  <a:gd name="T8" fmla="*/ 7 w 8"/>
                  <a:gd name="T9" fmla="*/ 1 h 8"/>
                  <a:gd name="T10" fmla="*/ 1 w 8"/>
                  <a:gd name="T11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1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5"/>
                      <a:pt x="8" y="3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  <p:sp>
            <p:nvSpPr>
              <p:cNvPr id="80" name="Freeform 17"/>
              <p:cNvSpPr>
                <a:spLocks noEditPoints="1"/>
              </p:cNvSpPr>
              <p:nvPr/>
            </p:nvSpPr>
            <p:spPr bwMode="auto">
              <a:xfrm>
                <a:off x="6245200" y="2133033"/>
                <a:ext cx="355600" cy="417512"/>
              </a:xfrm>
              <a:custGeom>
                <a:avLst/>
                <a:gdLst>
                  <a:gd name="T0" fmla="*/ 210 w 224"/>
                  <a:gd name="T1" fmla="*/ 97 h 263"/>
                  <a:gd name="T2" fmla="*/ 195 w 224"/>
                  <a:gd name="T3" fmla="*/ 112 h 263"/>
                  <a:gd name="T4" fmla="*/ 195 w 224"/>
                  <a:gd name="T5" fmla="*/ 68 h 263"/>
                  <a:gd name="T6" fmla="*/ 127 w 224"/>
                  <a:gd name="T7" fmla="*/ 0 h 263"/>
                  <a:gd name="T8" fmla="*/ 0 w 224"/>
                  <a:gd name="T9" fmla="*/ 0 h 263"/>
                  <a:gd name="T10" fmla="*/ 0 w 224"/>
                  <a:gd name="T11" fmla="*/ 263 h 263"/>
                  <a:gd name="T12" fmla="*/ 195 w 224"/>
                  <a:gd name="T13" fmla="*/ 263 h 263"/>
                  <a:gd name="T14" fmla="*/ 195 w 224"/>
                  <a:gd name="T15" fmla="*/ 141 h 263"/>
                  <a:gd name="T16" fmla="*/ 224 w 224"/>
                  <a:gd name="T17" fmla="*/ 112 h 263"/>
                  <a:gd name="T18" fmla="*/ 210 w 224"/>
                  <a:gd name="T19" fmla="*/ 97 h 263"/>
                  <a:gd name="T20" fmla="*/ 168 w 224"/>
                  <a:gd name="T21" fmla="*/ 68 h 263"/>
                  <a:gd name="T22" fmla="*/ 127 w 224"/>
                  <a:gd name="T23" fmla="*/ 68 h 263"/>
                  <a:gd name="T24" fmla="*/ 127 w 224"/>
                  <a:gd name="T25" fmla="*/ 27 h 263"/>
                  <a:gd name="T26" fmla="*/ 168 w 224"/>
                  <a:gd name="T27" fmla="*/ 68 h 263"/>
                  <a:gd name="T28" fmla="*/ 175 w 224"/>
                  <a:gd name="T29" fmla="*/ 243 h 263"/>
                  <a:gd name="T30" fmla="*/ 20 w 224"/>
                  <a:gd name="T31" fmla="*/ 243 h 263"/>
                  <a:gd name="T32" fmla="*/ 20 w 224"/>
                  <a:gd name="T33" fmla="*/ 19 h 263"/>
                  <a:gd name="T34" fmla="*/ 107 w 224"/>
                  <a:gd name="T35" fmla="*/ 19 h 263"/>
                  <a:gd name="T36" fmla="*/ 107 w 224"/>
                  <a:gd name="T37" fmla="*/ 88 h 263"/>
                  <a:gd name="T38" fmla="*/ 175 w 224"/>
                  <a:gd name="T39" fmla="*/ 88 h 263"/>
                  <a:gd name="T40" fmla="*/ 175 w 224"/>
                  <a:gd name="T41" fmla="*/ 131 h 263"/>
                  <a:gd name="T42" fmla="*/ 117 w 224"/>
                  <a:gd name="T43" fmla="*/ 190 h 263"/>
                  <a:gd name="T44" fmla="*/ 117 w 224"/>
                  <a:gd name="T45" fmla="*/ 204 h 263"/>
                  <a:gd name="T46" fmla="*/ 132 w 224"/>
                  <a:gd name="T47" fmla="*/ 204 h 263"/>
                  <a:gd name="T48" fmla="*/ 175 w 224"/>
                  <a:gd name="T49" fmla="*/ 161 h 263"/>
                  <a:gd name="T50" fmla="*/ 175 w 224"/>
                  <a:gd name="T51" fmla="*/ 24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4" h="263">
                    <a:moveTo>
                      <a:pt x="210" y="97"/>
                    </a:moveTo>
                    <a:lnTo>
                      <a:pt x="195" y="112"/>
                    </a:lnTo>
                    <a:lnTo>
                      <a:pt x="195" y="68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263"/>
                    </a:lnTo>
                    <a:lnTo>
                      <a:pt x="195" y="263"/>
                    </a:lnTo>
                    <a:lnTo>
                      <a:pt x="195" y="141"/>
                    </a:lnTo>
                    <a:lnTo>
                      <a:pt x="224" y="112"/>
                    </a:lnTo>
                    <a:lnTo>
                      <a:pt x="210" y="97"/>
                    </a:lnTo>
                    <a:close/>
                    <a:moveTo>
                      <a:pt x="168" y="68"/>
                    </a:moveTo>
                    <a:lnTo>
                      <a:pt x="127" y="68"/>
                    </a:lnTo>
                    <a:lnTo>
                      <a:pt x="127" y="27"/>
                    </a:lnTo>
                    <a:lnTo>
                      <a:pt x="168" y="68"/>
                    </a:lnTo>
                    <a:close/>
                    <a:moveTo>
                      <a:pt x="175" y="243"/>
                    </a:moveTo>
                    <a:lnTo>
                      <a:pt x="20" y="243"/>
                    </a:lnTo>
                    <a:lnTo>
                      <a:pt x="20" y="19"/>
                    </a:lnTo>
                    <a:lnTo>
                      <a:pt x="107" y="19"/>
                    </a:lnTo>
                    <a:lnTo>
                      <a:pt x="107" y="88"/>
                    </a:lnTo>
                    <a:lnTo>
                      <a:pt x="175" y="88"/>
                    </a:lnTo>
                    <a:lnTo>
                      <a:pt x="175" y="131"/>
                    </a:lnTo>
                    <a:lnTo>
                      <a:pt x="117" y="190"/>
                    </a:lnTo>
                    <a:lnTo>
                      <a:pt x="117" y="204"/>
                    </a:lnTo>
                    <a:lnTo>
                      <a:pt x="132" y="204"/>
                    </a:lnTo>
                    <a:lnTo>
                      <a:pt x="175" y="161"/>
                    </a:lnTo>
                    <a:lnTo>
                      <a:pt x="175" y="243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latin typeface="+mj-lt"/>
                </a:endParaRPr>
              </a:p>
            </p:txBody>
          </p:sp>
        </p:grpSp>
      </p:grpSp>
      <p:pic>
        <p:nvPicPr>
          <p:cNvPr id="61" name="Picture 10" descr="http://slant.investorplace.com/files/2013/07/MSFT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653" y="4473875"/>
            <a:ext cx="2091356" cy="7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863878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914266" y="1530011"/>
            <a:ext cx="11392036" cy="1496442"/>
            <a:chOff x="848092" y="1462337"/>
            <a:chExt cx="11392036" cy="1496442"/>
          </a:xfrm>
        </p:grpSpPr>
        <p:grpSp>
          <p:nvGrpSpPr>
            <p:cNvPr id="8" name="Group 7"/>
            <p:cNvGrpSpPr/>
            <p:nvPr/>
          </p:nvGrpSpPr>
          <p:grpSpPr>
            <a:xfrm>
              <a:off x="852743" y="1969422"/>
              <a:ext cx="2931188" cy="450908"/>
              <a:chOff x="852743" y="1503084"/>
              <a:chExt cx="2931188" cy="450908"/>
            </a:xfrm>
          </p:grpSpPr>
          <p:pic>
            <p:nvPicPr>
              <p:cNvPr id="6" name="Graphic 5" descr="Folder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52743" y="1503084"/>
                <a:ext cx="450908" cy="450908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381856" y="1543872"/>
                <a:ext cx="24020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Distributed Storage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81856" y="2517295"/>
              <a:ext cx="24020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Asset Tracking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73090" y="2006606"/>
              <a:ext cx="3049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Decentralised Notary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73090" y="1505820"/>
              <a:ext cx="3049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Smart Contracts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3090" y="2558083"/>
              <a:ext cx="3049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Exchanges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81856" y="1503125"/>
              <a:ext cx="3049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Currency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90352" y="1462337"/>
              <a:ext cx="3049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Identity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190352" y="2005261"/>
              <a:ext cx="3049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Voting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90352" y="2558083"/>
              <a:ext cx="30497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Decentralised Apps</a:t>
              </a:r>
            </a:p>
          </p:txBody>
        </p:sp>
        <p:pic>
          <p:nvPicPr>
            <p:cNvPr id="40" name="Graphic 39" descr="Ta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8092" y="2462332"/>
              <a:ext cx="479258" cy="479258"/>
            </a:xfrm>
            <a:prstGeom prst="rect">
              <a:avLst/>
            </a:prstGeom>
          </p:spPr>
        </p:pic>
        <p:pic>
          <p:nvPicPr>
            <p:cNvPr id="42" name="Graphic 41" descr="Contract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96353" y="1524014"/>
              <a:ext cx="398532" cy="398532"/>
            </a:xfrm>
            <a:prstGeom prst="rect">
              <a:avLst/>
            </a:prstGeom>
          </p:spPr>
        </p:pic>
        <p:pic>
          <p:nvPicPr>
            <p:cNvPr id="43" name="Graphic 42" descr="Coin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8949" y="1462337"/>
              <a:ext cx="404702" cy="404702"/>
            </a:xfrm>
            <a:prstGeom prst="rect">
              <a:avLst/>
            </a:prstGeom>
          </p:spPr>
        </p:pic>
        <p:pic>
          <p:nvPicPr>
            <p:cNvPr id="45" name="Graphic 44" descr="Handshake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71025" y="2004546"/>
              <a:ext cx="423860" cy="423860"/>
            </a:xfrm>
            <a:prstGeom prst="rect">
              <a:avLst/>
            </a:prstGeom>
          </p:spPr>
        </p:pic>
        <p:pic>
          <p:nvPicPr>
            <p:cNvPr id="47" name="Graphic 46" descr="Employee Badge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94184" y="1464396"/>
              <a:ext cx="400583" cy="400583"/>
            </a:xfrm>
            <a:prstGeom prst="rect">
              <a:avLst/>
            </a:prstGeom>
          </p:spPr>
        </p:pic>
        <p:pic>
          <p:nvPicPr>
            <p:cNvPr id="48" name="Graphic 47" descr="Scales of Justice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01690" y="2579390"/>
              <a:ext cx="379389" cy="379389"/>
            </a:xfrm>
            <a:prstGeom prst="rect">
              <a:avLst/>
            </a:prstGeom>
          </p:spPr>
        </p:pic>
        <p:pic>
          <p:nvPicPr>
            <p:cNvPr id="49" name="Graphic 48" descr="List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678617" y="1982686"/>
              <a:ext cx="416150" cy="416150"/>
            </a:xfrm>
            <a:prstGeom prst="rect">
              <a:avLst/>
            </a:prstGeom>
          </p:spPr>
        </p:pic>
        <p:pic>
          <p:nvPicPr>
            <p:cNvPr id="50" name="Graphic 49" descr="Single gear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02421" y="2558872"/>
              <a:ext cx="368543" cy="368543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303898" y="4813515"/>
            <a:ext cx="9747447" cy="997724"/>
            <a:chOff x="1512742" y="4073451"/>
            <a:chExt cx="9747447" cy="997724"/>
          </a:xfrm>
        </p:grpSpPr>
        <p:grpSp>
          <p:nvGrpSpPr>
            <p:cNvPr id="55" name="Group 54"/>
            <p:cNvGrpSpPr/>
            <p:nvPr/>
          </p:nvGrpSpPr>
          <p:grpSpPr>
            <a:xfrm>
              <a:off x="1512742" y="4689533"/>
              <a:ext cx="1772652" cy="381641"/>
              <a:chOff x="1909011" y="4211958"/>
              <a:chExt cx="1772652" cy="38164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290652" y="4224267"/>
                <a:ext cx="13910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Healthcare</a:t>
                </a:r>
              </a:p>
            </p:txBody>
          </p:sp>
          <p:pic>
            <p:nvPicPr>
              <p:cNvPr id="54" name="Graphic 53" descr="Needle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909011" y="4211958"/>
                <a:ext cx="381641" cy="381641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4158072" y="4689534"/>
              <a:ext cx="1772652" cy="381641"/>
              <a:chOff x="4321573" y="4224267"/>
              <a:chExt cx="1772652" cy="38164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703214" y="4236576"/>
                <a:ext cx="13910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Energy</a:t>
                </a:r>
              </a:p>
            </p:txBody>
          </p:sp>
          <p:pic>
            <p:nvPicPr>
              <p:cNvPr id="59" name="Graphic 58" descr="Sun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4321573" y="4224267"/>
                <a:ext cx="381641" cy="381641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9490708" y="4100776"/>
              <a:ext cx="1761985" cy="386887"/>
              <a:chOff x="6573895" y="4219021"/>
              <a:chExt cx="1761985" cy="38688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944869" y="4219021"/>
                <a:ext cx="13910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Insurance</a:t>
                </a:r>
              </a:p>
            </p:txBody>
          </p:sp>
          <p:pic>
            <p:nvPicPr>
              <p:cNvPr id="64" name="Graphic 63" descr="Checklist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6573895" y="4234934"/>
                <a:ext cx="370974" cy="370974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6578696" y="4122543"/>
              <a:ext cx="1738502" cy="369332"/>
              <a:chOff x="6759382" y="4918858"/>
              <a:chExt cx="1738502" cy="36933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106873" y="4918858"/>
                <a:ext cx="13910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Agriculture</a:t>
                </a:r>
              </a:p>
            </p:txBody>
          </p:sp>
          <p:pic>
            <p:nvPicPr>
              <p:cNvPr id="69" name="Graphic 68" descr="Leaf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6759382" y="4937067"/>
                <a:ext cx="346911" cy="346911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273098" y="4106693"/>
              <a:ext cx="1723883" cy="369332"/>
              <a:chOff x="4213702" y="5686469"/>
              <a:chExt cx="1723883" cy="3693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546574" y="5686469"/>
                <a:ext cx="13910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Retail</a:t>
                </a:r>
              </a:p>
            </p:txBody>
          </p:sp>
          <p:pic>
            <p:nvPicPr>
              <p:cNvPr id="74" name="Graphic 73" descr="Shopping cart"/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4213702" y="5704699"/>
                <a:ext cx="332872" cy="332872"/>
              </a:xfrm>
              <a:prstGeom prst="rect">
                <a:avLst/>
              </a:prstGeom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1621600" y="4073451"/>
              <a:ext cx="1694438" cy="369332"/>
              <a:chOff x="2129276" y="4937067"/>
              <a:chExt cx="1694438" cy="36933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432703" y="4937067"/>
                <a:ext cx="13910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Finance</a:t>
                </a:r>
              </a:p>
            </p:txBody>
          </p:sp>
          <p:pic>
            <p:nvPicPr>
              <p:cNvPr id="79" name="Graphic 78" descr="Upward trend"/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2129276" y="4970309"/>
                <a:ext cx="302847" cy="302847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6589205" y="4701842"/>
              <a:ext cx="1908679" cy="369332"/>
              <a:chOff x="7127037" y="5786455"/>
              <a:chExt cx="1908679" cy="36933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461380" y="5786455"/>
                <a:ext cx="15743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Government</a:t>
                </a:r>
              </a:p>
            </p:txBody>
          </p:sp>
          <p:pic>
            <p:nvPicPr>
              <p:cNvPr id="84" name="Graphic 83" descr="Bank"/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7127037" y="5786455"/>
                <a:ext cx="366360" cy="366360"/>
              </a:xfrm>
              <a:prstGeom prst="rect">
                <a:avLst/>
              </a:prstGeom>
            </p:spPr>
          </p:pic>
        </p:grpSp>
        <p:grpSp>
          <p:nvGrpSpPr>
            <p:cNvPr id="91" name="Group 90"/>
            <p:cNvGrpSpPr/>
            <p:nvPr/>
          </p:nvGrpSpPr>
          <p:grpSpPr>
            <a:xfrm>
              <a:off x="9490708" y="4689533"/>
              <a:ext cx="1769481" cy="378669"/>
              <a:chOff x="8997561" y="4689533"/>
              <a:chExt cx="1769481" cy="378669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9376031" y="4689533"/>
                <a:ext cx="13910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Charity</a:t>
                </a:r>
              </a:p>
            </p:txBody>
          </p:sp>
          <p:pic>
            <p:nvPicPr>
              <p:cNvPr id="90" name="Graphic 89" descr="Children"/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8997561" y="4701842"/>
                <a:ext cx="366360" cy="366360"/>
              </a:xfrm>
              <a:prstGeom prst="rect">
                <a:avLst/>
              </a:prstGeom>
            </p:spPr>
          </p:pic>
        </p:grpSp>
      </p:grpSp>
      <p:cxnSp>
        <p:nvCxnSpPr>
          <p:cNvPr id="93" name="Straight Connector 92"/>
          <p:cNvCxnSpPr>
            <a:cxnSpLocks/>
          </p:cNvCxnSpPr>
          <p:nvPr/>
        </p:nvCxnSpPr>
        <p:spPr>
          <a:xfrm>
            <a:off x="3235060" y="4355294"/>
            <a:ext cx="57507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962979" y="3448308"/>
            <a:ext cx="2103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ea typeface="Roboto Th" pitchFamily="2" charset="0"/>
              </a:rPr>
              <a:t>Industries</a:t>
            </a:r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>
            <a:off x="3139475" y="1096721"/>
            <a:ext cx="57507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03386" y="189735"/>
            <a:ext cx="2622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ea typeface="Roboto Th" pitchFamily="2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90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- </a:t>
            </a:r>
            <a:r>
              <a:rPr lang="en-GB" dirty="0" err="1"/>
              <a:t>Tierion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46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660028" y="4567340"/>
            <a:ext cx="3151827" cy="1393498"/>
            <a:chOff x="4660028" y="4567340"/>
            <a:chExt cx="3151827" cy="1393498"/>
          </a:xfrm>
        </p:grpSpPr>
        <p:sp>
          <p:nvSpPr>
            <p:cNvPr id="19" name="TextBox 18"/>
            <p:cNvSpPr txBox="1"/>
            <p:nvPr/>
          </p:nvSpPr>
          <p:spPr>
            <a:xfrm>
              <a:off x="4660028" y="5560728"/>
              <a:ext cx="31518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+mj-lt"/>
                </a:rPr>
                <a:t>Research + Development</a:t>
              </a:r>
            </a:p>
          </p:txBody>
        </p:sp>
        <p:pic>
          <p:nvPicPr>
            <p:cNvPr id="18" name="Graphic 17" descr="Brai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8321" y="4567340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477796" y="4462992"/>
            <a:ext cx="1614809" cy="1497846"/>
            <a:chOff x="1477796" y="4462992"/>
            <a:chExt cx="1614809" cy="1497846"/>
          </a:xfrm>
        </p:grpSpPr>
        <p:pic>
          <p:nvPicPr>
            <p:cNvPr id="14" name="Graphic 13" descr="Handshake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1261" y="4462992"/>
              <a:ext cx="1123097" cy="112309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477796" y="5560728"/>
              <a:ext cx="16148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+mj-lt"/>
                </a:rPr>
                <a:t>Partnership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25729" y="4437512"/>
            <a:ext cx="1870485" cy="1523326"/>
            <a:chOff x="9125729" y="4437512"/>
            <a:chExt cx="1870485" cy="1523326"/>
          </a:xfrm>
        </p:grpSpPr>
        <p:pic>
          <p:nvPicPr>
            <p:cNvPr id="16" name="Graphic 15" descr="Cloud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6684" y="4437512"/>
              <a:ext cx="1148577" cy="114857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125729" y="5560728"/>
              <a:ext cx="1870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+mj-lt"/>
                </a:rPr>
                <a:t>Trusted Cloud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25830" y="1480770"/>
            <a:ext cx="6417886" cy="1728973"/>
            <a:chOff x="1900923" y="1971423"/>
            <a:chExt cx="6417886" cy="1728973"/>
          </a:xfrm>
        </p:grpSpPr>
        <p:sp>
          <p:nvSpPr>
            <p:cNvPr id="4" name="Rectangle 3"/>
            <p:cNvSpPr/>
            <p:nvPr/>
          </p:nvSpPr>
          <p:spPr>
            <a:xfrm>
              <a:off x="3090386" y="2777066"/>
              <a:ext cx="522842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+mj-lt"/>
                </a:rPr>
                <a:t>Bletchley is Microsoft’s architectural approach to building an Enterprise Consortium Blockchain Ecosystem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90386" y="1971423"/>
              <a:ext cx="5052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800" dirty="0">
                  <a:latin typeface="+mj-lt"/>
                  <a:ea typeface="Roboto Th" pitchFamily="2" charset="0"/>
                </a:rPr>
                <a:t>Project Bletchley</a:t>
              </a:r>
            </a:p>
          </p:txBody>
        </p:sp>
        <p:pic>
          <p:nvPicPr>
            <p:cNvPr id="8" name="Graphic 7" descr="Document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00923" y="2454215"/>
              <a:ext cx="914400" cy="914400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196683" y="2669543"/>
              <a:ext cx="27134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Left Brace 11"/>
          <p:cNvSpPr/>
          <p:nvPr/>
        </p:nvSpPr>
        <p:spPr>
          <a:xfrm rot="5400000">
            <a:off x="5839523" y="40889"/>
            <a:ext cx="587300" cy="7820725"/>
          </a:xfrm>
          <a:prstGeom prst="leftBrace">
            <a:avLst>
              <a:gd name="adj1" fmla="val 4478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Microsoft’s Strategy</a:t>
            </a:r>
          </a:p>
        </p:txBody>
      </p:sp>
    </p:spTree>
    <p:extLst>
      <p:ext uri="{BB962C8B-B14F-4D97-AF65-F5344CB8AC3E}">
        <p14:creationId xmlns:p14="http://schemas.microsoft.com/office/powerpoint/2010/main" val="312991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 flipH="1">
            <a:off x="-17378" y="1"/>
            <a:ext cx="414840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8" name="Freeform: Shape 247"/>
          <p:cNvSpPr/>
          <p:nvPr/>
        </p:nvSpPr>
        <p:spPr>
          <a:xfrm>
            <a:off x="3623356" y="5090898"/>
            <a:ext cx="1040012" cy="1193144"/>
          </a:xfrm>
          <a:custGeom>
            <a:avLst/>
            <a:gdLst>
              <a:gd name="connsiteX0" fmla="*/ 0 w 883679"/>
              <a:gd name="connsiteY0" fmla="*/ 256611 h 1013792"/>
              <a:gd name="connsiteX1" fmla="*/ 0 w 883679"/>
              <a:gd name="connsiteY1" fmla="*/ 758988 h 1013792"/>
              <a:gd name="connsiteX2" fmla="*/ 439129 w 883679"/>
              <a:gd name="connsiteY2" fmla="*/ 1013792 h 1013792"/>
              <a:gd name="connsiteX3" fmla="*/ 883679 w 883679"/>
              <a:gd name="connsiteY3" fmla="*/ 760796 h 1013792"/>
              <a:gd name="connsiteX4" fmla="*/ 883679 w 883679"/>
              <a:gd name="connsiteY4" fmla="*/ 252996 h 1013792"/>
              <a:gd name="connsiteX5" fmla="*/ 442743 w 883679"/>
              <a:gd name="connsiteY5" fmla="*/ 0 h 1013792"/>
              <a:gd name="connsiteX6" fmla="*/ 0 w 883679"/>
              <a:gd name="connsiteY6" fmla="*/ 256611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3679" h="1013792">
                <a:moveTo>
                  <a:pt x="0" y="256611"/>
                </a:moveTo>
                <a:lnTo>
                  <a:pt x="0" y="758988"/>
                </a:lnTo>
                <a:lnTo>
                  <a:pt x="439129" y="1013792"/>
                </a:lnTo>
                <a:lnTo>
                  <a:pt x="883679" y="760796"/>
                </a:lnTo>
                <a:lnTo>
                  <a:pt x="883679" y="252996"/>
                </a:lnTo>
                <a:lnTo>
                  <a:pt x="442743" y="0"/>
                </a:lnTo>
                <a:lnTo>
                  <a:pt x="0" y="256611"/>
                </a:ln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247" name="Freeform: Shape 246"/>
          <p:cNvSpPr/>
          <p:nvPr/>
        </p:nvSpPr>
        <p:spPr>
          <a:xfrm>
            <a:off x="3623356" y="3818059"/>
            <a:ext cx="1040012" cy="1193144"/>
          </a:xfrm>
          <a:custGeom>
            <a:avLst/>
            <a:gdLst>
              <a:gd name="connsiteX0" fmla="*/ 0 w 883679"/>
              <a:gd name="connsiteY0" fmla="*/ 256611 h 1013792"/>
              <a:gd name="connsiteX1" fmla="*/ 0 w 883679"/>
              <a:gd name="connsiteY1" fmla="*/ 758988 h 1013792"/>
              <a:gd name="connsiteX2" fmla="*/ 439129 w 883679"/>
              <a:gd name="connsiteY2" fmla="*/ 1013792 h 1013792"/>
              <a:gd name="connsiteX3" fmla="*/ 883679 w 883679"/>
              <a:gd name="connsiteY3" fmla="*/ 760796 h 1013792"/>
              <a:gd name="connsiteX4" fmla="*/ 883679 w 883679"/>
              <a:gd name="connsiteY4" fmla="*/ 252996 h 1013792"/>
              <a:gd name="connsiteX5" fmla="*/ 442743 w 883679"/>
              <a:gd name="connsiteY5" fmla="*/ 0 h 1013792"/>
              <a:gd name="connsiteX6" fmla="*/ 0 w 883679"/>
              <a:gd name="connsiteY6" fmla="*/ 256611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3679" h="1013792">
                <a:moveTo>
                  <a:pt x="0" y="256611"/>
                </a:moveTo>
                <a:lnTo>
                  <a:pt x="0" y="758988"/>
                </a:lnTo>
                <a:lnTo>
                  <a:pt x="439129" y="1013792"/>
                </a:lnTo>
                <a:lnTo>
                  <a:pt x="883679" y="760796"/>
                </a:lnTo>
                <a:lnTo>
                  <a:pt x="883679" y="252996"/>
                </a:lnTo>
                <a:lnTo>
                  <a:pt x="442743" y="0"/>
                </a:lnTo>
                <a:lnTo>
                  <a:pt x="0" y="256611"/>
                </a:ln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246" name="Freeform: Shape 245"/>
          <p:cNvSpPr/>
          <p:nvPr/>
        </p:nvSpPr>
        <p:spPr>
          <a:xfrm>
            <a:off x="3617030" y="2536628"/>
            <a:ext cx="1040012" cy="1193144"/>
          </a:xfrm>
          <a:custGeom>
            <a:avLst/>
            <a:gdLst>
              <a:gd name="connsiteX0" fmla="*/ 0 w 883679"/>
              <a:gd name="connsiteY0" fmla="*/ 256611 h 1013792"/>
              <a:gd name="connsiteX1" fmla="*/ 0 w 883679"/>
              <a:gd name="connsiteY1" fmla="*/ 758988 h 1013792"/>
              <a:gd name="connsiteX2" fmla="*/ 439129 w 883679"/>
              <a:gd name="connsiteY2" fmla="*/ 1013792 h 1013792"/>
              <a:gd name="connsiteX3" fmla="*/ 883679 w 883679"/>
              <a:gd name="connsiteY3" fmla="*/ 760796 h 1013792"/>
              <a:gd name="connsiteX4" fmla="*/ 883679 w 883679"/>
              <a:gd name="connsiteY4" fmla="*/ 252996 h 1013792"/>
              <a:gd name="connsiteX5" fmla="*/ 442743 w 883679"/>
              <a:gd name="connsiteY5" fmla="*/ 0 h 1013792"/>
              <a:gd name="connsiteX6" fmla="*/ 0 w 883679"/>
              <a:gd name="connsiteY6" fmla="*/ 256611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3679" h="1013792">
                <a:moveTo>
                  <a:pt x="0" y="256611"/>
                </a:moveTo>
                <a:lnTo>
                  <a:pt x="0" y="758988"/>
                </a:lnTo>
                <a:lnTo>
                  <a:pt x="439129" y="1013792"/>
                </a:lnTo>
                <a:lnTo>
                  <a:pt x="883679" y="760796"/>
                </a:lnTo>
                <a:lnTo>
                  <a:pt x="883679" y="252996"/>
                </a:lnTo>
                <a:lnTo>
                  <a:pt x="442743" y="0"/>
                </a:lnTo>
                <a:lnTo>
                  <a:pt x="0" y="256611"/>
                </a:ln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245" name="Freeform: Shape 244"/>
          <p:cNvSpPr/>
          <p:nvPr/>
        </p:nvSpPr>
        <p:spPr>
          <a:xfrm>
            <a:off x="3637492" y="1258916"/>
            <a:ext cx="1040012" cy="1193144"/>
          </a:xfrm>
          <a:custGeom>
            <a:avLst/>
            <a:gdLst>
              <a:gd name="connsiteX0" fmla="*/ 0 w 883679"/>
              <a:gd name="connsiteY0" fmla="*/ 256611 h 1013792"/>
              <a:gd name="connsiteX1" fmla="*/ 0 w 883679"/>
              <a:gd name="connsiteY1" fmla="*/ 758988 h 1013792"/>
              <a:gd name="connsiteX2" fmla="*/ 439129 w 883679"/>
              <a:gd name="connsiteY2" fmla="*/ 1013792 h 1013792"/>
              <a:gd name="connsiteX3" fmla="*/ 883679 w 883679"/>
              <a:gd name="connsiteY3" fmla="*/ 760796 h 1013792"/>
              <a:gd name="connsiteX4" fmla="*/ 883679 w 883679"/>
              <a:gd name="connsiteY4" fmla="*/ 252996 h 1013792"/>
              <a:gd name="connsiteX5" fmla="*/ 442743 w 883679"/>
              <a:gd name="connsiteY5" fmla="*/ 0 h 1013792"/>
              <a:gd name="connsiteX6" fmla="*/ 0 w 883679"/>
              <a:gd name="connsiteY6" fmla="*/ 256611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3679" h="1013792">
                <a:moveTo>
                  <a:pt x="0" y="256611"/>
                </a:moveTo>
                <a:lnTo>
                  <a:pt x="0" y="758988"/>
                </a:lnTo>
                <a:lnTo>
                  <a:pt x="439129" y="1013792"/>
                </a:lnTo>
                <a:lnTo>
                  <a:pt x="883679" y="760796"/>
                </a:lnTo>
                <a:lnTo>
                  <a:pt x="883679" y="252996"/>
                </a:lnTo>
                <a:lnTo>
                  <a:pt x="442743" y="0"/>
                </a:lnTo>
                <a:lnTo>
                  <a:pt x="0" y="256611"/>
                </a:lnTo>
                <a:close/>
              </a:path>
            </a:pathLst>
          </a:cu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98384" y="1456505"/>
            <a:ext cx="7239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SIGN UP FOR AN AZURE ACCOUNT</a:t>
            </a:r>
          </a:p>
          <a:p>
            <a:r>
              <a:rPr lang="en-IN" u="sng" dirty="0">
                <a:latin typeface="+mj-lt"/>
              </a:rPr>
              <a:t>https://azure.microsoft.com/ </a:t>
            </a:r>
            <a:endParaRPr lang="en-US" u="sng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5935" y="3900307"/>
            <a:ext cx="7057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TRY THE CONSORTIUM BLOCKCHAIN TEMPLATE</a:t>
            </a:r>
          </a:p>
          <a:p>
            <a:r>
              <a:rPr lang="en-US" u="sng" dirty="0">
                <a:latin typeface="+mj-lt"/>
              </a:rPr>
              <a:t>https://azure.microsoft.com/en-us/blog/project-bletchley-blockchain-infrastructure-made-easy/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8384" y="2710778"/>
            <a:ext cx="7239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READ ABOUT BLOCKCHAIN ON AZURE</a:t>
            </a:r>
          </a:p>
          <a:p>
            <a:r>
              <a:rPr lang="en-US" u="sng" dirty="0">
                <a:latin typeface="+mj-lt"/>
              </a:rPr>
              <a:t>https://azure.microsoft.com/en-gb/solutions/blockchain/ </a:t>
            </a: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585260" y="410494"/>
            <a:ext cx="2793173" cy="917575"/>
          </a:xfrm>
          <a:prstGeom prst="rect">
            <a:avLst/>
          </a:prstGeom>
        </p:spPr>
        <p:txBody>
          <a:bodyPr/>
          <a:lstStyle>
            <a:lvl1pPr algn="l" defTabSz="1028791" rtl="0" eaLnBrk="1" fontAlgn="base" hangingPunct="1">
              <a:spcBef>
                <a:spcPct val="0"/>
              </a:spcBef>
              <a:spcAft>
                <a:spcPct val="0"/>
              </a:spcAft>
              <a:defRPr sz="2745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1028791" rtl="0" eaLnBrk="1" fontAlgn="base" hangingPunct="1">
              <a:spcBef>
                <a:spcPct val="0"/>
              </a:spcBef>
              <a:spcAft>
                <a:spcPct val="0"/>
              </a:spcAft>
              <a:defRPr sz="2745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2pPr>
            <a:lvl3pPr algn="l" defTabSz="1028791" rtl="0" eaLnBrk="1" fontAlgn="base" hangingPunct="1">
              <a:spcBef>
                <a:spcPct val="0"/>
              </a:spcBef>
              <a:spcAft>
                <a:spcPct val="0"/>
              </a:spcAft>
              <a:defRPr sz="2745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3pPr>
            <a:lvl4pPr algn="l" defTabSz="1028791" rtl="0" eaLnBrk="1" fontAlgn="base" hangingPunct="1">
              <a:spcBef>
                <a:spcPct val="0"/>
              </a:spcBef>
              <a:spcAft>
                <a:spcPct val="0"/>
              </a:spcAft>
              <a:defRPr sz="2745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4pPr>
            <a:lvl5pPr algn="l" defTabSz="1028791" rtl="0" eaLnBrk="1" fontAlgn="base" hangingPunct="1">
              <a:spcBef>
                <a:spcPct val="0"/>
              </a:spcBef>
              <a:spcAft>
                <a:spcPct val="0"/>
              </a:spcAft>
              <a:defRPr sz="2745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5pPr>
            <a:lvl6pPr marL="529092" algn="l" defTabSz="1028791" rtl="0" eaLnBrk="1" fontAlgn="base" hangingPunct="1">
              <a:spcBef>
                <a:spcPct val="0"/>
              </a:spcBef>
              <a:spcAft>
                <a:spcPct val="0"/>
              </a:spcAft>
              <a:defRPr sz="2745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6pPr>
            <a:lvl7pPr marL="1058184" algn="l" defTabSz="1028791" rtl="0" eaLnBrk="1" fontAlgn="base" hangingPunct="1">
              <a:spcBef>
                <a:spcPct val="0"/>
              </a:spcBef>
              <a:spcAft>
                <a:spcPct val="0"/>
              </a:spcAft>
              <a:defRPr sz="2745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7pPr>
            <a:lvl8pPr marL="1587276" algn="l" defTabSz="1028791" rtl="0" eaLnBrk="1" fontAlgn="base" hangingPunct="1">
              <a:spcBef>
                <a:spcPct val="0"/>
              </a:spcBef>
              <a:spcAft>
                <a:spcPct val="0"/>
              </a:spcAft>
              <a:defRPr sz="2745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8pPr>
            <a:lvl9pPr marL="2116368" algn="l" defTabSz="1028791" rtl="0" eaLnBrk="1" fontAlgn="base" hangingPunct="1">
              <a:spcBef>
                <a:spcPct val="0"/>
              </a:spcBef>
              <a:spcAft>
                <a:spcPct val="0"/>
              </a:spcAft>
              <a:defRPr sz="2745" b="1">
                <a:solidFill>
                  <a:schemeClr val="tx2"/>
                </a:solidFill>
                <a:latin typeface="Trebuchet MS" pitchFamily="34" charset="0"/>
                <a:cs typeface="Arial" charset="0"/>
              </a:defRPr>
            </a:lvl9pPr>
          </a:lstStyle>
          <a:p>
            <a:r>
              <a:rPr lang="en-US" sz="3200" kern="0" dirty="0">
                <a:solidFill>
                  <a:schemeClr val="bg1"/>
                </a:solidFill>
              </a:rPr>
              <a:t>Follow Up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98384" y="5181738"/>
            <a:ext cx="7057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FIND OUT MORE ABOUT PROJECT ‘BLETCHLEY’</a:t>
            </a:r>
          </a:p>
          <a:p>
            <a:r>
              <a:rPr lang="en-IN" u="sng" dirty="0">
                <a:latin typeface="+mj-lt"/>
              </a:rPr>
              <a:t>https://github.com/Azure/azure-blockchain-projects/tree/master/Bletchley </a:t>
            </a:r>
          </a:p>
        </p:txBody>
      </p:sp>
      <p:cxnSp>
        <p:nvCxnSpPr>
          <p:cNvPr id="249" name="Straight Connector 248"/>
          <p:cNvCxnSpPr>
            <a:cxnSpLocks/>
          </p:cNvCxnSpPr>
          <p:nvPr/>
        </p:nvCxnSpPr>
        <p:spPr>
          <a:xfrm>
            <a:off x="711200" y="1039962"/>
            <a:ext cx="25670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8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7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00605" y="1826755"/>
            <a:ext cx="379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latin typeface="+mj-lt"/>
              </a:rPr>
              <a:t>Immutability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00607" y="3451327"/>
            <a:ext cx="379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latin typeface="+mj-lt"/>
              </a:rPr>
              <a:t>Decentralised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00607" y="2639041"/>
            <a:ext cx="379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latin typeface="+mj-lt"/>
              </a:rPr>
              <a:t>Distributed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00604" y="4259066"/>
            <a:ext cx="379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latin typeface="+mj-lt"/>
              </a:rPr>
              <a:t>Open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415407" y="5186612"/>
            <a:ext cx="30965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859077" y="2861828"/>
            <a:ext cx="333953" cy="1955346"/>
            <a:chOff x="6578682" y="2234248"/>
            <a:chExt cx="334607" cy="1959178"/>
          </a:xfrm>
        </p:grpSpPr>
        <p:pic>
          <p:nvPicPr>
            <p:cNvPr id="23" name="Graphic 22" descr="Add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8683" y="2234248"/>
              <a:ext cx="334606" cy="334606"/>
            </a:xfrm>
            <a:prstGeom prst="rect">
              <a:avLst/>
            </a:prstGeom>
          </p:spPr>
        </p:pic>
        <p:pic>
          <p:nvPicPr>
            <p:cNvPr id="24" name="Graphic 23" descr="Add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8683" y="3089563"/>
              <a:ext cx="334606" cy="334606"/>
            </a:xfrm>
            <a:prstGeom prst="rect">
              <a:avLst/>
            </a:prstGeom>
          </p:spPr>
        </p:pic>
        <p:pic>
          <p:nvPicPr>
            <p:cNvPr id="25" name="Graphic 24" descr="Add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8682" y="3858820"/>
              <a:ext cx="334606" cy="334606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4300604" y="5286466"/>
            <a:ext cx="379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latin typeface="+mj-lt"/>
              </a:rPr>
              <a:t>Trust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 Blockchain offer me?</a:t>
            </a:r>
          </a:p>
        </p:txBody>
      </p:sp>
    </p:spTree>
    <p:extLst>
      <p:ext uri="{BB962C8B-B14F-4D97-AF65-F5344CB8AC3E}">
        <p14:creationId xmlns:p14="http://schemas.microsoft.com/office/powerpoint/2010/main" val="38292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"bitcoin" (CC BY 2.0) by Sean </a:t>
            </a:r>
            <a:r>
              <a:rPr lang="en-GB" dirty="0" err="1"/>
              <a:t>MacEntee</a:t>
            </a:r>
            <a:r>
              <a:rPr lang="en-GB" dirty="0"/>
              <a:t> @ </a:t>
            </a:r>
            <a:r>
              <a:rPr lang="en-GB" dirty="0" err="1"/>
              <a:t>flickr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685810"/>
            <a:ext cx="8001000" cy="2686050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2896500" y="6132992"/>
            <a:ext cx="7200000" cy="2308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2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"bitcoin" (CC BY 2.0) by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stevegarfield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 @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flickr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bin" panose="020B080305020202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51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"Randy’s" (CC BY 2.0) by Extra Medium @ </a:t>
            </a:r>
            <a:r>
              <a:rPr lang="en-GB" dirty="0" err="1"/>
              <a:t>flickr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0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"599 HGTE." (CC BY 2.0) by Damian </a:t>
            </a:r>
            <a:r>
              <a:rPr lang="en-GB" dirty="0" err="1"/>
              <a:t>Morys</a:t>
            </a:r>
            <a:r>
              <a:rPr lang="en-GB" dirty="0"/>
              <a:t> Photography @ </a:t>
            </a:r>
            <a:r>
              <a:rPr lang="en-GB" dirty="0" err="1"/>
              <a:t>flickr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10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992688" y="6627813"/>
            <a:ext cx="7199312" cy="230187"/>
          </a:xfrm>
        </p:spPr>
        <p:txBody>
          <a:bodyPr>
            <a:normAutofit fontScale="47500" lnSpcReduction="20000"/>
          </a:bodyPr>
          <a:lstStyle/>
          <a:p>
            <a:r>
              <a:rPr lang="en-GB" dirty="0">
                <a:solidFill>
                  <a:schemeClr val="accent3"/>
                </a:solidFill>
              </a:rPr>
              <a:t>"Blue And Pink Piggy Banks" (CC BY-SA 2.0) by </a:t>
            </a:r>
            <a:r>
              <a:rPr lang="en-GB" dirty="0" err="1">
                <a:solidFill>
                  <a:schemeClr val="accent3"/>
                </a:solidFill>
              </a:rPr>
              <a:t>kenteegardin</a:t>
            </a:r>
            <a:r>
              <a:rPr lang="en-GB" dirty="0">
                <a:solidFill>
                  <a:schemeClr val="accent3"/>
                </a:solidFill>
              </a:rPr>
              <a:t> @ </a:t>
            </a:r>
            <a:r>
              <a:rPr lang="en-GB" dirty="0" err="1">
                <a:solidFill>
                  <a:schemeClr val="accent3"/>
                </a:solidFill>
              </a:rPr>
              <a:t>flickr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00" y="1261623"/>
            <a:ext cx="8810625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4857115" y="3915787"/>
            <a:ext cx="258763" cy="37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5670662" y="2107157"/>
            <a:ext cx="258763" cy="3778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736658" y="2484963"/>
            <a:ext cx="2063386" cy="1430824"/>
            <a:chOff x="3736658" y="2484963"/>
            <a:chExt cx="2063386" cy="1430824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736658" y="2910355"/>
              <a:ext cx="435936" cy="435936"/>
            </a:xfrm>
            <a:prstGeom prst="roundRect">
              <a:avLst>
                <a:gd name="adj" fmla="val 7796"/>
              </a:avLst>
            </a:prstGeom>
            <a:solidFill>
              <a:srgbClr val="C9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Connector: Curved 8"/>
            <p:cNvCxnSpPr>
              <a:cxnSpLocks/>
              <a:stCxn id="6" idx="2"/>
              <a:endCxn id="7" idx="3"/>
            </p:cNvCxnSpPr>
            <p:nvPr/>
          </p:nvCxnSpPr>
          <p:spPr>
            <a:xfrm rot="5400000">
              <a:off x="4664639" y="1992918"/>
              <a:ext cx="643360" cy="1627450"/>
            </a:xfrm>
            <a:prstGeom prst="curvedConnector2">
              <a:avLst/>
            </a:prstGeom>
            <a:ln w="12700">
              <a:solidFill>
                <a:srgbClr val="C92A2A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/>
            <p:cNvCxnSpPr>
              <a:cxnSpLocks/>
              <a:stCxn id="7" idx="2"/>
              <a:endCxn id="5" idx="0"/>
            </p:cNvCxnSpPr>
            <p:nvPr/>
          </p:nvCxnSpPr>
          <p:spPr>
            <a:xfrm rot="16200000" flipH="1">
              <a:off x="4185813" y="3115103"/>
              <a:ext cx="569496" cy="103187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C92A2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phic 14" descr="Saf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6903" y="2940601"/>
            <a:ext cx="375444" cy="3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00" y="1261623"/>
            <a:ext cx="8810625" cy="434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4857115" y="3915787"/>
            <a:ext cx="258763" cy="377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4" b="89796" l="5271" r="89767"/>
                    </a14:imgEffect>
                  </a14:imgLayer>
                </a14:imgProps>
              </a:ext>
            </a:extLst>
          </a:blip>
          <a:srcRect r="42765"/>
          <a:stretch/>
        </p:blipFill>
        <p:spPr>
          <a:xfrm>
            <a:off x="5670662" y="2107157"/>
            <a:ext cx="258763" cy="377806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3736658" y="2910355"/>
            <a:ext cx="435936" cy="435936"/>
          </a:xfrm>
          <a:prstGeom prst="roundRect">
            <a:avLst>
              <a:gd name="adj" fmla="val 77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cxnSp>
        <p:nvCxnSpPr>
          <p:cNvPr id="9" name="Connector: Curved 8"/>
          <p:cNvCxnSpPr>
            <a:cxnSpLocks/>
            <a:stCxn id="6" idx="2"/>
            <a:endCxn id="7" idx="3"/>
          </p:cNvCxnSpPr>
          <p:nvPr/>
        </p:nvCxnSpPr>
        <p:spPr>
          <a:xfrm rot="5400000">
            <a:off x="4664639" y="1992918"/>
            <a:ext cx="643360" cy="1627450"/>
          </a:xfrm>
          <a:prstGeom prst="curvedConnector2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4185813" y="3115103"/>
            <a:ext cx="569496" cy="1031871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6" idx="2"/>
            <a:endCxn id="5" idx="3"/>
          </p:cNvCxnSpPr>
          <p:nvPr/>
        </p:nvCxnSpPr>
        <p:spPr>
          <a:xfrm rot="5400000">
            <a:off x="4648098" y="2952743"/>
            <a:ext cx="1619727" cy="684166"/>
          </a:xfrm>
          <a:prstGeom prst="curvedConnector2">
            <a:avLst/>
          </a:prstGeom>
          <a:ln w="12700">
            <a:solidFill>
              <a:srgbClr val="C92A2A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00043" y="1721224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Peer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6660" y="4166997"/>
            <a:ext cx="10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Peer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57961" y="2992827"/>
            <a:ext cx="342082" cy="819607"/>
            <a:chOff x="5457961" y="2992827"/>
            <a:chExt cx="342082" cy="819607"/>
          </a:xfrm>
        </p:grpSpPr>
        <p:sp>
          <p:nvSpPr>
            <p:cNvPr id="3" name="Oval 2"/>
            <p:cNvSpPr/>
            <p:nvPr/>
          </p:nvSpPr>
          <p:spPr>
            <a:xfrm>
              <a:off x="5709712" y="2992827"/>
              <a:ext cx="90331" cy="90331"/>
            </a:xfrm>
            <a:prstGeom prst="ellipse">
              <a:avLst/>
            </a:prstGeom>
            <a:solidFill>
              <a:srgbClr val="C9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+mj-l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608736" y="3388157"/>
              <a:ext cx="90331" cy="90331"/>
            </a:xfrm>
            <a:prstGeom prst="ellipse">
              <a:avLst/>
            </a:prstGeom>
            <a:solidFill>
              <a:srgbClr val="C9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+mj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57961" y="3722103"/>
              <a:ext cx="90331" cy="90331"/>
            </a:xfrm>
            <a:prstGeom prst="ellipse">
              <a:avLst/>
            </a:prstGeom>
            <a:solidFill>
              <a:srgbClr val="C9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+mj-lt"/>
              </a:endParaRPr>
            </a:p>
          </p:txBody>
        </p:sp>
      </p:grpSp>
      <p:pic>
        <p:nvPicPr>
          <p:cNvPr id="17" name="Graphic 16" descr="Saf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6903" y="2940601"/>
            <a:ext cx="375444" cy="3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binFontStyle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Widescreen</PresentationFormat>
  <Paragraphs>303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Cabin</vt:lpstr>
      <vt:lpstr>Calibri</vt:lpstr>
      <vt:lpstr>Roboto Th</vt:lpstr>
      <vt:lpstr>Rockwell</vt:lpstr>
      <vt:lpstr>Segoe UI</vt:lpstr>
      <vt:lpstr>Office Theme</vt:lpstr>
      <vt:lpstr>1_Office Theme</vt:lpstr>
      <vt:lpstr>Trust and Blockchain Technologies</vt:lpstr>
      <vt:lpstr>PowerPoint Presentation</vt:lpstr>
      <vt:lpstr>What does a Blockchain offer 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- Hashing</vt:lpstr>
      <vt:lpstr>PowerPoint Presentation</vt:lpstr>
      <vt:lpstr>The chain forms</vt:lpstr>
      <vt:lpstr>Consensus</vt:lpstr>
      <vt:lpstr>Consensus</vt:lpstr>
      <vt:lpstr>Trust</vt:lpstr>
      <vt:lpstr>Smart Contracts</vt:lpstr>
      <vt:lpstr>PowerPoint Presentation</vt:lpstr>
      <vt:lpstr>Demo - Tierion</vt:lpstr>
      <vt:lpstr>Microsoft’s Strategy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2017-02-24T14:06:56Z</dcterms:created>
  <dcterms:modified xsi:type="dcterms:W3CDTF">2017-02-24T14:09:20Z</dcterms:modified>
</cp:coreProperties>
</file>