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5.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9.xml" ContentType="application/vnd.openxmlformats-officedocument.themeOverride+xml"/>
  <Override PartName="/ppt/notesSlides/notesSlide28.xml" ContentType="application/vnd.openxmlformats-officedocument.presentationml.notesSlide+xml"/>
  <Override PartName="/ppt/theme/themeOverride10.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11.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2.xml" ContentType="application/vnd.openxmlformats-officedocument.themeOverride+xml"/>
  <Override PartName="/ppt/notesSlides/notesSlide45.xml" ContentType="application/vnd.openxmlformats-officedocument.presentationml.notesSlide+xml"/>
  <Override PartName="/ppt/theme/themeOverride13.xml" ContentType="application/vnd.openxmlformats-officedocument.themeOverride+xml"/>
  <Override PartName="/ppt/notesSlides/notesSlide46.xml" ContentType="application/vnd.openxmlformats-officedocument.presentationml.notesSlide+xml"/>
  <Override PartName="/ppt/theme/themeOverride14.xml" ContentType="application/vnd.openxmlformats-officedocument.themeOverr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6" r:id="rId6"/>
    <p:sldMasterId id="2147484305" r:id="rId7"/>
    <p:sldMasterId id="2147484334" r:id="rId8"/>
    <p:sldMasterId id="2147484363" r:id="rId9"/>
  </p:sldMasterIdLst>
  <p:notesMasterIdLst>
    <p:notesMasterId r:id="rId63"/>
  </p:notesMasterIdLst>
  <p:handoutMasterIdLst>
    <p:handoutMasterId r:id="rId64"/>
  </p:handoutMasterIdLst>
  <p:sldIdLst>
    <p:sldId id="1376" r:id="rId10"/>
    <p:sldId id="1546" r:id="rId11"/>
    <p:sldId id="1537" r:id="rId12"/>
    <p:sldId id="1538" r:id="rId13"/>
    <p:sldId id="1545" r:id="rId14"/>
    <p:sldId id="1511" r:id="rId15"/>
    <p:sldId id="1512" r:id="rId16"/>
    <p:sldId id="1531" r:id="rId17"/>
    <p:sldId id="1470" r:id="rId18"/>
    <p:sldId id="1476" r:id="rId19"/>
    <p:sldId id="1527" r:id="rId20"/>
    <p:sldId id="1528" r:id="rId21"/>
    <p:sldId id="1529" r:id="rId22"/>
    <p:sldId id="1458" r:id="rId23"/>
    <p:sldId id="1517" r:id="rId24"/>
    <p:sldId id="1518" r:id="rId25"/>
    <p:sldId id="1519" r:id="rId26"/>
    <p:sldId id="1521" r:id="rId27"/>
    <p:sldId id="1522" r:id="rId28"/>
    <p:sldId id="1523" r:id="rId29"/>
    <p:sldId id="1524" r:id="rId30"/>
    <p:sldId id="1525" r:id="rId31"/>
    <p:sldId id="1526" r:id="rId32"/>
    <p:sldId id="1536" r:id="rId33"/>
    <p:sldId id="1530" r:id="rId34"/>
    <p:sldId id="1412" r:id="rId35"/>
    <p:sldId id="1456" r:id="rId36"/>
    <p:sldId id="1453" r:id="rId37"/>
    <p:sldId id="1454" r:id="rId38"/>
    <p:sldId id="1541" r:id="rId39"/>
    <p:sldId id="1532" r:id="rId40"/>
    <p:sldId id="1441" r:id="rId41"/>
    <p:sldId id="1481" r:id="rId42"/>
    <p:sldId id="1514" r:id="rId43"/>
    <p:sldId id="1484" r:id="rId44"/>
    <p:sldId id="1483" r:id="rId45"/>
    <p:sldId id="1486" r:id="rId46"/>
    <p:sldId id="1487" r:id="rId47"/>
    <p:sldId id="1488" r:id="rId48"/>
    <p:sldId id="1489" r:id="rId49"/>
    <p:sldId id="1491" r:id="rId50"/>
    <p:sldId id="1515" r:id="rId51"/>
    <p:sldId id="1506" r:id="rId52"/>
    <p:sldId id="1542" r:id="rId53"/>
    <p:sldId id="1440" r:id="rId54"/>
    <p:sldId id="1437" r:id="rId55"/>
    <p:sldId id="1439" r:id="rId56"/>
    <p:sldId id="1540" r:id="rId57"/>
    <p:sldId id="1539" r:id="rId58"/>
    <p:sldId id="1533" r:id="rId59"/>
    <p:sldId id="1543" r:id="rId60"/>
    <p:sldId id="1544" r:id="rId61"/>
    <p:sldId id="1340"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76"/>
            <p14:sldId id="1546"/>
            <p14:sldId id="1537"/>
            <p14:sldId id="1538"/>
            <p14:sldId id="1545"/>
            <p14:sldId id="1511"/>
            <p14:sldId id="1512"/>
            <p14:sldId id="1531"/>
            <p14:sldId id="1470"/>
            <p14:sldId id="1476"/>
            <p14:sldId id="1527"/>
            <p14:sldId id="1528"/>
            <p14:sldId id="1529"/>
            <p14:sldId id="1458"/>
            <p14:sldId id="1517"/>
            <p14:sldId id="1518"/>
            <p14:sldId id="1519"/>
            <p14:sldId id="1521"/>
            <p14:sldId id="1522"/>
            <p14:sldId id="1523"/>
            <p14:sldId id="1524"/>
            <p14:sldId id="1525"/>
            <p14:sldId id="1526"/>
            <p14:sldId id="1536"/>
            <p14:sldId id="1530"/>
            <p14:sldId id="1412"/>
            <p14:sldId id="1456"/>
            <p14:sldId id="1453"/>
            <p14:sldId id="1454"/>
            <p14:sldId id="1541"/>
            <p14:sldId id="1532"/>
            <p14:sldId id="1441"/>
            <p14:sldId id="1481"/>
            <p14:sldId id="1514"/>
            <p14:sldId id="1484"/>
            <p14:sldId id="1483"/>
            <p14:sldId id="1486"/>
            <p14:sldId id="1487"/>
            <p14:sldId id="1488"/>
            <p14:sldId id="1489"/>
            <p14:sldId id="1491"/>
            <p14:sldId id="1515"/>
            <p14:sldId id="1506"/>
            <p14:sldId id="1542"/>
            <p14:sldId id="1440"/>
            <p14:sldId id="1437"/>
            <p14:sldId id="1439"/>
            <p14:sldId id="1540"/>
            <p14:sldId id="1539"/>
            <p14:sldId id="1533"/>
            <p14:sldId id="1543"/>
            <p14:sldId id="1544"/>
            <p14:sldId id="1340"/>
          </p14:sldIdLst>
        </p14:section>
        <p14:section name="Color Template" id="{A073DAE3-B461-442F-A3D3-6642BD875E4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A0FF"/>
    <a:srgbClr val="5C2D91"/>
    <a:srgbClr val="FFFFFF"/>
    <a:srgbClr val="00BCF2"/>
    <a:srgbClr val="E1DCE7"/>
    <a:srgbClr val="A193B3"/>
    <a:srgbClr val="DEDEDE"/>
    <a:srgbClr val="F3F3F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9" autoAdjust="0"/>
    <p:restoredTop sz="88061" autoAdjust="0"/>
  </p:normalViewPr>
  <p:slideViewPr>
    <p:cSldViewPr>
      <p:cViewPr varScale="1">
        <p:scale>
          <a:sx n="84" d="100"/>
          <a:sy n="84" d="100"/>
        </p:scale>
        <p:origin x="30" y="105"/>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2/9/2017 10:00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2/9/2017 10:00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406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186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916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2714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939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dirty="0"/>
              <a:t>ARM does</a:t>
            </a:r>
            <a:r>
              <a:rPr lang="en-US" baseline="0" dirty="0"/>
              <a:t> desired-state deployment of resources. It does not do desired-state configuration inside these resources (e.g., VMs), although it can initiate the process of desired-state configuration.</a:t>
            </a:r>
          </a:p>
          <a:p>
            <a:pPr marL="171450" indent="-171450"/>
            <a:endParaRPr lang="en-US" baseline="0" dirty="0"/>
          </a:p>
          <a:p>
            <a:pPr marL="171450" indent="-171450"/>
            <a:r>
              <a:rPr lang="en-GB" baseline="0" dirty="0"/>
              <a:t>ONE API to deploy EVERYTHING</a:t>
            </a:r>
          </a:p>
          <a:p>
            <a:pPr marL="171450" indent="-171450"/>
            <a:endParaRPr lang="en-US" baseline="0" dirty="0"/>
          </a:p>
          <a:p>
            <a:pPr marL="171450" indent="-171450"/>
            <a:r>
              <a:rPr lang="en-US" baseline="0" dirty="0"/>
              <a:t>Faster Deployments – ARM can deploy in true parallel as compared to semi-sequential in ASM</a:t>
            </a:r>
          </a:p>
          <a:p>
            <a:pPr marL="171450" indent="-171450"/>
            <a:endParaRPr lang="en-US" baseline="0" dirty="0"/>
          </a:p>
          <a:p>
            <a:r>
              <a:rPr lang="en-US" baseline="0" dirty="0"/>
              <a:t>RBAC is fully integrated with AAD – and is a long-requested feature.</a:t>
            </a:r>
          </a:p>
          <a:p>
            <a:endParaRPr lang="en-US" baseline="0" dirty="0"/>
          </a:p>
          <a:p>
            <a:r>
              <a:rPr lang="en-US" baseline="0" dirty="0"/>
              <a:t>Resource-provider model is intended to be fully extensible.</a:t>
            </a:r>
          </a:p>
          <a:p>
            <a:endParaRPr lang="en-US" baseline="0" dirty="0"/>
          </a:p>
          <a:p>
            <a:r>
              <a:rPr lang="en-US" baseline="0" dirty="0"/>
              <a:t>Common interface for Azure and Azure Stack – When Azure Stack is released, same API model for on-premises and Cloud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4058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7244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55567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08828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421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https://azure.microsoft.com/en-us/documentation/articles/resource-group-audit/</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98868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Public Cloud, Private Cloud, On-Premises – it’s not either-or and the world is never just black or white</a:t>
            </a:r>
          </a:p>
          <a:p>
            <a:pPr marL="171450" indent="-171450">
              <a:buFont typeface="Arial" panose="020B0604020202020204" pitchFamily="34" charset="0"/>
              <a:buChar char="•"/>
            </a:pPr>
            <a:r>
              <a:rPr lang="en-US" dirty="0"/>
              <a:t>It’s your choice and Microsoft offers a</a:t>
            </a:r>
            <a:r>
              <a:rPr lang="en-US" baseline="0" dirty="0"/>
              <a:t> hybrid cloud solution that is tailor-made for your organization and your applications</a:t>
            </a:r>
            <a:endParaRPr lang="en-US" dirty="0"/>
          </a:p>
          <a:p>
            <a:pPr marL="171450" indent="-171450">
              <a:buFont typeface="Arial" panose="020B0604020202020204" pitchFamily="34" charset="0"/>
              <a:buChar char="•"/>
            </a:pPr>
            <a:r>
              <a:rPr lang="en-US" b="1" dirty="0"/>
              <a:t>Microsoft Azure Stack</a:t>
            </a:r>
            <a:r>
              <a:rPr lang="en-US" dirty="0"/>
              <a:t> is a new hybrid cloud platform product that enables your organization to deliver Azure services from your own datacenter to help you achieve more</a:t>
            </a:r>
          </a:p>
          <a:p>
            <a:pPr marL="171450" indent="-171450">
              <a:buFont typeface="Arial" panose="020B0604020202020204" pitchFamily="34" charset="0"/>
              <a:buChar char="•"/>
            </a:pPr>
            <a:r>
              <a:rPr lang="en-US" dirty="0"/>
              <a:t>Get the power of cloud services, yet maintain control of your datacenter for true hybrid cloud agility</a:t>
            </a:r>
          </a:p>
          <a:p>
            <a:pPr marL="171450" indent="-171450">
              <a:buFont typeface="Arial" panose="020B0604020202020204" pitchFamily="34" charset="0"/>
              <a:buChar char="•"/>
            </a:pPr>
            <a:r>
              <a:rPr lang="en-US" dirty="0"/>
              <a:t>You decide where to keep your data and applications</a:t>
            </a:r>
            <a:r>
              <a:rPr lang="en-US" baseline="0" dirty="0"/>
              <a:t> - </a:t>
            </a:r>
            <a:r>
              <a:rPr lang="en-US" dirty="0"/>
              <a:t>in your own datacenter or with a hosting service provider</a:t>
            </a:r>
          </a:p>
          <a:p>
            <a:pPr marL="171450" indent="-171450">
              <a:buFont typeface="Arial" panose="020B0604020202020204" pitchFamily="34" charset="0"/>
              <a:buChar char="•"/>
            </a:pPr>
            <a:r>
              <a:rPr lang="en-US" dirty="0"/>
              <a:t>Easily access public cloud resources to scale at busy times of the year, for dev-test, or whenever you need them</a:t>
            </a:r>
          </a:p>
          <a:p>
            <a:pPr marL="171450" indent="-171450">
              <a:buFont typeface="Arial" panose="020B0604020202020204" pitchFamily="34" charset="0"/>
              <a:buChar char="•"/>
            </a:pPr>
            <a:r>
              <a:rPr lang="en-US" dirty="0"/>
              <a:t>Only Microsoft builds and runs its own hyper-scale datacenters and delivers that proven innovation to your datacenter</a:t>
            </a:r>
            <a:endParaRPr lang="de-DE"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GB"/>
              <a:t>Microsoft and Container - Marcus Robinson @techdiction</a:t>
            </a:r>
          </a:p>
        </p:txBody>
      </p:sp>
    </p:spTree>
    <p:extLst>
      <p:ext uri="{BB962C8B-B14F-4D97-AF65-F5344CB8AC3E}">
        <p14:creationId xmlns:p14="http://schemas.microsoft.com/office/powerpoint/2010/main" val="3552865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Written in JSON, describes</a:t>
            </a:r>
            <a:r>
              <a:rPr lang="en-US" baseline="0" dirty="0"/>
              <a:t> entities</a:t>
            </a:r>
          </a:p>
          <a:p>
            <a:r>
              <a:rPr lang="en-US" baseline="0" dirty="0"/>
              <a:t>Template execution engine can interpret dependencies and relationships and orchestrate the deployment of the resources for you</a:t>
            </a:r>
          </a:p>
          <a:p>
            <a:r>
              <a:rPr lang="en-US" baseline="0" dirty="0"/>
              <a:t>Resources at the bottom of the stack are deployed first</a:t>
            </a:r>
          </a:p>
          <a:p>
            <a:r>
              <a:rPr lang="en-US" baseline="0" dirty="0"/>
              <a:t>Idempotent, can redeploy and get the same goal state</a:t>
            </a:r>
          </a:p>
          <a:p>
            <a:r>
              <a:rPr lang="en-US" baseline="0" dirty="0"/>
              <a:t>Parameterized input and output – reuse template in different environments</a:t>
            </a:r>
          </a:p>
          <a:p>
            <a:r>
              <a:rPr lang="en-US" baseline="0" dirty="0"/>
              <a:t>Templates are represented in the gallery</a:t>
            </a:r>
          </a:p>
          <a:p>
            <a:endParaRPr lang="en-US" baseline="0"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085353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Written in JSON, describes</a:t>
            </a:r>
            <a:r>
              <a:rPr lang="en-US" baseline="0" dirty="0"/>
              <a:t> entities</a:t>
            </a:r>
          </a:p>
          <a:p>
            <a:endParaRPr lang="en-US" baseline="0" dirty="0"/>
          </a:p>
          <a:p>
            <a:r>
              <a:rPr lang="en-US" baseline="0" dirty="0"/>
              <a:t>Template execution engine can interpret dependencies and relationships and orchestrate the deployment of the resources for you</a:t>
            </a:r>
          </a:p>
          <a:p>
            <a:r>
              <a:rPr lang="en-US" baseline="0" dirty="0"/>
              <a:t>Resources at the bottom of the stack are deployed first</a:t>
            </a:r>
          </a:p>
          <a:p>
            <a:r>
              <a:rPr lang="en-US" baseline="0" dirty="0"/>
              <a:t>Idempotent, can redeploy and get the same goal state</a:t>
            </a:r>
          </a:p>
          <a:p>
            <a:r>
              <a:rPr lang="en-US" baseline="0" dirty="0"/>
              <a:t>Parameterized input and output – reuse template in different environments</a:t>
            </a:r>
          </a:p>
          <a:p>
            <a:r>
              <a:rPr lang="en-US" baseline="0" dirty="0"/>
              <a:t>Templates are represented in the gallery</a:t>
            </a:r>
          </a:p>
          <a:p>
            <a:endParaRPr lang="en-US" baseline="0"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47280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Bash</a:t>
            </a:r>
          </a:p>
          <a:p>
            <a:endParaRPr lang="en-GB" dirty="0"/>
          </a:p>
          <a:p>
            <a:r>
              <a:rPr lang="en-GB" dirty="0" err="1"/>
              <a:t>sudo</a:t>
            </a:r>
            <a:r>
              <a:rPr lang="en-GB" dirty="0"/>
              <a:t> </a:t>
            </a:r>
            <a:r>
              <a:rPr lang="en-GB" dirty="0" err="1"/>
              <a:t>npm</a:t>
            </a:r>
            <a:r>
              <a:rPr lang="en-GB" dirty="0"/>
              <a:t> install -g azure-cli </a:t>
            </a:r>
          </a:p>
          <a:p>
            <a:endParaRPr lang="en-GB" dirty="0"/>
          </a:p>
          <a:p>
            <a:r>
              <a:rPr lang="en-GB" dirty="0"/>
              <a:t>azure login</a:t>
            </a:r>
          </a:p>
          <a:p>
            <a:r>
              <a:rPr lang="en-GB" dirty="0"/>
              <a:t>azure account set "External Demo Subscription“</a:t>
            </a:r>
          </a:p>
          <a:p>
            <a:endParaRPr lang="en-GB" dirty="0"/>
          </a:p>
          <a:p>
            <a:r>
              <a:rPr lang="en-GB" dirty="0"/>
              <a:t>azure group create --name "</a:t>
            </a:r>
            <a:r>
              <a:rPr lang="en-GB" dirty="0" err="1"/>
              <a:t>Willslinuxrg</a:t>
            </a:r>
            <a:r>
              <a:rPr lang="en-GB" dirty="0"/>
              <a:t>" --location "UK South"</a:t>
            </a: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61147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3467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45661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9306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How can I connect to my Virtual Machines</a:t>
            </a:r>
          </a:p>
          <a:p>
            <a:endParaRPr lang="en-GB" dirty="0"/>
          </a:p>
          <a:p>
            <a:r>
              <a:rPr lang="en-GB" dirty="0"/>
              <a:t>Comment on Cisco ASA Static only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742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bash </a:t>
            </a:r>
            <a:r>
              <a:rPr lang="en-GB" dirty="0" err="1"/>
              <a:t>cmd</a:t>
            </a:r>
            <a:endParaRPr lang="en-GB" dirty="0"/>
          </a:p>
          <a:p>
            <a:r>
              <a:rPr lang="en-GB" dirty="0" err="1"/>
              <a:t>sudo</a:t>
            </a:r>
            <a:r>
              <a:rPr lang="en-GB" dirty="0"/>
              <a:t> </a:t>
            </a:r>
            <a:r>
              <a:rPr lang="en-GB" dirty="0" err="1"/>
              <a:t>npm</a:t>
            </a:r>
            <a:r>
              <a:rPr lang="en-GB" dirty="0"/>
              <a:t> install -g azure-cli </a:t>
            </a:r>
          </a:p>
          <a:p>
            <a:endParaRPr lang="en-GB" dirty="0"/>
          </a:p>
          <a:p>
            <a:r>
              <a:rPr lang="en-GB" dirty="0"/>
              <a:t>azure login</a:t>
            </a:r>
          </a:p>
          <a:p>
            <a:r>
              <a:rPr lang="en-GB" dirty="0"/>
              <a:t>azure account set "External Demo Subscription“</a:t>
            </a:r>
          </a:p>
          <a:p>
            <a:endParaRPr lang="en-GB" dirty="0"/>
          </a:p>
          <a:p>
            <a:r>
              <a:rPr lang="en-GB" dirty="0"/>
              <a:t>azure group create --name "</a:t>
            </a:r>
            <a:r>
              <a:rPr lang="en-GB" dirty="0" err="1"/>
              <a:t>Willslinuxrg</a:t>
            </a:r>
            <a:r>
              <a:rPr lang="en-GB" dirty="0"/>
              <a:t>" --location "UK South"</a:t>
            </a:r>
          </a:p>
          <a:p>
            <a:endParaRPr lang="en-GB" dirty="0"/>
          </a:p>
          <a:p>
            <a:r>
              <a:rPr lang="en-GB" dirty="0"/>
              <a:t>azure network vnet create --resource-group "</a:t>
            </a:r>
            <a:r>
              <a:rPr lang="en-GB" dirty="0" err="1"/>
              <a:t>Willslinuxrg</a:t>
            </a:r>
            <a:r>
              <a:rPr lang="en-GB" dirty="0"/>
              <a:t>" --name "</a:t>
            </a:r>
            <a:r>
              <a:rPr lang="en-GB" dirty="0" err="1"/>
              <a:t>WillsVnet</a:t>
            </a:r>
            <a:r>
              <a:rPr lang="en-GB" dirty="0"/>
              <a:t>“ –location “UK</a:t>
            </a:r>
            <a:r>
              <a:rPr lang="en-GB" baseline="0" dirty="0"/>
              <a:t> South”</a:t>
            </a:r>
            <a:endParaRPr lang="en-GB" dirty="0"/>
          </a:p>
          <a:p>
            <a:endParaRPr lang="en-GB" dirty="0"/>
          </a:p>
          <a:p>
            <a:r>
              <a:rPr lang="en-GB" dirty="0"/>
              <a:t>azure network vnet create --resource-group "</a:t>
            </a:r>
            <a:r>
              <a:rPr lang="en-GB" dirty="0" err="1"/>
              <a:t>Willslinuxrg</a:t>
            </a:r>
            <a:r>
              <a:rPr lang="en-GB" dirty="0"/>
              <a:t>" --location "UK South" --name "</a:t>
            </a:r>
            <a:r>
              <a:rPr lang="en-GB" dirty="0" err="1"/>
              <a:t>WillsdemoNet</a:t>
            </a:r>
            <a:r>
              <a:rPr lang="en-GB" dirty="0"/>
              <a:t>" --address-prefixes “192.168.0.0/16“</a:t>
            </a:r>
          </a:p>
          <a:p>
            <a:r>
              <a:rPr lang="en-GB" dirty="0"/>
              <a:t>azure network vnet subnet create --resource-group</a:t>
            </a:r>
            <a:r>
              <a:rPr lang="en-GB" baseline="0" dirty="0"/>
              <a:t> </a:t>
            </a:r>
            <a:r>
              <a:rPr lang="en-GB" dirty="0"/>
              <a:t>"</a:t>
            </a:r>
            <a:r>
              <a:rPr lang="en-GB" dirty="0" err="1"/>
              <a:t>Willslinuxrg</a:t>
            </a:r>
            <a:r>
              <a:rPr lang="en-GB" dirty="0"/>
              <a:t>" --vnet-name "</a:t>
            </a:r>
            <a:r>
              <a:rPr lang="en-GB" dirty="0" err="1"/>
              <a:t>WillsdemoNet</a:t>
            </a:r>
            <a:r>
              <a:rPr lang="en-GB" dirty="0"/>
              <a:t>" --name "</a:t>
            </a:r>
            <a:r>
              <a:rPr lang="en-GB" dirty="0" err="1"/>
              <a:t>BackNet</a:t>
            </a:r>
            <a:r>
              <a:rPr lang="en-GB" dirty="0"/>
              <a:t>" --address-prefix “192.168.1.0/24"</a:t>
            </a:r>
          </a:p>
          <a:p>
            <a:endParaRPr lang="en-US" dirty="0"/>
          </a:p>
          <a:p>
            <a:r>
              <a:rPr lang="en-GB" dirty="0"/>
              <a:t>azure network vnet show </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942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network vnet create --resource-group "</a:t>
            </a:r>
            <a:r>
              <a:rPr lang="en-GB" dirty="0" err="1"/>
              <a:t>Willslinuxrg</a:t>
            </a:r>
            <a:r>
              <a:rPr lang="en-GB" dirty="0"/>
              <a:t>" --name "</a:t>
            </a:r>
            <a:r>
              <a:rPr lang="en-GB" dirty="0" err="1"/>
              <a:t>WillsVnet</a:t>
            </a:r>
            <a:r>
              <a:rPr lang="en-GB" dirty="0"/>
              <a:t>“ –location “UK</a:t>
            </a:r>
            <a:r>
              <a:rPr lang="en-GB" baseline="0" dirty="0"/>
              <a:t> South”</a:t>
            </a:r>
            <a:endParaRPr lang="en-GB" dirty="0"/>
          </a:p>
          <a:p>
            <a:endParaRPr lang="en-GB" dirty="0"/>
          </a:p>
          <a:p>
            <a:r>
              <a:rPr lang="en-GB" dirty="0"/>
              <a:t>azure network vnet create --resource-group "</a:t>
            </a:r>
            <a:r>
              <a:rPr lang="en-GB" dirty="0" err="1"/>
              <a:t>Willslinuxrg</a:t>
            </a:r>
            <a:r>
              <a:rPr lang="en-GB" dirty="0"/>
              <a:t>" --location "UK South" --name "</a:t>
            </a:r>
            <a:r>
              <a:rPr lang="en-GB" dirty="0" err="1"/>
              <a:t>WillsdemoNet</a:t>
            </a:r>
            <a:r>
              <a:rPr lang="en-GB" dirty="0"/>
              <a:t>" --address-prefixes “192.168.0.0/16“</a:t>
            </a:r>
          </a:p>
          <a:p>
            <a:endParaRPr lang="en-GB" dirty="0"/>
          </a:p>
          <a:p>
            <a:r>
              <a:rPr lang="en-GB" dirty="0"/>
              <a:t>azure network vnet subnet create --resource-group</a:t>
            </a:r>
            <a:r>
              <a:rPr lang="en-GB" baseline="0" dirty="0"/>
              <a:t> </a:t>
            </a:r>
            <a:r>
              <a:rPr lang="en-GB" dirty="0"/>
              <a:t>"</a:t>
            </a:r>
            <a:r>
              <a:rPr lang="en-GB" dirty="0" err="1"/>
              <a:t>Willslinuxrg</a:t>
            </a:r>
            <a:r>
              <a:rPr lang="en-GB" dirty="0"/>
              <a:t>" --vnet-name "</a:t>
            </a:r>
            <a:r>
              <a:rPr lang="en-GB" dirty="0" err="1"/>
              <a:t>WillsdemoNet</a:t>
            </a:r>
            <a:r>
              <a:rPr lang="en-GB" dirty="0"/>
              <a:t>" --name "</a:t>
            </a:r>
            <a:r>
              <a:rPr lang="en-GB" dirty="0" err="1"/>
              <a:t>BackNet</a:t>
            </a:r>
            <a:r>
              <a:rPr lang="en-GB" dirty="0"/>
              <a:t>" --address-prefix “192.168.1.0/24"</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azure network vnet subnet create --resource-group</a:t>
            </a:r>
            <a:r>
              <a:rPr lang="en-GB" baseline="0" dirty="0"/>
              <a:t> </a:t>
            </a:r>
            <a:r>
              <a:rPr lang="en-GB" dirty="0"/>
              <a:t>"</a:t>
            </a:r>
            <a:r>
              <a:rPr lang="en-GB" dirty="0" err="1"/>
              <a:t>Willslinuxrg</a:t>
            </a:r>
            <a:r>
              <a:rPr lang="en-GB" dirty="0"/>
              <a:t>" --vnet-name "</a:t>
            </a:r>
            <a:r>
              <a:rPr lang="en-GB" dirty="0" err="1"/>
              <a:t>WillsdemoNet</a:t>
            </a:r>
            <a:r>
              <a:rPr lang="en-GB" dirty="0"/>
              <a:t>" --name “</a:t>
            </a:r>
            <a:r>
              <a:rPr lang="en-GB" dirty="0" err="1"/>
              <a:t>FrontNet</a:t>
            </a:r>
            <a:r>
              <a:rPr lang="en-GB" dirty="0"/>
              <a:t>" --address-prefix “192.168.2.0/24"</a:t>
            </a:r>
          </a:p>
          <a:p>
            <a:endParaRPr lang="en-US" dirty="0"/>
          </a:p>
          <a:p>
            <a:r>
              <a:rPr lang="en-GB" dirty="0"/>
              <a:t>azure network vnet show --resource-group "</a:t>
            </a:r>
            <a:r>
              <a:rPr lang="en-GB" dirty="0" err="1"/>
              <a:t>Willslinuxrg</a:t>
            </a:r>
            <a:r>
              <a:rPr lang="en-GB" dirty="0"/>
              <a:t>" --name "</a:t>
            </a:r>
            <a:r>
              <a:rPr lang="en-GB" dirty="0" err="1"/>
              <a:t>WillsdemoNet</a:t>
            </a:r>
            <a:r>
              <a:rPr lang="en-GB" dirty="0"/>
              <a:t>“</a:t>
            </a:r>
          </a:p>
          <a:p>
            <a:endParaRPr lang="en-GB"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554453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947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Speak to speed of service development in IaaS as well. </a:t>
            </a:r>
          </a:p>
          <a:p>
            <a:endParaRPr lang="en-GB" baseline="0" dirty="0"/>
          </a:p>
          <a:p>
            <a:r>
              <a:rPr lang="en-GB" baseline="0" dirty="0"/>
              <a:t>Speak about cattle and pets – as we move to the cloud, we need to deploy ‘disposable servers’ </a:t>
            </a:r>
          </a:p>
          <a:p>
            <a:endParaRPr lang="en-GB" dirty="0"/>
          </a:p>
          <a:p>
            <a:endParaRPr lang="en-GB"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42098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3251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new version of our A-Series VM’s we have raised the amount of RAM per vCPU from 1.75 </a:t>
            </a:r>
            <a:r>
              <a:rPr lang="en-GB" dirty="0" err="1"/>
              <a:t>GiB</a:t>
            </a:r>
            <a:r>
              <a:rPr lang="en-GB" dirty="0"/>
              <a:t> or 7 </a:t>
            </a:r>
            <a:r>
              <a:rPr lang="en-GB" dirty="0" err="1"/>
              <a:t>GiB</a:t>
            </a:r>
            <a:r>
              <a:rPr lang="en-GB" dirty="0"/>
              <a:t> of RAM per vCPU to 2 </a:t>
            </a:r>
            <a:r>
              <a:rPr lang="en-GB" dirty="0" err="1"/>
              <a:t>GiB</a:t>
            </a:r>
            <a:r>
              <a:rPr lang="en-GB" dirty="0"/>
              <a:t> or 8 </a:t>
            </a:r>
            <a:r>
              <a:rPr lang="en-GB" dirty="0" err="1"/>
              <a:t>GiB</a:t>
            </a:r>
            <a:r>
              <a:rPr lang="en-GB" dirty="0"/>
              <a:t> per vCPU.  </a:t>
            </a:r>
          </a:p>
          <a:p>
            <a:endParaRPr lang="en-GB" dirty="0"/>
          </a:p>
          <a:p>
            <a:r>
              <a:rPr lang="en-GB" dirty="0"/>
              <a:t>We have also improved our local disk random IOPS to be 2-10x faster than that of our existing A version 1 sizes. </a:t>
            </a:r>
          </a:p>
          <a:p>
            <a:endParaRPr lang="en-GB" dirty="0"/>
          </a:p>
          <a:p>
            <a:r>
              <a:rPr lang="en-GB" dirty="0"/>
              <a:t>These new sizes use our new VM naming schema which is VM family letter followed by the number of vCPU’s of the VM.  The ‘m’ identifier after the vCPU count signifies our High Memory offerings (8 </a:t>
            </a:r>
            <a:r>
              <a:rPr lang="en-GB" dirty="0" err="1"/>
              <a:t>GiB</a:t>
            </a:r>
            <a:r>
              <a:rPr lang="en-GB" dirty="0"/>
              <a:t>/vCPU).  (e.g. Standard_A8m_v2)</a:t>
            </a:r>
          </a:p>
          <a:p>
            <a:endParaRPr lang="en-US" dirty="0"/>
          </a:p>
          <a:p>
            <a:r>
              <a:rPr lang="en-GB" dirty="0"/>
              <a:t>it’s important to realize that the old Standard_A8 is succeeded by the new Standard_H8, not the A8_v2</a:t>
            </a:r>
          </a:p>
          <a:p>
            <a:endParaRPr lang="en-GB" dirty="0"/>
          </a:p>
          <a:p>
            <a:r>
              <a:rPr lang="en-GB" dirty="0"/>
              <a:t>The IOPS</a:t>
            </a:r>
            <a:r>
              <a:rPr lang="en-GB" baseline="0" dirty="0"/>
              <a:t> per disk are still throttled to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769243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32658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D5v2, D14v2,</a:t>
            </a:r>
            <a:r>
              <a:rPr lang="en-GB" baseline="0" dirty="0"/>
              <a:t> D15v2 – mega disk performance. 16 or 32x 500 </a:t>
            </a:r>
            <a:r>
              <a:rPr lang="en-GB" baseline="0" dirty="0" err="1"/>
              <a:t>iops</a:t>
            </a:r>
            <a:r>
              <a:rPr lang="en-GB" baseline="0" dirty="0"/>
              <a:t> stripes</a:t>
            </a:r>
          </a:p>
          <a:p>
            <a:endParaRPr lang="en-GB" dirty="0"/>
          </a:p>
          <a:p>
            <a:r>
              <a:rPr lang="en-GB" dirty="0"/>
              <a:t>In some regions, accelerated networking is available for the Standard_D15_v2 size. </a:t>
            </a:r>
          </a:p>
          <a:p>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182559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Lower per-hour price, based on the 2.4 GHz Intel Xeon®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90466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52229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1x</a:t>
            </a:r>
            <a:r>
              <a:rPr lang="en-GB" baseline="0" dirty="0"/>
              <a:t> </a:t>
            </a:r>
            <a:r>
              <a:rPr lang="en-GB" baseline="0" dirty="0" err="1"/>
              <a:t>Gpu</a:t>
            </a:r>
            <a:r>
              <a:rPr lang="en-GB" baseline="0" dirty="0"/>
              <a:t> = 1x half of a </a:t>
            </a:r>
            <a:r>
              <a:rPr lang="en-GB" baseline="0" dirty="0" err="1"/>
              <a:t>nvidia</a:t>
            </a:r>
            <a:r>
              <a:rPr lang="en-GB" baseline="0" dirty="0"/>
              <a:t> card.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NC : energy exploration applications, crash simulations, ray traced rendering, deep learning and more. The Tesla K80 delivers 4992 CUDA cores with a dual-GPU design, up to 2.91 Teraflops of double-precision and up to 8.93 Teraflops of</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4992 CUDA cores with a dual-GPU design, up to 2.91 Teraflops of double-precision and up to 8.93 Teraflops of single-precision performance.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The NV instances are powered by NVIDIA’s Tesla M60 GPU card and NVIDIA GRID for desktop accelerated applications and virtual desktops where customers will be able to visualize their data or simulations. Users will be able to visualize their graphics intensive workflows on the NV instances to get superior graphics capability and additionally run single precision workloads such as encoding and rendering. The Tesla M60 delivers 4096 CUDA cores in a dual-GPU design with up to 36 streams of 1080p H.264. </a:t>
            </a:r>
            <a:endParaRPr lang="en-GB" baseline="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But at</a:t>
            </a:r>
            <a:r>
              <a:rPr lang="en-US" baseline="0" dirty="0"/>
              <a:t> the moment they are windows only.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329222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large database workloads, specifically SAP, HANA, SQL Server, Hadoop, </a:t>
            </a:r>
            <a:r>
              <a:rPr lang="en-US" dirty="0" err="1"/>
              <a:t>DataZen</a:t>
            </a:r>
            <a:r>
              <a:rPr lang="en-US" dirty="0"/>
              <a:t>, and Hortonworks. </a:t>
            </a:r>
          </a:p>
          <a:p>
            <a:endParaRPr lang="en-US" dirty="0"/>
          </a:p>
          <a:p>
            <a:r>
              <a:rPr lang="en-US" dirty="0"/>
              <a:t>A G5 instance is isolated to hardware dedicated to a single customer.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31760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HPC applications in Azure.  H-series VM sizes is an excellent fit for any compute-intensive workload.  </a:t>
            </a:r>
          </a:p>
          <a:p>
            <a:endParaRPr lang="en-GB" dirty="0"/>
          </a:p>
          <a:p>
            <a:r>
              <a:rPr lang="en-GB" dirty="0"/>
              <a:t>They are designed to deliver cutting edge performance for complex engineering and scientific workloads like computational fluid dynamics, crash simulations, seismic exploration, and weather forecasting simulations. </a:t>
            </a:r>
          </a:p>
          <a:p>
            <a:endParaRPr lang="en-GB" dirty="0"/>
          </a:p>
          <a:p>
            <a:r>
              <a:rPr lang="en-GB" dirty="0"/>
              <a:t>The new H-series sizes are initially available in the South Central US Azure region and will be rolled out across other regions in the near future. </a:t>
            </a:r>
          </a:p>
          <a:p>
            <a:endParaRPr lang="en-GB" dirty="0"/>
          </a:p>
          <a:p>
            <a:r>
              <a:rPr lang="en-GB" dirty="0"/>
              <a:t>The H-series VMs will be available in six different sizes, all based on Intel E5-2667 V3 3.2 GHz (with turbo up to 3.5 GHz) processor technology, utilizing DDR4 memory and SSD-based local storage.  </a:t>
            </a:r>
          </a:p>
          <a:p>
            <a:endParaRPr lang="en-GB" dirty="0"/>
          </a:p>
          <a:p>
            <a:r>
              <a:rPr lang="en-GB" dirty="0"/>
              <a:t>The new H-series VMs furthermore features a dedicated RDMA backend network enabled by FDR InfiniBand network, capable of delivering ultra-low latency.  RDMA networking is dedicated for MPI (Message Passing Interface) traffic when running tightly coupled applications.</a:t>
            </a:r>
          </a:p>
          <a:p>
            <a:endParaRPr lang="en-GB" dirty="0"/>
          </a:p>
          <a:p>
            <a:r>
              <a:rPr lang="en-GB" dirty="0"/>
              <a:t>Suffixes</a:t>
            </a:r>
            <a:r>
              <a:rPr lang="en-GB" baseline="0" dirty="0"/>
              <a:t> indicate extended config over the new naming schema, m = double ram, r = RDMA </a:t>
            </a:r>
            <a:r>
              <a:rPr lang="en-GB" baseline="0" dirty="0" err="1"/>
              <a:t>nics</a:t>
            </a:r>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80836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quick-create --resource-group "Willslinuxrg2" "</a:t>
            </a:r>
            <a:r>
              <a:rPr lang="en-US" dirty="0" err="1"/>
              <a:t>vmname</a:t>
            </a:r>
            <a:r>
              <a:rPr lang="en-US" dirty="0"/>
              <a:t>" --location "UK South" --</a:t>
            </a:r>
            <a:r>
              <a:rPr lang="en-US" dirty="0" err="1"/>
              <a:t>os</a:t>
            </a:r>
            <a:r>
              <a:rPr lang="en-US" dirty="0"/>
              <a:t>-type </a:t>
            </a:r>
            <a:r>
              <a:rPr lang="en-US" dirty="0" err="1"/>
              <a:t>linux</a:t>
            </a:r>
            <a:r>
              <a:rPr lang="en-US" dirty="0"/>
              <a:t> --image-urn </a:t>
            </a:r>
            <a:r>
              <a:rPr lang="en-US" dirty="0" err="1"/>
              <a:t>Ubuntults</a:t>
            </a:r>
            <a:r>
              <a:rPr lang="en-US" dirty="0"/>
              <a:t> --admin-username </a:t>
            </a:r>
            <a:r>
              <a:rPr lang="en-US" dirty="0" err="1"/>
              <a:t>myAdminUser</a:t>
            </a:r>
            <a:r>
              <a:rPr lang="en-US" dirty="0"/>
              <a:t> --admin-password "What3v@r1“</a:t>
            </a:r>
          </a:p>
          <a:p>
            <a:endParaRPr lang="en-US" dirty="0"/>
          </a:p>
          <a:p>
            <a:r>
              <a:rPr lang="en-US" dirty="0" err="1"/>
              <a:t>ssh</a:t>
            </a:r>
            <a:r>
              <a:rPr lang="en-US" dirty="0"/>
              <a:t> </a:t>
            </a:r>
            <a:r>
              <a:rPr lang="en-US" dirty="0" err="1"/>
              <a:t>ipaddress</a:t>
            </a:r>
            <a:r>
              <a:rPr lang="en-US" dirty="0"/>
              <a:t> -l </a:t>
            </a:r>
            <a:r>
              <a:rPr lang="en-US" dirty="0" err="1"/>
              <a:t>myAdminUser</a:t>
            </a:r>
            <a:endParaRPr lang="en-US" dirty="0"/>
          </a:p>
          <a:p>
            <a:endParaRPr lang="en-US" dirty="0"/>
          </a:p>
          <a:p>
            <a:r>
              <a:rPr lang="en-GB" dirty="0"/>
              <a:t>azure vm deallocate --name </a:t>
            </a:r>
            <a:r>
              <a:rPr lang="en-GB" dirty="0" err="1"/>
              <a:t>vmname</a:t>
            </a:r>
            <a:r>
              <a:rPr lang="en-GB" dirty="0"/>
              <a:t> --resource-group WILLSLINUXRG2</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12118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open portal and demo </a:t>
            </a:r>
          </a:p>
          <a:p>
            <a:endParaRPr lang="en-GB" dirty="0"/>
          </a:p>
          <a:p>
            <a:r>
              <a:rPr lang="en-US" dirty="0"/>
              <a:t>https://msdn.microsoft.com/en-us/powershell/dsc/LnxGettingStarted</a:t>
            </a:r>
          </a:p>
          <a:p>
            <a:endParaRPr lang="en-US" dirty="0"/>
          </a:p>
          <a:p>
            <a:r>
              <a:rPr lang="en-US" dirty="0"/>
              <a:t>Canonical will deploy</a:t>
            </a:r>
            <a:r>
              <a:rPr lang="en-US" baseline="0" dirty="0"/>
              <a:t> Ubuntu for you later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810418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4630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managed</a:t>
            </a:r>
            <a:r>
              <a:rPr lang="en-US" baseline="0" dirty="0"/>
              <a:t> disks.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240012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5477252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73009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658114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7064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azure group create --name "</a:t>
            </a:r>
            <a:r>
              <a:rPr lang="en-GB" dirty="0" err="1"/>
              <a:t>Willslinuxrgvmss</a:t>
            </a:r>
            <a:r>
              <a:rPr lang="en-GB" dirty="0"/>
              <a:t>" --location "UK South"</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r>
              <a:rPr lang="en-US" dirty="0"/>
              <a:t>azure </a:t>
            </a:r>
            <a:r>
              <a:rPr lang="en-US" dirty="0" err="1"/>
              <a:t>vmss</a:t>
            </a:r>
            <a:r>
              <a:rPr lang="en-US" dirty="0"/>
              <a:t> quick-create --resource-group-name "</a:t>
            </a:r>
            <a:r>
              <a:rPr lang="en-US" dirty="0" err="1"/>
              <a:t>Willslinuxrg</a:t>
            </a:r>
            <a:r>
              <a:rPr lang="en-GB" dirty="0" err="1"/>
              <a:t>vmss</a:t>
            </a:r>
            <a:r>
              <a:rPr lang="en-US" dirty="0"/>
              <a:t>" -n “</a:t>
            </a:r>
            <a:r>
              <a:rPr lang="en-US" dirty="0" err="1"/>
              <a:t>myVMSS</a:t>
            </a:r>
            <a:r>
              <a:rPr lang="en-US" dirty="0"/>
              <a:t>” --location "UK South" -u ops -p “What3v@r!” -C 5 -Q Canonical:UbuntuServer:16.04.0-LTS:latest --vm-size Standard_DS1_v2</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54145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quick-create --resource-group "Willslinuxrg2" "</a:t>
            </a:r>
            <a:r>
              <a:rPr lang="en-US" dirty="0" err="1"/>
              <a:t>vmname</a:t>
            </a:r>
            <a:r>
              <a:rPr lang="en-US" dirty="0"/>
              <a:t>" --location "UK South" --</a:t>
            </a:r>
            <a:r>
              <a:rPr lang="en-US" dirty="0" err="1"/>
              <a:t>os</a:t>
            </a:r>
            <a:r>
              <a:rPr lang="en-US" dirty="0"/>
              <a:t>-type </a:t>
            </a:r>
            <a:r>
              <a:rPr lang="en-US" dirty="0" err="1"/>
              <a:t>linux</a:t>
            </a:r>
            <a:r>
              <a:rPr lang="en-US" dirty="0"/>
              <a:t> --image-urn </a:t>
            </a:r>
            <a:r>
              <a:rPr lang="en-US" dirty="0" err="1"/>
              <a:t>Ubuntults</a:t>
            </a:r>
            <a:r>
              <a:rPr lang="en-US" dirty="0"/>
              <a:t> --admin-username </a:t>
            </a:r>
            <a:r>
              <a:rPr lang="en-US" dirty="0" err="1"/>
              <a:t>myAdminUser</a:t>
            </a:r>
            <a:r>
              <a:rPr lang="en-US" dirty="0"/>
              <a:t> --admin-password "What3v@r1“</a:t>
            </a:r>
          </a:p>
          <a:p>
            <a:endParaRPr lang="en-US" dirty="0"/>
          </a:p>
          <a:p>
            <a:r>
              <a:rPr lang="en-US" dirty="0" err="1"/>
              <a:t>ssh</a:t>
            </a:r>
            <a:r>
              <a:rPr lang="en-US" dirty="0"/>
              <a:t> </a:t>
            </a:r>
            <a:r>
              <a:rPr lang="en-US" dirty="0" err="1"/>
              <a:t>ipaddress</a:t>
            </a:r>
            <a:r>
              <a:rPr lang="en-US" dirty="0"/>
              <a:t> -l </a:t>
            </a:r>
            <a:r>
              <a:rPr lang="en-US" dirty="0" err="1"/>
              <a:t>myAdminUser</a:t>
            </a:r>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533575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B030C-B02E-4646-A55D-872355A8FE9D}" type="datetime8">
              <a:rPr lang="en-US" smtClean="0">
                <a:solidFill>
                  <a:prstClr val="black"/>
                </a:solidFill>
              </a:rPr>
              <a:t>2/9/2017 10:00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7033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Endorsed Linux Distributions</a:t>
            </a:r>
            <a:endParaRPr lang="en-US" dirty="0">
              <a:solidFill>
                <a:schemeClr val="tx1"/>
              </a:solidFill>
            </a:endParaRPr>
          </a:p>
          <a:p>
            <a:pPr lvl="1">
              <a:spcBef>
                <a:spcPts val="1176"/>
              </a:spcBef>
            </a:pPr>
            <a:r>
              <a:rPr lang="en-US" sz="2353" dirty="0"/>
              <a:t>Published, maintained and supported by partners</a:t>
            </a:r>
          </a:p>
          <a:p>
            <a:pPr lvl="1">
              <a:spcBef>
                <a:spcPts val="1176"/>
              </a:spcBef>
            </a:pPr>
            <a:r>
              <a:rPr lang="en-US" sz="2353" dirty="0"/>
              <a:t>Curated &amp; tested by Microsoft</a:t>
            </a:r>
          </a:p>
          <a:p>
            <a:pPr lvl="1">
              <a:spcBef>
                <a:spcPts val="1176"/>
              </a:spcBef>
            </a:pPr>
            <a:r>
              <a:rPr lang="en-US" sz="2353" dirty="0"/>
              <a:t>Most endorsed distros maintain repos in each Azure region for fast updating</a:t>
            </a:r>
          </a:p>
          <a:p>
            <a:pPr lvl="1">
              <a:spcBef>
                <a:spcPts val="1176"/>
              </a:spcBef>
            </a:pPr>
            <a:r>
              <a:rPr lang="en-US" sz="2353" dirty="0"/>
              <a:t>Standard Images</a:t>
            </a:r>
          </a:p>
          <a:p>
            <a:pPr lvl="1">
              <a:spcBef>
                <a:spcPts val="1176"/>
              </a:spcBef>
            </a:pPr>
            <a:r>
              <a:rPr lang="en-US" sz="2353" dirty="0"/>
              <a:t>Premium Images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87D96B-05DC-4FEF-8DE1-F5B0F301D8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729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Speak to speed of service development in IaaS as well. </a:t>
            </a:r>
          </a:p>
          <a:p>
            <a:endParaRPr lang="en-GB" baseline="0" dirty="0"/>
          </a:p>
          <a:p>
            <a:r>
              <a:rPr lang="en-GB" baseline="0" dirty="0"/>
              <a:t>Speak about cattle and pets – as we move to the cloud, we need to deploy ‘disposable servers’ </a:t>
            </a:r>
          </a:p>
          <a:p>
            <a:endParaRPr lang="en-GB" dirty="0"/>
          </a:p>
          <a:p>
            <a:r>
              <a:rPr lang="en-GB" b="1" dirty="0" err="1"/>
              <a:t>OpenJDK</a:t>
            </a:r>
            <a:r>
              <a:rPr lang="en-GB" b="1" dirty="0"/>
              <a:t>/Tomcat</a:t>
            </a:r>
            <a:r>
              <a:rPr lang="en-GB" b="1" baseline="0" dirty="0"/>
              <a:t> on Ubuntu</a:t>
            </a:r>
            <a:endParaRPr lang="en-GB" b="1" dirty="0"/>
          </a:p>
          <a:p>
            <a:endParaRPr lang="en-GB" dirty="0"/>
          </a:p>
          <a:p>
            <a:r>
              <a:rPr lang="en-GB" dirty="0"/>
              <a:t>https://portal.azure.com/#create/Microsoft.Template/uri/https%3A%2F%2Fraw.githubusercontent.com%2FAzure%2Fazure-quickstart-templates%2Fmaster%2Fopenjdk-tomcat-ubuntu-vm%2Fazuredeploy.json</a:t>
            </a:r>
          </a:p>
          <a:p>
            <a:endParaRPr lang="en-GB" dirty="0"/>
          </a:p>
          <a:p>
            <a:r>
              <a:rPr lang="en-US" b="1" dirty="0"/>
              <a:t>Talk through</a:t>
            </a:r>
            <a:r>
              <a:rPr lang="en-US" b="1" baseline="0" dirty="0"/>
              <a:t> the </a:t>
            </a:r>
            <a:r>
              <a:rPr lang="en-GB" b="1" dirty="0"/>
              <a:t>azure-quickstart-templates </a:t>
            </a:r>
            <a:r>
              <a:rPr lang="en-US" b="1" baseline="0" dirty="0"/>
              <a:t>github repo</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9716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open portal and demo </a:t>
            </a:r>
          </a:p>
          <a:p>
            <a:endParaRPr lang="en-GB" dirty="0"/>
          </a:p>
          <a:p>
            <a:r>
              <a:rPr lang="en-US" dirty="0"/>
              <a:t>https://msdn.microsoft.com/en-us/powershell/dsc/LnxGettingStarted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2/9/2017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0875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814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infrastructure for your application is typically made up of many components – maybe a virtual machine, storage account, and virtual network, or a web app, database, database server, and 3rd party services. </a:t>
            </a:r>
          </a:p>
          <a:p>
            <a:endParaRPr lang="en-US" sz="900" dirty="0"/>
          </a:p>
          <a:p>
            <a:r>
              <a:rPr lang="en-US" sz="900" dirty="0"/>
              <a:t>You do not see these components as separate entities, instead you see them as related and interdependent parts of a single entity. You want to deploy, manage, and monitor them as a group. </a:t>
            </a:r>
          </a:p>
          <a:p>
            <a:pPr marL="0" indent="0">
              <a:buNone/>
            </a:pPr>
            <a:endParaRPr lang="en-GB" sz="900" b="1" dirty="0"/>
          </a:p>
          <a:p>
            <a:r>
              <a:rPr lang="en-GB" sz="900" b="1" dirty="0"/>
              <a:t>DevOps Deployment Automation - </a:t>
            </a:r>
            <a:r>
              <a:rPr lang="en-GB" sz="900" dirty="0"/>
              <a:t>Requires a faster, more flexible deployment approach than the old ASM gateway and powershell could provide – ASM PowerShell can be very complex to define and troubleshoot.</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0561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656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564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7690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8508746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245242632"/>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859914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5853342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63" presetClass="path" presetSubtype="0" accel="24000" decel="76000" fill="hold" grpId="0" nodeType="withEffect">
                                  <p:stCondLst>
                                    <p:cond delay="0"/>
                                  </p:stCondLst>
                                  <p:childTnLst>
                                    <p:animMotion origin="layout" path="M 0 3.25011E-6 L 1.00728 3.25011E-6 " pathEditMode="relative" rAng="0" ptsTypes="AA">
                                      <p:cBhvr>
                                        <p:cTn id="35" dur="750" fill="hold"/>
                                        <p:tgtEl>
                                          <p:spTgt spid="17"/>
                                        </p:tgtEl>
                                        <p:attrNameLst>
                                          <p:attrName>ppt_x</p:attrName>
                                          <p:attrName>ppt_y</p:attrName>
                                        </p:attrNameLst>
                                      </p:cBhvr>
                                      <p:rCtr x="50357" y="0"/>
                                    </p:animMotion>
                                  </p:childTnLst>
                                </p:cTn>
                              </p:par>
                              <p:par>
                                <p:cTn id="36" presetID="63" presetClass="path" presetSubtype="0" accel="24000" decel="76000" fill="hold" grpId="0" nodeType="withEffect">
                                  <p:stCondLst>
                                    <p:cond delay="250"/>
                                  </p:stCondLst>
                                  <p:childTnLst>
                                    <p:animMotion origin="layout" path="M 0 3.25011E-6 L 1.00728 3.25011E-6 " pathEditMode="relative" rAng="0" ptsTypes="AA">
                                      <p:cBhvr>
                                        <p:cTn id="37" dur="750" fill="hold"/>
                                        <p:tgtEl>
                                          <p:spTgt spid="14"/>
                                        </p:tgtEl>
                                        <p:attrNameLst>
                                          <p:attrName>ppt_x</p:attrName>
                                          <p:attrName>ppt_y</p:attrName>
                                        </p:attrNameLst>
                                      </p:cBhvr>
                                      <p:rCtr x="50357" y="0"/>
                                    </p:animMotion>
                                  </p:childTnLst>
                                </p:cTn>
                              </p:par>
                              <p:par>
                                <p:cTn id="38" presetID="63" presetClass="path" presetSubtype="0" accel="24000" decel="76000" fill="hold" grpId="0" nodeType="withEffect">
                                  <p:stCondLst>
                                    <p:cond delay="150"/>
                                  </p:stCondLst>
                                  <p:childTnLst>
                                    <p:animMotion origin="layout" path="M 0 3.25011E-6 L 1.00728 3.25011E-6 " pathEditMode="relative" rAng="0" ptsTypes="AA">
                                      <p:cBhvr>
                                        <p:cTn id="39" dur="750" fill="hold"/>
                                        <p:tgtEl>
                                          <p:spTgt spid="15"/>
                                        </p:tgtEl>
                                        <p:attrNameLst>
                                          <p:attrName>ppt_x</p:attrName>
                                          <p:attrName>ppt_y</p:attrName>
                                        </p:attrNameLst>
                                      </p:cBhvr>
                                      <p:rCtr x="50357" y="0"/>
                                    </p:animMotion>
                                  </p:childTnLst>
                                </p:cTn>
                              </p:par>
                              <p:par>
                                <p:cTn id="40" presetID="1" presetClass="entr" presetSubtype="0"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childTnLst>
                                </p:cTn>
                              </p:par>
                              <p:par>
                                <p:cTn id="42" presetID="10" presetClass="entr" presetSubtype="0" fill="hold" nodeType="withEffect">
                                  <p:stCondLst>
                                    <p:cond delay="9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950"/>
                                        <p:tgtEl>
                                          <p:spTgt spid="20"/>
                                        </p:tgtEl>
                                      </p:cBhvr>
                                    </p:animEffect>
                                  </p:childTnLst>
                                </p:cTn>
                              </p:par>
                              <p:par>
                                <p:cTn id="45" presetID="63" presetClass="path" presetSubtype="0" decel="100000" fill="hold" nodeType="withEffect">
                                  <p:stCondLst>
                                    <p:cond delay="900"/>
                                  </p:stCondLst>
                                  <p:childTnLst>
                                    <p:animMotion origin="layout" path="M -0.01455 -1.34362E-6 L -3.90605E-7 -1.34362E-6 " pathEditMode="relative" rAng="0" ptsTypes="AA">
                                      <p:cBhvr>
                                        <p:cTn id="46" dur="950" fill="hold"/>
                                        <p:tgtEl>
                                          <p:spTgt spid="20"/>
                                        </p:tgtEl>
                                        <p:attrNameLst>
                                          <p:attrName>ppt_x</p:attrName>
                                          <p:attrName>ppt_y</p:attrName>
                                        </p:attrNameLst>
                                      </p:cBhvr>
                                      <p:rCtr x="728" y="0"/>
                                    </p:animMotion>
                                  </p:childTnLst>
                                </p:cTn>
                              </p:par>
                              <p:par>
                                <p:cTn id="47" presetID="6" presetClass="emph" presetSubtype="0" accel="100000" autoRev="1" fill="hold" nodeType="withEffect">
                                  <p:stCondLst>
                                    <p:cond delay="200"/>
                                  </p:stCondLst>
                                  <p:childTnLst>
                                    <p:animScale>
                                      <p:cBhvr>
                                        <p:cTn id="48" dur="500" fill="hold"/>
                                        <p:tgtEl>
                                          <p:spTgt spid="20"/>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animBg="1"/>
      <p:bldP spid="15" grpId="0" animBg="1"/>
      <p:bldP spid="17" grpId="0" animBg="1"/>
      <p:bldP spid="18" grpId="0" animBg="1"/>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399914352"/>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09/02/2017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39469126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userDrawn="1"/>
        </p:nvPicPr>
        <p:blipFill>
          <a:blip r:embed="rId2"/>
          <a:stretch>
            <a:fillRect/>
          </a:stretch>
        </p:blipFill>
        <p:spPr>
          <a:xfrm>
            <a:off x="7041188" y="1942799"/>
            <a:ext cx="5237730" cy="4569444"/>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371128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7139240" y="1942799"/>
            <a:ext cx="5117100" cy="4572000"/>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184340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3"/>
          <a:stretch>
            <a:fillRect/>
          </a:stretch>
        </p:blipFill>
        <p:spPr>
          <a:xfrm>
            <a:off x="8118861" y="2282575"/>
            <a:ext cx="4003902" cy="3474720"/>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630969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8142676" y="2235625"/>
            <a:ext cx="3954586" cy="3533323"/>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userDrawn="1"/>
        </p:nvGrpSpPr>
        <p:grpSpPr bwMode="gray">
          <a:xfrm>
            <a:off x="457518" y="6154121"/>
            <a:ext cx="1681413" cy="360979"/>
            <a:chOff x="457200" y="1643393"/>
            <a:chExt cx="4492753" cy="964540"/>
          </a:xfrm>
        </p:grpSpPr>
        <p:pic>
          <p:nvPicPr>
            <p:cNvPr id="14" name="Picture 13"/>
            <p:cNvPicPr>
              <a:picLocks noChangeAspect="1"/>
            </p:cNvPicPr>
            <p:nvPr/>
          </p:nvPicPr>
          <p:blipFill>
            <a:blip r:embed="rId2"/>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15"/>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63915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930104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424409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521820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916443"/>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770452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3830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57671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39279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66034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05677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742792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91286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57327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179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427796"/>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761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727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8990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1586276"/>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08380553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5705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05947608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63" presetClass="path" presetSubtype="0" accel="24000" decel="76000" fill="hold" grpId="0" nodeType="withEffect">
                                  <p:stCondLst>
                                    <p:cond delay="0"/>
                                  </p:stCondLst>
                                  <p:childTnLst>
                                    <p:animMotion origin="layout" path="M 0 3.25011E-6 L 1.00728 3.25011E-6 " pathEditMode="relative" rAng="0" ptsTypes="AA">
                                      <p:cBhvr>
                                        <p:cTn id="35" dur="750" fill="hold"/>
                                        <p:tgtEl>
                                          <p:spTgt spid="17"/>
                                        </p:tgtEl>
                                        <p:attrNameLst>
                                          <p:attrName>ppt_x</p:attrName>
                                          <p:attrName>ppt_y</p:attrName>
                                        </p:attrNameLst>
                                      </p:cBhvr>
                                      <p:rCtr x="50357" y="0"/>
                                    </p:animMotion>
                                  </p:childTnLst>
                                </p:cTn>
                              </p:par>
                              <p:par>
                                <p:cTn id="36" presetID="63" presetClass="path" presetSubtype="0" accel="24000" decel="76000" fill="hold" grpId="0" nodeType="withEffect">
                                  <p:stCondLst>
                                    <p:cond delay="250"/>
                                  </p:stCondLst>
                                  <p:childTnLst>
                                    <p:animMotion origin="layout" path="M 0 3.25011E-6 L 1.00728 3.25011E-6 " pathEditMode="relative" rAng="0" ptsTypes="AA">
                                      <p:cBhvr>
                                        <p:cTn id="37" dur="750" fill="hold"/>
                                        <p:tgtEl>
                                          <p:spTgt spid="14"/>
                                        </p:tgtEl>
                                        <p:attrNameLst>
                                          <p:attrName>ppt_x</p:attrName>
                                          <p:attrName>ppt_y</p:attrName>
                                        </p:attrNameLst>
                                      </p:cBhvr>
                                      <p:rCtr x="50357" y="0"/>
                                    </p:animMotion>
                                  </p:childTnLst>
                                </p:cTn>
                              </p:par>
                              <p:par>
                                <p:cTn id="38" presetID="63" presetClass="path" presetSubtype="0" accel="24000" decel="76000" fill="hold" grpId="0" nodeType="withEffect">
                                  <p:stCondLst>
                                    <p:cond delay="150"/>
                                  </p:stCondLst>
                                  <p:childTnLst>
                                    <p:animMotion origin="layout" path="M 0 3.25011E-6 L 1.00728 3.25011E-6 " pathEditMode="relative" rAng="0" ptsTypes="AA">
                                      <p:cBhvr>
                                        <p:cTn id="39" dur="750" fill="hold"/>
                                        <p:tgtEl>
                                          <p:spTgt spid="15"/>
                                        </p:tgtEl>
                                        <p:attrNameLst>
                                          <p:attrName>ppt_x</p:attrName>
                                          <p:attrName>ppt_y</p:attrName>
                                        </p:attrNameLst>
                                      </p:cBhvr>
                                      <p:rCtr x="50357" y="0"/>
                                    </p:animMotion>
                                  </p:childTnLst>
                                </p:cTn>
                              </p:par>
                              <p:par>
                                <p:cTn id="40" presetID="1" presetClass="entr" presetSubtype="0"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childTnLst>
                                </p:cTn>
                              </p:par>
                              <p:par>
                                <p:cTn id="42" presetID="10" presetClass="entr" presetSubtype="0" fill="hold" nodeType="withEffect">
                                  <p:stCondLst>
                                    <p:cond delay="9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950"/>
                                        <p:tgtEl>
                                          <p:spTgt spid="20"/>
                                        </p:tgtEl>
                                      </p:cBhvr>
                                    </p:animEffect>
                                  </p:childTnLst>
                                </p:cTn>
                              </p:par>
                              <p:par>
                                <p:cTn id="45" presetID="63" presetClass="path" presetSubtype="0" decel="100000" fill="hold" nodeType="withEffect">
                                  <p:stCondLst>
                                    <p:cond delay="900"/>
                                  </p:stCondLst>
                                  <p:childTnLst>
                                    <p:animMotion origin="layout" path="M -0.01455 -1.34362E-6 L -3.90605E-7 -1.34362E-6 " pathEditMode="relative" rAng="0" ptsTypes="AA">
                                      <p:cBhvr>
                                        <p:cTn id="46" dur="950" fill="hold"/>
                                        <p:tgtEl>
                                          <p:spTgt spid="20"/>
                                        </p:tgtEl>
                                        <p:attrNameLst>
                                          <p:attrName>ppt_x</p:attrName>
                                          <p:attrName>ppt_y</p:attrName>
                                        </p:attrNameLst>
                                      </p:cBhvr>
                                      <p:rCtr x="728" y="0"/>
                                    </p:animMotion>
                                  </p:childTnLst>
                                </p:cTn>
                              </p:par>
                              <p:par>
                                <p:cTn id="47" presetID="6" presetClass="emph" presetSubtype="0" accel="100000" autoRev="1" fill="hold" nodeType="withEffect">
                                  <p:stCondLst>
                                    <p:cond delay="200"/>
                                  </p:stCondLst>
                                  <p:childTnLst>
                                    <p:animScale>
                                      <p:cBhvr>
                                        <p:cTn id="48" dur="500" fill="hold"/>
                                        <p:tgtEl>
                                          <p:spTgt spid="20"/>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animBg="1"/>
      <p:bldP spid="15" grpId="0" animBg="1"/>
      <p:bldP spid="17" grpId="0" animBg="1"/>
      <p:bldP spid="18" grpId="0" animBg="1"/>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33005642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09/02/2017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376556565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userDrawn="1"/>
        </p:nvPicPr>
        <p:blipFill>
          <a:blip r:embed="rId2"/>
          <a:stretch>
            <a:fillRect/>
          </a:stretch>
        </p:blipFill>
        <p:spPr>
          <a:xfrm>
            <a:off x="7041188" y="1942799"/>
            <a:ext cx="5237730" cy="4569444"/>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5816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7139240" y="1942799"/>
            <a:ext cx="5117100" cy="4572000"/>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3122121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3"/>
          <a:stretch>
            <a:fillRect/>
          </a:stretch>
        </p:blipFill>
        <p:spPr>
          <a:xfrm>
            <a:off x="8118861" y="2282575"/>
            <a:ext cx="4003902" cy="3474720"/>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774594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8142676" y="2235625"/>
            <a:ext cx="3954586" cy="3533323"/>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userDrawn="1"/>
        </p:nvGrpSpPr>
        <p:grpSpPr bwMode="gray">
          <a:xfrm>
            <a:off x="457518" y="6154121"/>
            <a:ext cx="1681413" cy="360979"/>
            <a:chOff x="457200" y="1643393"/>
            <a:chExt cx="4492753" cy="964540"/>
          </a:xfrm>
        </p:grpSpPr>
        <p:pic>
          <p:nvPicPr>
            <p:cNvPr id="14" name="Picture 13"/>
            <p:cNvPicPr>
              <a:picLocks noChangeAspect="1"/>
            </p:cNvPicPr>
            <p:nvPr/>
          </p:nvPicPr>
          <p:blipFill>
            <a:blip r:embed="rId2"/>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15"/>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1390009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508352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7304159"/>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119861"/>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8594653"/>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2934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8412438"/>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3025612"/>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8716724"/>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05760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329634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76897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00195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849072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84711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740632"/>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0389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6892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339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1403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21593611"/>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46821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07147577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63" presetClass="path" presetSubtype="0" accel="24000" decel="76000" fill="hold" grpId="0" nodeType="withEffect">
                                  <p:stCondLst>
                                    <p:cond delay="0"/>
                                  </p:stCondLst>
                                  <p:childTnLst>
                                    <p:animMotion origin="layout" path="M 0 3.25011E-6 L 1.00728 3.25011E-6 " pathEditMode="relative" rAng="0" ptsTypes="AA">
                                      <p:cBhvr>
                                        <p:cTn id="35" dur="750" fill="hold"/>
                                        <p:tgtEl>
                                          <p:spTgt spid="17"/>
                                        </p:tgtEl>
                                        <p:attrNameLst>
                                          <p:attrName>ppt_x</p:attrName>
                                          <p:attrName>ppt_y</p:attrName>
                                        </p:attrNameLst>
                                      </p:cBhvr>
                                      <p:rCtr x="50357" y="0"/>
                                    </p:animMotion>
                                  </p:childTnLst>
                                </p:cTn>
                              </p:par>
                              <p:par>
                                <p:cTn id="36" presetID="63" presetClass="path" presetSubtype="0" accel="24000" decel="76000" fill="hold" grpId="0" nodeType="withEffect">
                                  <p:stCondLst>
                                    <p:cond delay="250"/>
                                  </p:stCondLst>
                                  <p:childTnLst>
                                    <p:animMotion origin="layout" path="M 0 3.25011E-6 L 1.00728 3.25011E-6 " pathEditMode="relative" rAng="0" ptsTypes="AA">
                                      <p:cBhvr>
                                        <p:cTn id="37" dur="750" fill="hold"/>
                                        <p:tgtEl>
                                          <p:spTgt spid="14"/>
                                        </p:tgtEl>
                                        <p:attrNameLst>
                                          <p:attrName>ppt_x</p:attrName>
                                          <p:attrName>ppt_y</p:attrName>
                                        </p:attrNameLst>
                                      </p:cBhvr>
                                      <p:rCtr x="50357" y="0"/>
                                    </p:animMotion>
                                  </p:childTnLst>
                                </p:cTn>
                              </p:par>
                              <p:par>
                                <p:cTn id="38" presetID="63" presetClass="path" presetSubtype="0" accel="24000" decel="76000" fill="hold" grpId="0" nodeType="withEffect">
                                  <p:stCondLst>
                                    <p:cond delay="150"/>
                                  </p:stCondLst>
                                  <p:childTnLst>
                                    <p:animMotion origin="layout" path="M 0 3.25011E-6 L 1.00728 3.25011E-6 " pathEditMode="relative" rAng="0" ptsTypes="AA">
                                      <p:cBhvr>
                                        <p:cTn id="39" dur="750" fill="hold"/>
                                        <p:tgtEl>
                                          <p:spTgt spid="15"/>
                                        </p:tgtEl>
                                        <p:attrNameLst>
                                          <p:attrName>ppt_x</p:attrName>
                                          <p:attrName>ppt_y</p:attrName>
                                        </p:attrNameLst>
                                      </p:cBhvr>
                                      <p:rCtr x="50357" y="0"/>
                                    </p:animMotion>
                                  </p:childTnLst>
                                </p:cTn>
                              </p:par>
                              <p:par>
                                <p:cTn id="40" presetID="1" presetClass="entr" presetSubtype="0"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childTnLst>
                                </p:cTn>
                              </p:par>
                              <p:par>
                                <p:cTn id="42" presetID="10" presetClass="entr" presetSubtype="0" fill="hold" nodeType="withEffect">
                                  <p:stCondLst>
                                    <p:cond delay="9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950"/>
                                        <p:tgtEl>
                                          <p:spTgt spid="20"/>
                                        </p:tgtEl>
                                      </p:cBhvr>
                                    </p:animEffect>
                                  </p:childTnLst>
                                </p:cTn>
                              </p:par>
                              <p:par>
                                <p:cTn id="45" presetID="63" presetClass="path" presetSubtype="0" decel="100000" fill="hold" nodeType="withEffect">
                                  <p:stCondLst>
                                    <p:cond delay="900"/>
                                  </p:stCondLst>
                                  <p:childTnLst>
                                    <p:animMotion origin="layout" path="M -0.01455 -1.34362E-6 L -3.90605E-7 -1.34362E-6 " pathEditMode="relative" rAng="0" ptsTypes="AA">
                                      <p:cBhvr>
                                        <p:cTn id="46" dur="950" fill="hold"/>
                                        <p:tgtEl>
                                          <p:spTgt spid="20"/>
                                        </p:tgtEl>
                                        <p:attrNameLst>
                                          <p:attrName>ppt_x</p:attrName>
                                          <p:attrName>ppt_y</p:attrName>
                                        </p:attrNameLst>
                                      </p:cBhvr>
                                      <p:rCtr x="728" y="0"/>
                                    </p:animMotion>
                                  </p:childTnLst>
                                </p:cTn>
                              </p:par>
                              <p:par>
                                <p:cTn id="47" presetID="6" presetClass="emph" presetSubtype="0" accel="100000" autoRev="1" fill="hold" nodeType="withEffect">
                                  <p:stCondLst>
                                    <p:cond delay="200"/>
                                  </p:stCondLst>
                                  <p:childTnLst>
                                    <p:animScale>
                                      <p:cBhvr>
                                        <p:cTn id="48" dur="500" fill="hold"/>
                                        <p:tgtEl>
                                          <p:spTgt spid="20"/>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animBg="1"/>
      <p:bldP spid="15" grpId="0" animBg="1"/>
      <p:bldP spid="17" grpId="0" animBg="1"/>
      <p:bldP spid="18" grpId="0" animBg="1"/>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412426110"/>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09/02/2017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2773988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536132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98911049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4615969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09/02/2017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804099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4182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a:stretch>
            <a:fillRect/>
          </a:stretch>
        </p:blipFill>
        <p:spPr>
          <a:xfrm>
            <a:off x="7139240" y="1942799"/>
            <a:ext cx="5117100" cy="4572000"/>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83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76027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65754"/>
            <a:ext cx="6218238" cy="382308"/>
          </a:xfrm>
          <a:prstGeom prst="rect">
            <a:avLst/>
          </a:prstGeom>
          <a:noFill/>
        </p:spPr>
        <p:txBody>
          <a:bodyPr wrap="square" rtlCol="0">
            <a:spAutoFit/>
          </a:bodyPr>
          <a:lstStyle/>
          <a:p>
            <a:endParaRPr lang="en-US" sz="1836" dirty="0"/>
          </a:p>
        </p:txBody>
      </p:sp>
      <p:sp>
        <p:nvSpPr>
          <p:cNvPr id="16" name="Text Placeholder 9"/>
          <p:cNvSpPr>
            <a:spLocks noGrp="1"/>
          </p:cNvSpPr>
          <p:nvPr>
            <p:ph type="body" sz="quarter" idx="13" hasCustomPrompt="1"/>
          </p:nvPr>
        </p:nvSpPr>
        <p:spPr>
          <a:xfrm>
            <a:off x="0" y="1165754"/>
            <a:ext cx="6156055" cy="2331508"/>
          </a:xfrm>
          <a:solidFill>
            <a:srgbClr val="0A5BBA">
              <a:alpha val="90000"/>
            </a:srgbClr>
          </a:solidFill>
        </p:spPr>
        <p:txBody>
          <a:bodyPr lIns="182880" tIns="137160">
            <a:noAutofit/>
          </a:bodyPr>
          <a:lstStyle>
            <a:lvl1pPr marL="58287" indent="0">
              <a:lnSpc>
                <a:spcPct val="100000"/>
              </a:lnSpc>
              <a:buNone/>
              <a:defRPr sz="3672" baseline="0">
                <a:solidFill>
                  <a:schemeClr val="bg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dirty="0"/>
              <a:t>Demonstration: Title of Demo</a:t>
            </a:r>
          </a:p>
        </p:txBody>
      </p:sp>
    </p:spTree>
    <p:extLst>
      <p:ext uri="{BB962C8B-B14F-4D97-AF65-F5344CB8AC3E}">
        <p14:creationId xmlns:p14="http://schemas.microsoft.com/office/powerpoint/2010/main" val="203091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userDrawn="1"/>
        </p:nvPicPr>
        <p:blipFill>
          <a:blip r:embed="rId2"/>
          <a:stretch>
            <a:fillRect/>
          </a:stretch>
        </p:blipFill>
        <p:spPr>
          <a:xfrm>
            <a:off x="7041188" y="1942799"/>
            <a:ext cx="5237730" cy="4569444"/>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053877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7139240" y="1942799"/>
            <a:ext cx="5117100" cy="4572000"/>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313933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3"/>
          <a:stretch>
            <a:fillRect/>
          </a:stretch>
        </p:blipFill>
        <p:spPr>
          <a:xfrm>
            <a:off x="8118861" y="2282575"/>
            <a:ext cx="4003902" cy="3474720"/>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727953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8142676" y="2235625"/>
            <a:ext cx="3954586" cy="3533323"/>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userDrawn="1"/>
        </p:nvGrpSpPr>
        <p:grpSpPr bwMode="gray">
          <a:xfrm>
            <a:off x="457518" y="6154121"/>
            <a:ext cx="1681413" cy="360979"/>
            <a:chOff x="457200" y="1643393"/>
            <a:chExt cx="4492753" cy="964540"/>
          </a:xfrm>
        </p:grpSpPr>
        <p:pic>
          <p:nvPicPr>
            <p:cNvPr id="14" name="Picture 13"/>
            <p:cNvPicPr>
              <a:picLocks noChangeAspect="1"/>
            </p:cNvPicPr>
            <p:nvPr/>
          </p:nvPicPr>
          <p:blipFill>
            <a:blip r:embed="rId2"/>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15"/>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1932633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3033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175741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289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187988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90103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88859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009435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00452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620080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71873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10141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4271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6470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347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06696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24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130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811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510497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54618528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36031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3690738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63" presetClass="path" presetSubtype="0" accel="24000" decel="76000" fill="hold" grpId="0" nodeType="withEffect">
                                  <p:stCondLst>
                                    <p:cond delay="0"/>
                                  </p:stCondLst>
                                  <p:childTnLst>
                                    <p:animMotion origin="layout" path="M 0 3.25011E-6 L 1.00728 3.25011E-6 " pathEditMode="relative" rAng="0" ptsTypes="AA">
                                      <p:cBhvr>
                                        <p:cTn id="35" dur="750" fill="hold"/>
                                        <p:tgtEl>
                                          <p:spTgt spid="17"/>
                                        </p:tgtEl>
                                        <p:attrNameLst>
                                          <p:attrName>ppt_x</p:attrName>
                                          <p:attrName>ppt_y</p:attrName>
                                        </p:attrNameLst>
                                      </p:cBhvr>
                                      <p:rCtr x="50357" y="0"/>
                                    </p:animMotion>
                                  </p:childTnLst>
                                </p:cTn>
                              </p:par>
                              <p:par>
                                <p:cTn id="36" presetID="63" presetClass="path" presetSubtype="0" accel="24000" decel="76000" fill="hold" grpId="0" nodeType="withEffect">
                                  <p:stCondLst>
                                    <p:cond delay="250"/>
                                  </p:stCondLst>
                                  <p:childTnLst>
                                    <p:animMotion origin="layout" path="M 0 3.25011E-6 L 1.00728 3.25011E-6 " pathEditMode="relative" rAng="0" ptsTypes="AA">
                                      <p:cBhvr>
                                        <p:cTn id="37" dur="750" fill="hold"/>
                                        <p:tgtEl>
                                          <p:spTgt spid="14"/>
                                        </p:tgtEl>
                                        <p:attrNameLst>
                                          <p:attrName>ppt_x</p:attrName>
                                          <p:attrName>ppt_y</p:attrName>
                                        </p:attrNameLst>
                                      </p:cBhvr>
                                      <p:rCtr x="50357" y="0"/>
                                    </p:animMotion>
                                  </p:childTnLst>
                                </p:cTn>
                              </p:par>
                              <p:par>
                                <p:cTn id="38" presetID="63" presetClass="path" presetSubtype="0" accel="24000" decel="76000" fill="hold" grpId="0" nodeType="withEffect">
                                  <p:stCondLst>
                                    <p:cond delay="150"/>
                                  </p:stCondLst>
                                  <p:childTnLst>
                                    <p:animMotion origin="layout" path="M 0 3.25011E-6 L 1.00728 3.25011E-6 " pathEditMode="relative" rAng="0" ptsTypes="AA">
                                      <p:cBhvr>
                                        <p:cTn id="39" dur="750" fill="hold"/>
                                        <p:tgtEl>
                                          <p:spTgt spid="15"/>
                                        </p:tgtEl>
                                        <p:attrNameLst>
                                          <p:attrName>ppt_x</p:attrName>
                                          <p:attrName>ppt_y</p:attrName>
                                        </p:attrNameLst>
                                      </p:cBhvr>
                                      <p:rCtr x="50357" y="0"/>
                                    </p:animMotion>
                                  </p:childTnLst>
                                </p:cTn>
                              </p:par>
                              <p:par>
                                <p:cTn id="40" presetID="1" presetClass="entr" presetSubtype="0"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childTnLst>
                                </p:cTn>
                              </p:par>
                              <p:par>
                                <p:cTn id="42" presetID="10" presetClass="entr" presetSubtype="0" fill="hold" nodeType="withEffect">
                                  <p:stCondLst>
                                    <p:cond delay="9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950"/>
                                        <p:tgtEl>
                                          <p:spTgt spid="20"/>
                                        </p:tgtEl>
                                      </p:cBhvr>
                                    </p:animEffect>
                                  </p:childTnLst>
                                </p:cTn>
                              </p:par>
                              <p:par>
                                <p:cTn id="45" presetID="63" presetClass="path" presetSubtype="0" decel="100000" fill="hold" nodeType="withEffect">
                                  <p:stCondLst>
                                    <p:cond delay="900"/>
                                  </p:stCondLst>
                                  <p:childTnLst>
                                    <p:animMotion origin="layout" path="M -0.01455 -1.34362E-6 L -3.90605E-7 -1.34362E-6 " pathEditMode="relative" rAng="0" ptsTypes="AA">
                                      <p:cBhvr>
                                        <p:cTn id="46" dur="950" fill="hold"/>
                                        <p:tgtEl>
                                          <p:spTgt spid="20"/>
                                        </p:tgtEl>
                                        <p:attrNameLst>
                                          <p:attrName>ppt_x</p:attrName>
                                          <p:attrName>ppt_y</p:attrName>
                                        </p:attrNameLst>
                                      </p:cBhvr>
                                      <p:rCtr x="728" y="0"/>
                                    </p:animMotion>
                                  </p:childTnLst>
                                </p:cTn>
                              </p:par>
                              <p:par>
                                <p:cTn id="47" presetID="6" presetClass="emph" presetSubtype="0" accel="100000" autoRev="1" fill="hold" nodeType="withEffect">
                                  <p:stCondLst>
                                    <p:cond delay="200"/>
                                  </p:stCondLst>
                                  <p:childTnLst>
                                    <p:animScale>
                                      <p:cBhvr>
                                        <p:cTn id="48" dur="500" fill="hold"/>
                                        <p:tgtEl>
                                          <p:spTgt spid="20"/>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animBg="1"/>
      <p:bldP spid="15" grpId="0" animBg="1"/>
      <p:bldP spid="17" grpId="0" animBg="1"/>
      <p:bldP spid="18" grpId="0" animBg="1"/>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7421049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09/02/2017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41955317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userDrawn="1"/>
        </p:nvPicPr>
        <p:blipFill>
          <a:blip r:embed="rId2"/>
          <a:stretch>
            <a:fillRect/>
          </a:stretch>
        </p:blipFill>
        <p:spPr>
          <a:xfrm>
            <a:off x="7041188" y="1942799"/>
            <a:ext cx="5237730" cy="4569444"/>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8931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7139240" y="1942799"/>
            <a:ext cx="5117100" cy="4572000"/>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627808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3"/>
          <a:stretch>
            <a:fillRect/>
          </a:stretch>
        </p:blipFill>
        <p:spPr>
          <a:xfrm>
            <a:off x="8118861" y="2282575"/>
            <a:ext cx="4003902" cy="3474720"/>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2"/>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4121658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8142676" y="2235625"/>
            <a:ext cx="3954586" cy="3533323"/>
          </a:xfrm>
          <a:prstGeom prst="rect">
            <a:avLst/>
          </a:prstGeom>
        </p:spPr>
      </p:pic>
      <p:sp>
        <p:nvSpPr>
          <p:cNvPr id="11" name="Rectangle 10"/>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userDrawn="1"/>
        </p:nvGrpSpPr>
        <p:grpSpPr bwMode="gray">
          <a:xfrm>
            <a:off x="457518" y="6154121"/>
            <a:ext cx="1681413" cy="360979"/>
            <a:chOff x="457200" y="1643393"/>
            <a:chExt cx="4492753" cy="964540"/>
          </a:xfrm>
        </p:grpSpPr>
        <p:pic>
          <p:nvPicPr>
            <p:cNvPr id="14" name="Picture 13"/>
            <p:cNvPicPr>
              <a:picLocks noChangeAspect="1"/>
            </p:cNvPicPr>
            <p:nvPr/>
          </p:nvPicPr>
          <p:blipFill>
            <a:blip r:embed="rId2"/>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15"/>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29235951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17119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48902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82603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0597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38614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06568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46710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22160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13038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75868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32261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99687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17524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678429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4747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image" Target="../media/image1.png"/><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heme" Target="../theme/theme2.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theme" Target="../theme/theme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theme" Target="../theme/theme5.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29" Type="http://schemas.openxmlformats.org/officeDocument/2006/relationships/theme" Target="../theme/theme6.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slideLayout" Target="../slideLayouts/slideLayout164.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slideLayout" Target="../slideLayouts/slideLayout163.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267" r:id="rId2"/>
    <p:sldLayoutId id="2147484167" r:id="rId3"/>
    <p:sldLayoutId id="2147484268" r:id="rId4"/>
    <p:sldLayoutId id="2147484087" r:id="rId5"/>
    <p:sldLayoutId id="2147484098" r:id="rId6"/>
    <p:sldLayoutId id="2147484107" r:id="rId7"/>
    <p:sldLayoutId id="2147484086" r:id="rId8"/>
    <p:sldLayoutId id="2147484099" r:id="rId9"/>
    <p:sldLayoutId id="2147484100" r:id="rId10"/>
    <p:sldLayoutId id="2147484106" r:id="rId11"/>
    <p:sldLayoutId id="2147484089" r:id="rId12"/>
    <p:sldLayoutId id="2147484092" r:id="rId13"/>
    <p:sldLayoutId id="2147484105" r:id="rId14"/>
    <p:sldLayoutId id="2147484182" r:id="rId15"/>
    <p:sldLayoutId id="2147484130" r:id="rId16"/>
    <p:sldLayoutId id="2147484101" r:id="rId17"/>
    <p:sldLayoutId id="2147484102" r:id="rId18"/>
    <p:sldLayoutId id="2147484093" r:id="rId19"/>
    <p:sldLayoutId id="2147484127" r:id="rId20"/>
    <p:sldLayoutId id="2147484128" r:id="rId21"/>
    <p:sldLayoutId id="2147484129" r:id="rId22"/>
    <p:sldLayoutId id="2147484094" r:id="rId23"/>
    <p:sldLayoutId id="2147484195" r:id="rId24"/>
    <p:sldLayoutId id="2147484096" r:id="rId25"/>
    <p:sldLayoutId id="2147484272" r:id="rId26"/>
    <p:sldLayoutId id="2147484273" r:id="rId27"/>
    <p:sldLayoutId id="2147484274" r:id="rId28"/>
    <p:sldLayoutId id="2147484392" r:id="rId2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69" r:id="rId2"/>
    <p:sldLayoutId id="2147484236"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07252355"/>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 id="2147484294" r:id="rId18"/>
    <p:sldLayoutId id="2147484295" r:id="rId19"/>
    <p:sldLayoutId id="2147484296" r:id="rId20"/>
    <p:sldLayoutId id="2147484297" r:id="rId21"/>
    <p:sldLayoutId id="2147484298" r:id="rId22"/>
    <p:sldLayoutId id="2147484299" r:id="rId23"/>
    <p:sldLayoutId id="2147484300" r:id="rId24"/>
    <p:sldLayoutId id="2147484301" r:id="rId25"/>
    <p:sldLayoutId id="2147484302" r:id="rId26"/>
    <p:sldLayoutId id="2147484303" r:id="rId27"/>
    <p:sldLayoutId id="2147484304"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970631824"/>
      </p:ext>
    </p:extLst>
  </p:cSld>
  <p:clrMap bg1="lt1" tx1="dk1" bg2="lt2" tx2="dk2" accent1="accent1" accent2="accent2" accent3="accent3" accent4="accent4" accent5="accent5" accent6="accent6" hlink="hlink" folHlink="folHlink"/>
  <p:sldLayoutIdLst>
    <p:sldLayoutId id="2147484306" r:id="rId1"/>
    <p:sldLayoutId id="2147484307" r:id="rId2"/>
    <p:sldLayoutId id="2147484308" r:id="rId3"/>
    <p:sldLayoutId id="2147484309" r:id="rId4"/>
    <p:sldLayoutId id="2147484310" r:id="rId5"/>
    <p:sldLayoutId id="2147484311" r:id="rId6"/>
    <p:sldLayoutId id="2147484312" r:id="rId7"/>
    <p:sldLayoutId id="2147484313" r:id="rId8"/>
    <p:sldLayoutId id="2147484314" r:id="rId9"/>
    <p:sldLayoutId id="2147484315" r:id="rId10"/>
    <p:sldLayoutId id="2147484316" r:id="rId11"/>
    <p:sldLayoutId id="2147484317" r:id="rId12"/>
    <p:sldLayoutId id="2147484318" r:id="rId13"/>
    <p:sldLayoutId id="2147484319" r:id="rId14"/>
    <p:sldLayoutId id="2147484320" r:id="rId15"/>
    <p:sldLayoutId id="2147484321" r:id="rId16"/>
    <p:sldLayoutId id="2147484322" r:id="rId17"/>
    <p:sldLayoutId id="2147484323" r:id="rId18"/>
    <p:sldLayoutId id="2147484324" r:id="rId19"/>
    <p:sldLayoutId id="2147484325" r:id="rId20"/>
    <p:sldLayoutId id="2147484326" r:id="rId21"/>
    <p:sldLayoutId id="2147484327" r:id="rId22"/>
    <p:sldLayoutId id="2147484328" r:id="rId23"/>
    <p:sldLayoutId id="2147484329" r:id="rId24"/>
    <p:sldLayoutId id="2147484330" r:id="rId25"/>
    <p:sldLayoutId id="2147484331" r:id="rId26"/>
    <p:sldLayoutId id="2147484332" r:id="rId27"/>
    <p:sldLayoutId id="2147484333"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707453699"/>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8" r:id="rId24"/>
    <p:sldLayoutId id="2147484359" r:id="rId25"/>
    <p:sldLayoutId id="2147484360" r:id="rId26"/>
    <p:sldLayoutId id="2147484361" r:id="rId27"/>
    <p:sldLayoutId id="2147484362"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670490809"/>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377" r:id="rId14"/>
    <p:sldLayoutId id="2147484378" r:id="rId15"/>
    <p:sldLayoutId id="2147484379" r:id="rId16"/>
    <p:sldLayoutId id="2147484380" r:id="rId17"/>
    <p:sldLayoutId id="2147484381" r:id="rId18"/>
    <p:sldLayoutId id="2147484382" r:id="rId19"/>
    <p:sldLayoutId id="2147484383" r:id="rId20"/>
    <p:sldLayoutId id="2147484384" r:id="rId21"/>
    <p:sldLayoutId id="2147484385" r:id="rId22"/>
    <p:sldLayoutId id="2147484386" r:id="rId23"/>
    <p:sldLayoutId id="2147484387" r:id="rId24"/>
    <p:sldLayoutId id="2147484388" r:id="rId25"/>
    <p:sldLayoutId id="2147484389" r:id="rId26"/>
    <p:sldLayoutId id="2147484390" r:id="rId27"/>
    <p:sldLayoutId id="2147484391"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themeOverride" Target="../theme/themeOverride3.xml"/><Relationship Id="rId5"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hemeOverride" Target="../theme/themeOverride4.xml"/><Relationship Id="rId5"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themeOverride" Target="../theme/themeOverride5.xml"/><Relationship Id="rId5"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gb/documentation/articles/azure-subscription-service-limit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hyperlink" Target="https://azure.microsoft.com/en-us/documentation/articles/role-based-access-control-configure/" TargetMode="External"/><Relationship Id="rId4" Type="http://schemas.openxmlformats.org/officeDocument/2006/relationships/image" Target="../media/image46.emf"/></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documentation/articles/resource-manager-supported-service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documentation/articles/resource-group-template-functions/" TargetMode="External"/><Relationship Id="rId2" Type="http://schemas.openxmlformats.org/officeDocument/2006/relationships/hyperlink" Target="https://azure.microsoft.com/en-us/documentation/templates/" TargetMode="External"/><Relationship Id="rId1" Type="http://schemas.openxmlformats.org/officeDocument/2006/relationships/slideLayout" Target="../slideLayouts/slideLayout8.xml"/><Relationship Id="rId4" Type="http://schemas.openxmlformats.org/officeDocument/2006/relationships/image" Target="../media/image48.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7.xml"/><Relationship Id="rId1" Type="http://schemas.openxmlformats.org/officeDocument/2006/relationships/themeOverride" Target="../theme/themeOverride8.xml"/><Relationship Id="rId5" Type="http://schemas.openxmlformats.org/officeDocument/2006/relationships/image" Target="../media/image1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5.xml"/><Relationship Id="rId1" Type="http://schemas.openxmlformats.org/officeDocument/2006/relationships/themeOverride" Target="../theme/themeOverride10.xml"/><Relationship Id="rId5" Type="http://schemas.openxmlformats.org/officeDocument/2006/relationships/image" Target="../media/image10.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3.xml"/><Relationship Id="rId6" Type="http://schemas.openxmlformats.org/officeDocument/2006/relationships/image" Target="../media/image10.png"/><Relationship Id="rId5" Type="http://schemas.openxmlformats.org/officeDocument/2006/relationships/hyperlink" Target="https://docs.microsoft.com/en-us/azure/virtual-machines/virtual-machines-linux-endorsed-distros?toc=/azure/virtual-machines/linux/toc.json" TargetMode="External"/><Relationship Id="rId4" Type="http://schemas.openxmlformats.org/officeDocument/2006/relationships/hyperlink" Target="https://coreos.com/docs/running-coreos/cloud-providers/azur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3.xml"/><Relationship Id="rId1" Type="http://schemas.openxmlformats.org/officeDocument/2006/relationships/themeOverride" Target="../theme/themeOverride12.xml"/><Relationship Id="rId5" Type="http://schemas.openxmlformats.org/officeDocument/2006/relationships/image" Target="../media/image10.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3.xml"/><Relationship Id="rId1" Type="http://schemas.openxmlformats.org/officeDocument/2006/relationships/themeOverride" Target="../theme/themeOverride13.xml"/><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7.xml"/><Relationship Id="rId1" Type="http://schemas.openxmlformats.org/officeDocument/2006/relationships/themeOverride" Target="../theme/themeOverride14.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40.png"/><Relationship Id="rId5"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9.xml"/><Relationship Id="rId1" Type="http://schemas.openxmlformats.org/officeDocument/2006/relationships/themeOverride" Target="../theme/themeOverride2.xml"/><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832966"/>
            <a:ext cx="5945187" cy="3816424"/>
          </a:xfrm>
        </p:spPr>
        <p:txBody>
          <a:bodyPr/>
          <a:lstStyle/>
          <a:p>
            <a:r>
              <a:rPr lang="en-GB" sz="4800" b="1" i="1" dirty="0"/>
              <a:t>Azure Infrastructure, </a:t>
            </a:r>
            <a:br>
              <a:rPr lang="en-GB" sz="4800" b="1" i="1" dirty="0"/>
            </a:br>
            <a:r>
              <a:rPr lang="en-GB" sz="4800" b="1" i="1" dirty="0"/>
              <a:t>VMs, Networking and ARM for Linux</a:t>
            </a:r>
            <a:br>
              <a:rPr lang="en-GB" sz="4400" dirty="0"/>
            </a:br>
            <a:endParaRPr lang="en-US" sz="4400" dirty="0"/>
          </a:p>
        </p:txBody>
      </p:sp>
      <p:sp>
        <p:nvSpPr>
          <p:cNvPr id="5" name="Text Placeholder 4"/>
          <p:cNvSpPr>
            <a:spLocks noGrp="1"/>
          </p:cNvSpPr>
          <p:nvPr>
            <p:ph type="body" sz="quarter" idx="14"/>
          </p:nvPr>
        </p:nvSpPr>
        <p:spPr>
          <a:xfrm>
            <a:off x="319905" y="3209230"/>
            <a:ext cx="6402388" cy="2808312"/>
          </a:xfrm>
        </p:spPr>
        <p:txBody>
          <a:bodyPr/>
          <a:lstStyle/>
          <a:p>
            <a:r>
              <a:rPr lang="en-US" sz="2800" dirty="0"/>
              <a:t>William Eastbury</a:t>
            </a:r>
          </a:p>
          <a:p>
            <a:r>
              <a:rPr lang="en-US" sz="2800" dirty="0"/>
              <a:t>Technical Evangelist – DX</a:t>
            </a:r>
          </a:p>
          <a:p>
            <a:endParaRPr lang="en-US" sz="2800" dirty="0">
              <a:latin typeface="FontAwesome" pitchFamily="2" charset="0"/>
            </a:endParaRPr>
          </a:p>
          <a:p>
            <a:r>
              <a:rPr lang="en-US" dirty="0">
                <a:latin typeface="FontAwesome"/>
              </a:rPr>
              <a:t>    </a:t>
            </a:r>
            <a:r>
              <a:rPr lang="en-US" sz="1800" dirty="0">
                <a:latin typeface="FontAwesome" pitchFamily="2" charset="0"/>
              </a:rPr>
              <a:t> 	 </a:t>
            </a:r>
            <a:r>
              <a:rPr lang="en-US" sz="1800" dirty="0"/>
              <a:t>William.Eastbury@Microsoft.com</a:t>
            </a:r>
            <a:endParaRPr lang="en-US" sz="1800" dirty="0">
              <a:latin typeface="FontAwesome" pitchFamily="2" charset="0"/>
            </a:endParaRPr>
          </a:p>
          <a:p>
            <a:r>
              <a:rPr lang="en-US" dirty="0">
                <a:latin typeface="FontAwesome" pitchFamily="2" charset="0"/>
              </a:rPr>
              <a:t>     	 </a:t>
            </a:r>
            <a:r>
              <a:rPr lang="en-US" sz="1800" dirty="0"/>
              <a:t>/in/</a:t>
            </a:r>
            <a:r>
              <a:rPr lang="en-US" sz="1800" dirty="0" err="1"/>
              <a:t>willeastbury</a:t>
            </a:r>
            <a:endParaRPr lang="en-US" sz="1800" dirty="0"/>
          </a:p>
          <a:p>
            <a:r>
              <a:rPr lang="en-US" dirty="0">
                <a:latin typeface="FontAwesome" pitchFamily="2" charset="0"/>
              </a:rPr>
              <a:t>     	 </a:t>
            </a:r>
            <a:r>
              <a:rPr lang="en-US" sz="1800" dirty="0"/>
              <a:t>@WillEastbury</a:t>
            </a:r>
          </a:p>
        </p:txBody>
      </p:sp>
      <p:grpSp>
        <p:nvGrpSpPr>
          <p:cNvPr id="6" name="Group 4"/>
          <p:cNvGrpSpPr>
            <a:grpSpLocks noChangeAspect="1"/>
          </p:cNvGrpSpPr>
          <p:nvPr/>
        </p:nvGrpSpPr>
        <p:grpSpPr bwMode="auto">
          <a:xfrm>
            <a:off x="11042773" y="2633166"/>
            <a:ext cx="500281" cy="321767"/>
            <a:chOff x="3727" y="2004"/>
            <a:chExt cx="227" cy="146"/>
          </a:xfrm>
          <a:solidFill>
            <a:srgbClr val="2FC9FF"/>
          </a:solidFill>
        </p:grpSpPr>
        <p:sp>
          <p:nvSpPr>
            <p:cNvPr id="7" name="Freeform 5"/>
            <p:cNvSpPr>
              <a:spLocks/>
            </p:cNvSpPr>
            <p:nvPr/>
          </p:nvSpPr>
          <p:spPr bwMode="auto">
            <a:xfrm>
              <a:off x="3727" y="2004"/>
              <a:ext cx="149" cy="112"/>
            </a:xfrm>
            <a:custGeom>
              <a:avLst/>
              <a:gdLst>
                <a:gd name="T0" fmla="*/ 803 w 891"/>
                <a:gd name="T1" fmla="*/ 495 h 668"/>
                <a:gd name="T2" fmla="*/ 724 w 891"/>
                <a:gd name="T3" fmla="*/ 547 h 668"/>
                <a:gd name="T4" fmla="*/ 221 w 891"/>
                <a:gd name="T5" fmla="*/ 547 h 668"/>
                <a:gd name="T6" fmla="*/ 67 w 891"/>
                <a:gd name="T7" fmla="*/ 393 h 668"/>
                <a:gd name="T8" fmla="*/ 221 w 891"/>
                <a:gd name="T9" fmla="*/ 238 h 668"/>
                <a:gd name="T10" fmla="*/ 293 w 891"/>
                <a:gd name="T11" fmla="*/ 238 h 668"/>
                <a:gd name="T12" fmla="*/ 309 w 891"/>
                <a:gd name="T13" fmla="*/ 188 h 668"/>
                <a:gd name="T14" fmla="*/ 318 w 891"/>
                <a:gd name="T15" fmla="*/ 170 h 668"/>
                <a:gd name="T16" fmla="*/ 496 w 891"/>
                <a:gd name="T17" fmla="*/ 68 h 668"/>
                <a:gd name="T18" fmla="*/ 661 w 891"/>
                <a:gd name="T19" fmla="*/ 151 h 668"/>
                <a:gd name="T20" fmla="*/ 728 w 891"/>
                <a:gd name="T21" fmla="*/ 129 h 668"/>
                <a:gd name="T22" fmla="*/ 496 w 891"/>
                <a:gd name="T23" fmla="*/ 0 h 668"/>
                <a:gd name="T24" fmla="*/ 243 w 891"/>
                <a:gd name="T25" fmla="*/ 171 h 668"/>
                <a:gd name="T26" fmla="*/ 243 w 891"/>
                <a:gd name="T27" fmla="*/ 172 h 668"/>
                <a:gd name="T28" fmla="*/ 243 w 891"/>
                <a:gd name="T29" fmla="*/ 171 h 668"/>
                <a:gd name="T30" fmla="*/ 223 w 891"/>
                <a:gd name="T31" fmla="*/ 171 h 668"/>
                <a:gd name="T32" fmla="*/ 0 w 891"/>
                <a:gd name="T33" fmla="*/ 394 h 668"/>
                <a:gd name="T34" fmla="*/ 223 w 891"/>
                <a:gd name="T35" fmla="*/ 617 h 668"/>
                <a:gd name="T36" fmla="*/ 726 w 891"/>
                <a:gd name="T37" fmla="*/ 617 h 668"/>
                <a:gd name="T38" fmla="*/ 805 w 891"/>
                <a:gd name="T39" fmla="*/ 668 h 668"/>
                <a:gd name="T40" fmla="*/ 891 w 891"/>
                <a:gd name="T41" fmla="*/ 582 h 668"/>
                <a:gd name="T42" fmla="*/ 803 w 891"/>
                <a:gd name="T43" fmla="*/ 495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1" h="668">
                  <a:moveTo>
                    <a:pt x="803" y="495"/>
                  </a:moveTo>
                  <a:cubicBezTo>
                    <a:pt x="768" y="495"/>
                    <a:pt x="739" y="516"/>
                    <a:pt x="724" y="547"/>
                  </a:cubicBezTo>
                  <a:lnTo>
                    <a:pt x="221" y="547"/>
                  </a:lnTo>
                  <a:cubicBezTo>
                    <a:pt x="137" y="547"/>
                    <a:pt x="67" y="479"/>
                    <a:pt x="67" y="393"/>
                  </a:cubicBezTo>
                  <a:cubicBezTo>
                    <a:pt x="67" y="308"/>
                    <a:pt x="135" y="238"/>
                    <a:pt x="221" y="238"/>
                  </a:cubicBezTo>
                  <a:lnTo>
                    <a:pt x="293" y="238"/>
                  </a:lnTo>
                  <a:cubicBezTo>
                    <a:pt x="297" y="221"/>
                    <a:pt x="302" y="203"/>
                    <a:pt x="309" y="188"/>
                  </a:cubicBezTo>
                  <a:cubicBezTo>
                    <a:pt x="311" y="182"/>
                    <a:pt x="314" y="176"/>
                    <a:pt x="318" y="170"/>
                  </a:cubicBezTo>
                  <a:cubicBezTo>
                    <a:pt x="353" y="109"/>
                    <a:pt x="419" y="68"/>
                    <a:pt x="496" y="68"/>
                  </a:cubicBezTo>
                  <a:cubicBezTo>
                    <a:pt x="563" y="68"/>
                    <a:pt x="623" y="101"/>
                    <a:pt x="661" y="151"/>
                  </a:cubicBezTo>
                  <a:cubicBezTo>
                    <a:pt x="682" y="142"/>
                    <a:pt x="704" y="134"/>
                    <a:pt x="728" y="129"/>
                  </a:cubicBezTo>
                  <a:cubicBezTo>
                    <a:pt x="680" y="51"/>
                    <a:pt x="594" y="0"/>
                    <a:pt x="496" y="0"/>
                  </a:cubicBezTo>
                  <a:cubicBezTo>
                    <a:pt x="382" y="0"/>
                    <a:pt x="283" y="71"/>
                    <a:pt x="243" y="171"/>
                  </a:cubicBezTo>
                  <a:cubicBezTo>
                    <a:pt x="243" y="171"/>
                    <a:pt x="243" y="172"/>
                    <a:pt x="243" y="172"/>
                  </a:cubicBezTo>
                  <a:cubicBezTo>
                    <a:pt x="243" y="172"/>
                    <a:pt x="243" y="171"/>
                    <a:pt x="243" y="171"/>
                  </a:cubicBezTo>
                  <a:lnTo>
                    <a:pt x="223" y="171"/>
                  </a:lnTo>
                  <a:cubicBezTo>
                    <a:pt x="100" y="171"/>
                    <a:pt x="0" y="270"/>
                    <a:pt x="0" y="394"/>
                  </a:cubicBezTo>
                  <a:cubicBezTo>
                    <a:pt x="0" y="518"/>
                    <a:pt x="99" y="617"/>
                    <a:pt x="223" y="617"/>
                  </a:cubicBezTo>
                  <a:lnTo>
                    <a:pt x="726" y="617"/>
                  </a:lnTo>
                  <a:cubicBezTo>
                    <a:pt x="739" y="647"/>
                    <a:pt x="769" y="668"/>
                    <a:pt x="805" y="668"/>
                  </a:cubicBezTo>
                  <a:cubicBezTo>
                    <a:pt x="852" y="668"/>
                    <a:pt x="891" y="631"/>
                    <a:pt x="891" y="582"/>
                  </a:cubicBezTo>
                  <a:cubicBezTo>
                    <a:pt x="891" y="534"/>
                    <a:pt x="850" y="495"/>
                    <a:pt x="803" y="49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3775" y="2030"/>
              <a:ext cx="179" cy="120"/>
            </a:xfrm>
            <a:custGeom>
              <a:avLst/>
              <a:gdLst>
                <a:gd name="T0" fmla="*/ 790 w 1061"/>
                <a:gd name="T1" fmla="*/ 172 h 717"/>
                <a:gd name="T2" fmla="*/ 514 w 1061"/>
                <a:gd name="T3" fmla="*/ 0 h 717"/>
                <a:gd name="T4" fmla="*/ 214 w 1061"/>
                <a:gd name="T5" fmla="*/ 240 h 717"/>
                <a:gd name="T6" fmla="*/ 41 w 1061"/>
                <a:gd name="T7" fmla="*/ 341 h 717"/>
                <a:gd name="T8" fmla="*/ 407 w 1061"/>
                <a:gd name="T9" fmla="*/ 341 h 717"/>
                <a:gd name="T10" fmla="*/ 514 w 1061"/>
                <a:gd name="T11" fmla="*/ 289 h 717"/>
                <a:gd name="T12" fmla="*/ 651 w 1061"/>
                <a:gd name="T13" fmla="*/ 426 h 717"/>
                <a:gd name="T14" fmla="*/ 514 w 1061"/>
                <a:gd name="T15" fmla="*/ 563 h 717"/>
                <a:gd name="T16" fmla="*/ 407 w 1061"/>
                <a:gd name="T17" fmla="*/ 511 h 717"/>
                <a:gd name="T18" fmla="*/ 0 w 1061"/>
                <a:gd name="T19" fmla="*/ 511 h 717"/>
                <a:gd name="T20" fmla="*/ 236 w 1061"/>
                <a:gd name="T21" fmla="*/ 717 h 717"/>
                <a:gd name="T22" fmla="*/ 238 w 1061"/>
                <a:gd name="T23" fmla="*/ 717 h 717"/>
                <a:gd name="T24" fmla="*/ 786 w 1061"/>
                <a:gd name="T25" fmla="*/ 717 h 717"/>
                <a:gd name="T26" fmla="*/ 788 w 1061"/>
                <a:gd name="T27" fmla="*/ 717 h 717"/>
                <a:gd name="T28" fmla="*/ 1061 w 1061"/>
                <a:gd name="T29" fmla="*/ 444 h 717"/>
                <a:gd name="T30" fmla="*/ 790 w 1061"/>
                <a:gd name="T31" fmla="*/ 17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1" h="717">
                  <a:moveTo>
                    <a:pt x="790" y="172"/>
                  </a:moveTo>
                  <a:cubicBezTo>
                    <a:pt x="739" y="70"/>
                    <a:pt x="635" y="0"/>
                    <a:pt x="514" y="0"/>
                  </a:cubicBezTo>
                  <a:cubicBezTo>
                    <a:pt x="367" y="0"/>
                    <a:pt x="245" y="102"/>
                    <a:pt x="214" y="240"/>
                  </a:cubicBezTo>
                  <a:cubicBezTo>
                    <a:pt x="142" y="247"/>
                    <a:pt x="81" y="285"/>
                    <a:pt x="41" y="341"/>
                  </a:cubicBezTo>
                  <a:lnTo>
                    <a:pt x="407" y="341"/>
                  </a:lnTo>
                  <a:cubicBezTo>
                    <a:pt x="432" y="309"/>
                    <a:pt x="471" y="289"/>
                    <a:pt x="514" y="289"/>
                  </a:cubicBezTo>
                  <a:cubicBezTo>
                    <a:pt x="590" y="289"/>
                    <a:pt x="651" y="351"/>
                    <a:pt x="651" y="426"/>
                  </a:cubicBezTo>
                  <a:cubicBezTo>
                    <a:pt x="651" y="501"/>
                    <a:pt x="590" y="563"/>
                    <a:pt x="514" y="563"/>
                  </a:cubicBezTo>
                  <a:cubicBezTo>
                    <a:pt x="471" y="563"/>
                    <a:pt x="433" y="543"/>
                    <a:pt x="407" y="511"/>
                  </a:cubicBezTo>
                  <a:lnTo>
                    <a:pt x="0" y="511"/>
                  </a:lnTo>
                  <a:cubicBezTo>
                    <a:pt x="16" y="627"/>
                    <a:pt x="116" y="717"/>
                    <a:pt x="236" y="717"/>
                  </a:cubicBezTo>
                  <a:cubicBezTo>
                    <a:pt x="236" y="717"/>
                    <a:pt x="238" y="717"/>
                    <a:pt x="238" y="717"/>
                  </a:cubicBezTo>
                  <a:lnTo>
                    <a:pt x="786" y="717"/>
                  </a:lnTo>
                  <a:cubicBezTo>
                    <a:pt x="786" y="717"/>
                    <a:pt x="788" y="717"/>
                    <a:pt x="788" y="717"/>
                  </a:cubicBezTo>
                  <a:cubicBezTo>
                    <a:pt x="938" y="717"/>
                    <a:pt x="1061" y="595"/>
                    <a:pt x="1061" y="444"/>
                  </a:cubicBezTo>
                  <a:cubicBezTo>
                    <a:pt x="1061" y="294"/>
                    <a:pt x="940" y="173"/>
                    <a:pt x="790" y="1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extBox 8"/>
          <p:cNvSpPr txBox="1"/>
          <p:nvPr/>
        </p:nvSpPr>
        <p:spPr>
          <a:xfrm>
            <a:off x="10034661" y="2993206"/>
            <a:ext cx="2422934" cy="276999"/>
          </a:xfrm>
          <a:prstGeom prst="rect">
            <a:avLst/>
          </a:prstGeom>
          <a:noFill/>
        </p:spPr>
        <p:txBody>
          <a:bodyPr wrap="square" rtlCol="0">
            <a:spAutoFit/>
          </a:bodyPr>
          <a:lstStyle/>
          <a:p>
            <a:pPr algn="ctr"/>
            <a:r>
              <a:rPr lang="en-GB" sz="1200" dirty="0">
                <a:solidFill>
                  <a:srgbClr val="2FC9FF"/>
                </a:solidFill>
                <a:latin typeface="Segoe UI" panose="020B0502040204020203" pitchFamily="34" charset="0"/>
                <a:cs typeface="Segoe UI" panose="020B0502040204020203" pitchFamily="34" charset="0"/>
              </a:rPr>
              <a:t>Microsoft Azure</a:t>
            </a:r>
          </a:p>
        </p:txBody>
      </p:sp>
      <p:pic>
        <p:nvPicPr>
          <p:cNvPr id="2" name="Picture 1"/>
          <p:cNvPicPr>
            <a:picLocks noChangeAspect="1"/>
          </p:cNvPicPr>
          <p:nvPr/>
        </p:nvPicPr>
        <p:blipFill rotWithShape="1">
          <a:blip r:embed="rId3"/>
          <a:srcRect t="40311"/>
          <a:stretch/>
        </p:blipFill>
        <p:spPr>
          <a:xfrm>
            <a:off x="9098557" y="2652713"/>
            <a:ext cx="1352912" cy="369476"/>
          </a:xfrm>
          <a:prstGeom prst="rect">
            <a:avLst/>
          </a:prstGeom>
        </p:spPr>
      </p:pic>
    </p:spTree>
    <p:extLst>
      <p:ext uri="{BB962C8B-B14F-4D97-AF65-F5344CB8AC3E}">
        <p14:creationId xmlns:p14="http://schemas.microsoft.com/office/powerpoint/2010/main" val="19393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697061"/>
            <a:ext cx="10058399" cy="3528393"/>
          </a:xfrm>
        </p:spPr>
        <p:txBody>
          <a:bodyPr/>
          <a:lstStyle/>
          <a:p>
            <a:r>
              <a:rPr lang="en-GB" dirty="0">
                <a:solidFill>
                  <a:schemeClr val="bg1"/>
                </a:solidFill>
              </a:rPr>
              <a:t>How I want the world to look…</a:t>
            </a:r>
            <a:br>
              <a:rPr lang="en-GB" dirty="0">
                <a:solidFill>
                  <a:schemeClr val="bg1"/>
                </a:solidFill>
              </a:rPr>
            </a:br>
            <a:br>
              <a:rPr lang="en-GB" dirty="0">
                <a:solidFill>
                  <a:schemeClr val="bg1"/>
                </a:solidFill>
              </a:rPr>
            </a:br>
            <a:r>
              <a:rPr lang="en-GB" sz="11500" dirty="0">
                <a:solidFill>
                  <a:schemeClr val="accent4">
                    <a:lumMod val="20000"/>
                    <a:lumOff val="80000"/>
                  </a:schemeClr>
                </a:solidFill>
              </a:rPr>
              <a:t>{World}</a:t>
            </a:r>
            <a:endParaRPr lang="en-US" dirty="0">
              <a:solidFill>
                <a:schemeClr val="accent4">
                  <a:lumMod val="20000"/>
                  <a:lumOff val="80000"/>
                </a:schemeClr>
              </a:solidFill>
            </a:endParaRPr>
          </a:p>
        </p:txBody>
      </p:sp>
      <p:sp>
        <p:nvSpPr>
          <p:cNvPr id="6" name="Text Placeholder 5"/>
          <p:cNvSpPr>
            <a:spLocks noGrp="1"/>
          </p:cNvSpPr>
          <p:nvPr>
            <p:ph type="body" sz="quarter" idx="10"/>
          </p:nvPr>
        </p:nvSpPr>
        <p:spPr>
          <a:xfrm>
            <a:off x="5761038" y="5225454"/>
            <a:ext cx="5486400" cy="1071062"/>
          </a:xfrm>
        </p:spPr>
        <p:txBody>
          <a:bodyPr/>
          <a:lstStyle/>
          <a:p>
            <a:pPr algn="r"/>
            <a:r>
              <a:rPr lang="en-GB" dirty="0">
                <a:solidFill>
                  <a:schemeClr val="bg1"/>
                </a:solidFill>
              </a:rPr>
              <a:t>Azure Resource Manager Implementation Team</a:t>
            </a:r>
            <a:endParaRPr lang="en-US" dirty="0">
              <a:solidFill>
                <a:schemeClr val="bg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spTree>
    <p:extLst>
      <p:ext uri="{BB962C8B-B14F-4D97-AF65-F5344CB8AC3E}">
        <p14:creationId xmlns:p14="http://schemas.microsoft.com/office/powerpoint/2010/main" val="17894250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65015"/>
            <a:ext cx="10058399" cy="1778224"/>
          </a:xfrm>
        </p:spPr>
        <p:txBody>
          <a:bodyPr/>
          <a:lstStyle/>
          <a:p>
            <a:r>
              <a:rPr lang="en-GB" dirty="0">
                <a:solidFill>
                  <a:srgbClr val="0070C0"/>
                </a:solidFill>
              </a:rPr>
              <a:t>“Life is already really complicated, so we insist on making it even more complicated.” </a:t>
            </a:r>
            <a:endParaRPr lang="en-US" dirty="0">
              <a:solidFill>
                <a:srgbClr val="0070C0"/>
              </a:solidFill>
            </a:endParaRPr>
          </a:p>
        </p:txBody>
      </p:sp>
      <p:sp>
        <p:nvSpPr>
          <p:cNvPr id="6" name="Text Placeholder 5"/>
          <p:cNvSpPr>
            <a:spLocks noGrp="1"/>
          </p:cNvSpPr>
          <p:nvPr>
            <p:ph type="body" sz="quarter" idx="10"/>
          </p:nvPr>
        </p:nvSpPr>
        <p:spPr/>
        <p:txBody>
          <a:bodyPr/>
          <a:lstStyle/>
          <a:p>
            <a:pPr algn="r"/>
            <a:r>
              <a:rPr lang="en-GB" dirty="0">
                <a:solidFill>
                  <a:srgbClr val="0070C0"/>
                </a:solidFill>
              </a:rPr>
              <a:t>Azure Service Management APIs Design Team</a:t>
            </a:r>
            <a:endParaRPr lang="en-US" dirty="0">
              <a:solidFill>
                <a:srgbClr val="0070C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72228" y="6421124"/>
            <a:ext cx="1265489" cy="571657"/>
          </a:xfrm>
          <a:prstGeom prst="rect">
            <a:avLst/>
          </a:prstGeom>
        </p:spPr>
      </p:pic>
    </p:spTree>
    <p:extLst>
      <p:ext uri="{BB962C8B-B14F-4D97-AF65-F5344CB8AC3E}">
        <p14:creationId xmlns:p14="http://schemas.microsoft.com/office/powerpoint/2010/main" val="2172728964"/>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688951"/>
            <a:ext cx="10058399" cy="4179896"/>
          </a:xfrm>
        </p:spPr>
        <p:txBody>
          <a:bodyPr/>
          <a:lstStyle/>
          <a:p>
            <a:r>
              <a:rPr lang="en-GB" dirty="0">
                <a:solidFill>
                  <a:srgbClr val="00B0F0"/>
                </a:solidFill>
              </a:rPr>
              <a:t>“Life is now </a:t>
            </a:r>
            <a:r>
              <a:rPr lang="en-GB" b="1" dirty="0">
                <a:solidFill>
                  <a:srgbClr val="00B0F0"/>
                </a:solidFill>
              </a:rPr>
              <a:t>even more </a:t>
            </a:r>
            <a:r>
              <a:rPr lang="en-GB" dirty="0">
                <a:solidFill>
                  <a:srgbClr val="00B0F0"/>
                </a:solidFill>
              </a:rPr>
              <a:t>complicated, so lets try and make it simpler by implementing a common backplane.” </a:t>
            </a:r>
            <a:endParaRPr lang="en-US" dirty="0">
              <a:solidFill>
                <a:srgbClr val="00B0F0"/>
              </a:solidFill>
            </a:endParaRPr>
          </a:p>
        </p:txBody>
      </p:sp>
      <p:sp>
        <p:nvSpPr>
          <p:cNvPr id="6" name="Text Placeholder 5"/>
          <p:cNvSpPr>
            <a:spLocks noGrp="1"/>
          </p:cNvSpPr>
          <p:nvPr>
            <p:ph type="body" sz="quarter" idx="10"/>
          </p:nvPr>
        </p:nvSpPr>
        <p:spPr/>
        <p:txBody>
          <a:bodyPr/>
          <a:lstStyle/>
          <a:p>
            <a:pPr algn="r"/>
            <a:r>
              <a:rPr lang="en-GB" dirty="0">
                <a:solidFill>
                  <a:srgbClr val="00B0F0"/>
                </a:solidFill>
              </a:rPr>
              <a:t>Azure Resource Manager Design Team</a:t>
            </a:r>
            <a:endParaRPr lang="en-US" dirty="0">
              <a:solidFill>
                <a:srgbClr val="00B0F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85515" y="6421124"/>
            <a:ext cx="1252202" cy="571657"/>
          </a:xfrm>
          <a:prstGeom prst="rect">
            <a:avLst/>
          </a:prstGeom>
        </p:spPr>
      </p:pic>
    </p:spTree>
    <p:extLst>
      <p:ext uri="{BB962C8B-B14F-4D97-AF65-F5344CB8AC3E}">
        <p14:creationId xmlns:p14="http://schemas.microsoft.com/office/powerpoint/2010/main" val="3284393615"/>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65013"/>
            <a:ext cx="10058399" cy="3960441"/>
          </a:xfrm>
        </p:spPr>
        <p:txBody>
          <a:bodyPr/>
          <a:lstStyle/>
          <a:p>
            <a:r>
              <a:rPr lang="en-GB" dirty="0">
                <a:solidFill>
                  <a:srgbClr val="00B0F0"/>
                </a:solidFill>
              </a:rPr>
              <a:t>“Having schemas for everything is too complicated, so lets try and express everything in a single JSON schema.” </a:t>
            </a:r>
            <a:endParaRPr lang="en-US" dirty="0">
              <a:solidFill>
                <a:srgbClr val="00B0F0"/>
              </a:solidFill>
            </a:endParaRPr>
          </a:p>
        </p:txBody>
      </p:sp>
      <p:sp>
        <p:nvSpPr>
          <p:cNvPr id="6" name="Text Placeholder 5"/>
          <p:cNvSpPr>
            <a:spLocks noGrp="1"/>
          </p:cNvSpPr>
          <p:nvPr>
            <p:ph type="body" sz="quarter" idx="10"/>
          </p:nvPr>
        </p:nvSpPr>
        <p:spPr>
          <a:xfrm>
            <a:off x="5761038" y="5225454"/>
            <a:ext cx="5486400" cy="1071062"/>
          </a:xfrm>
        </p:spPr>
        <p:txBody>
          <a:bodyPr/>
          <a:lstStyle/>
          <a:p>
            <a:pPr algn="r"/>
            <a:r>
              <a:rPr lang="en-GB" dirty="0">
                <a:solidFill>
                  <a:srgbClr val="00B0F0"/>
                </a:solidFill>
              </a:rPr>
              <a:t>Azure Resource Manager Implementation Team</a:t>
            </a:r>
            <a:endParaRPr lang="en-US" dirty="0">
              <a:solidFill>
                <a:srgbClr val="00B0F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85515" y="6421124"/>
            <a:ext cx="1252202" cy="571657"/>
          </a:xfrm>
          <a:prstGeom prst="rect">
            <a:avLst/>
          </a:prstGeom>
        </p:spPr>
      </p:pic>
    </p:spTree>
    <p:extLst>
      <p:ext uri="{BB962C8B-B14F-4D97-AF65-F5344CB8AC3E}">
        <p14:creationId xmlns:p14="http://schemas.microsoft.com/office/powerpoint/2010/main" val="2469843195"/>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6922"/>
          </a:xfrm>
        </p:spPr>
        <p:txBody>
          <a:bodyPr/>
          <a:lstStyle/>
          <a:p>
            <a:pPr marL="0" indent="0" algn="ctr">
              <a:lnSpc>
                <a:spcPct val="115000"/>
              </a:lnSpc>
              <a:spcBef>
                <a:spcPts val="600"/>
              </a:spcBef>
              <a:spcAft>
                <a:spcPts val="600"/>
              </a:spcAft>
              <a:buNone/>
            </a:pPr>
            <a:endPar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rPr>
              <a:t>ASM – Imperative infrastructure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a list of everything I want you do, in excruciating detail“</a:t>
            </a:r>
          </a:p>
          <a:p>
            <a:pPr marL="241300" lvl="1"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rPr>
              <a:t>ARM - Declarative desired-state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what I want it to look like - go, make it happen"</a:t>
            </a:r>
          </a:p>
          <a:p>
            <a:pPr marL="0"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GB" dirty="0"/>
          </a:p>
        </p:txBody>
      </p:sp>
      <p:sp>
        <p:nvSpPr>
          <p:cNvPr id="8" name="Rectangle 7"/>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Service Management vs Azure Resource Manager </a:t>
            </a:r>
          </a:p>
        </p:txBody>
      </p:sp>
      <p:sp>
        <p:nvSpPr>
          <p:cNvPr id="4" name="TextBox 3"/>
          <p:cNvSpPr txBox="1"/>
          <p:nvPr/>
        </p:nvSpPr>
        <p:spPr>
          <a:xfrm>
            <a:off x="10491377" y="77795"/>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5341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9970" y="1337022"/>
            <a:ext cx="9327975" cy="5447645"/>
          </a:xfrm>
        </p:spPr>
        <p:txBody>
          <a:bodyPr/>
          <a:lstStyle/>
          <a:p>
            <a:r>
              <a:rPr lang="en-US" sz="2000" dirty="0"/>
              <a:t>The infrastructure for your application is typically made up of many components – maybe a virtual machine, storage account, and virtual network, or a web app, database, database server, and 3rd party services. </a:t>
            </a:r>
          </a:p>
          <a:p>
            <a:endParaRPr lang="en-US" sz="2000" dirty="0"/>
          </a:p>
          <a:p>
            <a:r>
              <a:rPr lang="en-US" sz="2000" dirty="0"/>
              <a:t>You do not see these components as separate entities, instead you see them as related and interdependent parts of a single entity. You want to deploy, manage, and monitor them as a group. </a:t>
            </a:r>
          </a:p>
          <a:p>
            <a:pPr marL="0" indent="0">
              <a:buNone/>
            </a:pPr>
            <a:endParaRPr lang="en-GB" sz="2000" b="1" dirty="0"/>
          </a:p>
          <a:p>
            <a:r>
              <a:rPr lang="en-GB" sz="2000" b="1" dirty="0"/>
              <a:t>DevOps Deployment Automation - </a:t>
            </a:r>
            <a:r>
              <a:rPr lang="en-GB" sz="2000" dirty="0"/>
              <a:t>Requires a faster, more flexible deployment approach than the old ASM gateway and powershell could provide – ASM PowerShell can be very complex to define and troubleshoot.</a:t>
            </a:r>
          </a:p>
          <a:p>
            <a:endParaRPr lang="en-GB" sz="2000" dirty="0"/>
          </a:p>
          <a:p>
            <a:r>
              <a:rPr lang="en-GB" sz="2000" dirty="0"/>
              <a:t>It can be difficult to provision multi-identity resources with multiple azure AD federated identities in the classic portal.</a:t>
            </a:r>
          </a:p>
          <a:p>
            <a:endParaRPr lang="en-GB" sz="2000" dirty="0"/>
          </a:p>
          <a:p>
            <a:r>
              <a:rPr lang="en-GB" sz="2000" dirty="0"/>
              <a:t>Enable Cookie-Cutter deployment by ‘stamp’ methodologies via templates.</a:t>
            </a:r>
          </a:p>
          <a:p>
            <a:endParaRPr lang="en-GB" sz="2000" dirty="0"/>
          </a:p>
        </p:txBody>
      </p:sp>
      <p:pic>
        <p:nvPicPr>
          <p:cNvPr id="5" name="Picture 4"/>
          <p:cNvPicPr>
            <a:picLocks noChangeAspect="1"/>
          </p:cNvPicPr>
          <p:nvPr/>
        </p:nvPicPr>
        <p:blipFill>
          <a:blip r:embed="rId3"/>
          <a:stretch>
            <a:fillRect/>
          </a:stretch>
        </p:blipFill>
        <p:spPr>
          <a:xfrm>
            <a:off x="9281136" y="4035555"/>
            <a:ext cx="3168352" cy="3168352"/>
          </a:xfrm>
          <a:prstGeom prst="rect">
            <a:avLst/>
          </a:prstGeom>
        </p:spPr>
      </p:pic>
      <p:sp>
        <p:nvSpPr>
          <p:cNvPr id="6" name="Rectangle 5"/>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Why ARM, what does it mean to me ? </a:t>
            </a:r>
          </a:p>
        </p:txBody>
      </p:sp>
      <p:sp>
        <p:nvSpPr>
          <p:cNvPr id="7" name="TextBox 6"/>
          <p:cNvSpPr txBox="1"/>
          <p:nvPr/>
        </p:nvSpPr>
        <p:spPr>
          <a:xfrm>
            <a:off x="9098557" y="77795"/>
            <a:ext cx="333703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r>
              <a:rPr lang="en-GB" sz="2400" b="1"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My.World</a:t>
            </a: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598440"/>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904974"/>
            <a:ext cx="9904039" cy="6155631"/>
          </a:xfrm>
        </p:spPr>
        <p:txBody>
          <a:bodyPr/>
          <a:lstStyle/>
          <a:p>
            <a:endParaRPr lang="en-US" sz="2000" dirty="0"/>
          </a:p>
          <a:p>
            <a:r>
              <a:rPr lang="en-US" sz="2000" dirty="0"/>
              <a:t>Azure Resource Manager enables you to work with the resources in your solution as a group. You can deploy, update or delete all of the resources for your solution in a single, coordinated operation.</a:t>
            </a:r>
          </a:p>
          <a:p>
            <a:endParaRPr lang="en-US" sz="2400" dirty="0"/>
          </a:p>
          <a:p>
            <a:r>
              <a:rPr lang="en-GB" sz="2000" dirty="0"/>
              <a:t>You can repeatedly deploy your application throughout the app lifecycle and have confidence your resources are deployed in a consistent state.</a:t>
            </a:r>
          </a:p>
          <a:p>
            <a:endParaRPr lang="en-GB" sz="2000" dirty="0"/>
          </a:p>
          <a:p>
            <a:r>
              <a:rPr lang="en-GB" sz="2000" dirty="0"/>
              <a:t>You can use declarative templates to define your deployment and you can define the dependencies between resources so they are deployed in the correct order.</a:t>
            </a:r>
          </a:p>
          <a:p>
            <a:endParaRPr lang="en-GB" sz="2000" dirty="0"/>
          </a:p>
          <a:p>
            <a:r>
              <a:rPr lang="en-GB" sz="2000" dirty="0"/>
              <a:t>You can apply access control to all resources in your resource group because Role-Based Access Control (RBAC) is natively integrated into the management platform.</a:t>
            </a:r>
          </a:p>
          <a:p>
            <a:endParaRPr lang="en-GB" sz="2000" dirty="0"/>
          </a:p>
          <a:p>
            <a:r>
              <a:rPr lang="en-GB" sz="2000" dirty="0"/>
              <a:t>You can apply tags to resources to logically organize all of the resources in your subscription</a:t>
            </a:r>
          </a:p>
          <a:p>
            <a:endParaRPr lang="en-GB" dirty="0"/>
          </a:p>
        </p:txBody>
      </p:sp>
      <p:pic>
        <p:nvPicPr>
          <p:cNvPr id="6" name="Picture 5"/>
          <p:cNvPicPr>
            <a:picLocks noChangeAspect="1"/>
          </p:cNvPicPr>
          <p:nvPr/>
        </p:nvPicPr>
        <p:blipFill>
          <a:blip r:embed="rId3"/>
          <a:stretch>
            <a:fillRect/>
          </a:stretch>
        </p:blipFill>
        <p:spPr>
          <a:xfrm>
            <a:off x="9026549" y="4793406"/>
            <a:ext cx="3836612" cy="2559956"/>
          </a:xfrm>
          <a:prstGeom prst="rect">
            <a:avLst/>
          </a:prstGeom>
        </p:spPr>
      </p:pic>
      <p:sp>
        <p:nvSpPr>
          <p:cNvPr id="5" name="Rectangle 4"/>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ARM, the solution to deploy heterogenous cloud resources</a:t>
            </a:r>
          </a:p>
        </p:txBody>
      </p:sp>
      <p:sp>
        <p:nvSpPr>
          <p:cNvPr id="7" name="TextBox 6"/>
          <p:cNvSpPr txBox="1"/>
          <p:nvPr/>
        </p:nvSpPr>
        <p:spPr>
          <a:xfrm>
            <a:off x="7658397" y="77795"/>
            <a:ext cx="477719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{[Country], [Planet],[PC]}</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1819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240443"/>
            <a:ext cx="11887200" cy="3877985"/>
          </a:xfrm>
        </p:spPr>
        <p:txBody>
          <a:bodyPr/>
          <a:lstStyle/>
          <a:p>
            <a:pPr marL="571500" indent="-571500">
              <a:buFont typeface="Arial" panose="020B0604020202020204" pitchFamily="34" charset="0"/>
              <a:buChar char="•"/>
            </a:pPr>
            <a:r>
              <a:rPr lang="en-GB" sz="2400" dirty="0"/>
              <a:t>When using Resource Groups, limits that once were global become managed at a regional level with the Azure Resource Manager.</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dirty="0"/>
              <a:t>It is important to emphasize that quotas for resources in Azure Resource Groups are per-region accessible by your subscription, and are not per-subscription, as the service management quotas are.</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hlinkClick r:id="rId3"/>
              </a:rPr>
              <a:t>https://azure.microsoft.com/en-gb/documentation/articles/azure-subscription-service-limits/</a:t>
            </a:r>
            <a:endParaRPr lang="en-GB" sz="2400" b="1" dirty="0">
              <a:solidFill>
                <a:schemeClr val="accent3"/>
              </a:solidFill>
            </a:endParaRPr>
          </a:p>
          <a:p>
            <a:endParaRPr lang="en-GB" sz="2400" b="1" dirty="0">
              <a:solidFill>
                <a:schemeClr val="accent3"/>
              </a:solidFill>
            </a:endParaRPr>
          </a:p>
        </p:txBody>
      </p:sp>
      <p:pic>
        <p:nvPicPr>
          <p:cNvPr id="6" name="Picture 5"/>
          <p:cNvPicPr>
            <a:picLocks noChangeAspect="1"/>
          </p:cNvPicPr>
          <p:nvPr/>
        </p:nvPicPr>
        <p:blipFill>
          <a:blip r:embed="rId4"/>
          <a:stretch>
            <a:fillRect/>
          </a:stretch>
        </p:blipFill>
        <p:spPr>
          <a:xfrm>
            <a:off x="-622523" y="4577382"/>
            <a:ext cx="2509989" cy="2509989"/>
          </a:xfrm>
          <a:prstGeom prst="rect">
            <a:avLst/>
          </a:prstGeom>
        </p:spPr>
      </p:pic>
      <p:pic>
        <p:nvPicPr>
          <p:cNvPr id="7" name="Picture 6"/>
          <p:cNvPicPr>
            <a:picLocks noChangeAspect="1"/>
          </p:cNvPicPr>
          <p:nvPr/>
        </p:nvPicPr>
        <p:blipFill>
          <a:blip r:embed="rId5"/>
          <a:stretch>
            <a:fillRect/>
          </a:stretch>
        </p:blipFill>
        <p:spPr>
          <a:xfrm>
            <a:off x="8810525" y="4361358"/>
            <a:ext cx="3836612" cy="2559956"/>
          </a:xfrm>
          <a:prstGeom prst="rect">
            <a:avLst/>
          </a:prstGeom>
        </p:spPr>
      </p:pic>
      <p:sp>
        <p:nvSpPr>
          <p:cNvPr id="8" name="Rectangle 7"/>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API Resource limits </a:t>
            </a:r>
          </a:p>
        </p:txBody>
      </p:sp>
      <p:sp>
        <p:nvSpPr>
          <p:cNvPr id="9" name="TextBox 8"/>
          <p:cNvSpPr txBox="1"/>
          <p:nvPr/>
        </p:nvSpPr>
        <p:spPr>
          <a:xfrm>
            <a:off x="9386589" y="77795"/>
            <a:ext cx="3049004"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r>
              <a:rPr lang="en-GB" sz="105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a:t>
            </a: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661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481038"/>
            <a:ext cx="10048055" cy="3877985"/>
          </a:xfrm>
        </p:spPr>
        <p:txBody>
          <a:bodyPr/>
          <a:lstStyle/>
          <a:p>
            <a:pPr marL="571500" indent="-571500">
              <a:buFont typeface="Arial" panose="020B0604020202020204" pitchFamily="34" charset="0"/>
              <a:buChar char="•"/>
            </a:pPr>
            <a:r>
              <a:rPr lang="en-US" sz="2400" dirty="0"/>
              <a:t>In classic Azure (ASM), you can set and manage permissions – but only to the granularity of admin and service admin of the whole subscription.</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Azure Role-Based Access Control (RBAC) enables fine-grained access management for Azure.</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Using RBAC, you can segregate duties within your DevOps team and grant only the amount of access to users that they need to perform their jobs.</a:t>
            </a:r>
            <a:endParaRPr lang="en-GB" sz="2400" dirty="0"/>
          </a:p>
          <a:p>
            <a:pPr marL="571500" indent="-571500">
              <a:buFont typeface="Arial" panose="020B0604020202020204" pitchFamily="34" charset="0"/>
              <a:buChar char="•"/>
            </a:pPr>
            <a:endParaRPr lang="en-US" sz="2400" dirty="0"/>
          </a:p>
        </p:txBody>
      </p:sp>
      <p:pic>
        <p:nvPicPr>
          <p:cNvPr id="5" name="Picture 4"/>
          <p:cNvPicPr>
            <a:picLocks noChangeAspect="1"/>
          </p:cNvPicPr>
          <p:nvPr/>
        </p:nvPicPr>
        <p:blipFill>
          <a:blip r:embed="rId3"/>
          <a:stretch>
            <a:fillRect/>
          </a:stretch>
        </p:blipFill>
        <p:spPr>
          <a:xfrm>
            <a:off x="10682733" y="4505374"/>
            <a:ext cx="2559956" cy="2559956"/>
          </a:xfrm>
          <a:prstGeom prst="rect">
            <a:avLst/>
          </a:prstGeom>
        </p:spPr>
      </p:pic>
      <p:pic>
        <p:nvPicPr>
          <p:cNvPr id="6" name="Picture 5"/>
          <p:cNvPicPr>
            <a:picLocks noChangeAspect="1"/>
          </p:cNvPicPr>
          <p:nvPr/>
        </p:nvPicPr>
        <p:blipFill>
          <a:blip r:embed="rId4"/>
          <a:stretch>
            <a:fillRect/>
          </a:stretch>
        </p:blipFill>
        <p:spPr>
          <a:xfrm>
            <a:off x="10466709" y="-103138"/>
            <a:ext cx="2509989" cy="2509989"/>
          </a:xfrm>
          <a:prstGeom prst="rect">
            <a:avLst/>
          </a:prstGeom>
        </p:spPr>
      </p:pic>
      <p:sp>
        <p:nvSpPr>
          <p:cNvPr id="8" name="Rectangle 7"/>
          <p:cNvSpPr/>
          <p:nvPr/>
        </p:nvSpPr>
        <p:spPr>
          <a:xfrm>
            <a:off x="241573" y="6377582"/>
            <a:ext cx="10441160" cy="369332"/>
          </a:xfrm>
          <a:prstGeom prst="rect">
            <a:avLst/>
          </a:prstGeom>
        </p:spPr>
        <p:txBody>
          <a:bodyPr wrap="square">
            <a:spAutoFit/>
          </a:bodyPr>
          <a:lstStyle/>
          <a:p>
            <a:r>
              <a:rPr lang="en-US" u="sng" dirty="0">
                <a:solidFill>
                  <a:srgbClr val="0563C1"/>
                </a:solidFill>
                <a:latin typeface="Segoe UI" panose="020B0502040204020203" pitchFamily="34" charset="0"/>
                <a:ea typeface="Times New Roman" panose="02020603050405020304" pitchFamily="18" charset="0"/>
                <a:cs typeface="Times New Roman" panose="02020603050405020304" pitchFamily="18" charset="0"/>
                <a:hlinkClick r:id="rId5"/>
              </a:rPr>
              <a:t>https://azure.microsoft.com/en-us/documentation/articles/role-based-access-control-configure/</a:t>
            </a:r>
            <a:endParaRPr lang="en-GB" dirty="0"/>
          </a:p>
        </p:txBody>
      </p:sp>
      <p:sp>
        <p:nvSpPr>
          <p:cNvPr id="9" name="Rectangle 8"/>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and Role Based Access Control</a:t>
            </a:r>
          </a:p>
        </p:txBody>
      </p:sp>
      <p:sp>
        <p:nvSpPr>
          <p:cNvPr id="10" name="TextBox 9"/>
          <p:cNvSpPr txBox="1"/>
          <p:nvPr/>
        </p:nvSpPr>
        <p:spPr>
          <a:xfrm>
            <a:off x="10491377" y="77795"/>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665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776247" cy="5435334"/>
          </a:xfrm>
        </p:spPr>
        <p:txBody>
          <a:bodyPr/>
          <a:lstStyle/>
          <a:p>
            <a:endParaRPr lang="en-US" sz="2400" dirty="0"/>
          </a:p>
          <a:p>
            <a:r>
              <a:rPr lang="en-US" sz="2400" dirty="0"/>
              <a:t>Azure Resource Manager provides a new way for you to deploy and manage the services that make up your applications, most, but not all, services support Resource Manager, and some services support Resource Manager only partially. </a:t>
            </a:r>
          </a:p>
          <a:p>
            <a:endParaRPr lang="en-US" sz="2400" dirty="0"/>
          </a:p>
          <a:p>
            <a:r>
              <a:rPr lang="en-US" sz="2400" dirty="0"/>
              <a:t>Microsoft will enable Resource Manager for every service that is important for future solutions, but until the support is consistent, you need to know the current status for each service. </a:t>
            </a:r>
          </a:p>
          <a:p>
            <a:endParaRPr lang="en-US" sz="2400" dirty="0"/>
          </a:p>
          <a:p>
            <a:r>
              <a:rPr lang="en-US" sz="2000" u="sng" dirty="0">
                <a:hlinkClick r:id="rId3"/>
              </a:rPr>
              <a:t>https://azure.microsoft.com/en-us/documentation/articles/resource-manager-supported-services/</a:t>
            </a:r>
            <a:endParaRPr lang="en-GB" sz="2000" dirty="0"/>
          </a:p>
          <a:p>
            <a:endParaRPr lang="en-US" sz="2400" dirty="0"/>
          </a:p>
          <a:p>
            <a:endParaRPr lang="en-GB" dirty="0"/>
          </a:p>
        </p:txBody>
      </p:sp>
      <p:pic>
        <p:nvPicPr>
          <p:cNvPr id="6" name="Picture 5"/>
          <p:cNvPicPr>
            <a:picLocks noChangeAspect="1"/>
          </p:cNvPicPr>
          <p:nvPr/>
        </p:nvPicPr>
        <p:blipFill>
          <a:blip r:embed="rId4"/>
          <a:stretch>
            <a:fillRect/>
          </a:stretch>
        </p:blipFill>
        <p:spPr>
          <a:xfrm>
            <a:off x="9026549" y="4793406"/>
            <a:ext cx="3836612" cy="2559956"/>
          </a:xfrm>
          <a:prstGeom prst="rect">
            <a:avLst/>
          </a:prstGeom>
        </p:spPr>
      </p:pic>
      <p:sp>
        <p:nvSpPr>
          <p:cNvPr id="7" name="Rectangle 6"/>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API and Portal restrictions</a:t>
            </a:r>
          </a:p>
        </p:txBody>
      </p:sp>
      <p:sp>
        <p:nvSpPr>
          <p:cNvPr id="8" name="TextBox 7"/>
          <p:cNvSpPr txBox="1"/>
          <p:nvPr/>
        </p:nvSpPr>
        <p:spPr>
          <a:xfrm>
            <a:off x="10491377" y="77795"/>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r>
              <a:rPr lang="en-GB" sz="2400" b="1" strike="sngStrike"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a:t>
            </a: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63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882" y="4464"/>
            <a:ext cx="12434711" cy="702660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Freeform 82"/>
          <p:cNvSpPr>
            <a:spLocks/>
          </p:cNvSpPr>
          <p:nvPr/>
        </p:nvSpPr>
        <p:spPr bwMode="auto">
          <a:xfrm>
            <a:off x="8740481" y="268991"/>
            <a:ext cx="3763432" cy="2158721"/>
          </a:xfrm>
          <a:custGeom>
            <a:avLst/>
            <a:gdLst>
              <a:gd name="T0" fmla="*/ 322 w 386"/>
              <a:gd name="T1" fmla="*/ 92 h 221"/>
              <a:gd name="T2" fmla="*/ 301 w 386"/>
              <a:gd name="T3" fmla="*/ 96 h 221"/>
              <a:gd name="T4" fmla="*/ 237 w 386"/>
              <a:gd name="T5" fmla="*/ 37 h 221"/>
              <a:gd name="T6" fmla="*/ 191 w 386"/>
              <a:gd name="T7" fmla="*/ 56 h 221"/>
              <a:gd name="T8" fmla="*/ 128 w 386"/>
              <a:gd name="T9" fmla="*/ 0 h 221"/>
              <a:gd name="T10" fmla="*/ 63 w 386"/>
              <a:gd name="T11" fmla="*/ 64 h 221"/>
              <a:gd name="T12" fmla="*/ 70 w 386"/>
              <a:gd name="T13" fmla="*/ 93 h 221"/>
              <a:gd name="T14" fmla="*/ 64 w 386"/>
              <a:gd name="T15" fmla="*/ 92 h 221"/>
              <a:gd name="T16" fmla="*/ 0 w 386"/>
              <a:gd name="T17" fmla="*/ 156 h 221"/>
              <a:gd name="T18" fmla="*/ 64 w 386"/>
              <a:gd name="T19" fmla="*/ 221 h 221"/>
              <a:gd name="T20" fmla="*/ 322 w 386"/>
              <a:gd name="T21" fmla="*/ 221 h 221"/>
              <a:gd name="T22" fmla="*/ 386 w 386"/>
              <a:gd name="T23" fmla="*/ 156 h 221"/>
              <a:gd name="T24" fmla="*/ 322 w 386"/>
              <a:gd name="T25" fmla="*/ 9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221">
                <a:moveTo>
                  <a:pt x="322" y="92"/>
                </a:moveTo>
                <a:cubicBezTo>
                  <a:pt x="315" y="92"/>
                  <a:pt x="307" y="94"/>
                  <a:pt x="301" y="96"/>
                </a:cubicBezTo>
                <a:cubicBezTo>
                  <a:pt x="298" y="63"/>
                  <a:pt x="270" y="37"/>
                  <a:pt x="237" y="37"/>
                </a:cubicBezTo>
                <a:cubicBezTo>
                  <a:pt x="219" y="37"/>
                  <a:pt x="203" y="44"/>
                  <a:pt x="191" y="56"/>
                </a:cubicBezTo>
                <a:cubicBezTo>
                  <a:pt x="187" y="24"/>
                  <a:pt x="160" y="0"/>
                  <a:pt x="128" y="0"/>
                </a:cubicBezTo>
                <a:cubicBezTo>
                  <a:pt x="92" y="0"/>
                  <a:pt x="63" y="28"/>
                  <a:pt x="63" y="64"/>
                </a:cubicBezTo>
                <a:cubicBezTo>
                  <a:pt x="63" y="74"/>
                  <a:pt x="66" y="84"/>
                  <a:pt x="70" y="93"/>
                </a:cubicBezTo>
                <a:cubicBezTo>
                  <a:pt x="68" y="92"/>
                  <a:pt x="66" y="92"/>
                  <a:pt x="64" y="92"/>
                </a:cubicBezTo>
                <a:cubicBezTo>
                  <a:pt x="29" y="92"/>
                  <a:pt x="0" y="121"/>
                  <a:pt x="0" y="156"/>
                </a:cubicBezTo>
                <a:cubicBezTo>
                  <a:pt x="0" y="192"/>
                  <a:pt x="29" y="221"/>
                  <a:pt x="64" y="221"/>
                </a:cubicBezTo>
                <a:cubicBezTo>
                  <a:pt x="322" y="221"/>
                  <a:pt x="322" y="221"/>
                  <a:pt x="322" y="221"/>
                </a:cubicBezTo>
                <a:cubicBezTo>
                  <a:pt x="357" y="221"/>
                  <a:pt x="386" y="192"/>
                  <a:pt x="386" y="156"/>
                </a:cubicBezTo>
                <a:cubicBezTo>
                  <a:pt x="386" y="121"/>
                  <a:pt x="357" y="92"/>
                  <a:pt x="322" y="92"/>
                </a:cubicBezTo>
                <a:close/>
              </a:path>
            </a:pathLst>
          </a:custGeom>
          <a:solidFill>
            <a:schemeClr val="tx1"/>
          </a:solidFill>
          <a:ln>
            <a:noFill/>
          </a:ln>
        </p:spPr>
        <p:txBody>
          <a:bodyPr vert="horz" wrap="square" lIns="91428" tIns="45713" rIns="91428" bIns="45713" numCol="1" anchor="t" anchorCtr="0" compatLnSpc="1">
            <a:prstTxWarp prst="textNoShape">
              <a:avLst/>
            </a:prstTxWarp>
          </a:bodyPr>
          <a:lstStyle/>
          <a:p>
            <a:pPr defTabSz="932318">
              <a:defRPr/>
            </a:pPr>
            <a:endParaRPr lang="en-US" sz="1835" kern="0">
              <a:solidFill>
                <a:srgbClr val="000000"/>
              </a:solidFill>
            </a:endParaRPr>
          </a:p>
        </p:txBody>
      </p:sp>
      <p:sp>
        <p:nvSpPr>
          <p:cNvPr id="28" name="Freeform 82"/>
          <p:cNvSpPr>
            <a:spLocks/>
          </p:cNvSpPr>
          <p:nvPr/>
        </p:nvSpPr>
        <p:spPr bwMode="auto">
          <a:xfrm>
            <a:off x="9311200" y="878093"/>
            <a:ext cx="2669251" cy="1531093"/>
          </a:xfrm>
          <a:custGeom>
            <a:avLst/>
            <a:gdLst>
              <a:gd name="T0" fmla="*/ 322 w 386"/>
              <a:gd name="T1" fmla="*/ 92 h 221"/>
              <a:gd name="T2" fmla="*/ 301 w 386"/>
              <a:gd name="T3" fmla="*/ 96 h 221"/>
              <a:gd name="T4" fmla="*/ 237 w 386"/>
              <a:gd name="T5" fmla="*/ 37 h 221"/>
              <a:gd name="T6" fmla="*/ 191 w 386"/>
              <a:gd name="T7" fmla="*/ 56 h 221"/>
              <a:gd name="T8" fmla="*/ 128 w 386"/>
              <a:gd name="T9" fmla="*/ 0 h 221"/>
              <a:gd name="T10" fmla="*/ 63 w 386"/>
              <a:gd name="T11" fmla="*/ 64 h 221"/>
              <a:gd name="T12" fmla="*/ 70 w 386"/>
              <a:gd name="T13" fmla="*/ 93 h 221"/>
              <a:gd name="T14" fmla="*/ 64 w 386"/>
              <a:gd name="T15" fmla="*/ 92 h 221"/>
              <a:gd name="T16" fmla="*/ 0 w 386"/>
              <a:gd name="T17" fmla="*/ 156 h 221"/>
              <a:gd name="T18" fmla="*/ 64 w 386"/>
              <a:gd name="T19" fmla="*/ 221 h 221"/>
              <a:gd name="T20" fmla="*/ 322 w 386"/>
              <a:gd name="T21" fmla="*/ 221 h 221"/>
              <a:gd name="T22" fmla="*/ 386 w 386"/>
              <a:gd name="T23" fmla="*/ 156 h 221"/>
              <a:gd name="T24" fmla="*/ 322 w 386"/>
              <a:gd name="T25" fmla="*/ 9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221">
                <a:moveTo>
                  <a:pt x="322" y="92"/>
                </a:moveTo>
                <a:cubicBezTo>
                  <a:pt x="315" y="92"/>
                  <a:pt x="307" y="94"/>
                  <a:pt x="301" y="96"/>
                </a:cubicBezTo>
                <a:cubicBezTo>
                  <a:pt x="298" y="63"/>
                  <a:pt x="270" y="37"/>
                  <a:pt x="237" y="37"/>
                </a:cubicBezTo>
                <a:cubicBezTo>
                  <a:pt x="219" y="37"/>
                  <a:pt x="203" y="44"/>
                  <a:pt x="191" y="56"/>
                </a:cubicBezTo>
                <a:cubicBezTo>
                  <a:pt x="187" y="24"/>
                  <a:pt x="160" y="0"/>
                  <a:pt x="128" y="0"/>
                </a:cubicBezTo>
                <a:cubicBezTo>
                  <a:pt x="92" y="0"/>
                  <a:pt x="63" y="28"/>
                  <a:pt x="63" y="64"/>
                </a:cubicBezTo>
                <a:cubicBezTo>
                  <a:pt x="63" y="74"/>
                  <a:pt x="66" y="84"/>
                  <a:pt x="70" y="93"/>
                </a:cubicBezTo>
                <a:cubicBezTo>
                  <a:pt x="68" y="92"/>
                  <a:pt x="66" y="92"/>
                  <a:pt x="64" y="92"/>
                </a:cubicBezTo>
                <a:cubicBezTo>
                  <a:pt x="29" y="92"/>
                  <a:pt x="0" y="121"/>
                  <a:pt x="0" y="156"/>
                </a:cubicBezTo>
                <a:cubicBezTo>
                  <a:pt x="0" y="192"/>
                  <a:pt x="29" y="221"/>
                  <a:pt x="64" y="221"/>
                </a:cubicBezTo>
                <a:cubicBezTo>
                  <a:pt x="322" y="221"/>
                  <a:pt x="322" y="221"/>
                  <a:pt x="322" y="221"/>
                </a:cubicBezTo>
                <a:cubicBezTo>
                  <a:pt x="357" y="221"/>
                  <a:pt x="386" y="192"/>
                  <a:pt x="386" y="156"/>
                </a:cubicBezTo>
                <a:cubicBezTo>
                  <a:pt x="386" y="121"/>
                  <a:pt x="357" y="92"/>
                  <a:pt x="322" y="92"/>
                </a:cubicBezTo>
                <a:close/>
              </a:path>
            </a:pathLst>
          </a:custGeom>
          <a:solidFill>
            <a:schemeClr val="tx2"/>
          </a:solidFill>
          <a:ln>
            <a:noFill/>
          </a:ln>
        </p:spPr>
        <p:txBody>
          <a:bodyPr vert="horz" wrap="square" lIns="91428" tIns="45713" rIns="91428" bIns="45713" numCol="1" anchor="t" anchorCtr="0" compatLnSpc="1">
            <a:prstTxWarp prst="textNoShape">
              <a:avLst/>
            </a:prstTxWarp>
          </a:bodyPr>
          <a:lstStyle/>
          <a:p>
            <a:pPr defTabSz="932318">
              <a:defRPr/>
            </a:pPr>
            <a:endParaRPr lang="en-US" sz="1835" kern="0">
              <a:solidFill>
                <a:srgbClr val="000000"/>
              </a:solidFill>
            </a:endParaRPr>
          </a:p>
        </p:txBody>
      </p:sp>
      <p:sp>
        <p:nvSpPr>
          <p:cNvPr id="4" name="Title 3"/>
          <p:cNvSpPr>
            <a:spLocks noGrp="1"/>
          </p:cNvSpPr>
          <p:nvPr>
            <p:ph type="title" idx="4294967295"/>
          </p:nvPr>
        </p:nvSpPr>
        <p:spPr>
          <a:xfrm>
            <a:off x="548139" y="296297"/>
            <a:ext cx="11887454" cy="916412"/>
          </a:xfrm>
        </p:spPr>
        <p:txBody>
          <a:bodyPr>
            <a:normAutofit/>
          </a:bodyPr>
          <a:lstStyle/>
          <a:p>
            <a:r>
              <a:rPr lang="de-DE" dirty="0"/>
              <a:t>Microsoft Azure &amp; Azure Stack</a:t>
            </a:r>
          </a:p>
        </p:txBody>
      </p:sp>
      <p:sp>
        <p:nvSpPr>
          <p:cNvPr id="165" name="AutoShape 51"/>
          <p:cNvSpPr>
            <a:spLocks noChangeAspect="1" noChangeArrowheads="1" noTextEdit="1"/>
          </p:cNvSpPr>
          <p:nvPr/>
        </p:nvSpPr>
        <p:spPr bwMode="auto">
          <a:xfrm>
            <a:off x="732618" y="3802814"/>
            <a:ext cx="1107918" cy="241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grpSp>
        <p:nvGrpSpPr>
          <p:cNvPr id="296" name="Group 295"/>
          <p:cNvGrpSpPr/>
          <p:nvPr/>
        </p:nvGrpSpPr>
        <p:grpSpPr>
          <a:xfrm>
            <a:off x="-705" y="2692515"/>
            <a:ext cx="3714224" cy="3090424"/>
            <a:chOff x="-1588" y="2774950"/>
            <a:chExt cx="3714751" cy="3090863"/>
          </a:xfrm>
        </p:grpSpPr>
        <p:sp>
          <p:nvSpPr>
            <p:cNvPr id="118" name="AutoShape 3"/>
            <p:cNvSpPr>
              <a:spLocks noChangeAspect="1" noChangeArrowheads="1" noTextEdit="1"/>
            </p:cNvSpPr>
            <p:nvPr/>
          </p:nvSpPr>
          <p:spPr bwMode="auto">
            <a:xfrm>
              <a:off x="0" y="2774950"/>
              <a:ext cx="3713163"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119" name="Freeform 5"/>
            <p:cNvSpPr>
              <a:spLocks/>
            </p:cNvSpPr>
            <p:nvPr/>
          </p:nvSpPr>
          <p:spPr bwMode="auto">
            <a:xfrm>
              <a:off x="-1588" y="2776538"/>
              <a:ext cx="3713163" cy="3089275"/>
            </a:xfrm>
            <a:custGeom>
              <a:avLst/>
              <a:gdLst>
                <a:gd name="T0" fmla="*/ 2339 w 2339"/>
                <a:gd name="T1" fmla="*/ 1336 h 1946"/>
                <a:gd name="T2" fmla="*/ 2230 w 2339"/>
                <a:gd name="T3" fmla="*/ 1268 h 1946"/>
                <a:gd name="T4" fmla="*/ 2230 w 2339"/>
                <a:gd name="T5" fmla="*/ 681 h 1946"/>
                <a:gd name="T6" fmla="*/ 2166 w 2339"/>
                <a:gd name="T7" fmla="*/ 681 h 1946"/>
                <a:gd name="T8" fmla="*/ 2166 w 2339"/>
                <a:gd name="T9" fmla="*/ 1134 h 1946"/>
                <a:gd name="T10" fmla="*/ 2131 w 2339"/>
                <a:gd name="T11" fmla="*/ 1155 h 1946"/>
                <a:gd name="T12" fmla="*/ 2131 w 2339"/>
                <a:gd name="T13" fmla="*/ 603 h 1946"/>
                <a:gd name="T14" fmla="*/ 2025 w 2339"/>
                <a:gd name="T15" fmla="*/ 603 h 1946"/>
                <a:gd name="T16" fmla="*/ 2025 w 2339"/>
                <a:gd name="T17" fmla="*/ 512 h 1946"/>
                <a:gd name="T18" fmla="*/ 1965 w 2339"/>
                <a:gd name="T19" fmla="*/ 512 h 1946"/>
                <a:gd name="T20" fmla="*/ 1965 w 2339"/>
                <a:gd name="T21" fmla="*/ 371 h 1946"/>
                <a:gd name="T22" fmla="*/ 1927 w 2339"/>
                <a:gd name="T23" fmla="*/ 371 h 1946"/>
                <a:gd name="T24" fmla="*/ 1927 w 2339"/>
                <a:gd name="T25" fmla="*/ 511 h 1946"/>
                <a:gd name="T26" fmla="*/ 1858 w 2339"/>
                <a:gd name="T27" fmla="*/ 511 h 1946"/>
                <a:gd name="T28" fmla="*/ 1858 w 2339"/>
                <a:gd name="T29" fmla="*/ 601 h 1946"/>
                <a:gd name="T30" fmla="*/ 1735 w 2339"/>
                <a:gd name="T31" fmla="*/ 601 h 1946"/>
                <a:gd name="T32" fmla="*/ 1735 w 2339"/>
                <a:gd name="T33" fmla="*/ 1140 h 1946"/>
                <a:gd name="T34" fmla="*/ 1542 w 2339"/>
                <a:gd name="T35" fmla="*/ 1140 h 1946"/>
                <a:gd name="T36" fmla="*/ 1542 w 2339"/>
                <a:gd name="T37" fmla="*/ 914 h 1946"/>
                <a:gd name="T38" fmla="*/ 1383 w 2339"/>
                <a:gd name="T39" fmla="*/ 914 h 1946"/>
                <a:gd name="T40" fmla="*/ 1383 w 2339"/>
                <a:gd name="T41" fmla="*/ 1253 h 1946"/>
                <a:gd name="T42" fmla="*/ 1315 w 2339"/>
                <a:gd name="T43" fmla="*/ 1253 h 1946"/>
                <a:gd name="T44" fmla="*/ 1315 w 2339"/>
                <a:gd name="T45" fmla="*/ 1114 h 1946"/>
                <a:gd name="T46" fmla="*/ 1126 w 2339"/>
                <a:gd name="T47" fmla="*/ 1114 h 1946"/>
                <a:gd name="T48" fmla="*/ 1126 w 2339"/>
                <a:gd name="T49" fmla="*/ 725 h 1946"/>
                <a:gd name="T50" fmla="*/ 817 w 2339"/>
                <a:gd name="T51" fmla="*/ 725 h 1946"/>
                <a:gd name="T52" fmla="*/ 817 w 2339"/>
                <a:gd name="T53" fmla="*/ 1301 h 1946"/>
                <a:gd name="T54" fmla="*/ 779 w 2339"/>
                <a:gd name="T55" fmla="*/ 1277 h 1946"/>
                <a:gd name="T56" fmla="*/ 779 w 2339"/>
                <a:gd name="T57" fmla="*/ 0 h 1946"/>
                <a:gd name="T58" fmla="*/ 673 w 2339"/>
                <a:gd name="T59" fmla="*/ 0 h 1946"/>
                <a:gd name="T60" fmla="*/ 673 w 2339"/>
                <a:gd name="T61" fmla="*/ 535 h 1946"/>
                <a:gd name="T62" fmla="*/ 416 w 2339"/>
                <a:gd name="T63" fmla="*/ 535 h 1946"/>
                <a:gd name="T64" fmla="*/ 416 w 2339"/>
                <a:gd name="T65" fmla="*/ 1216 h 1946"/>
                <a:gd name="T66" fmla="*/ 370 w 2339"/>
                <a:gd name="T67" fmla="*/ 1216 h 1946"/>
                <a:gd name="T68" fmla="*/ 370 w 2339"/>
                <a:gd name="T69" fmla="*/ 211 h 1946"/>
                <a:gd name="T70" fmla="*/ 0 w 2339"/>
                <a:gd name="T71" fmla="*/ 211 h 1946"/>
                <a:gd name="T72" fmla="*/ 0 w 2339"/>
                <a:gd name="T73" fmla="*/ 1946 h 1946"/>
                <a:gd name="T74" fmla="*/ 2339 w 2339"/>
                <a:gd name="T75" fmla="*/ 1946 h 1946"/>
                <a:gd name="T76" fmla="*/ 2339 w 2339"/>
                <a:gd name="T77" fmla="*/ 1336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9" h="1946">
                  <a:moveTo>
                    <a:pt x="2339" y="1336"/>
                  </a:moveTo>
                  <a:lnTo>
                    <a:pt x="2230" y="1268"/>
                  </a:lnTo>
                  <a:lnTo>
                    <a:pt x="2230" y="681"/>
                  </a:lnTo>
                  <a:lnTo>
                    <a:pt x="2166" y="681"/>
                  </a:lnTo>
                  <a:lnTo>
                    <a:pt x="2166" y="1134"/>
                  </a:lnTo>
                  <a:lnTo>
                    <a:pt x="2131" y="1155"/>
                  </a:lnTo>
                  <a:lnTo>
                    <a:pt x="2131" y="603"/>
                  </a:lnTo>
                  <a:lnTo>
                    <a:pt x="2025" y="603"/>
                  </a:lnTo>
                  <a:lnTo>
                    <a:pt x="2025" y="512"/>
                  </a:lnTo>
                  <a:lnTo>
                    <a:pt x="1965" y="512"/>
                  </a:lnTo>
                  <a:lnTo>
                    <a:pt x="1965" y="371"/>
                  </a:lnTo>
                  <a:lnTo>
                    <a:pt x="1927" y="371"/>
                  </a:lnTo>
                  <a:lnTo>
                    <a:pt x="1927" y="511"/>
                  </a:lnTo>
                  <a:lnTo>
                    <a:pt x="1858" y="511"/>
                  </a:lnTo>
                  <a:lnTo>
                    <a:pt x="1858" y="601"/>
                  </a:lnTo>
                  <a:lnTo>
                    <a:pt x="1735" y="601"/>
                  </a:lnTo>
                  <a:lnTo>
                    <a:pt x="1735" y="1140"/>
                  </a:lnTo>
                  <a:lnTo>
                    <a:pt x="1542" y="1140"/>
                  </a:lnTo>
                  <a:lnTo>
                    <a:pt x="1542" y="914"/>
                  </a:lnTo>
                  <a:lnTo>
                    <a:pt x="1383" y="914"/>
                  </a:lnTo>
                  <a:lnTo>
                    <a:pt x="1383" y="1253"/>
                  </a:lnTo>
                  <a:lnTo>
                    <a:pt x="1315" y="1253"/>
                  </a:lnTo>
                  <a:lnTo>
                    <a:pt x="1315" y="1114"/>
                  </a:lnTo>
                  <a:lnTo>
                    <a:pt x="1126" y="1114"/>
                  </a:lnTo>
                  <a:lnTo>
                    <a:pt x="1126" y="725"/>
                  </a:lnTo>
                  <a:lnTo>
                    <a:pt x="817" y="725"/>
                  </a:lnTo>
                  <a:lnTo>
                    <a:pt x="817" y="1301"/>
                  </a:lnTo>
                  <a:lnTo>
                    <a:pt x="779" y="1277"/>
                  </a:lnTo>
                  <a:lnTo>
                    <a:pt x="779" y="0"/>
                  </a:lnTo>
                  <a:lnTo>
                    <a:pt x="673" y="0"/>
                  </a:lnTo>
                  <a:lnTo>
                    <a:pt x="673" y="535"/>
                  </a:lnTo>
                  <a:lnTo>
                    <a:pt x="416" y="535"/>
                  </a:lnTo>
                  <a:lnTo>
                    <a:pt x="416" y="1216"/>
                  </a:lnTo>
                  <a:lnTo>
                    <a:pt x="370" y="1216"/>
                  </a:lnTo>
                  <a:lnTo>
                    <a:pt x="370" y="211"/>
                  </a:lnTo>
                  <a:lnTo>
                    <a:pt x="0" y="211"/>
                  </a:lnTo>
                  <a:lnTo>
                    <a:pt x="0" y="1946"/>
                  </a:lnTo>
                  <a:lnTo>
                    <a:pt x="2339" y="1946"/>
                  </a:lnTo>
                  <a:lnTo>
                    <a:pt x="2339" y="1336"/>
                  </a:lnTo>
                  <a:close/>
                </a:path>
              </a:pathLst>
            </a:cu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120" name="Rectangle 6"/>
            <p:cNvSpPr>
              <a:spLocks noChangeArrowheads="1"/>
            </p:cNvSpPr>
            <p:nvPr/>
          </p:nvSpPr>
          <p:spPr bwMode="auto">
            <a:xfrm>
              <a:off x="454025" y="31861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1" name="Rectangle 7"/>
            <p:cNvSpPr>
              <a:spLocks noChangeArrowheads="1"/>
            </p:cNvSpPr>
            <p:nvPr/>
          </p:nvSpPr>
          <p:spPr bwMode="auto">
            <a:xfrm>
              <a:off x="322263" y="31861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2" name="Rectangle 8"/>
            <p:cNvSpPr>
              <a:spLocks noChangeArrowheads="1"/>
            </p:cNvSpPr>
            <p:nvPr/>
          </p:nvSpPr>
          <p:spPr bwMode="auto">
            <a:xfrm>
              <a:off x="190500" y="31861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3" name="Rectangle 9"/>
            <p:cNvSpPr>
              <a:spLocks noChangeArrowheads="1"/>
            </p:cNvSpPr>
            <p:nvPr/>
          </p:nvSpPr>
          <p:spPr bwMode="auto">
            <a:xfrm>
              <a:off x="57150" y="31861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4" name="Rectangle 10"/>
            <p:cNvSpPr>
              <a:spLocks noChangeArrowheads="1"/>
            </p:cNvSpPr>
            <p:nvPr/>
          </p:nvSpPr>
          <p:spPr bwMode="auto">
            <a:xfrm>
              <a:off x="454025" y="33099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5" name="Rectangle 11"/>
            <p:cNvSpPr>
              <a:spLocks noChangeArrowheads="1"/>
            </p:cNvSpPr>
            <p:nvPr/>
          </p:nvSpPr>
          <p:spPr bwMode="auto">
            <a:xfrm>
              <a:off x="322263" y="33099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6" name="Rectangle 12"/>
            <p:cNvSpPr>
              <a:spLocks noChangeArrowheads="1"/>
            </p:cNvSpPr>
            <p:nvPr/>
          </p:nvSpPr>
          <p:spPr bwMode="auto">
            <a:xfrm>
              <a:off x="190500" y="33099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7" name="Rectangle 13"/>
            <p:cNvSpPr>
              <a:spLocks noChangeArrowheads="1"/>
            </p:cNvSpPr>
            <p:nvPr/>
          </p:nvSpPr>
          <p:spPr bwMode="auto">
            <a:xfrm>
              <a:off x="57150" y="33099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8" name="Rectangle 14"/>
            <p:cNvSpPr>
              <a:spLocks noChangeArrowheads="1"/>
            </p:cNvSpPr>
            <p:nvPr/>
          </p:nvSpPr>
          <p:spPr bwMode="auto">
            <a:xfrm>
              <a:off x="454025" y="3432175"/>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29" name="Rectangle 15"/>
            <p:cNvSpPr>
              <a:spLocks noChangeArrowheads="1"/>
            </p:cNvSpPr>
            <p:nvPr/>
          </p:nvSpPr>
          <p:spPr bwMode="auto">
            <a:xfrm>
              <a:off x="322263" y="3432175"/>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0" name="Rectangle 16"/>
            <p:cNvSpPr>
              <a:spLocks noChangeArrowheads="1"/>
            </p:cNvSpPr>
            <p:nvPr/>
          </p:nvSpPr>
          <p:spPr bwMode="auto">
            <a:xfrm>
              <a:off x="190500" y="3432175"/>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1" name="Rectangle 17"/>
            <p:cNvSpPr>
              <a:spLocks noChangeArrowheads="1"/>
            </p:cNvSpPr>
            <p:nvPr/>
          </p:nvSpPr>
          <p:spPr bwMode="auto">
            <a:xfrm>
              <a:off x="57150" y="3432175"/>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2" name="Rectangle 18"/>
            <p:cNvSpPr>
              <a:spLocks noChangeArrowheads="1"/>
            </p:cNvSpPr>
            <p:nvPr/>
          </p:nvSpPr>
          <p:spPr bwMode="auto">
            <a:xfrm>
              <a:off x="454025" y="35544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3" name="Rectangle 19"/>
            <p:cNvSpPr>
              <a:spLocks noChangeArrowheads="1"/>
            </p:cNvSpPr>
            <p:nvPr/>
          </p:nvSpPr>
          <p:spPr bwMode="auto">
            <a:xfrm>
              <a:off x="322263" y="35544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4" name="Rectangle 20"/>
            <p:cNvSpPr>
              <a:spLocks noChangeArrowheads="1"/>
            </p:cNvSpPr>
            <p:nvPr/>
          </p:nvSpPr>
          <p:spPr bwMode="auto">
            <a:xfrm>
              <a:off x="190500" y="35544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5" name="Rectangle 21"/>
            <p:cNvSpPr>
              <a:spLocks noChangeArrowheads="1"/>
            </p:cNvSpPr>
            <p:nvPr/>
          </p:nvSpPr>
          <p:spPr bwMode="auto">
            <a:xfrm>
              <a:off x="57150" y="35544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6" name="Rectangle 22"/>
            <p:cNvSpPr>
              <a:spLocks noChangeArrowheads="1"/>
            </p:cNvSpPr>
            <p:nvPr/>
          </p:nvSpPr>
          <p:spPr bwMode="auto">
            <a:xfrm>
              <a:off x="454025" y="36782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7" name="Rectangle 23"/>
            <p:cNvSpPr>
              <a:spLocks noChangeArrowheads="1"/>
            </p:cNvSpPr>
            <p:nvPr/>
          </p:nvSpPr>
          <p:spPr bwMode="auto">
            <a:xfrm>
              <a:off x="322263" y="36782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8" name="Rectangle 24"/>
            <p:cNvSpPr>
              <a:spLocks noChangeArrowheads="1"/>
            </p:cNvSpPr>
            <p:nvPr/>
          </p:nvSpPr>
          <p:spPr bwMode="auto">
            <a:xfrm>
              <a:off x="190500" y="36782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39" name="Rectangle 25"/>
            <p:cNvSpPr>
              <a:spLocks noChangeArrowheads="1"/>
            </p:cNvSpPr>
            <p:nvPr/>
          </p:nvSpPr>
          <p:spPr bwMode="auto">
            <a:xfrm>
              <a:off x="57150" y="36782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0" name="Rectangle 26"/>
            <p:cNvSpPr>
              <a:spLocks noChangeArrowheads="1"/>
            </p:cNvSpPr>
            <p:nvPr/>
          </p:nvSpPr>
          <p:spPr bwMode="auto">
            <a:xfrm>
              <a:off x="454025" y="38004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1" name="Rectangle 27"/>
            <p:cNvSpPr>
              <a:spLocks noChangeArrowheads="1"/>
            </p:cNvSpPr>
            <p:nvPr/>
          </p:nvSpPr>
          <p:spPr bwMode="auto">
            <a:xfrm>
              <a:off x="322263" y="38004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2" name="Rectangle 28"/>
            <p:cNvSpPr>
              <a:spLocks noChangeArrowheads="1"/>
            </p:cNvSpPr>
            <p:nvPr/>
          </p:nvSpPr>
          <p:spPr bwMode="auto">
            <a:xfrm>
              <a:off x="190500" y="38004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3" name="Rectangle 29"/>
            <p:cNvSpPr>
              <a:spLocks noChangeArrowheads="1"/>
            </p:cNvSpPr>
            <p:nvPr/>
          </p:nvSpPr>
          <p:spPr bwMode="auto">
            <a:xfrm>
              <a:off x="57150" y="38004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4" name="Rectangle 30"/>
            <p:cNvSpPr>
              <a:spLocks noChangeArrowheads="1"/>
            </p:cNvSpPr>
            <p:nvPr/>
          </p:nvSpPr>
          <p:spPr bwMode="auto">
            <a:xfrm>
              <a:off x="454025" y="39227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5" name="Rectangle 31"/>
            <p:cNvSpPr>
              <a:spLocks noChangeArrowheads="1"/>
            </p:cNvSpPr>
            <p:nvPr/>
          </p:nvSpPr>
          <p:spPr bwMode="auto">
            <a:xfrm>
              <a:off x="322263" y="39227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6" name="Rectangle 32"/>
            <p:cNvSpPr>
              <a:spLocks noChangeArrowheads="1"/>
            </p:cNvSpPr>
            <p:nvPr/>
          </p:nvSpPr>
          <p:spPr bwMode="auto">
            <a:xfrm>
              <a:off x="190500" y="39227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7" name="Rectangle 33"/>
            <p:cNvSpPr>
              <a:spLocks noChangeArrowheads="1"/>
            </p:cNvSpPr>
            <p:nvPr/>
          </p:nvSpPr>
          <p:spPr bwMode="auto">
            <a:xfrm>
              <a:off x="57150" y="3922713"/>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8" name="Rectangle 34"/>
            <p:cNvSpPr>
              <a:spLocks noChangeArrowheads="1"/>
            </p:cNvSpPr>
            <p:nvPr/>
          </p:nvSpPr>
          <p:spPr bwMode="auto">
            <a:xfrm>
              <a:off x="454025" y="4044950"/>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49" name="Rectangle 35"/>
            <p:cNvSpPr>
              <a:spLocks noChangeArrowheads="1"/>
            </p:cNvSpPr>
            <p:nvPr/>
          </p:nvSpPr>
          <p:spPr bwMode="auto">
            <a:xfrm>
              <a:off x="322263" y="4044950"/>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0" name="Rectangle 36"/>
            <p:cNvSpPr>
              <a:spLocks noChangeArrowheads="1"/>
            </p:cNvSpPr>
            <p:nvPr/>
          </p:nvSpPr>
          <p:spPr bwMode="auto">
            <a:xfrm>
              <a:off x="190500" y="4044950"/>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1" name="Rectangle 37"/>
            <p:cNvSpPr>
              <a:spLocks noChangeArrowheads="1"/>
            </p:cNvSpPr>
            <p:nvPr/>
          </p:nvSpPr>
          <p:spPr bwMode="auto">
            <a:xfrm>
              <a:off x="57150" y="4044950"/>
              <a:ext cx="80963" cy="8255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2" name="Rectangle 38"/>
            <p:cNvSpPr>
              <a:spLocks noChangeArrowheads="1"/>
            </p:cNvSpPr>
            <p:nvPr/>
          </p:nvSpPr>
          <p:spPr bwMode="auto">
            <a:xfrm>
              <a:off x="454025" y="41687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3" name="Rectangle 39"/>
            <p:cNvSpPr>
              <a:spLocks noChangeArrowheads="1"/>
            </p:cNvSpPr>
            <p:nvPr/>
          </p:nvSpPr>
          <p:spPr bwMode="auto">
            <a:xfrm>
              <a:off x="322263" y="41687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4" name="Rectangle 40"/>
            <p:cNvSpPr>
              <a:spLocks noChangeArrowheads="1"/>
            </p:cNvSpPr>
            <p:nvPr/>
          </p:nvSpPr>
          <p:spPr bwMode="auto">
            <a:xfrm>
              <a:off x="190500" y="41687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5" name="Rectangle 41"/>
            <p:cNvSpPr>
              <a:spLocks noChangeArrowheads="1"/>
            </p:cNvSpPr>
            <p:nvPr/>
          </p:nvSpPr>
          <p:spPr bwMode="auto">
            <a:xfrm>
              <a:off x="57150" y="4168775"/>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6" name="Rectangle 42"/>
            <p:cNvSpPr>
              <a:spLocks noChangeArrowheads="1"/>
            </p:cNvSpPr>
            <p:nvPr/>
          </p:nvSpPr>
          <p:spPr bwMode="auto">
            <a:xfrm>
              <a:off x="454025" y="42910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7" name="Rectangle 43"/>
            <p:cNvSpPr>
              <a:spLocks noChangeArrowheads="1"/>
            </p:cNvSpPr>
            <p:nvPr/>
          </p:nvSpPr>
          <p:spPr bwMode="auto">
            <a:xfrm>
              <a:off x="322263" y="42910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8" name="Rectangle 44"/>
            <p:cNvSpPr>
              <a:spLocks noChangeArrowheads="1"/>
            </p:cNvSpPr>
            <p:nvPr/>
          </p:nvSpPr>
          <p:spPr bwMode="auto">
            <a:xfrm>
              <a:off x="190500" y="42910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59" name="Rectangle 45"/>
            <p:cNvSpPr>
              <a:spLocks noChangeArrowheads="1"/>
            </p:cNvSpPr>
            <p:nvPr/>
          </p:nvSpPr>
          <p:spPr bwMode="auto">
            <a:xfrm>
              <a:off x="57150" y="4291013"/>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0" name="Rectangle 46"/>
            <p:cNvSpPr>
              <a:spLocks noChangeArrowheads="1"/>
            </p:cNvSpPr>
            <p:nvPr/>
          </p:nvSpPr>
          <p:spPr bwMode="auto">
            <a:xfrm>
              <a:off x="454025" y="44148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1" name="Rectangle 47"/>
            <p:cNvSpPr>
              <a:spLocks noChangeArrowheads="1"/>
            </p:cNvSpPr>
            <p:nvPr/>
          </p:nvSpPr>
          <p:spPr bwMode="auto">
            <a:xfrm>
              <a:off x="322263" y="44148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2" name="Rectangle 48"/>
            <p:cNvSpPr>
              <a:spLocks noChangeArrowheads="1"/>
            </p:cNvSpPr>
            <p:nvPr/>
          </p:nvSpPr>
          <p:spPr bwMode="auto">
            <a:xfrm>
              <a:off x="190500" y="44148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3" name="Rectangle 49"/>
            <p:cNvSpPr>
              <a:spLocks noChangeArrowheads="1"/>
            </p:cNvSpPr>
            <p:nvPr/>
          </p:nvSpPr>
          <p:spPr bwMode="auto">
            <a:xfrm>
              <a:off x="57150" y="4414838"/>
              <a:ext cx="80963" cy="8096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6" name="Rectangle 53"/>
            <p:cNvSpPr>
              <a:spLocks noChangeArrowheads="1"/>
            </p:cNvSpPr>
            <p:nvPr/>
          </p:nvSpPr>
          <p:spPr bwMode="auto">
            <a:xfrm>
              <a:off x="1341438" y="3798888"/>
              <a:ext cx="66675" cy="207963"/>
            </a:xfrm>
            <a:prstGeom prst="rect">
              <a:avLst/>
            </a:pr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167" name="Rectangle 54"/>
            <p:cNvSpPr>
              <a:spLocks noChangeArrowheads="1"/>
            </p:cNvSpPr>
            <p:nvPr/>
          </p:nvSpPr>
          <p:spPr bwMode="auto">
            <a:xfrm>
              <a:off x="1462088" y="3860801"/>
              <a:ext cx="26988" cy="146050"/>
            </a:xfrm>
            <a:prstGeom prst="rect">
              <a:avLst/>
            </a:pr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168" name="Rectangle 55"/>
            <p:cNvSpPr>
              <a:spLocks noChangeArrowheads="1"/>
            </p:cNvSpPr>
            <p:nvPr/>
          </p:nvSpPr>
          <p:spPr bwMode="auto">
            <a:xfrm>
              <a:off x="955674" y="3927476"/>
              <a:ext cx="385763" cy="889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169" name="Rectangle 56"/>
            <p:cNvSpPr>
              <a:spLocks noChangeArrowheads="1"/>
            </p:cNvSpPr>
            <p:nvPr/>
          </p:nvSpPr>
          <p:spPr bwMode="auto">
            <a:xfrm>
              <a:off x="890588" y="3927476"/>
              <a:ext cx="171450" cy="88900"/>
            </a:xfrm>
            <a:prstGeom prst="rect">
              <a:avLst/>
            </a:pr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173" name="Rectangle 60"/>
            <p:cNvSpPr>
              <a:spLocks noChangeArrowheads="1"/>
            </p:cNvSpPr>
            <p:nvPr/>
          </p:nvSpPr>
          <p:spPr bwMode="auto">
            <a:xfrm>
              <a:off x="847726" y="4108451"/>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74" name="Rectangle 61"/>
            <p:cNvSpPr>
              <a:spLocks noChangeArrowheads="1"/>
            </p:cNvSpPr>
            <p:nvPr/>
          </p:nvSpPr>
          <p:spPr bwMode="auto">
            <a:xfrm>
              <a:off x="1009651" y="4108451"/>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75" name="Rectangle 62"/>
            <p:cNvSpPr>
              <a:spLocks noChangeArrowheads="1"/>
            </p:cNvSpPr>
            <p:nvPr/>
          </p:nvSpPr>
          <p:spPr bwMode="auto">
            <a:xfrm>
              <a:off x="1282701" y="4108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76" name="Rectangle 63"/>
            <p:cNvSpPr>
              <a:spLocks noChangeArrowheads="1"/>
            </p:cNvSpPr>
            <p:nvPr/>
          </p:nvSpPr>
          <p:spPr bwMode="auto">
            <a:xfrm>
              <a:off x="1446213" y="4108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77" name="Rectangle 64"/>
            <p:cNvSpPr>
              <a:spLocks noChangeArrowheads="1"/>
            </p:cNvSpPr>
            <p:nvPr/>
          </p:nvSpPr>
          <p:spPr bwMode="auto">
            <a:xfrm>
              <a:off x="1609726" y="4108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78" name="Rectangle 65"/>
            <p:cNvSpPr>
              <a:spLocks noChangeArrowheads="1"/>
            </p:cNvSpPr>
            <p:nvPr/>
          </p:nvSpPr>
          <p:spPr bwMode="auto">
            <a:xfrm>
              <a:off x="847726" y="4295776"/>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79" name="Rectangle 66"/>
            <p:cNvSpPr>
              <a:spLocks noChangeArrowheads="1"/>
            </p:cNvSpPr>
            <p:nvPr/>
          </p:nvSpPr>
          <p:spPr bwMode="auto">
            <a:xfrm>
              <a:off x="1009651" y="4295776"/>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80" name="Rectangle 67"/>
            <p:cNvSpPr>
              <a:spLocks noChangeArrowheads="1"/>
            </p:cNvSpPr>
            <p:nvPr/>
          </p:nvSpPr>
          <p:spPr bwMode="auto">
            <a:xfrm>
              <a:off x="1282701" y="4295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1" name="Rectangle 68"/>
            <p:cNvSpPr>
              <a:spLocks noChangeArrowheads="1"/>
            </p:cNvSpPr>
            <p:nvPr/>
          </p:nvSpPr>
          <p:spPr bwMode="auto">
            <a:xfrm>
              <a:off x="1446213" y="4295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2" name="Rectangle 69"/>
            <p:cNvSpPr>
              <a:spLocks noChangeArrowheads="1"/>
            </p:cNvSpPr>
            <p:nvPr/>
          </p:nvSpPr>
          <p:spPr bwMode="auto">
            <a:xfrm>
              <a:off x="1609726" y="4295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3" name="Rectangle 70"/>
            <p:cNvSpPr>
              <a:spLocks noChangeArrowheads="1"/>
            </p:cNvSpPr>
            <p:nvPr/>
          </p:nvSpPr>
          <p:spPr bwMode="auto">
            <a:xfrm>
              <a:off x="847726" y="4483101"/>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84" name="Rectangle 71"/>
            <p:cNvSpPr>
              <a:spLocks noChangeArrowheads="1"/>
            </p:cNvSpPr>
            <p:nvPr/>
          </p:nvSpPr>
          <p:spPr bwMode="auto">
            <a:xfrm>
              <a:off x="1009651" y="4483101"/>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85" name="Rectangle 72"/>
            <p:cNvSpPr>
              <a:spLocks noChangeArrowheads="1"/>
            </p:cNvSpPr>
            <p:nvPr/>
          </p:nvSpPr>
          <p:spPr bwMode="auto">
            <a:xfrm>
              <a:off x="1282701" y="44831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6" name="Rectangle 73"/>
            <p:cNvSpPr>
              <a:spLocks noChangeArrowheads="1"/>
            </p:cNvSpPr>
            <p:nvPr/>
          </p:nvSpPr>
          <p:spPr bwMode="auto">
            <a:xfrm>
              <a:off x="1446213" y="44831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7" name="Rectangle 74"/>
            <p:cNvSpPr>
              <a:spLocks noChangeArrowheads="1"/>
            </p:cNvSpPr>
            <p:nvPr/>
          </p:nvSpPr>
          <p:spPr bwMode="auto">
            <a:xfrm>
              <a:off x="1609726" y="44831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88" name="Rectangle 75"/>
            <p:cNvSpPr>
              <a:spLocks noChangeArrowheads="1"/>
            </p:cNvSpPr>
            <p:nvPr/>
          </p:nvSpPr>
          <p:spPr bwMode="auto">
            <a:xfrm>
              <a:off x="847726" y="4670426"/>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89" name="Rectangle 76"/>
            <p:cNvSpPr>
              <a:spLocks noChangeArrowheads="1"/>
            </p:cNvSpPr>
            <p:nvPr/>
          </p:nvSpPr>
          <p:spPr bwMode="auto">
            <a:xfrm>
              <a:off x="1009651" y="4670426"/>
              <a:ext cx="98425" cy="96838"/>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90" name="Rectangle 77"/>
            <p:cNvSpPr>
              <a:spLocks noChangeArrowheads="1"/>
            </p:cNvSpPr>
            <p:nvPr/>
          </p:nvSpPr>
          <p:spPr bwMode="auto">
            <a:xfrm>
              <a:off x="1282701" y="46704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1" name="Rectangle 78"/>
            <p:cNvSpPr>
              <a:spLocks noChangeArrowheads="1"/>
            </p:cNvSpPr>
            <p:nvPr/>
          </p:nvSpPr>
          <p:spPr bwMode="auto">
            <a:xfrm>
              <a:off x="1446213" y="46704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2" name="Rectangle 79"/>
            <p:cNvSpPr>
              <a:spLocks noChangeArrowheads="1"/>
            </p:cNvSpPr>
            <p:nvPr/>
          </p:nvSpPr>
          <p:spPr bwMode="auto">
            <a:xfrm>
              <a:off x="1609726" y="46704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3" name="Rectangle 80"/>
            <p:cNvSpPr>
              <a:spLocks noChangeArrowheads="1"/>
            </p:cNvSpPr>
            <p:nvPr/>
          </p:nvSpPr>
          <p:spPr bwMode="auto">
            <a:xfrm>
              <a:off x="847726" y="4857751"/>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94" name="Rectangle 81"/>
            <p:cNvSpPr>
              <a:spLocks noChangeArrowheads="1"/>
            </p:cNvSpPr>
            <p:nvPr/>
          </p:nvSpPr>
          <p:spPr bwMode="auto">
            <a:xfrm>
              <a:off x="1009651" y="4857751"/>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95" name="Rectangle 82"/>
            <p:cNvSpPr>
              <a:spLocks noChangeArrowheads="1"/>
            </p:cNvSpPr>
            <p:nvPr/>
          </p:nvSpPr>
          <p:spPr bwMode="auto">
            <a:xfrm>
              <a:off x="1282701" y="4857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6" name="Rectangle 83"/>
            <p:cNvSpPr>
              <a:spLocks noChangeArrowheads="1"/>
            </p:cNvSpPr>
            <p:nvPr/>
          </p:nvSpPr>
          <p:spPr bwMode="auto">
            <a:xfrm>
              <a:off x="1446213" y="4857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7" name="Rectangle 84"/>
            <p:cNvSpPr>
              <a:spLocks noChangeArrowheads="1"/>
            </p:cNvSpPr>
            <p:nvPr/>
          </p:nvSpPr>
          <p:spPr bwMode="auto">
            <a:xfrm>
              <a:off x="1609726" y="4857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198" name="Rectangle 85"/>
            <p:cNvSpPr>
              <a:spLocks noChangeArrowheads="1"/>
            </p:cNvSpPr>
            <p:nvPr/>
          </p:nvSpPr>
          <p:spPr bwMode="auto">
            <a:xfrm>
              <a:off x="847726" y="5045076"/>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199" name="Rectangle 86"/>
            <p:cNvSpPr>
              <a:spLocks noChangeArrowheads="1"/>
            </p:cNvSpPr>
            <p:nvPr/>
          </p:nvSpPr>
          <p:spPr bwMode="auto">
            <a:xfrm>
              <a:off x="1009651" y="5045076"/>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200" name="Rectangle 87"/>
            <p:cNvSpPr>
              <a:spLocks noChangeArrowheads="1"/>
            </p:cNvSpPr>
            <p:nvPr/>
          </p:nvSpPr>
          <p:spPr bwMode="auto">
            <a:xfrm>
              <a:off x="1282701" y="50450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1" name="Rectangle 88"/>
            <p:cNvSpPr>
              <a:spLocks noChangeArrowheads="1"/>
            </p:cNvSpPr>
            <p:nvPr/>
          </p:nvSpPr>
          <p:spPr bwMode="auto">
            <a:xfrm>
              <a:off x="1446213" y="50450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2" name="Rectangle 89"/>
            <p:cNvSpPr>
              <a:spLocks noChangeArrowheads="1"/>
            </p:cNvSpPr>
            <p:nvPr/>
          </p:nvSpPr>
          <p:spPr bwMode="auto">
            <a:xfrm>
              <a:off x="1609726" y="50450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3" name="Rectangle 90"/>
            <p:cNvSpPr>
              <a:spLocks noChangeArrowheads="1"/>
            </p:cNvSpPr>
            <p:nvPr/>
          </p:nvSpPr>
          <p:spPr bwMode="auto">
            <a:xfrm>
              <a:off x="847726" y="5232401"/>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204" name="Rectangle 91"/>
            <p:cNvSpPr>
              <a:spLocks noChangeArrowheads="1"/>
            </p:cNvSpPr>
            <p:nvPr/>
          </p:nvSpPr>
          <p:spPr bwMode="auto">
            <a:xfrm>
              <a:off x="1009651" y="5232401"/>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205" name="Rectangle 92"/>
            <p:cNvSpPr>
              <a:spLocks noChangeArrowheads="1"/>
            </p:cNvSpPr>
            <p:nvPr/>
          </p:nvSpPr>
          <p:spPr bwMode="auto">
            <a:xfrm>
              <a:off x="1282701" y="52324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6" name="Rectangle 93"/>
            <p:cNvSpPr>
              <a:spLocks noChangeArrowheads="1"/>
            </p:cNvSpPr>
            <p:nvPr/>
          </p:nvSpPr>
          <p:spPr bwMode="auto">
            <a:xfrm>
              <a:off x="1446213" y="52324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7" name="Rectangle 94"/>
            <p:cNvSpPr>
              <a:spLocks noChangeArrowheads="1"/>
            </p:cNvSpPr>
            <p:nvPr/>
          </p:nvSpPr>
          <p:spPr bwMode="auto">
            <a:xfrm>
              <a:off x="1609726" y="52324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08" name="Rectangle 95"/>
            <p:cNvSpPr>
              <a:spLocks noChangeArrowheads="1"/>
            </p:cNvSpPr>
            <p:nvPr/>
          </p:nvSpPr>
          <p:spPr bwMode="auto">
            <a:xfrm>
              <a:off x="847726" y="5419726"/>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209" name="Rectangle 96"/>
            <p:cNvSpPr>
              <a:spLocks noChangeArrowheads="1"/>
            </p:cNvSpPr>
            <p:nvPr/>
          </p:nvSpPr>
          <p:spPr bwMode="auto">
            <a:xfrm>
              <a:off x="1009651" y="5419726"/>
              <a:ext cx="98425" cy="98425"/>
            </a:xfrm>
            <a:prstGeom prst="rect">
              <a:avLst/>
            </a:prstGeom>
            <a:solidFill>
              <a:srgbClr val="00B0F0"/>
            </a:solidFill>
            <a:ln>
              <a:noFill/>
            </a:ln>
          </p:spPr>
          <p:txBody>
            <a:bodyPr vert="horz" wrap="square" lIns="91427" tIns="45713" rIns="91427" bIns="45713" numCol="1" anchor="t" anchorCtr="0" compatLnSpc="1">
              <a:prstTxWarp prst="textNoShape">
                <a:avLst/>
              </a:prstTxWarp>
            </a:bodyPr>
            <a:lstStyle/>
            <a:p>
              <a:endParaRPr lang="de-DE"/>
            </a:p>
          </p:txBody>
        </p:sp>
        <p:sp>
          <p:nvSpPr>
            <p:cNvPr id="210" name="Rectangle 97"/>
            <p:cNvSpPr>
              <a:spLocks noChangeArrowheads="1"/>
            </p:cNvSpPr>
            <p:nvPr/>
          </p:nvSpPr>
          <p:spPr bwMode="auto">
            <a:xfrm>
              <a:off x="1282701" y="54197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11" name="Rectangle 98"/>
            <p:cNvSpPr>
              <a:spLocks noChangeArrowheads="1"/>
            </p:cNvSpPr>
            <p:nvPr/>
          </p:nvSpPr>
          <p:spPr bwMode="auto">
            <a:xfrm>
              <a:off x="1446213" y="54197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12" name="Rectangle 99"/>
            <p:cNvSpPr>
              <a:spLocks noChangeArrowheads="1"/>
            </p:cNvSpPr>
            <p:nvPr/>
          </p:nvSpPr>
          <p:spPr bwMode="auto">
            <a:xfrm>
              <a:off x="1609726" y="54197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28" name="Rectangle 115"/>
            <p:cNvSpPr>
              <a:spLocks noChangeArrowheads="1"/>
            </p:cNvSpPr>
            <p:nvPr/>
          </p:nvSpPr>
          <p:spPr bwMode="auto">
            <a:xfrm>
              <a:off x="733426" y="3994151"/>
              <a:ext cx="1104900" cy="23813"/>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endParaRPr lang="de-DE"/>
            </a:p>
          </p:txBody>
        </p:sp>
        <p:sp>
          <p:nvSpPr>
            <p:cNvPr id="229" name="Rectangle 116"/>
            <p:cNvSpPr>
              <a:spLocks noChangeArrowheads="1"/>
            </p:cNvSpPr>
            <p:nvPr/>
          </p:nvSpPr>
          <p:spPr bwMode="auto">
            <a:xfrm>
              <a:off x="1192212" y="3954463"/>
              <a:ext cx="80963" cy="39688"/>
            </a:xfrm>
            <a:prstGeom prst="rect">
              <a:avLst/>
            </a:pr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232" name="Rectangle 62"/>
            <p:cNvSpPr>
              <a:spLocks noChangeArrowheads="1"/>
            </p:cNvSpPr>
            <p:nvPr/>
          </p:nvSpPr>
          <p:spPr bwMode="auto">
            <a:xfrm>
              <a:off x="1290639" y="4114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3" name="Rectangle 63"/>
            <p:cNvSpPr>
              <a:spLocks noChangeArrowheads="1"/>
            </p:cNvSpPr>
            <p:nvPr/>
          </p:nvSpPr>
          <p:spPr bwMode="auto">
            <a:xfrm>
              <a:off x="1454151" y="4114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4" name="Rectangle 64"/>
            <p:cNvSpPr>
              <a:spLocks noChangeArrowheads="1"/>
            </p:cNvSpPr>
            <p:nvPr/>
          </p:nvSpPr>
          <p:spPr bwMode="auto">
            <a:xfrm>
              <a:off x="1617664" y="4114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5" name="Rectangle 67"/>
            <p:cNvSpPr>
              <a:spLocks noChangeArrowheads="1"/>
            </p:cNvSpPr>
            <p:nvPr/>
          </p:nvSpPr>
          <p:spPr bwMode="auto">
            <a:xfrm>
              <a:off x="1290639" y="4302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6" name="Rectangle 68"/>
            <p:cNvSpPr>
              <a:spLocks noChangeArrowheads="1"/>
            </p:cNvSpPr>
            <p:nvPr/>
          </p:nvSpPr>
          <p:spPr bwMode="auto">
            <a:xfrm>
              <a:off x="1454151" y="4302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7" name="Rectangle 69"/>
            <p:cNvSpPr>
              <a:spLocks noChangeArrowheads="1"/>
            </p:cNvSpPr>
            <p:nvPr/>
          </p:nvSpPr>
          <p:spPr bwMode="auto">
            <a:xfrm>
              <a:off x="1617664" y="4302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8" name="Rectangle 72"/>
            <p:cNvSpPr>
              <a:spLocks noChangeArrowheads="1"/>
            </p:cNvSpPr>
            <p:nvPr/>
          </p:nvSpPr>
          <p:spPr bwMode="auto">
            <a:xfrm>
              <a:off x="1290639" y="4489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39" name="Rectangle 73"/>
            <p:cNvSpPr>
              <a:spLocks noChangeArrowheads="1"/>
            </p:cNvSpPr>
            <p:nvPr/>
          </p:nvSpPr>
          <p:spPr bwMode="auto">
            <a:xfrm>
              <a:off x="1454151" y="4489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0" name="Rectangle 74"/>
            <p:cNvSpPr>
              <a:spLocks noChangeArrowheads="1"/>
            </p:cNvSpPr>
            <p:nvPr/>
          </p:nvSpPr>
          <p:spPr bwMode="auto">
            <a:xfrm>
              <a:off x="1617664" y="44894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1" name="Rectangle 77"/>
            <p:cNvSpPr>
              <a:spLocks noChangeArrowheads="1"/>
            </p:cNvSpPr>
            <p:nvPr/>
          </p:nvSpPr>
          <p:spPr bwMode="auto">
            <a:xfrm>
              <a:off x="1290639" y="4676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2" name="Rectangle 78"/>
            <p:cNvSpPr>
              <a:spLocks noChangeArrowheads="1"/>
            </p:cNvSpPr>
            <p:nvPr/>
          </p:nvSpPr>
          <p:spPr bwMode="auto">
            <a:xfrm>
              <a:off x="1454151" y="4676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3" name="Rectangle 79"/>
            <p:cNvSpPr>
              <a:spLocks noChangeArrowheads="1"/>
            </p:cNvSpPr>
            <p:nvPr/>
          </p:nvSpPr>
          <p:spPr bwMode="auto">
            <a:xfrm>
              <a:off x="1617664" y="46767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4" name="Rectangle 82"/>
            <p:cNvSpPr>
              <a:spLocks noChangeArrowheads="1"/>
            </p:cNvSpPr>
            <p:nvPr/>
          </p:nvSpPr>
          <p:spPr bwMode="auto">
            <a:xfrm>
              <a:off x="1290639" y="4864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5" name="Rectangle 83"/>
            <p:cNvSpPr>
              <a:spLocks noChangeArrowheads="1"/>
            </p:cNvSpPr>
            <p:nvPr/>
          </p:nvSpPr>
          <p:spPr bwMode="auto">
            <a:xfrm>
              <a:off x="1454151" y="4864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6" name="Rectangle 84"/>
            <p:cNvSpPr>
              <a:spLocks noChangeArrowheads="1"/>
            </p:cNvSpPr>
            <p:nvPr/>
          </p:nvSpPr>
          <p:spPr bwMode="auto">
            <a:xfrm>
              <a:off x="1617664" y="4864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7" name="Rectangle 87"/>
            <p:cNvSpPr>
              <a:spLocks noChangeArrowheads="1"/>
            </p:cNvSpPr>
            <p:nvPr/>
          </p:nvSpPr>
          <p:spPr bwMode="auto">
            <a:xfrm>
              <a:off x="1290639" y="5051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8" name="Rectangle 88"/>
            <p:cNvSpPr>
              <a:spLocks noChangeArrowheads="1"/>
            </p:cNvSpPr>
            <p:nvPr/>
          </p:nvSpPr>
          <p:spPr bwMode="auto">
            <a:xfrm>
              <a:off x="1454151" y="5051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49" name="Rectangle 89"/>
            <p:cNvSpPr>
              <a:spLocks noChangeArrowheads="1"/>
            </p:cNvSpPr>
            <p:nvPr/>
          </p:nvSpPr>
          <p:spPr bwMode="auto">
            <a:xfrm>
              <a:off x="1617664" y="5051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0" name="Rectangle 92"/>
            <p:cNvSpPr>
              <a:spLocks noChangeArrowheads="1"/>
            </p:cNvSpPr>
            <p:nvPr/>
          </p:nvSpPr>
          <p:spPr bwMode="auto">
            <a:xfrm>
              <a:off x="1290639" y="5238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1" name="Rectangle 93"/>
            <p:cNvSpPr>
              <a:spLocks noChangeArrowheads="1"/>
            </p:cNvSpPr>
            <p:nvPr/>
          </p:nvSpPr>
          <p:spPr bwMode="auto">
            <a:xfrm>
              <a:off x="1454151" y="5238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2" name="Rectangle 94"/>
            <p:cNvSpPr>
              <a:spLocks noChangeArrowheads="1"/>
            </p:cNvSpPr>
            <p:nvPr/>
          </p:nvSpPr>
          <p:spPr bwMode="auto">
            <a:xfrm>
              <a:off x="1617664" y="52387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3" name="Rectangle 97"/>
            <p:cNvSpPr>
              <a:spLocks noChangeArrowheads="1"/>
            </p:cNvSpPr>
            <p:nvPr/>
          </p:nvSpPr>
          <p:spPr bwMode="auto">
            <a:xfrm>
              <a:off x="1290639" y="54260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4" name="Rectangle 98"/>
            <p:cNvSpPr>
              <a:spLocks noChangeArrowheads="1"/>
            </p:cNvSpPr>
            <p:nvPr/>
          </p:nvSpPr>
          <p:spPr bwMode="auto">
            <a:xfrm>
              <a:off x="1454151" y="54260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5" name="Rectangle 59"/>
            <p:cNvSpPr>
              <a:spLocks noChangeArrowheads="1"/>
            </p:cNvSpPr>
            <p:nvPr/>
          </p:nvSpPr>
          <p:spPr bwMode="auto">
            <a:xfrm>
              <a:off x="1216027" y="4016377"/>
              <a:ext cx="590550" cy="1743760"/>
            </a:xfrm>
            <a:prstGeom prst="rect">
              <a:avLst/>
            </a:prstGeom>
            <a:solidFill>
              <a:srgbClr val="045BA6"/>
            </a:solidFill>
            <a:ln>
              <a:noFill/>
            </a:ln>
          </p:spPr>
          <p:txBody>
            <a:bodyPr vert="horz" wrap="square" lIns="91427" tIns="45713" rIns="91427" bIns="45713" numCol="1" anchor="t" anchorCtr="0" compatLnSpc="1">
              <a:prstTxWarp prst="textNoShape">
                <a:avLst/>
              </a:prstTxWarp>
            </a:bodyPr>
            <a:lstStyle/>
            <a:p>
              <a:endParaRPr lang="de-DE"/>
            </a:p>
          </p:txBody>
        </p:sp>
        <p:sp>
          <p:nvSpPr>
            <p:cNvPr id="256" name="Rectangle 62"/>
            <p:cNvSpPr>
              <a:spLocks noChangeArrowheads="1"/>
            </p:cNvSpPr>
            <p:nvPr/>
          </p:nvSpPr>
          <p:spPr bwMode="auto">
            <a:xfrm>
              <a:off x="1298577" y="41211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7" name="Rectangle 63"/>
            <p:cNvSpPr>
              <a:spLocks noChangeArrowheads="1"/>
            </p:cNvSpPr>
            <p:nvPr/>
          </p:nvSpPr>
          <p:spPr bwMode="auto">
            <a:xfrm>
              <a:off x="1462089" y="41211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8" name="Rectangle 64"/>
            <p:cNvSpPr>
              <a:spLocks noChangeArrowheads="1"/>
            </p:cNvSpPr>
            <p:nvPr/>
          </p:nvSpPr>
          <p:spPr bwMode="auto">
            <a:xfrm>
              <a:off x="1625602" y="412115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59" name="Rectangle 67"/>
            <p:cNvSpPr>
              <a:spLocks noChangeArrowheads="1"/>
            </p:cNvSpPr>
            <p:nvPr/>
          </p:nvSpPr>
          <p:spPr bwMode="auto">
            <a:xfrm>
              <a:off x="1298577" y="43084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0" name="Rectangle 68"/>
            <p:cNvSpPr>
              <a:spLocks noChangeArrowheads="1"/>
            </p:cNvSpPr>
            <p:nvPr/>
          </p:nvSpPr>
          <p:spPr bwMode="auto">
            <a:xfrm>
              <a:off x="1462089" y="43084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1" name="Rectangle 69"/>
            <p:cNvSpPr>
              <a:spLocks noChangeArrowheads="1"/>
            </p:cNvSpPr>
            <p:nvPr/>
          </p:nvSpPr>
          <p:spPr bwMode="auto">
            <a:xfrm>
              <a:off x="1625602" y="430847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2" name="Rectangle 72"/>
            <p:cNvSpPr>
              <a:spLocks noChangeArrowheads="1"/>
            </p:cNvSpPr>
            <p:nvPr/>
          </p:nvSpPr>
          <p:spPr bwMode="auto">
            <a:xfrm>
              <a:off x="1298577" y="4495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3" name="Rectangle 73"/>
            <p:cNvSpPr>
              <a:spLocks noChangeArrowheads="1"/>
            </p:cNvSpPr>
            <p:nvPr/>
          </p:nvSpPr>
          <p:spPr bwMode="auto">
            <a:xfrm>
              <a:off x="1462089" y="4495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4" name="Rectangle 74"/>
            <p:cNvSpPr>
              <a:spLocks noChangeArrowheads="1"/>
            </p:cNvSpPr>
            <p:nvPr/>
          </p:nvSpPr>
          <p:spPr bwMode="auto">
            <a:xfrm>
              <a:off x="1625602" y="4495801"/>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5" name="Rectangle 77"/>
            <p:cNvSpPr>
              <a:spLocks noChangeArrowheads="1"/>
            </p:cNvSpPr>
            <p:nvPr/>
          </p:nvSpPr>
          <p:spPr bwMode="auto">
            <a:xfrm>
              <a:off x="1298577" y="4683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6" name="Rectangle 78"/>
            <p:cNvSpPr>
              <a:spLocks noChangeArrowheads="1"/>
            </p:cNvSpPr>
            <p:nvPr/>
          </p:nvSpPr>
          <p:spPr bwMode="auto">
            <a:xfrm>
              <a:off x="1462089" y="4683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7" name="Rectangle 79"/>
            <p:cNvSpPr>
              <a:spLocks noChangeArrowheads="1"/>
            </p:cNvSpPr>
            <p:nvPr/>
          </p:nvSpPr>
          <p:spPr bwMode="auto">
            <a:xfrm>
              <a:off x="1625602" y="4683126"/>
              <a:ext cx="98425" cy="96838"/>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8" name="Rectangle 82"/>
            <p:cNvSpPr>
              <a:spLocks noChangeArrowheads="1"/>
            </p:cNvSpPr>
            <p:nvPr/>
          </p:nvSpPr>
          <p:spPr bwMode="auto">
            <a:xfrm>
              <a:off x="1298577" y="48704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69" name="Rectangle 83"/>
            <p:cNvSpPr>
              <a:spLocks noChangeArrowheads="1"/>
            </p:cNvSpPr>
            <p:nvPr/>
          </p:nvSpPr>
          <p:spPr bwMode="auto">
            <a:xfrm>
              <a:off x="1462089" y="48704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0" name="Rectangle 84"/>
            <p:cNvSpPr>
              <a:spLocks noChangeArrowheads="1"/>
            </p:cNvSpPr>
            <p:nvPr/>
          </p:nvSpPr>
          <p:spPr bwMode="auto">
            <a:xfrm>
              <a:off x="1625602" y="487045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1" name="Rectangle 87"/>
            <p:cNvSpPr>
              <a:spLocks noChangeArrowheads="1"/>
            </p:cNvSpPr>
            <p:nvPr/>
          </p:nvSpPr>
          <p:spPr bwMode="auto">
            <a:xfrm>
              <a:off x="1298577" y="50577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2" name="Rectangle 88"/>
            <p:cNvSpPr>
              <a:spLocks noChangeArrowheads="1"/>
            </p:cNvSpPr>
            <p:nvPr/>
          </p:nvSpPr>
          <p:spPr bwMode="auto">
            <a:xfrm>
              <a:off x="1462089" y="50577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3" name="Rectangle 89"/>
            <p:cNvSpPr>
              <a:spLocks noChangeArrowheads="1"/>
            </p:cNvSpPr>
            <p:nvPr/>
          </p:nvSpPr>
          <p:spPr bwMode="auto">
            <a:xfrm>
              <a:off x="1625602" y="505777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4" name="Rectangle 92"/>
            <p:cNvSpPr>
              <a:spLocks noChangeArrowheads="1"/>
            </p:cNvSpPr>
            <p:nvPr/>
          </p:nvSpPr>
          <p:spPr bwMode="auto">
            <a:xfrm>
              <a:off x="1298577" y="5245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5" name="Rectangle 93"/>
            <p:cNvSpPr>
              <a:spLocks noChangeArrowheads="1"/>
            </p:cNvSpPr>
            <p:nvPr/>
          </p:nvSpPr>
          <p:spPr bwMode="auto">
            <a:xfrm>
              <a:off x="1462089" y="5245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6" name="Rectangle 94"/>
            <p:cNvSpPr>
              <a:spLocks noChangeArrowheads="1"/>
            </p:cNvSpPr>
            <p:nvPr/>
          </p:nvSpPr>
          <p:spPr bwMode="auto">
            <a:xfrm>
              <a:off x="1625602" y="5245101"/>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7" name="Rectangle 97"/>
            <p:cNvSpPr>
              <a:spLocks noChangeArrowheads="1"/>
            </p:cNvSpPr>
            <p:nvPr/>
          </p:nvSpPr>
          <p:spPr bwMode="auto">
            <a:xfrm>
              <a:off x="1298577" y="5432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78" name="Rectangle 98"/>
            <p:cNvSpPr>
              <a:spLocks noChangeArrowheads="1"/>
            </p:cNvSpPr>
            <p:nvPr/>
          </p:nvSpPr>
          <p:spPr bwMode="auto">
            <a:xfrm>
              <a:off x="1462089" y="5432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sp>
          <p:nvSpPr>
            <p:cNvPr id="295" name="Rectangle 98"/>
            <p:cNvSpPr>
              <a:spLocks noChangeArrowheads="1"/>
            </p:cNvSpPr>
            <p:nvPr/>
          </p:nvSpPr>
          <p:spPr bwMode="auto">
            <a:xfrm>
              <a:off x="1625602" y="5432426"/>
              <a:ext cx="98425" cy="98425"/>
            </a:xfrm>
            <a:prstGeom prst="rect">
              <a:avLst/>
            </a:prstGeom>
            <a:solidFill>
              <a:srgbClr val="0093E2"/>
            </a:solidFill>
            <a:ln>
              <a:noFill/>
            </a:ln>
          </p:spPr>
          <p:txBody>
            <a:bodyPr vert="horz" wrap="square" lIns="91427" tIns="45713" rIns="91427" bIns="45713" numCol="1" anchor="t" anchorCtr="0" compatLnSpc="1">
              <a:prstTxWarp prst="textNoShape">
                <a:avLst/>
              </a:prstTxWarp>
            </a:bodyPr>
            <a:lstStyle/>
            <a:p>
              <a:endParaRPr lang="de-DE"/>
            </a:p>
          </p:txBody>
        </p:sp>
      </p:grpSp>
      <p:sp>
        <p:nvSpPr>
          <p:cNvPr id="298" name="Rectangle 297"/>
          <p:cNvSpPr/>
          <p:nvPr/>
        </p:nvSpPr>
        <p:spPr bwMode="auto">
          <a:xfrm>
            <a:off x="1613622" y="1555437"/>
            <a:ext cx="3346192" cy="27374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82776" tIns="146220" rIns="182776" bIns="146220" numCol="1" spcCol="0" rtlCol="0" fromWordArt="0" anchor="ctr" anchorCtr="0" forceAA="0" compatLnSpc="1">
            <a:prstTxWarp prst="textNoShape">
              <a:avLst/>
            </a:prstTxWarp>
            <a:noAutofit/>
          </a:bodyPr>
          <a:lstStyle/>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2001"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r>
              <a:rPr lang="en-US" sz="1632" b="1"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99" name="Rectangle 298"/>
          <p:cNvSpPr/>
          <p:nvPr/>
        </p:nvSpPr>
        <p:spPr bwMode="auto">
          <a:xfrm>
            <a:off x="1613101" y="4291466"/>
            <a:ext cx="3346713" cy="1470729"/>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91428" rIns="179259" bIns="143407" numCol="1" spcCol="0" rtlCol="0" fromWordArt="0" anchor="t" anchorCtr="0" forceAA="0" compatLnSpc="1">
            <a:prstTxWarp prst="textNoShape">
              <a:avLst/>
            </a:prstTxWarp>
            <a:noAutofit/>
          </a:bodyPr>
          <a:lstStyle/>
          <a:p>
            <a:pPr algn="ctr" defTabSz="913821" fontAlgn="base">
              <a:lnSpc>
                <a:spcPct val="90000"/>
              </a:lnSpc>
              <a:defRPr/>
            </a:pPr>
            <a:r>
              <a:rPr lang="en-US" sz="1399" kern="0" dirty="0">
                <a:gradFill>
                  <a:gsLst>
                    <a:gs pos="0">
                      <a:srgbClr val="FFFFFF"/>
                    </a:gs>
                    <a:gs pos="100000">
                      <a:srgbClr val="FFFFFF"/>
                    </a:gs>
                  </a:gsLst>
                  <a:lin ang="5400000" scaled="0"/>
                </a:gradFill>
                <a:latin typeface="+mj-lt"/>
                <a:ea typeface="Segoe UI" pitchFamily="34" charset="0"/>
                <a:cs typeface="Segoe UI" pitchFamily="34" charset="0"/>
              </a:rPr>
              <a:t>Your Datacenter Infrastructure</a:t>
            </a:r>
          </a:p>
        </p:txBody>
      </p:sp>
      <p:grpSp>
        <p:nvGrpSpPr>
          <p:cNvPr id="300" name="Group 299"/>
          <p:cNvGrpSpPr/>
          <p:nvPr/>
        </p:nvGrpSpPr>
        <p:grpSpPr>
          <a:xfrm>
            <a:off x="1793152" y="4684000"/>
            <a:ext cx="2999013" cy="1078195"/>
            <a:chOff x="1777471" y="5059798"/>
            <a:chExt cx="2999439" cy="1078348"/>
          </a:xfrm>
        </p:grpSpPr>
        <p:pic>
          <p:nvPicPr>
            <p:cNvPr id="308" name="Picture 307"/>
            <p:cNvPicPr>
              <a:picLocks noChangeAspect="1"/>
            </p:cNvPicPr>
            <p:nvPr/>
          </p:nvPicPr>
          <p:blipFill>
            <a:blip r:embed="rId3"/>
            <a:stretch>
              <a:fillRect/>
            </a:stretch>
          </p:blipFill>
          <p:spPr>
            <a:xfrm>
              <a:off x="1777471" y="5059798"/>
              <a:ext cx="1501850" cy="579797"/>
            </a:xfrm>
            <a:prstGeom prst="rect">
              <a:avLst/>
            </a:prstGeom>
          </p:spPr>
        </p:pic>
        <p:pic>
          <p:nvPicPr>
            <p:cNvPr id="309" name="Picture 308"/>
            <p:cNvPicPr>
              <a:picLocks noChangeAspect="1"/>
            </p:cNvPicPr>
            <p:nvPr/>
          </p:nvPicPr>
          <p:blipFill>
            <a:blip r:embed="rId3"/>
            <a:stretch>
              <a:fillRect/>
            </a:stretch>
          </p:blipFill>
          <p:spPr>
            <a:xfrm>
              <a:off x="3275060" y="5059798"/>
              <a:ext cx="1501850" cy="579797"/>
            </a:xfrm>
            <a:prstGeom prst="rect">
              <a:avLst/>
            </a:prstGeom>
          </p:spPr>
        </p:pic>
        <p:pic>
          <p:nvPicPr>
            <p:cNvPr id="310" name="Picture 309"/>
            <p:cNvPicPr>
              <a:picLocks noChangeAspect="1"/>
            </p:cNvPicPr>
            <p:nvPr/>
          </p:nvPicPr>
          <p:blipFill>
            <a:blip r:embed="rId3"/>
            <a:stretch>
              <a:fillRect/>
            </a:stretch>
          </p:blipFill>
          <p:spPr>
            <a:xfrm>
              <a:off x="1777471" y="5558349"/>
              <a:ext cx="1501850" cy="579797"/>
            </a:xfrm>
            <a:prstGeom prst="rect">
              <a:avLst/>
            </a:prstGeom>
          </p:spPr>
        </p:pic>
        <p:pic>
          <p:nvPicPr>
            <p:cNvPr id="311" name="Picture 310"/>
            <p:cNvPicPr>
              <a:picLocks noChangeAspect="1"/>
            </p:cNvPicPr>
            <p:nvPr/>
          </p:nvPicPr>
          <p:blipFill>
            <a:blip r:embed="rId3"/>
            <a:stretch>
              <a:fillRect/>
            </a:stretch>
          </p:blipFill>
          <p:spPr>
            <a:xfrm>
              <a:off x="3275060" y="5558349"/>
              <a:ext cx="1501850" cy="579797"/>
            </a:xfrm>
            <a:prstGeom prst="rect">
              <a:avLst/>
            </a:prstGeom>
          </p:spPr>
        </p:pic>
      </p:grpSp>
      <p:sp>
        <p:nvSpPr>
          <p:cNvPr id="301" name="Rectangle 300"/>
          <p:cNvSpPr/>
          <p:nvPr/>
        </p:nvSpPr>
        <p:spPr bwMode="auto">
          <a:xfrm>
            <a:off x="1719845" y="3160814"/>
            <a:ext cx="3133747" cy="1027311"/>
          </a:xfrm>
          <a:prstGeom prst="rect">
            <a:avLst/>
          </a:prstGeom>
          <a:solidFill>
            <a:srgbClr val="00BCF2"/>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1" tIns="45713" rIns="182801" bIns="146241" numCol="1" spcCol="0" rtlCol="0" fromWordArt="0" anchor="t" anchorCtr="0" forceAA="0" compatLnSpc="1">
            <a:prstTxWarp prst="textNoShape">
              <a:avLst/>
            </a:prstTxWarp>
            <a:noAutofit/>
          </a:bodyPr>
          <a:lstStyle/>
          <a:p>
            <a:pPr algn="ctr" defTabSz="931828" fontAlgn="base">
              <a:defRPr/>
            </a:pPr>
            <a:r>
              <a:rPr lang="en-US" sz="1399" kern="0" dirty="0">
                <a:gradFill>
                  <a:gsLst>
                    <a:gs pos="0">
                      <a:srgbClr val="FFFFFF"/>
                    </a:gs>
                    <a:gs pos="100000">
                      <a:srgbClr val="FFFFFF"/>
                    </a:gs>
                  </a:gsLst>
                  <a:lin ang="5400000" scaled="0"/>
                </a:gradFill>
                <a:latin typeface="+mj-lt"/>
                <a:ea typeface="Segoe UI" pitchFamily="34" charset="0"/>
                <a:cs typeface="Segoe UI" pitchFamily="34" charset="0"/>
              </a:rPr>
              <a:t>Cloud-inspired Infrastructure</a:t>
            </a:r>
            <a:endParaRPr lang="en-US" sz="200" kern="0" dirty="0">
              <a:gradFill>
                <a:gsLst>
                  <a:gs pos="0">
                    <a:srgbClr val="FFFFFF"/>
                  </a:gs>
                  <a:gs pos="100000">
                    <a:srgbClr val="FFFFFF"/>
                  </a:gs>
                </a:gsLst>
                <a:lin ang="5400000" scaled="0"/>
              </a:gradFill>
              <a:latin typeface="+mj-lt"/>
              <a:ea typeface="Segoe UI" pitchFamily="34" charset="0"/>
              <a:cs typeface="Segoe UI" pitchFamily="34" charset="0"/>
            </a:endParaRPr>
          </a:p>
          <a:p>
            <a:pPr algn="ctr" defTabSz="931828" fontAlgn="base">
              <a:defRPr/>
            </a:pPr>
            <a:r>
              <a:rPr lang="en-US" sz="1000" kern="0" dirty="0">
                <a:gradFill>
                  <a:gsLst>
                    <a:gs pos="0">
                      <a:srgbClr val="FFFFFF"/>
                    </a:gs>
                    <a:gs pos="100000">
                      <a:srgbClr val="FFFFFF"/>
                    </a:gs>
                  </a:gsLst>
                  <a:lin ang="5400000" scaled="0"/>
                </a:gradFill>
                <a:ea typeface="Segoe UI" pitchFamily="34" charset="0"/>
                <a:cs typeface="Segoe UI" pitchFamily="34" charset="0"/>
              </a:rPr>
              <a:t>Powered by Windows Server, Hyper-V, </a:t>
            </a:r>
            <a:br>
              <a:rPr lang="en-US" sz="1000" kern="0" dirty="0">
                <a:gradFill>
                  <a:gsLst>
                    <a:gs pos="0">
                      <a:srgbClr val="FFFFFF"/>
                    </a:gs>
                    <a:gs pos="100000">
                      <a:srgbClr val="FFFFFF"/>
                    </a:gs>
                  </a:gsLst>
                  <a:lin ang="5400000" scaled="0"/>
                </a:gradFill>
                <a:ea typeface="Segoe UI" pitchFamily="34" charset="0"/>
                <a:cs typeface="Segoe UI" pitchFamily="34" charset="0"/>
              </a:rPr>
            </a:br>
            <a:r>
              <a:rPr lang="en-US" sz="1000" kern="0" dirty="0">
                <a:gradFill>
                  <a:gsLst>
                    <a:gs pos="0">
                      <a:srgbClr val="FFFFFF"/>
                    </a:gs>
                    <a:gs pos="100000">
                      <a:srgbClr val="FFFFFF"/>
                    </a:gs>
                  </a:gsLst>
                  <a:lin ang="5400000" scaled="0"/>
                </a:gradFill>
                <a:ea typeface="Segoe UI" pitchFamily="34" charset="0"/>
                <a:cs typeface="Segoe UI" pitchFamily="34" charset="0"/>
              </a:rPr>
              <a:t>System Center, and Azure</a:t>
            </a:r>
          </a:p>
        </p:txBody>
      </p:sp>
      <p:sp>
        <p:nvSpPr>
          <p:cNvPr id="302" name="Rectangle 301"/>
          <p:cNvSpPr/>
          <p:nvPr/>
        </p:nvSpPr>
        <p:spPr bwMode="auto">
          <a:xfrm>
            <a:off x="1719845" y="3784519"/>
            <a:ext cx="924723"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03" name="Rectangle 302"/>
          <p:cNvSpPr/>
          <p:nvPr/>
        </p:nvSpPr>
        <p:spPr bwMode="auto">
          <a:xfrm>
            <a:off x="2712431" y="3784519"/>
            <a:ext cx="1148575"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304" name="Rectangle 303"/>
          <p:cNvSpPr/>
          <p:nvPr/>
        </p:nvSpPr>
        <p:spPr bwMode="auto">
          <a:xfrm>
            <a:off x="3928869" y="3784519"/>
            <a:ext cx="924723"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305" name="Rectangle 304"/>
          <p:cNvSpPr/>
          <p:nvPr/>
        </p:nvSpPr>
        <p:spPr bwMode="auto">
          <a:xfrm>
            <a:off x="2344716" y="1660203"/>
            <a:ext cx="1884008" cy="1440996"/>
          </a:xfrm>
          <a:prstGeom prst="rect">
            <a:avLst/>
          </a:prstGeom>
          <a:solidFill>
            <a:srgbClr val="EC4F24"/>
          </a:solidFill>
          <a:ln w="6350" cap="flat" cmpd="sng" algn="ctr">
            <a:noFill/>
            <a:prstDash val="solid"/>
            <a:miter lim="800000"/>
            <a:headEnd type="none" w="med" len="med"/>
            <a:tailEnd type="none" w="med" len="med"/>
          </a:ln>
          <a:effectLst/>
        </p:spPr>
        <p:txBody>
          <a:bodyPr rot="0" spcFirstLastPara="0" vertOverflow="overflow" horzOverflow="overflow" vert="horz" wrap="square" lIns="182776" tIns="146220" rIns="182776" bIns="146220" numCol="1" spcCol="0" rtlCol="0" fromWordArt="0" anchor="ctr" anchorCtr="0" forceAA="0" compatLnSpc="1">
            <a:prstTxWarp prst="textNoShape">
              <a:avLst/>
            </a:prstTxWarp>
            <a:noAutofit/>
          </a:bodyPr>
          <a:lstStyle/>
          <a:p>
            <a:pPr algn="ctr" defTabSz="931828" fontAlgn="base">
              <a:lnSpc>
                <a:spcPct val="90000"/>
              </a:lnSpc>
              <a:defRPr/>
            </a:pPr>
            <a:r>
              <a:rPr lang="en-US" sz="1598" kern="0" dirty="0">
                <a:gradFill>
                  <a:gsLst>
                    <a:gs pos="0">
                      <a:srgbClr val="FFFFFF"/>
                    </a:gs>
                    <a:gs pos="100000">
                      <a:srgbClr val="FFFFFF"/>
                    </a:gs>
                  </a:gsLst>
                  <a:lin ang="5400000" scaled="0"/>
                </a:gradFill>
                <a:latin typeface="+mj-lt"/>
                <a:ea typeface="Segoe UI" pitchFamily="34" charset="0"/>
                <a:cs typeface="Segoe UI" pitchFamily="34" charset="0"/>
              </a:rPr>
              <a:t>Platform Services</a:t>
            </a:r>
          </a:p>
        </p:txBody>
      </p:sp>
      <p:sp>
        <p:nvSpPr>
          <p:cNvPr id="306" name="Rectangle 305"/>
          <p:cNvSpPr/>
          <p:nvPr/>
        </p:nvSpPr>
        <p:spPr bwMode="auto">
          <a:xfrm rot="16200000">
            <a:off x="1288747" y="2091303"/>
            <a:ext cx="1440995" cy="57879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821" fontAlgn="base">
              <a:defRPr/>
            </a:pPr>
            <a:r>
              <a:rPr lang="en-US" sz="1199" kern="0" dirty="0">
                <a:solidFill>
                  <a:srgbClr val="FFFFFF"/>
                </a:solidFill>
                <a:latin typeface="+mj-lt"/>
                <a:ea typeface="Segoe UI" pitchFamily="34" charset="0"/>
                <a:cs typeface="Segoe UI" pitchFamily="34" charset="0"/>
              </a:rPr>
              <a:t>Security and Management</a:t>
            </a:r>
          </a:p>
        </p:txBody>
      </p:sp>
      <p:sp>
        <p:nvSpPr>
          <p:cNvPr id="307" name="Rectangle 306"/>
          <p:cNvSpPr/>
          <p:nvPr/>
        </p:nvSpPr>
        <p:spPr bwMode="auto">
          <a:xfrm rot="5400000">
            <a:off x="3843697" y="2091304"/>
            <a:ext cx="1440994" cy="57879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821" fontAlgn="base">
              <a:defRPr/>
            </a:pPr>
            <a:r>
              <a:rPr lang="en-US" sz="1199" kern="0" dirty="0">
                <a:solidFill>
                  <a:srgbClr val="FFFFFF"/>
                </a:solidFill>
                <a:latin typeface="+mj-lt"/>
                <a:ea typeface="Segoe UI" pitchFamily="34" charset="0"/>
                <a:cs typeface="Segoe UI" pitchFamily="34" charset="0"/>
              </a:rPr>
              <a:t>Hybrid</a:t>
            </a:r>
          </a:p>
          <a:p>
            <a:pPr algn="ctr" defTabSz="913821" fontAlgn="base">
              <a:defRPr/>
            </a:pPr>
            <a:r>
              <a:rPr lang="en-US" sz="1199" kern="0" dirty="0">
                <a:solidFill>
                  <a:srgbClr val="FFFFFF"/>
                </a:solidFill>
                <a:latin typeface="+mj-lt"/>
                <a:ea typeface="Segoe UI" pitchFamily="34" charset="0"/>
                <a:cs typeface="Segoe UI" pitchFamily="34" charset="0"/>
              </a:rPr>
              <a:t>Operations</a:t>
            </a:r>
          </a:p>
        </p:txBody>
      </p:sp>
      <p:sp>
        <p:nvSpPr>
          <p:cNvPr id="313" name="Rectangle 312"/>
          <p:cNvSpPr/>
          <p:nvPr/>
        </p:nvSpPr>
        <p:spPr bwMode="auto">
          <a:xfrm>
            <a:off x="8586234" y="1555437"/>
            <a:ext cx="3346192" cy="27374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82776" tIns="146220" rIns="182776" bIns="146220" numCol="1" spcCol="0" rtlCol="0" fromWordArt="0" anchor="ctr" anchorCtr="0" forceAA="0" compatLnSpc="1">
            <a:prstTxWarp prst="textNoShape">
              <a:avLst/>
            </a:prstTxWarp>
            <a:noAutofit/>
          </a:bodyPr>
          <a:lstStyle/>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1632"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endParaRPr lang="en-US" sz="2001" b="1" kern="0" dirty="0">
              <a:gradFill>
                <a:gsLst>
                  <a:gs pos="0">
                    <a:srgbClr val="FFFFFF"/>
                  </a:gs>
                  <a:gs pos="100000">
                    <a:srgbClr val="FFFFFF"/>
                  </a:gs>
                </a:gsLst>
                <a:lin ang="5400000" scaled="0"/>
              </a:gradFill>
              <a:ea typeface="Segoe UI" pitchFamily="34" charset="0"/>
              <a:cs typeface="Segoe UI" pitchFamily="34" charset="0"/>
            </a:endParaRPr>
          </a:p>
          <a:p>
            <a:pPr algn="ctr" defTabSz="931828" fontAlgn="base">
              <a:lnSpc>
                <a:spcPct val="90000"/>
              </a:lnSpc>
              <a:defRPr/>
            </a:pPr>
            <a:r>
              <a:rPr lang="en-US" sz="1632" b="1" kern="0" dirty="0">
                <a:gradFill>
                  <a:gsLst>
                    <a:gs pos="0">
                      <a:srgbClr val="FFFFFF"/>
                    </a:gs>
                    <a:gs pos="100000">
                      <a:srgbClr val="FFFFFF"/>
                    </a:gs>
                  </a:gsLst>
                  <a:lin ang="5400000" scaled="0"/>
                </a:gradFill>
                <a:ea typeface="Segoe UI" pitchFamily="34" charset="0"/>
                <a:cs typeface="Segoe UI" pitchFamily="34" charset="0"/>
              </a:rPr>
              <a:t> </a:t>
            </a:r>
          </a:p>
        </p:txBody>
      </p:sp>
      <p:sp>
        <p:nvSpPr>
          <p:cNvPr id="314" name="Rectangle 313"/>
          <p:cNvSpPr/>
          <p:nvPr/>
        </p:nvSpPr>
        <p:spPr bwMode="auto">
          <a:xfrm>
            <a:off x="8585714" y="4291466"/>
            <a:ext cx="3346713" cy="1470729"/>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91428" rIns="179259" bIns="143407" numCol="1" spcCol="0" rtlCol="0" fromWordArt="0" anchor="t" anchorCtr="0" forceAA="0" compatLnSpc="1">
            <a:prstTxWarp prst="textNoShape">
              <a:avLst/>
            </a:prstTxWarp>
            <a:noAutofit/>
          </a:bodyPr>
          <a:lstStyle/>
          <a:p>
            <a:pPr algn="ctr" defTabSz="913821" fontAlgn="base">
              <a:lnSpc>
                <a:spcPct val="90000"/>
              </a:lnSpc>
              <a:defRPr/>
            </a:pPr>
            <a:r>
              <a:rPr lang="en-US" sz="1399" kern="0" dirty="0">
                <a:gradFill>
                  <a:gsLst>
                    <a:gs pos="0">
                      <a:srgbClr val="FFFFFF"/>
                    </a:gs>
                    <a:gs pos="100000">
                      <a:srgbClr val="FFFFFF"/>
                    </a:gs>
                  </a:gsLst>
                  <a:lin ang="5400000" scaled="0"/>
                </a:gradFill>
                <a:latin typeface="+mj-lt"/>
                <a:ea typeface="Segoe UI" pitchFamily="34" charset="0"/>
                <a:cs typeface="Segoe UI" pitchFamily="34" charset="0"/>
              </a:rPr>
              <a:t>Azure Global Datacenters</a:t>
            </a:r>
          </a:p>
        </p:txBody>
      </p:sp>
      <p:sp>
        <p:nvSpPr>
          <p:cNvPr id="316" name="Rectangle 315"/>
          <p:cNvSpPr/>
          <p:nvPr/>
        </p:nvSpPr>
        <p:spPr bwMode="auto">
          <a:xfrm>
            <a:off x="8692457" y="3160814"/>
            <a:ext cx="3133747" cy="1027311"/>
          </a:xfrm>
          <a:prstGeom prst="rect">
            <a:avLst/>
          </a:prstGeom>
          <a:solidFill>
            <a:srgbClr val="00BCF2"/>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1" tIns="45713" rIns="182801" bIns="146241" numCol="1" spcCol="0" rtlCol="0" fromWordArt="0" anchor="t" anchorCtr="0" forceAA="0" compatLnSpc="1">
            <a:prstTxWarp prst="textNoShape">
              <a:avLst/>
            </a:prstTxWarp>
            <a:noAutofit/>
          </a:bodyPr>
          <a:lstStyle/>
          <a:p>
            <a:pPr algn="ctr" defTabSz="931828" fontAlgn="base">
              <a:defRPr/>
            </a:pPr>
            <a:endParaRPr lang="en-US" sz="1399" kern="0" dirty="0">
              <a:gradFill>
                <a:gsLst>
                  <a:gs pos="0">
                    <a:srgbClr val="FFFFFF"/>
                  </a:gs>
                  <a:gs pos="100000">
                    <a:srgbClr val="FFFFFF"/>
                  </a:gs>
                </a:gsLst>
                <a:lin ang="5400000" scaled="0"/>
              </a:gradFill>
              <a:latin typeface="+mj-lt"/>
              <a:ea typeface="Segoe UI" pitchFamily="34" charset="0"/>
              <a:cs typeface="Segoe UI" pitchFamily="34" charset="0"/>
            </a:endParaRPr>
          </a:p>
          <a:p>
            <a:pPr algn="ctr" defTabSz="931828" fontAlgn="base">
              <a:defRPr/>
            </a:pPr>
            <a:r>
              <a:rPr lang="en-US" sz="1399" kern="0" dirty="0">
                <a:gradFill>
                  <a:gsLst>
                    <a:gs pos="0">
                      <a:srgbClr val="FFFFFF"/>
                    </a:gs>
                    <a:gs pos="100000">
                      <a:srgbClr val="FFFFFF"/>
                    </a:gs>
                  </a:gsLst>
                  <a:lin ang="5400000" scaled="0"/>
                </a:gradFill>
                <a:latin typeface="+mj-lt"/>
                <a:ea typeface="Segoe UI" pitchFamily="34" charset="0"/>
                <a:cs typeface="Segoe UI" pitchFamily="34" charset="0"/>
              </a:rPr>
              <a:t>Infrastructure Services</a:t>
            </a: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8692457" y="3784519"/>
            <a:ext cx="924723"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18" name="Rectangle 317"/>
          <p:cNvSpPr/>
          <p:nvPr/>
        </p:nvSpPr>
        <p:spPr bwMode="auto">
          <a:xfrm>
            <a:off x="9685043" y="3784519"/>
            <a:ext cx="1148575"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319" name="Rectangle 318"/>
          <p:cNvSpPr/>
          <p:nvPr/>
        </p:nvSpPr>
        <p:spPr bwMode="auto">
          <a:xfrm>
            <a:off x="10901482" y="3784519"/>
            <a:ext cx="924723" cy="403605"/>
          </a:xfrm>
          <a:prstGeom prst="rect">
            <a:avLst/>
          </a:prstGeom>
          <a:solidFill>
            <a:srgbClr val="F68C1E"/>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8" tIns="146220" rIns="91428" bIns="146220" numCol="1" spcCol="0" rtlCol="0" fromWordArt="0" anchor="ctr" anchorCtr="0" forceAA="0" compatLnSpc="1">
            <a:prstTxWarp prst="textNoShape">
              <a:avLst/>
            </a:prstTxWarp>
            <a:noAutofit/>
          </a:bodyPr>
          <a:lstStyle/>
          <a:p>
            <a:pPr algn="ctr" defTabSz="931828" fontAlgn="base">
              <a:lnSpc>
                <a:spcPct val="90000"/>
              </a:lnSpc>
              <a:defRPr/>
            </a:pPr>
            <a:r>
              <a:rPr lang="en-US" sz="1000" kern="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320" name="Rectangle 319"/>
          <p:cNvSpPr/>
          <p:nvPr/>
        </p:nvSpPr>
        <p:spPr bwMode="auto">
          <a:xfrm>
            <a:off x="9317328" y="1660203"/>
            <a:ext cx="1884008" cy="1440996"/>
          </a:xfrm>
          <a:prstGeom prst="rect">
            <a:avLst/>
          </a:prstGeom>
          <a:solidFill>
            <a:srgbClr val="EC4F24"/>
          </a:solidFill>
          <a:ln w="6350" cap="flat" cmpd="sng" algn="ctr">
            <a:noFill/>
            <a:prstDash val="solid"/>
            <a:miter lim="800000"/>
            <a:headEnd type="none" w="med" len="med"/>
            <a:tailEnd type="none" w="med" len="med"/>
          </a:ln>
          <a:effectLst/>
        </p:spPr>
        <p:txBody>
          <a:bodyPr rot="0" spcFirstLastPara="0" vertOverflow="overflow" horzOverflow="overflow" vert="horz" wrap="square" lIns="182776" tIns="146220" rIns="182776" bIns="146220" numCol="1" spcCol="0" rtlCol="0" fromWordArt="0" anchor="ctr" anchorCtr="0" forceAA="0" compatLnSpc="1">
            <a:prstTxWarp prst="textNoShape">
              <a:avLst/>
            </a:prstTxWarp>
            <a:noAutofit/>
          </a:bodyPr>
          <a:lstStyle/>
          <a:p>
            <a:pPr algn="ctr" defTabSz="931828" fontAlgn="base">
              <a:lnSpc>
                <a:spcPct val="90000"/>
              </a:lnSpc>
              <a:defRPr/>
            </a:pPr>
            <a:r>
              <a:rPr lang="en-US" sz="1598" kern="0" dirty="0">
                <a:gradFill>
                  <a:gsLst>
                    <a:gs pos="0">
                      <a:srgbClr val="FFFFFF"/>
                    </a:gs>
                    <a:gs pos="100000">
                      <a:srgbClr val="FFFFFF"/>
                    </a:gs>
                  </a:gsLst>
                  <a:lin ang="5400000" scaled="0"/>
                </a:gradFill>
                <a:latin typeface="+mj-lt"/>
                <a:ea typeface="Segoe UI" pitchFamily="34" charset="0"/>
                <a:cs typeface="Segoe UI" pitchFamily="34" charset="0"/>
              </a:rPr>
              <a:t>Platform Services</a:t>
            </a:r>
          </a:p>
        </p:txBody>
      </p:sp>
      <p:sp>
        <p:nvSpPr>
          <p:cNvPr id="321" name="Rectangle 320"/>
          <p:cNvSpPr/>
          <p:nvPr/>
        </p:nvSpPr>
        <p:spPr bwMode="auto">
          <a:xfrm rot="16200000">
            <a:off x="8261359" y="2091303"/>
            <a:ext cx="1440995" cy="57879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821" fontAlgn="base">
              <a:defRPr/>
            </a:pPr>
            <a:r>
              <a:rPr lang="en-US" sz="1199" kern="0" dirty="0">
                <a:solidFill>
                  <a:srgbClr val="FFFFFF"/>
                </a:solidFill>
                <a:latin typeface="+mj-lt"/>
                <a:ea typeface="Segoe UI" pitchFamily="34" charset="0"/>
                <a:cs typeface="Segoe UI" pitchFamily="34" charset="0"/>
              </a:rPr>
              <a:t>Security and Management</a:t>
            </a:r>
          </a:p>
        </p:txBody>
      </p:sp>
      <p:sp>
        <p:nvSpPr>
          <p:cNvPr id="322" name="Rectangle 321"/>
          <p:cNvSpPr/>
          <p:nvPr/>
        </p:nvSpPr>
        <p:spPr bwMode="auto">
          <a:xfrm rot="5400000">
            <a:off x="10816310" y="2091304"/>
            <a:ext cx="1440994" cy="57879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821" fontAlgn="base">
              <a:defRPr/>
            </a:pPr>
            <a:r>
              <a:rPr lang="en-US" sz="1199" kern="0" dirty="0">
                <a:solidFill>
                  <a:srgbClr val="FFFFFF"/>
                </a:solidFill>
                <a:latin typeface="+mj-lt"/>
                <a:ea typeface="Segoe UI" pitchFamily="34" charset="0"/>
                <a:cs typeface="Segoe UI" pitchFamily="34" charset="0"/>
              </a:rPr>
              <a:t>Hybrid</a:t>
            </a:r>
          </a:p>
          <a:p>
            <a:pPr algn="ctr" defTabSz="913821" fontAlgn="base">
              <a:defRPr/>
            </a:pPr>
            <a:r>
              <a:rPr lang="en-US" sz="1199" kern="0" dirty="0">
                <a:solidFill>
                  <a:srgbClr val="FFFFFF"/>
                </a:solidFill>
                <a:latin typeface="+mj-lt"/>
                <a:ea typeface="Segoe UI" pitchFamily="34" charset="0"/>
                <a:cs typeface="Segoe UI" pitchFamily="34" charset="0"/>
              </a:rPr>
              <a:t>Operations</a:t>
            </a:r>
          </a:p>
        </p:txBody>
      </p:sp>
      <p:pic>
        <p:nvPicPr>
          <p:cNvPr id="341" name="Picture 340"/>
          <p:cNvPicPr>
            <a:picLocks noChangeAspect="1"/>
          </p:cNvPicPr>
          <p:nvPr/>
        </p:nvPicPr>
        <p:blipFill>
          <a:blip r:embed="rId4"/>
          <a:stretch>
            <a:fillRect/>
          </a:stretch>
        </p:blipFill>
        <p:spPr>
          <a:xfrm>
            <a:off x="8585714" y="4677167"/>
            <a:ext cx="3346519" cy="1085028"/>
          </a:xfrm>
          <a:prstGeom prst="rect">
            <a:avLst/>
          </a:prstGeom>
        </p:spPr>
      </p:pic>
      <p:sp>
        <p:nvSpPr>
          <p:cNvPr id="346" name="Rectangle 345"/>
          <p:cNvSpPr/>
          <p:nvPr/>
        </p:nvSpPr>
        <p:spPr bwMode="auto">
          <a:xfrm>
            <a:off x="885" y="5763784"/>
            <a:ext cx="12434708" cy="1250726"/>
          </a:xfrm>
          <a:prstGeom prst="rect">
            <a:avLst/>
          </a:prstGeom>
          <a:solidFill>
            <a:srgbClr val="0093E2"/>
          </a:solidFill>
          <a:ln w="6350" cap="flat" cmpd="sng" algn="ctr">
            <a:noFill/>
            <a:prstDash val="solid"/>
            <a:miter lim="800000"/>
            <a:headEnd type="none" w="med" len="med"/>
            <a:tailEnd type="none" w="med" len="med"/>
          </a:ln>
          <a:effectLst/>
        </p:spPr>
        <p:txBody>
          <a:bodyPr rot="0" spcFirstLastPara="0" vertOverflow="overflow" horzOverflow="overflow" vert="horz" wrap="square" lIns="182776" tIns="146220" rIns="182776" bIns="146220" numCol="1" spcCol="0" rtlCol="0" fromWordArt="0" anchor="t" anchorCtr="0" forceAA="0" compatLnSpc="1">
            <a:prstTxWarp prst="textNoShape">
              <a:avLst/>
            </a:prstTxWarp>
            <a:noAutofit/>
          </a:bodyPr>
          <a:lstStyle/>
          <a:p>
            <a:pPr algn="ctr" defTabSz="93182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610381" y="5958963"/>
            <a:ext cx="3349434" cy="860365"/>
          </a:xfrm>
          <a:prstGeom prst="rect">
            <a:avLst/>
          </a:prstGeom>
          <a:noFill/>
          <a:ln w="10795" cap="flat" cmpd="sng" algn="ctr">
            <a:noFill/>
            <a:prstDash val="solid"/>
          </a:ln>
          <a:effectLst/>
        </p:spPr>
        <p:txBody>
          <a:bodyPr wrap="square" lIns="182801" tIns="146241" rIns="182801" bIns="146241"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277">
              <a:defRPr/>
            </a:pPr>
            <a:r>
              <a:rPr lang="en-US" sz="2000" kern="0" dirty="0">
                <a:solidFill>
                  <a:schemeClr val="tx1"/>
                </a:solidFill>
                <a:latin typeface="Segoe UI Light"/>
              </a:rPr>
              <a:t>Microsoft Azure Stack </a:t>
            </a:r>
          </a:p>
          <a:p>
            <a:pPr defTabSz="932277">
              <a:defRPr/>
            </a:pPr>
            <a:r>
              <a:rPr lang="en-US" sz="2000" kern="0" dirty="0">
                <a:solidFill>
                  <a:schemeClr val="tx1"/>
                </a:solidFill>
                <a:latin typeface="Segoe UI Light"/>
              </a:rPr>
              <a:t>and Cloud Platform System</a:t>
            </a:r>
          </a:p>
        </p:txBody>
      </p:sp>
      <p:sp>
        <p:nvSpPr>
          <p:cNvPr id="345" name="TextBox 344"/>
          <p:cNvSpPr txBox="1"/>
          <p:nvPr/>
        </p:nvSpPr>
        <p:spPr>
          <a:xfrm>
            <a:off x="8585714" y="5983807"/>
            <a:ext cx="3346713" cy="860365"/>
          </a:xfrm>
          <a:prstGeom prst="rect">
            <a:avLst/>
          </a:prstGeom>
          <a:noFill/>
          <a:ln w="10795" cap="flat" cmpd="sng" algn="ctr">
            <a:noFill/>
            <a:prstDash val="solid"/>
          </a:ln>
          <a:effectLst/>
        </p:spPr>
        <p:txBody>
          <a:bodyPr wrap="square" lIns="182801" tIns="146241" rIns="182801" bIns="146241"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277">
              <a:defRPr/>
            </a:pPr>
            <a:r>
              <a:rPr lang="en-US" sz="2000" kern="0" dirty="0">
                <a:solidFill>
                  <a:schemeClr val="tx1"/>
                </a:solidFill>
                <a:latin typeface="Segoe UI Light"/>
              </a:rPr>
              <a:t>Microsoft Azure Cloud</a:t>
            </a:r>
          </a:p>
          <a:p>
            <a:pPr defTabSz="932277">
              <a:defRPr/>
            </a:pPr>
            <a:r>
              <a:rPr lang="en-US" sz="2000" kern="0" dirty="0">
                <a:solidFill>
                  <a:schemeClr val="tx1"/>
                </a:solidFill>
                <a:latin typeface="Segoe UI Light"/>
              </a:rPr>
              <a:t>Public, Global, Shared</a:t>
            </a:r>
          </a:p>
        </p:txBody>
      </p:sp>
      <p:grpSp>
        <p:nvGrpSpPr>
          <p:cNvPr id="213" name="Group 212"/>
          <p:cNvGrpSpPr/>
          <p:nvPr/>
        </p:nvGrpSpPr>
        <p:grpSpPr>
          <a:xfrm>
            <a:off x="5314797" y="1815305"/>
            <a:ext cx="2912969" cy="3560738"/>
            <a:chOff x="4618037" y="1858962"/>
            <a:chExt cx="2971801" cy="3632654"/>
          </a:xfrm>
        </p:grpSpPr>
        <p:sp>
          <p:nvSpPr>
            <p:cNvPr id="214" name="Rectangle 213"/>
            <p:cNvSpPr/>
            <p:nvPr/>
          </p:nvSpPr>
          <p:spPr bwMode="auto">
            <a:xfrm>
              <a:off x="4898314" y="3954462"/>
              <a:ext cx="2691524" cy="197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913926" fontAlgn="base">
                <a:lnSpc>
                  <a:spcPct val="90000"/>
                </a:lnSpc>
                <a:spcBef>
                  <a:spcPct val="0"/>
                </a:spcBef>
                <a:spcAft>
                  <a:spcPct val="0"/>
                </a:spcAft>
                <a:defRPr/>
              </a:pPr>
              <a:r>
                <a:rPr lang="en-US" sz="1372" dirty="0">
                  <a:solidFill>
                    <a:schemeClr val="tx1"/>
                  </a:solidFill>
                  <a:latin typeface="Segoe UI"/>
                  <a:ea typeface="Segoe UI" pitchFamily="34" charset="0"/>
                  <a:cs typeface="Segoe UI" pitchFamily="34" charset="0"/>
                </a:rPr>
                <a:t>Azure services in your datacenter</a:t>
              </a:r>
            </a:p>
          </p:txBody>
        </p:sp>
        <p:sp>
          <p:nvSpPr>
            <p:cNvPr id="215" name="Rectangle 214"/>
            <p:cNvSpPr/>
            <p:nvPr/>
          </p:nvSpPr>
          <p:spPr bwMode="auto">
            <a:xfrm>
              <a:off x="5075237" y="3604108"/>
              <a:ext cx="2340330" cy="197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913926" fontAlgn="base">
                <a:lnSpc>
                  <a:spcPct val="90000"/>
                </a:lnSpc>
                <a:spcBef>
                  <a:spcPct val="0"/>
                </a:spcBef>
                <a:spcAft>
                  <a:spcPct val="0"/>
                </a:spcAft>
                <a:defRPr/>
              </a:pPr>
              <a:r>
                <a:rPr lang="en-US" sz="1372" dirty="0">
                  <a:solidFill>
                    <a:schemeClr val="tx1"/>
                  </a:solidFill>
                  <a:latin typeface="Segoe UI"/>
                  <a:ea typeface="Segoe UI" pitchFamily="34" charset="0"/>
                  <a:cs typeface="Segoe UI" pitchFamily="34" charset="0"/>
                </a:rPr>
                <a:t>Unified app development</a:t>
              </a:r>
            </a:p>
          </p:txBody>
        </p:sp>
        <p:sp>
          <p:nvSpPr>
            <p:cNvPr id="216" name="Rectangle 215"/>
            <p:cNvSpPr/>
            <p:nvPr/>
          </p:nvSpPr>
          <p:spPr bwMode="auto">
            <a:xfrm>
              <a:off x="5264012" y="3253755"/>
              <a:ext cx="1859425" cy="197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913926" fontAlgn="base">
                <a:lnSpc>
                  <a:spcPct val="90000"/>
                </a:lnSpc>
                <a:spcBef>
                  <a:spcPct val="0"/>
                </a:spcBef>
                <a:spcAft>
                  <a:spcPct val="0"/>
                </a:spcAft>
                <a:defRPr/>
              </a:pPr>
              <a:r>
                <a:rPr lang="en-US" sz="1372" dirty="0">
                  <a:solidFill>
                    <a:schemeClr val="tx1"/>
                  </a:solidFill>
                  <a:latin typeface="Segoe UI"/>
                  <a:ea typeface="Segoe UI" pitchFamily="34" charset="0"/>
                  <a:cs typeface="Segoe UI" pitchFamily="34" charset="0"/>
                </a:rPr>
                <a:t>One Azure ecosystem</a:t>
              </a:r>
            </a:p>
          </p:txBody>
        </p:sp>
        <p:sp>
          <p:nvSpPr>
            <p:cNvPr id="217" name="TextBox 54"/>
            <p:cNvSpPr txBox="1"/>
            <p:nvPr/>
          </p:nvSpPr>
          <p:spPr>
            <a:xfrm>
              <a:off x="4618037" y="1861007"/>
              <a:ext cx="1426556" cy="517065"/>
            </a:xfrm>
            <a:prstGeom prst="rect">
              <a:avLst/>
            </a:prstGeom>
            <a:noFill/>
          </p:spPr>
          <p:txBody>
            <a:bodyPr wrap="squar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96214">
                <a:lnSpc>
                  <a:spcPct val="90000"/>
                </a:lnSpc>
                <a:spcAft>
                  <a:spcPts val="587"/>
                </a:spcAft>
                <a:defRPr/>
              </a:pPr>
              <a:r>
                <a:rPr lang="en-US" sz="1568" dirty="0">
                  <a:latin typeface="Segoe UI"/>
                </a:rPr>
                <a:t>Developers</a:t>
              </a:r>
            </a:p>
          </p:txBody>
        </p:sp>
        <p:sp>
          <p:nvSpPr>
            <p:cNvPr id="218" name="TextBox 54"/>
            <p:cNvSpPr txBox="1"/>
            <p:nvPr/>
          </p:nvSpPr>
          <p:spPr>
            <a:xfrm>
              <a:off x="4618037" y="4972507"/>
              <a:ext cx="1426556" cy="517065"/>
            </a:xfrm>
            <a:prstGeom prst="rect">
              <a:avLst/>
            </a:prstGeom>
            <a:noFill/>
          </p:spPr>
          <p:txBody>
            <a:bodyPr wrap="squar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96214">
                <a:lnSpc>
                  <a:spcPct val="90000"/>
                </a:lnSpc>
                <a:spcAft>
                  <a:spcPts val="587"/>
                </a:spcAft>
                <a:defRPr/>
              </a:pPr>
              <a:r>
                <a:rPr lang="en-US" sz="1568" dirty="0">
                  <a:latin typeface="Segoe UI"/>
                </a:rPr>
                <a:t>Operations</a:t>
              </a:r>
            </a:p>
          </p:txBody>
        </p:sp>
        <p:sp>
          <p:nvSpPr>
            <p:cNvPr id="219" name="Freeform 5"/>
            <p:cNvSpPr>
              <a:spLocks noEditPoints="1"/>
            </p:cNvSpPr>
            <p:nvPr/>
          </p:nvSpPr>
          <p:spPr bwMode="auto">
            <a:xfrm>
              <a:off x="5982787" y="4970462"/>
              <a:ext cx="470901" cy="521154"/>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defTabSz="914191">
                <a:defRPr/>
              </a:pPr>
              <a:endParaRPr lang="en-US" sz="1764">
                <a:latin typeface="Segoe UI"/>
              </a:endParaRPr>
            </a:p>
          </p:txBody>
        </p:sp>
        <p:sp>
          <p:nvSpPr>
            <p:cNvPr id="220" name="Freeform 5"/>
            <p:cNvSpPr>
              <a:spLocks noEditPoints="1"/>
            </p:cNvSpPr>
            <p:nvPr/>
          </p:nvSpPr>
          <p:spPr bwMode="auto">
            <a:xfrm>
              <a:off x="5982787" y="1858962"/>
              <a:ext cx="470901" cy="521154"/>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defTabSz="914191">
                <a:defRPr/>
              </a:pPr>
              <a:endParaRPr lang="en-US" sz="1764">
                <a:latin typeface="Segoe UI"/>
              </a:endParaRPr>
            </a:p>
          </p:txBody>
        </p:sp>
        <p:grpSp>
          <p:nvGrpSpPr>
            <p:cNvPr id="221" name="Group 220"/>
            <p:cNvGrpSpPr/>
            <p:nvPr/>
          </p:nvGrpSpPr>
          <p:grpSpPr>
            <a:xfrm>
              <a:off x="5455187" y="4245069"/>
              <a:ext cx="1526100" cy="661894"/>
              <a:chOff x="5553963" y="7688262"/>
              <a:chExt cx="1526100" cy="661894"/>
            </a:xfrm>
          </p:grpSpPr>
          <p:sp>
            <p:nvSpPr>
              <p:cNvPr id="225" name="Freeform 9"/>
              <p:cNvSpPr>
                <a:spLocks/>
              </p:cNvSpPr>
              <p:nvPr/>
            </p:nvSpPr>
            <p:spPr bwMode="auto">
              <a:xfrm flipH="1" flipV="1">
                <a:off x="5553963" y="7688262"/>
                <a:ext cx="1328549" cy="661894"/>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FF8C00"/>
              </a:solidFill>
              <a:ln>
                <a:noFill/>
              </a:ln>
            </p:spPr>
            <p:txBody>
              <a:bodyPr vert="horz" wrap="square" lIns="89617" tIns="44808" rIns="89617" bIns="44808" numCol="1" anchor="t" anchorCtr="0" compatLnSpc="1">
                <a:prstTxWarp prst="textNoShape">
                  <a:avLst/>
                </a:prstTxWarp>
              </a:bodyPr>
              <a:lstStyle/>
              <a:p>
                <a:pPr defTabSz="913963">
                  <a:lnSpc>
                    <a:spcPct val="90000"/>
                  </a:lnSpc>
                  <a:defRPr/>
                </a:pPr>
                <a:endParaRPr lang="en-US" sz="1836" kern="0">
                  <a:latin typeface="Segoe UI"/>
                </a:endParaRPr>
              </a:p>
            </p:txBody>
          </p:sp>
          <p:sp>
            <p:nvSpPr>
              <p:cNvPr id="226" name="Freeform 9"/>
              <p:cNvSpPr>
                <a:spLocks/>
              </p:cNvSpPr>
              <p:nvPr/>
            </p:nvSpPr>
            <p:spPr bwMode="auto">
              <a:xfrm flipV="1">
                <a:off x="5751514" y="7688262"/>
                <a:ext cx="1328549" cy="661894"/>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FF8C00"/>
              </a:solidFill>
              <a:ln>
                <a:noFill/>
              </a:ln>
            </p:spPr>
            <p:txBody>
              <a:bodyPr vert="horz" wrap="square" lIns="89617" tIns="44808" rIns="89617" bIns="44808" numCol="1" anchor="t" anchorCtr="0" compatLnSpc="1">
                <a:prstTxWarp prst="textNoShape">
                  <a:avLst/>
                </a:prstTxWarp>
              </a:bodyPr>
              <a:lstStyle/>
              <a:p>
                <a:pPr defTabSz="913963">
                  <a:lnSpc>
                    <a:spcPct val="90000"/>
                  </a:lnSpc>
                  <a:defRPr/>
                </a:pPr>
                <a:endParaRPr lang="en-US" sz="1836" kern="0">
                  <a:latin typeface="Segoe UI"/>
                </a:endParaRPr>
              </a:p>
            </p:txBody>
          </p:sp>
        </p:grpSp>
        <p:grpSp>
          <p:nvGrpSpPr>
            <p:cNvPr id="222" name="Group 221"/>
            <p:cNvGrpSpPr/>
            <p:nvPr/>
          </p:nvGrpSpPr>
          <p:grpSpPr>
            <a:xfrm rot="10800000">
              <a:off x="5455187" y="2442122"/>
              <a:ext cx="1526100" cy="661894"/>
              <a:chOff x="5553963" y="7688262"/>
              <a:chExt cx="1526100" cy="661894"/>
            </a:xfrm>
          </p:grpSpPr>
          <p:sp>
            <p:nvSpPr>
              <p:cNvPr id="223" name="Freeform 9"/>
              <p:cNvSpPr>
                <a:spLocks/>
              </p:cNvSpPr>
              <p:nvPr/>
            </p:nvSpPr>
            <p:spPr bwMode="auto">
              <a:xfrm flipH="1" flipV="1">
                <a:off x="5553963" y="7688262"/>
                <a:ext cx="1328549" cy="661894"/>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FF8C00"/>
              </a:solidFill>
              <a:ln>
                <a:noFill/>
              </a:ln>
            </p:spPr>
            <p:txBody>
              <a:bodyPr vert="horz" wrap="square" lIns="89617" tIns="44808" rIns="89617" bIns="44808" numCol="1" anchor="t" anchorCtr="0" compatLnSpc="1">
                <a:prstTxWarp prst="textNoShape">
                  <a:avLst/>
                </a:prstTxWarp>
              </a:bodyPr>
              <a:lstStyle/>
              <a:p>
                <a:pPr defTabSz="913963">
                  <a:lnSpc>
                    <a:spcPct val="90000"/>
                  </a:lnSpc>
                  <a:defRPr/>
                </a:pPr>
                <a:endParaRPr lang="en-US" sz="1836" kern="0">
                  <a:latin typeface="Segoe UI"/>
                </a:endParaRPr>
              </a:p>
            </p:txBody>
          </p:sp>
          <p:sp>
            <p:nvSpPr>
              <p:cNvPr id="224" name="Freeform 9"/>
              <p:cNvSpPr>
                <a:spLocks/>
              </p:cNvSpPr>
              <p:nvPr/>
            </p:nvSpPr>
            <p:spPr bwMode="auto">
              <a:xfrm flipV="1">
                <a:off x="5751514" y="7688262"/>
                <a:ext cx="1328549" cy="661894"/>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FF8C00"/>
              </a:solidFill>
              <a:ln>
                <a:noFill/>
              </a:ln>
            </p:spPr>
            <p:txBody>
              <a:bodyPr vert="horz" wrap="square" lIns="89617" tIns="44808" rIns="89617" bIns="44808" numCol="1" anchor="t" anchorCtr="0" compatLnSpc="1">
                <a:prstTxWarp prst="textNoShape">
                  <a:avLst/>
                </a:prstTxWarp>
              </a:bodyPr>
              <a:lstStyle/>
              <a:p>
                <a:pPr defTabSz="913963">
                  <a:lnSpc>
                    <a:spcPct val="90000"/>
                  </a:lnSpc>
                  <a:defRPr/>
                </a:pPr>
                <a:endParaRPr lang="en-US" sz="1836" kern="0">
                  <a:latin typeface="Segoe UI"/>
                </a:endParaRPr>
              </a:p>
            </p:txBody>
          </p:sp>
        </p:grpSp>
      </p:grpSp>
    </p:spTree>
    <p:extLst>
      <p:ext uri="{BB962C8B-B14F-4D97-AF65-F5344CB8AC3E}">
        <p14:creationId xmlns:p14="http://schemas.microsoft.com/office/powerpoint/2010/main" val="2029227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1" grpId="0" animBg="1"/>
      <p:bldP spid="302" grpId="0" animBg="1"/>
      <p:bldP spid="303" grpId="0" animBg="1"/>
      <p:bldP spid="304" grpId="0" animBg="1"/>
      <p:bldP spid="305" grpId="0" animBg="1"/>
      <p:bldP spid="306" grpId="0" animBg="1"/>
      <p:bldP spid="307"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sz="3200" dirty="0"/>
              <a:t>An ARM template is a JSON formatted document that can be deployed to create a ring-fenced group of resources</a:t>
            </a:r>
          </a:p>
          <a:p>
            <a:endParaRPr lang="en-GB" sz="3200" dirty="0"/>
          </a:p>
          <a:p>
            <a:r>
              <a:rPr lang="en-GB" sz="3200" dirty="0"/>
              <a:t>Can, and should be parameterised</a:t>
            </a:r>
          </a:p>
          <a:p>
            <a:endParaRPr lang="en-GB" sz="3200" dirty="0"/>
          </a:p>
          <a:p>
            <a:r>
              <a:rPr lang="en-GB" sz="3200" dirty="0"/>
              <a:t>You </a:t>
            </a:r>
            <a:r>
              <a:rPr lang="en-GB" sz="3200" i="1" dirty="0"/>
              <a:t>could </a:t>
            </a:r>
            <a:r>
              <a:rPr lang="en-GB" sz="3200" dirty="0"/>
              <a:t>Build an ARM template by hand (!)</a:t>
            </a:r>
          </a:p>
          <a:p>
            <a:endParaRPr lang="en-GB" sz="3200" dirty="0"/>
          </a:p>
          <a:p>
            <a:r>
              <a:rPr lang="en-GB" sz="3200" dirty="0"/>
              <a:t>Are iterative (Multiple templates can be used to build up a solution)</a:t>
            </a:r>
          </a:p>
        </p:txBody>
      </p:sp>
      <p:pic>
        <p:nvPicPr>
          <p:cNvPr id="5" name="Picture 4"/>
          <p:cNvPicPr>
            <a:picLocks noChangeAspect="1"/>
          </p:cNvPicPr>
          <p:nvPr/>
        </p:nvPicPr>
        <p:blipFill>
          <a:blip r:embed="rId3"/>
          <a:stretch>
            <a:fillRect/>
          </a:stretch>
        </p:blipFill>
        <p:spPr>
          <a:xfrm>
            <a:off x="10394701" y="4721398"/>
            <a:ext cx="2559956" cy="2559956"/>
          </a:xfrm>
          <a:prstGeom prst="rect">
            <a:avLst/>
          </a:prstGeom>
        </p:spPr>
      </p:pic>
      <p:sp>
        <p:nvSpPr>
          <p:cNvPr id="6" name="Rectangle 5"/>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Deployment methodology</a:t>
            </a:r>
          </a:p>
        </p:txBody>
      </p:sp>
      <p:sp>
        <p:nvSpPr>
          <p:cNvPr id="7" name="TextBox 6"/>
          <p:cNvSpPr txBox="1"/>
          <p:nvPr/>
        </p:nvSpPr>
        <p:spPr>
          <a:xfrm>
            <a:off x="9098557" y="77795"/>
            <a:ext cx="333703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{World}|Azure</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0228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31970" y="1237914"/>
            <a:ext cx="4071881" cy="5276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58" dirty="0">
                <a:solidFill>
                  <a:schemeClr val="tx1"/>
                </a:solidFill>
              </a:rPr>
              <a:t>What?</a:t>
            </a:r>
          </a:p>
          <a:p>
            <a:pPr>
              <a:lnSpc>
                <a:spcPct val="120000"/>
              </a:lnSpc>
            </a:pPr>
            <a:r>
              <a:rPr lang="en-US" sz="1836" dirty="0">
                <a:solidFill>
                  <a:schemeClr val="tx1"/>
                </a:solidFill>
                <a:latin typeface="Segoe UI Light"/>
              </a:rPr>
              <a:t>Source file, can be checked-in</a:t>
            </a:r>
          </a:p>
          <a:p>
            <a:pPr>
              <a:lnSpc>
                <a:spcPct val="120000"/>
              </a:lnSpc>
            </a:pPr>
            <a:r>
              <a:rPr lang="en-US" sz="1836" dirty="0">
                <a:solidFill>
                  <a:schemeClr val="tx1"/>
                </a:solidFill>
                <a:latin typeface="Segoe UI Light"/>
              </a:rPr>
              <a:t>Specifies resources, dependencies and connections</a:t>
            </a:r>
          </a:p>
          <a:p>
            <a:pPr>
              <a:lnSpc>
                <a:spcPct val="120000"/>
              </a:lnSpc>
            </a:pPr>
            <a:r>
              <a:rPr lang="en-US" sz="1836" dirty="0">
                <a:solidFill>
                  <a:schemeClr val="tx1"/>
                </a:solidFill>
                <a:latin typeface="Segoe UI Light"/>
              </a:rPr>
              <a:t>Parameterized input/output</a:t>
            </a:r>
          </a:p>
          <a:p>
            <a:pPr marL="0" indent="0">
              <a:buNone/>
            </a:pPr>
            <a:endParaRPr lang="en-US" sz="1599" dirty="0">
              <a:solidFill>
                <a:schemeClr val="tx1"/>
              </a:solidFill>
              <a:latin typeface="Segoe UI Light"/>
            </a:endParaRPr>
          </a:p>
          <a:p>
            <a:pPr marL="0" indent="0">
              <a:buNone/>
            </a:pPr>
            <a:r>
              <a:rPr lang="en-US" sz="2958" dirty="0">
                <a:solidFill>
                  <a:schemeClr val="tx1"/>
                </a:solidFill>
              </a:rPr>
              <a:t>Why? </a:t>
            </a:r>
          </a:p>
          <a:p>
            <a:pPr>
              <a:lnSpc>
                <a:spcPct val="120000"/>
              </a:lnSpc>
            </a:pPr>
            <a:r>
              <a:rPr lang="en-US" sz="1836" dirty="0">
                <a:solidFill>
                  <a:schemeClr val="tx1"/>
                </a:solidFill>
                <a:latin typeface="Segoe UI Light"/>
              </a:rPr>
              <a:t>Ensure </a:t>
            </a:r>
            <a:r>
              <a:rPr lang="en-US" sz="1836" dirty="0" err="1">
                <a:solidFill>
                  <a:schemeClr val="tx1"/>
                </a:solidFill>
                <a:latin typeface="Segoe UI Light"/>
              </a:rPr>
              <a:t>Idempotency</a:t>
            </a:r>
            <a:endParaRPr lang="en-US" sz="1836" dirty="0">
              <a:solidFill>
                <a:schemeClr val="tx1"/>
              </a:solidFill>
              <a:latin typeface="Segoe UI Light"/>
            </a:endParaRPr>
          </a:p>
          <a:p>
            <a:pPr>
              <a:lnSpc>
                <a:spcPct val="120000"/>
              </a:lnSpc>
            </a:pPr>
            <a:r>
              <a:rPr lang="en-US" sz="1836" dirty="0">
                <a:solidFill>
                  <a:schemeClr val="tx1"/>
                </a:solidFill>
                <a:latin typeface="Segoe UI Light"/>
              </a:rPr>
              <a:t>Simplify orchestration</a:t>
            </a:r>
          </a:p>
          <a:p>
            <a:pPr>
              <a:lnSpc>
                <a:spcPct val="120000"/>
              </a:lnSpc>
            </a:pPr>
            <a:r>
              <a:rPr lang="en-US" sz="1836" dirty="0">
                <a:solidFill>
                  <a:schemeClr val="tx1"/>
                </a:solidFill>
                <a:latin typeface="Segoe UI Light"/>
              </a:rPr>
              <a:t>Provide cross-resource configuration and update support</a:t>
            </a:r>
          </a:p>
          <a:p>
            <a:pPr>
              <a:lnSpc>
                <a:spcPct val="120000"/>
              </a:lnSpc>
            </a:pPr>
            <a:endParaRPr lang="en-US" sz="1836" dirty="0">
              <a:solidFill>
                <a:schemeClr val="tx1"/>
              </a:solidFill>
              <a:latin typeface="Segoe UI Light"/>
            </a:endParaRPr>
          </a:p>
        </p:txBody>
      </p:sp>
      <p:sp>
        <p:nvSpPr>
          <p:cNvPr id="8" name="Rectangle 7"/>
          <p:cNvSpPr/>
          <p:nvPr/>
        </p:nvSpPr>
        <p:spPr bwMode="auto">
          <a:xfrm>
            <a:off x="8873497" y="1016228"/>
            <a:ext cx="3416903" cy="1300899"/>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t" anchorCtr="0"/>
          <a:lstStyle/>
          <a:p>
            <a:pPr defTabSz="950778"/>
            <a:r>
              <a:rPr lang="en-US" sz="1428" dirty="0">
                <a:solidFill>
                  <a:schemeClr val="tx1"/>
                </a:solidFill>
                <a:ea typeface="Segoe UI" pitchFamily="34" charset="0"/>
                <a:cs typeface="Segoe UI" pitchFamily="34" charset="0"/>
              </a:rPr>
              <a:t>Instantiation of repeatable </a:t>
            </a:r>
            <a:r>
              <a:rPr lang="en-US" sz="1428" dirty="0" err="1">
                <a:solidFill>
                  <a:schemeClr val="tx1"/>
                </a:solidFill>
                <a:ea typeface="Segoe UI" pitchFamily="34" charset="0"/>
                <a:cs typeface="Segoe UI" pitchFamily="34" charset="0"/>
              </a:rPr>
              <a:t>config</a:t>
            </a:r>
            <a:r>
              <a:rPr lang="en-US" sz="1428" dirty="0">
                <a:solidFill>
                  <a:schemeClr val="tx1"/>
                </a:solidFill>
                <a:ea typeface="Segoe UI" pitchFamily="34" charset="0"/>
                <a:cs typeface="Segoe UI" pitchFamily="34" charset="0"/>
              </a:rPr>
              <a:t>.</a:t>
            </a:r>
            <a:endParaRPr lang="en-US" sz="1122" dirty="0">
              <a:solidFill>
                <a:schemeClr val="tx1"/>
              </a:solidFill>
              <a:ea typeface="Segoe UI" pitchFamily="34" charset="0"/>
              <a:cs typeface="Segoe UI" pitchFamily="34" charset="0"/>
            </a:endParaRPr>
          </a:p>
          <a:p>
            <a:pPr defTabSz="950778"/>
            <a:r>
              <a:rPr lang="en-US" sz="1224" i="1" dirty="0">
                <a:solidFill>
                  <a:schemeClr val="tx1"/>
                </a:solidFill>
                <a:ea typeface="Segoe UI" pitchFamily="34" charset="0"/>
                <a:cs typeface="Segoe UI" pitchFamily="34" charset="0"/>
              </a:rPr>
              <a:t>Configuration </a:t>
            </a:r>
            <a:r>
              <a:rPr lang="en-US" sz="1224" i="1" dirty="0">
                <a:solidFill>
                  <a:schemeClr val="tx1"/>
                </a:solidFill>
                <a:ea typeface="Segoe UI" pitchFamily="34" charset="0"/>
                <a:cs typeface="Segoe UI" pitchFamily="34" charset="0"/>
                <a:sym typeface="Wingdings" panose="05000000000000000000" pitchFamily="2" charset="2"/>
              </a:rPr>
              <a:t> </a:t>
            </a:r>
            <a:r>
              <a:rPr lang="en-US" sz="1224" i="1" dirty="0">
                <a:solidFill>
                  <a:schemeClr val="tx1"/>
                </a:solidFill>
                <a:ea typeface="Segoe UI" pitchFamily="34" charset="0"/>
                <a:cs typeface="Segoe UI" pitchFamily="34" charset="0"/>
              </a:rPr>
              <a:t>Resource Group</a:t>
            </a:r>
          </a:p>
        </p:txBody>
      </p:sp>
      <p:grpSp>
        <p:nvGrpSpPr>
          <p:cNvPr id="2" name="Group 4"/>
          <p:cNvGrpSpPr>
            <a:grpSpLocks noChangeAspect="1"/>
          </p:cNvGrpSpPr>
          <p:nvPr/>
        </p:nvGrpSpPr>
        <p:grpSpPr bwMode="auto">
          <a:xfrm>
            <a:off x="4636598" y="515299"/>
            <a:ext cx="7048576" cy="5782615"/>
            <a:chOff x="2863" y="318"/>
            <a:chExt cx="4354" cy="3572"/>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9" name="Rectangle 16"/>
            <p:cNvSpPr>
              <a:spLocks noChangeArrowheads="1"/>
            </p:cNvSpPr>
            <p:nvPr/>
          </p:nvSpPr>
          <p:spPr bwMode="auto">
            <a:xfrm>
              <a:off x="3398" y="2838"/>
              <a:ext cx="60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36">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4" name="Rectangle 31"/>
            <p:cNvSpPr>
              <a:spLocks noChangeArrowheads="1"/>
            </p:cNvSpPr>
            <p:nvPr/>
          </p:nvSpPr>
          <p:spPr bwMode="auto">
            <a:xfrm>
              <a:off x="4884" y="2838"/>
              <a:ext cx="62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36">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0" name="Rectangle 47"/>
            <p:cNvSpPr>
              <a:spLocks noChangeArrowheads="1"/>
            </p:cNvSpPr>
            <p:nvPr/>
          </p:nvSpPr>
          <p:spPr bwMode="auto">
            <a:xfrm>
              <a:off x="6417" y="2788"/>
              <a:ext cx="3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36">
                <a:solidFill>
                  <a:srgbClr val="00B0F0"/>
                </a:solidFill>
              </a:endParaRPr>
            </a:p>
          </p:txBody>
        </p:sp>
        <p:sp>
          <p:nvSpPr>
            <p:cNvPr id="51" name="Rectangle 48"/>
            <p:cNvSpPr>
              <a:spLocks noChangeArrowheads="1"/>
            </p:cNvSpPr>
            <p:nvPr/>
          </p:nvSpPr>
          <p:spPr bwMode="auto">
            <a:xfrm>
              <a:off x="6417" y="2933"/>
              <a:ext cx="6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36">
                  <a:solidFill>
                    <a:srgbClr val="FFFFFF"/>
                  </a:solidFill>
                  <a:latin typeface="Segoe Pro Display Light" panose="020B0302040504020203" pitchFamily="34" charset="0"/>
                </a:rPr>
                <a:t>Machines</a:t>
              </a:r>
              <a:endParaRPr lang="en-US" altLang="en-US" sz="1836">
                <a:solidFill>
                  <a:srgbClr val="00B0F0"/>
                </a:solidFill>
              </a:endParaRPr>
            </a:p>
          </p:txBody>
        </p:sp>
        <p:sp>
          <p:nvSpPr>
            <p:cNvPr id="52" name="Freeform 49"/>
            <p:cNvSpPr>
              <a:spLocks/>
            </p:cNvSpPr>
            <p:nvPr/>
          </p:nvSpPr>
          <p:spPr bwMode="auto">
            <a:xfrm>
              <a:off x="4531" y="513"/>
              <a:ext cx="945" cy="760"/>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7" name="Rectangle 54"/>
            <p:cNvSpPr>
              <a:spLocks noChangeArrowheads="1"/>
            </p:cNvSpPr>
            <p:nvPr/>
          </p:nvSpPr>
          <p:spPr bwMode="auto">
            <a:xfrm>
              <a:off x="4731" y="523"/>
              <a:ext cx="5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550">
                  <a:solidFill>
                    <a:srgbClr val="414042"/>
                  </a:solidFill>
                  <a:latin typeface="Segoe Pro Display Light" panose="020B0302040504020203" pitchFamily="34" charset="0"/>
                </a:rPr>
                <a:t>SQL-A</a:t>
              </a:r>
              <a:endParaRPr lang="en-US" altLang="en-US" sz="1836">
                <a:solidFill>
                  <a:srgbClr val="00B0F0"/>
                </a:solidFill>
              </a:endParaRPr>
            </a:p>
          </p:txBody>
        </p:sp>
        <p:sp>
          <p:nvSpPr>
            <p:cNvPr id="58" name="Rectangle 55"/>
            <p:cNvSpPr>
              <a:spLocks noChangeArrowheads="1"/>
            </p:cNvSpPr>
            <p:nvPr/>
          </p:nvSpPr>
          <p:spPr bwMode="auto">
            <a:xfrm>
              <a:off x="4671" y="738"/>
              <a:ext cx="70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550" dirty="0">
                  <a:solidFill>
                    <a:srgbClr val="414042"/>
                  </a:solidFill>
                  <a:latin typeface="Segoe Pro Display Light" panose="020B0302040504020203" pitchFamily="34" charset="0"/>
                </a:rPr>
                <a:t>Website</a:t>
              </a:r>
              <a:endParaRPr lang="en-US" altLang="en-US" sz="1836" dirty="0">
                <a:solidFill>
                  <a:srgbClr val="00B0F0"/>
                </a:solidFill>
              </a:endParaRPr>
            </a:p>
          </p:txBody>
        </p:sp>
        <p:sp>
          <p:nvSpPr>
            <p:cNvPr id="59" name="Rectangle 56"/>
            <p:cNvSpPr>
              <a:spLocks noChangeArrowheads="1"/>
            </p:cNvSpPr>
            <p:nvPr/>
          </p:nvSpPr>
          <p:spPr bwMode="auto">
            <a:xfrm>
              <a:off x="4676" y="1020"/>
              <a:ext cx="67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816" b="1">
                  <a:solidFill>
                    <a:srgbClr val="414042"/>
                  </a:solidFill>
                  <a:latin typeface="Segoe Pro Display Semibold" panose="020B0702040504020203" pitchFamily="34" charset="0"/>
                </a:rPr>
                <a:t>[SQL CONFIG] VM (2x)</a:t>
              </a:r>
              <a:endParaRPr lang="en-US" altLang="en-US" sz="1836">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0"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1" name="Rectangle 68"/>
            <p:cNvSpPr>
              <a:spLocks noChangeArrowheads="1"/>
            </p:cNvSpPr>
            <p:nvPr/>
          </p:nvSpPr>
          <p:spPr bwMode="auto">
            <a:xfrm>
              <a:off x="6236" y="2141"/>
              <a:ext cx="61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a:solidFill>
                    <a:srgbClr val="FFFFFF"/>
                  </a:solidFill>
                  <a:latin typeface="Segoe UI Semibold" panose="020B0702040204020203" pitchFamily="34" charset="0"/>
                </a:rPr>
                <a:t>DEPENDS ON SQL</a:t>
              </a:r>
              <a:endParaRPr lang="en-US" altLang="en-US" sz="1836">
                <a:solidFill>
                  <a:srgbClr val="00B0F0"/>
                </a:solidFill>
              </a:endParaRPr>
            </a:p>
          </p:txBody>
        </p:sp>
        <p:sp>
          <p:nvSpPr>
            <p:cNvPr id="72"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3" name="Rectangle 70"/>
            <p:cNvSpPr>
              <a:spLocks noChangeArrowheads="1"/>
            </p:cNvSpPr>
            <p:nvPr/>
          </p:nvSpPr>
          <p:spPr bwMode="auto">
            <a:xfrm>
              <a:off x="4713" y="2141"/>
              <a:ext cx="61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a:solidFill>
                    <a:srgbClr val="FFFFFF"/>
                  </a:solidFill>
                  <a:latin typeface="Segoe UI Semibold" panose="020B0702040204020203" pitchFamily="34" charset="0"/>
                </a:rPr>
                <a:t>DEPENDS ON SQL</a:t>
              </a:r>
              <a:endParaRPr lang="en-US" altLang="en-US" sz="1836">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8" name="Rectangle 75"/>
            <p:cNvSpPr>
              <a:spLocks noChangeArrowheads="1"/>
            </p:cNvSpPr>
            <p:nvPr/>
          </p:nvSpPr>
          <p:spPr bwMode="auto">
            <a:xfrm>
              <a:off x="4023" y="3702"/>
              <a:ext cx="16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a:solidFill>
                    <a:srgbClr val="FFFFFF"/>
                  </a:solidFill>
                  <a:latin typeface="Segoe UI Semibold" panose="020B0702040204020203" pitchFamily="34" charset="0"/>
                </a:rPr>
                <a:t>SQL</a:t>
              </a:r>
              <a:endParaRPr lang="en-US" altLang="en-US" sz="1836">
                <a:solidFill>
                  <a:srgbClr val="00B0F0"/>
                </a:solidFill>
              </a:endParaRPr>
            </a:p>
          </p:txBody>
        </p:sp>
        <p:sp>
          <p:nvSpPr>
            <p:cNvPr id="79" name="Rectangle 76"/>
            <p:cNvSpPr>
              <a:spLocks noChangeArrowheads="1"/>
            </p:cNvSpPr>
            <p:nvPr/>
          </p:nvSpPr>
          <p:spPr bwMode="auto">
            <a:xfrm>
              <a:off x="4204" y="3702"/>
              <a:ext cx="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a:solidFill>
                    <a:srgbClr val="FFFFFF"/>
                  </a:solidFill>
                  <a:latin typeface="Segoe UI Semibold" panose="020B0702040204020203" pitchFamily="34" charset="0"/>
                </a:rPr>
                <a:t>C</a:t>
              </a:r>
              <a:endParaRPr lang="en-US" altLang="en-US" sz="1836">
                <a:solidFill>
                  <a:srgbClr val="00B0F0"/>
                </a:solidFill>
              </a:endParaRPr>
            </a:p>
          </p:txBody>
        </p:sp>
        <p:sp>
          <p:nvSpPr>
            <p:cNvPr id="80" name="Rectangle 77"/>
            <p:cNvSpPr>
              <a:spLocks noChangeArrowheads="1"/>
            </p:cNvSpPr>
            <p:nvPr/>
          </p:nvSpPr>
          <p:spPr bwMode="auto">
            <a:xfrm>
              <a:off x="4257" y="3702"/>
              <a:ext cx="27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a:solidFill>
                    <a:srgbClr val="FFFFFF"/>
                  </a:solidFill>
                  <a:latin typeface="Segoe UI Semibold" panose="020B0702040204020203" pitchFamily="34" charset="0"/>
                </a:rPr>
                <a:t>ONFIG</a:t>
              </a:r>
              <a:endParaRPr lang="en-US" altLang="en-US" sz="1836">
                <a:solidFill>
                  <a:srgbClr val="00B0F0"/>
                </a:solidFill>
              </a:endParaRPr>
            </a:p>
          </p:txBody>
        </p:sp>
      </p:grpSp>
      <p:sp>
        <p:nvSpPr>
          <p:cNvPr id="81" name="Rectangle 80"/>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Templates</a:t>
            </a:r>
          </a:p>
        </p:txBody>
      </p:sp>
      <p:sp>
        <p:nvSpPr>
          <p:cNvPr id="82" name="TextBox 81"/>
          <p:cNvSpPr txBox="1"/>
          <p:nvPr/>
        </p:nvSpPr>
        <p:spPr>
          <a:xfrm>
            <a:off x="5760097" y="77259"/>
            <a:ext cx="6606253"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{ARM Universe: {[World],[World]}}</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45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Placeholder 80"/>
          <p:cNvSpPr>
            <a:spLocks noGrp="1"/>
          </p:cNvSpPr>
          <p:nvPr>
            <p:ph type="body" sz="quarter" idx="10"/>
          </p:nvPr>
        </p:nvSpPr>
        <p:spPr>
          <a:xfrm>
            <a:off x="274638" y="1221157"/>
            <a:ext cx="11887199" cy="5950860"/>
          </a:xfrm>
        </p:spPr>
        <p:txBody>
          <a:bodyPr/>
          <a:lstStyle/>
          <a:p>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"$schema"</a:t>
            </a:r>
            <a:r>
              <a:rPr lang="en-GB" sz="1200" dirty="0">
                <a:solidFill>
                  <a:srgbClr val="000000"/>
                </a:solidFill>
                <a:highlight>
                  <a:srgbClr val="FFFFFF"/>
                </a:highlight>
              </a:rPr>
              <a:t>: </a:t>
            </a:r>
            <a:r>
              <a:rPr lang="en-GB" sz="1200" dirty="0">
                <a:solidFill>
                  <a:srgbClr val="A31515"/>
                </a:solidFill>
                <a:highlight>
                  <a:srgbClr val="FFFFFF"/>
                </a:highlight>
              </a:rPr>
              <a:t>"https://schema.management.azure.com/schemas/2015-01-01/</a:t>
            </a:r>
            <a:r>
              <a:rPr lang="en-GB" sz="1200" dirty="0" err="1">
                <a:solidFill>
                  <a:srgbClr val="A31515"/>
                </a:solidFill>
                <a:highlight>
                  <a:srgbClr val="FFFFFF"/>
                </a:highlight>
              </a:rPr>
              <a:t>deploymentTemplate.json</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contentVersion</a:t>
            </a:r>
            <a:r>
              <a:rPr lang="en-GB" sz="1200" dirty="0">
                <a:solidFill>
                  <a:srgbClr val="2E75B6"/>
                </a:solidFill>
                <a:highlight>
                  <a:srgbClr val="FFFFFF"/>
                </a:highlight>
              </a:rPr>
              <a:t>"</a:t>
            </a:r>
            <a:r>
              <a:rPr lang="en-GB" sz="1200" dirty="0">
                <a:solidFill>
                  <a:srgbClr val="000000"/>
                </a:solidFill>
                <a:highlight>
                  <a:srgbClr val="FFFFFF"/>
                </a:highlight>
              </a:rPr>
              <a:t>: </a:t>
            </a:r>
            <a:r>
              <a:rPr lang="en-GB" sz="1200" dirty="0">
                <a:solidFill>
                  <a:srgbClr val="A31515"/>
                </a:solidFill>
                <a:highlight>
                  <a:srgbClr val="FFFFFF"/>
                </a:highlight>
              </a:rPr>
              <a:t>"1.0.0.0"</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"parameters"</a:t>
            </a:r>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storageAccounts_willstestfiles_name</a:t>
            </a:r>
            <a:r>
              <a:rPr lang="en-GB" sz="1200" dirty="0">
                <a:solidFill>
                  <a:srgbClr val="2E75B6"/>
                </a:solidFill>
                <a:highlight>
                  <a:srgbClr val="FFFFFF"/>
                </a:highlight>
              </a:rPr>
              <a:t>"</a:t>
            </a:r>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defaultValue</a:t>
            </a:r>
            <a:r>
              <a:rPr lang="en-GB" sz="1200" dirty="0">
                <a:solidFill>
                  <a:srgbClr val="2E75B6"/>
                </a:solidFill>
                <a:highlight>
                  <a:srgbClr val="FFFFFF"/>
                </a:highlight>
              </a:rPr>
              <a:t>"</a:t>
            </a:r>
            <a:r>
              <a:rPr lang="en-GB" sz="1200" dirty="0">
                <a:solidFill>
                  <a:srgbClr val="000000"/>
                </a:solidFill>
                <a:highlight>
                  <a:srgbClr val="FFFFFF"/>
                </a:highlight>
              </a:rPr>
              <a:t>: </a:t>
            </a:r>
            <a:r>
              <a:rPr lang="en-GB" sz="1200" dirty="0">
                <a:solidFill>
                  <a:srgbClr val="A31515"/>
                </a:solidFill>
                <a:highlight>
                  <a:srgbClr val="FFFFFF"/>
                </a:highlight>
              </a:rPr>
              <a:t>"</a:t>
            </a:r>
            <a:r>
              <a:rPr lang="en-GB" sz="1200" dirty="0" err="1">
                <a:solidFill>
                  <a:srgbClr val="A31515"/>
                </a:solidFill>
                <a:highlight>
                  <a:srgbClr val="FFFFFF"/>
                </a:highlight>
              </a:rPr>
              <a:t>willstestfiles</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"type"</a:t>
            </a:r>
            <a:r>
              <a:rPr lang="en-GB" sz="1200" dirty="0">
                <a:solidFill>
                  <a:srgbClr val="000000"/>
                </a:solidFill>
                <a:highlight>
                  <a:srgbClr val="FFFFFF"/>
                </a:highlight>
              </a:rPr>
              <a:t>: </a:t>
            </a:r>
            <a:r>
              <a:rPr lang="en-GB" sz="1200" dirty="0">
                <a:solidFill>
                  <a:srgbClr val="A31515"/>
                </a:solidFill>
                <a:highlight>
                  <a:srgbClr val="FFFFFF"/>
                </a:highlight>
              </a:rPr>
              <a:t>"String"</a:t>
            </a:r>
            <a:endParaRPr lang="en-GB" sz="1200" dirty="0">
              <a:solidFill>
                <a:srgbClr val="000000"/>
              </a:solidFill>
              <a:highlight>
                <a:srgbClr val="FFFFFF"/>
              </a:highlight>
            </a:endParaRPr>
          </a:p>
          <a:p>
            <a:r>
              <a:rPr lang="en-GB" sz="1200" dirty="0">
                <a:solidFill>
                  <a:srgbClr val="000000"/>
                </a:solidFill>
                <a:highlight>
                  <a:srgbClr val="FFFFFF"/>
                </a:highlight>
              </a:rPr>
              <a:t>        }</a:t>
            </a:r>
          </a:p>
          <a:p>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"variables"</a:t>
            </a:r>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"resources"</a:t>
            </a:r>
            <a:r>
              <a:rPr lang="en-GB" sz="1200" dirty="0">
                <a:solidFill>
                  <a:srgbClr val="000000"/>
                </a:solidFill>
                <a:highlight>
                  <a:srgbClr val="FFFFFF"/>
                </a:highlight>
              </a:rPr>
              <a:t>: [</a:t>
            </a:r>
          </a:p>
          <a:p>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"comments"</a:t>
            </a:r>
            <a:r>
              <a:rPr lang="en-GB" sz="1200" dirty="0">
                <a:solidFill>
                  <a:srgbClr val="000000"/>
                </a:solidFill>
                <a:highlight>
                  <a:srgbClr val="FFFFFF"/>
                </a:highlight>
              </a:rPr>
              <a:t>: </a:t>
            </a:r>
            <a:r>
              <a:rPr lang="en-GB" sz="1200" dirty="0">
                <a:solidFill>
                  <a:srgbClr val="A31515"/>
                </a:solidFill>
                <a:highlight>
                  <a:srgbClr val="FFFFFF"/>
                </a:highlight>
              </a:rPr>
              <a:t>"Generalized from resource: '/subscriptions/389f74ca-43b9-4ce7-abbd-6bf070c8de3b/</a:t>
            </a:r>
            <a:r>
              <a:rPr lang="en-GB" sz="1200" dirty="0" err="1">
                <a:solidFill>
                  <a:srgbClr val="A31515"/>
                </a:solidFill>
                <a:highlight>
                  <a:srgbClr val="FFFFFF"/>
                </a:highlight>
              </a:rPr>
              <a:t>resourceGroups</a:t>
            </a:r>
            <a:r>
              <a:rPr lang="en-GB" sz="1200" dirty="0">
                <a:solidFill>
                  <a:srgbClr val="A31515"/>
                </a:solidFill>
                <a:highlight>
                  <a:srgbClr val="FFFFFF"/>
                </a:highlight>
              </a:rPr>
              <a:t>/</a:t>
            </a:r>
            <a:r>
              <a:rPr lang="en-GB" sz="1200" dirty="0" err="1">
                <a:solidFill>
                  <a:srgbClr val="A31515"/>
                </a:solidFill>
                <a:highlight>
                  <a:srgbClr val="FFFFFF"/>
                </a:highlight>
              </a:rPr>
              <a:t>willstestfiles</a:t>
            </a:r>
            <a:r>
              <a:rPr lang="en-GB" sz="1200" dirty="0">
                <a:solidFill>
                  <a:srgbClr val="A31515"/>
                </a:solidFill>
                <a:highlight>
                  <a:srgbClr val="FFFFFF"/>
                </a:highlight>
              </a:rPr>
              <a:t>/providers/</a:t>
            </a:r>
            <a:r>
              <a:rPr lang="en-GB" sz="1200" dirty="0" err="1">
                <a:solidFill>
                  <a:srgbClr val="A31515"/>
                </a:solidFill>
                <a:highlight>
                  <a:srgbClr val="FFFFFF"/>
                </a:highlight>
              </a:rPr>
              <a:t>Microsoft.Storage</a:t>
            </a:r>
            <a:r>
              <a:rPr lang="en-GB" sz="1200" dirty="0">
                <a:solidFill>
                  <a:srgbClr val="A31515"/>
                </a:solidFill>
                <a:highlight>
                  <a:srgbClr val="FFFFFF"/>
                </a:highlight>
              </a:rPr>
              <a:t>/</a:t>
            </a:r>
            <a:r>
              <a:rPr lang="en-GB" sz="1200" dirty="0" err="1">
                <a:solidFill>
                  <a:srgbClr val="A31515"/>
                </a:solidFill>
                <a:highlight>
                  <a:srgbClr val="FFFFFF"/>
                </a:highlight>
              </a:rPr>
              <a:t>storageAccounts</a:t>
            </a:r>
            <a:r>
              <a:rPr lang="en-GB" sz="1200" dirty="0">
                <a:solidFill>
                  <a:srgbClr val="A31515"/>
                </a:solidFill>
                <a:highlight>
                  <a:srgbClr val="FFFFFF"/>
                </a:highlight>
              </a:rPr>
              <a:t>/</a:t>
            </a:r>
            <a:r>
              <a:rPr lang="en-GB" sz="1200" dirty="0" err="1">
                <a:solidFill>
                  <a:srgbClr val="A31515"/>
                </a:solidFill>
                <a:highlight>
                  <a:srgbClr val="FFFFFF"/>
                </a:highlight>
              </a:rPr>
              <a:t>willstestfiles</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"type"</a:t>
            </a:r>
            <a:r>
              <a:rPr lang="en-GB" sz="1200" dirty="0">
                <a:solidFill>
                  <a:srgbClr val="000000"/>
                </a:solidFill>
                <a:highlight>
                  <a:srgbClr val="FFFFFF"/>
                </a:highlight>
              </a:rPr>
              <a:t>: </a:t>
            </a:r>
            <a:r>
              <a:rPr lang="en-GB" sz="1200" dirty="0">
                <a:solidFill>
                  <a:srgbClr val="A31515"/>
                </a:solidFill>
                <a:highlight>
                  <a:srgbClr val="FFFFFF"/>
                </a:highlight>
              </a:rPr>
              <a:t>"</a:t>
            </a:r>
            <a:r>
              <a:rPr lang="en-GB" sz="1200" dirty="0" err="1">
                <a:solidFill>
                  <a:srgbClr val="A31515"/>
                </a:solidFill>
                <a:highlight>
                  <a:srgbClr val="FFFFFF"/>
                </a:highlight>
              </a:rPr>
              <a:t>Microsoft.Storage</a:t>
            </a:r>
            <a:r>
              <a:rPr lang="en-GB" sz="1200" dirty="0">
                <a:solidFill>
                  <a:srgbClr val="A31515"/>
                </a:solidFill>
                <a:highlight>
                  <a:srgbClr val="FFFFFF"/>
                </a:highlight>
              </a:rPr>
              <a:t>/</a:t>
            </a:r>
            <a:r>
              <a:rPr lang="en-GB" sz="1200" dirty="0" err="1">
                <a:solidFill>
                  <a:srgbClr val="A31515"/>
                </a:solidFill>
                <a:highlight>
                  <a:srgbClr val="FFFFFF"/>
                </a:highlight>
              </a:rPr>
              <a:t>storageAccounts</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"name"</a:t>
            </a:r>
            <a:r>
              <a:rPr lang="en-GB" sz="1200" dirty="0">
                <a:solidFill>
                  <a:srgbClr val="000000"/>
                </a:solidFill>
                <a:highlight>
                  <a:srgbClr val="FFFFFF"/>
                </a:highlight>
              </a:rPr>
              <a:t>: </a:t>
            </a:r>
            <a:r>
              <a:rPr lang="en-GB" sz="1200" dirty="0">
                <a:solidFill>
                  <a:srgbClr val="A31515"/>
                </a:solidFill>
                <a:highlight>
                  <a:srgbClr val="FFFFFF"/>
                </a:highlight>
              </a:rPr>
              <a:t>"[parameters('</a:t>
            </a:r>
            <a:r>
              <a:rPr lang="en-GB" sz="1200" dirty="0" err="1">
                <a:solidFill>
                  <a:srgbClr val="A31515"/>
                </a:solidFill>
                <a:highlight>
                  <a:srgbClr val="FFFFFF"/>
                </a:highlight>
              </a:rPr>
              <a:t>storageAccounts_willstestfiles_name</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apiVersion</a:t>
            </a:r>
            <a:r>
              <a:rPr lang="en-GB" sz="1200" dirty="0">
                <a:solidFill>
                  <a:srgbClr val="2E75B6"/>
                </a:solidFill>
                <a:highlight>
                  <a:srgbClr val="FFFFFF"/>
                </a:highlight>
              </a:rPr>
              <a:t>"</a:t>
            </a:r>
            <a:r>
              <a:rPr lang="en-GB" sz="1200" dirty="0">
                <a:solidFill>
                  <a:srgbClr val="000000"/>
                </a:solidFill>
                <a:highlight>
                  <a:srgbClr val="FFFFFF"/>
                </a:highlight>
              </a:rPr>
              <a:t>: </a:t>
            </a:r>
            <a:r>
              <a:rPr lang="en-GB" sz="1200" dirty="0">
                <a:solidFill>
                  <a:srgbClr val="A31515"/>
                </a:solidFill>
                <a:highlight>
                  <a:srgbClr val="FFFFFF"/>
                </a:highlight>
              </a:rPr>
              <a:t>"2015-06-15"</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"location"</a:t>
            </a:r>
            <a:r>
              <a:rPr lang="en-GB" sz="1200" dirty="0">
                <a:solidFill>
                  <a:srgbClr val="000000"/>
                </a:solidFill>
                <a:highlight>
                  <a:srgbClr val="FFFFFF"/>
                </a:highlight>
              </a:rPr>
              <a:t>: </a:t>
            </a:r>
            <a:r>
              <a:rPr lang="en-GB" sz="1200" dirty="0">
                <a:solidFill>
                  <a:srgbClr val="A31515"/>
                </a:solidFill>
                <a:highlight>
                  <a:srgbClr val="FFFFFF"/>
                </a:highlight>
              </a:rPr>
              <a:t>"</a:t>
            </a:r>
            <a:r>
              <a:rPr lang="en-GB" sz="1200" dirty="0" err="1">
                <a:solidFill>
                  <a:srgbClr val="A31515"/>
                </a:solidFill>
                <a:highlight>
                  <a:srgbClr val="FFFFFF"/>
                </a:highlight>
              </a:rPr>
              <a:t>northeurope</a:t>
            </a:r>
            <a:r>
              <a:rPr lang="en-GB" sz="1200" dirty="0">
                <a:solidFill>
                  <a:srgbClr val="A31515"/>
                </a:solidFill>
                <a:highlight>
                  <a:srgbClr val="FFFFFF"/>
                </a:highlight>
              </a:rPr>
              <a:t>"</a:t>
            </a:r>
            <a:r>
              <a:rPr lang="en-GB" sz="1200" dirty="0">
                <a:solidFill>
                  <a:srgbClr val="000000"/>
                </a:solidFill>
                <a:highlight>
                  <a:srgbClr val="FFFFFF"/>
                </a:highlight>
              </a:rPr>
              <a:t>,</a:t>
            </a:r>
          </a:p>
          <a:p>
            <a:r>
              <a:rPr lang="en-GB" sz="1200" dirty="0">
                <a:solidFill>
                  <a:srgbClr val="000000"/>
                </a:solidFill>
                <a:highlight>
                  <a:srgbClr val="FFFFFF"/>
                </a:highlight>
              </a:rPr>
              <a:t>            </a:t>
            </a:r>
            <a:r>
              <a:rPr lang="en-GB" sz="1200" dirty="0">
                <a:solidFill>
                  <a:srgbClr val="2E75B6"/>
                </a:solidFill>
                <a:highlight>
                  <a:srgbClr val="FFFFFF"/>
                </a:highlight>
              </a:rPr>
              <a:t>"tags"</a:t>
            </a:r>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"properties"</a:t>
            </a:r>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accountType</a:t>
            </a:r>
            <a:r>
              <a:rPr lang="en-GB" sz="1200" dirty="0">
                <a:solidFill>
                  <a:srgbClr val="2E75B6"/>
                </a:solidFill>
                <a:highlight>
                  <a:srgbClr val="FFFFFF"/>
                </a:highlight>
              </a:rPr>
              <a:t>"</a:t>
            </a:r>
            <a:r>
              <a:rPr lang="en-GB" sz="1200" dirty="0">
                <a:solidFill>
                  <a:srgbClr val="000000"/>
                </a:solidFill>
                <a:highlight>
                  <a:srgbClr val="FFFFFF"/>
                </a:highlight>
              </a:rPr>
              <a:t>: </a:t>
            </a:r>
            <a:r>
              <a:rPr lang="en-GB" sz="1200" dirty="0">
                <a:solidFill>
                  <a:srgbClr val="A31515"/>
                </a:solidFill>
                <a:highlight>
                  <a:srgbClr val="FFFFFF"/>
                </a:highlight>
              </a:rPr>
              <a:t>"</a:t>
            </a:r>
            <a:r>
              <a:rPr lang="en-GB" sz="1200" dirty="0" err="1">
                <a:solidFill>
                  <a:srgbClr val="A31515"/>
                </a:solidFill>
                <a:highlight>
                  <a:srgbClr val="FFFFFF"/>
                </a:highlight>
              </a:rPr>
              <a:t>Standard_RAGRS</a:t>
            </a:r>
            <a:r>
              <a:rPr lang="en-GB" sz="1200" dirty="0">
                <a:solidFill>
                  <a:srgbClr val="A31515"/>
                </a:solidFill>
                <a:highlight>
                  <a:srgbClr val="FFFFFF"/>
                </a:highlight>
              </a:rPr>
              <a:t>"</a:t>
            </a:r>
            <a:endParaRPr lang="en-GB" sz="1200" dirty="0">
              <a:solidFill>
                <a:srgbClr val="000000"/>
              </a:solidFill>
              <a:highlight>
                <a:srgbClr val="FFFFFF"/>
              </a:highlight>
            </a:endParaRPr>
          </a:p>
          <a:p>
            <a:r>
              <a:rPr lang="en-GB" sz="1200" dirty="0">
                <a:solidFill>
                  <a:srgbClr val="000000"/>
                </a:solidFill>
                <a:highlight>
                  <a:srgbClr val="FFFFFF"/>
                </a:highlight>
              </a:rPr>
              <a:t>            },</a:t>
            </a:r>
          </a:p>
          <a:p>
            <a:r>
              <a:rPr lang="en-GB" sz="1200" dirty="0">
                <a:solidFill>
                  <a:srgbClr val="000000"/>
                </a:solidFill>
                <a:highlight>
                  <a:srgbClr val="FFFFFF"/>
                </a:highlight>
              </a:rPr>
              <a:t>            </a:t>
            </a:r>
            <a:r>
              <a:rPr lang="en-GB" sz="1200" dirty="0">
                <a:solidFill>
                  <a:srgbClr val="2E75B6"/>
                </a:solidFill>
                <a:highlight>
                  <a:srgbClr val="FFFFFF"/>
                </a:highlight>
              </a:rPr>
              <a:t>"</a:t>
            </a:r>
            <a:r>
              <a:rPr lang="en-GB" sz="1200" dirty="0" err="1">
                <a:solidFill>
                  <a:srgbClr val="2E75B6"/>
                </a:solidFill>
                <a:highlight>
                  <a:srgbClr val="FFFFFF"/>
                </a:highlight>
              </a:rPr>
              <a:t>dependsOn</a:t>
            </a:r>
            <a:r>
              <a:rPr lang="en-GB" sz="1200" dirty="0">
                <a:solidFill>
                  <a:srgbClr val="2E75B6"/>
                </a:solidFill>
                <a:highlight>
                  <a:srgbClr val="FFFFFF"/>
                </a:highlight>
              </a:rPr>
              <a:t>"</a:t>
            </a:r>
            <a:r>
              <a:rPr lang="en-GB" sz="1200" dirty="0">
                <a:solidFill>
                  <a:srgbClr val="000000"/>
                </a:solidFill>
                <a:highlight>
                  <a:srgbClr val="FFFFFF"/>
                </a:highlight>
              </a:rPr>
              <a:t>: []</a:t>
            </a:r>
          </a:p>
          <a:p>
            <a:r>
              <a:rPr lang="en-GB" sz="1200" dirty="0">
                <a:solidFill>
                  <a:srgbClr val="000000"/>
                </a:solidFill>
                <a:highlight>
                  <a:srgbClr val="FFFFFF"/>
                </a:highlight>
              </a:rPr>
              <a:t>        }</a:t>
            </a:r>
          </a:p>
          <a:p>
            <a:r>
              <a:rPr lang="en-GB" sz="1200" dirty="0">
                <a:solidFill>
                  <a:srgbClr val="000000"/>
                </a:solidFill>
                <a:highlight>
                  <a:srgbClr val="FFFFFF"/>
                </a:highlight>
              </a:rPr>
              <a:t>    ]</a:t>
            </a:r>
          </a:p>
          <a:p>
            <a:r>
              <a:rPr lang="en-GB" sz="1200" dirty="0">
                <a:solidFill>
                  <a:srgbClr val="000000"/>
                </a:solidFill>
                <a:highlight>
                  <a:srgbClr val="FFFFFF"/>
                </a:highlight>
              </a:rPr>
              <a:t>}</a:t>
            </a:r>
            <a:endParaRPr lang="en-GB" sz="1200" dirty="0"/>
          </a:p>
          <a:p>
            <a:endParaRPr lang="en-GB" dirty="0"/>
          </a:p>
        </p:txBody>
      </p:sp>
      <p:sp>
        <p:nvSpPr>
          <p:cNvPr id="5" name="Rectangle 4"/>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Templates</a:t>
            </a:r>
          </a:p>
        </p:txBody>
      </p:sp>
      <p:sp>
        <p:nvSpPr>
          <p:cNvPr id="6" name="TextBox 5"/>
          <p:cNvSpPr txBox="1"/>
          <p:nvPr/>
        </p:nvSpPr>
        <p:spPr>
          <a:xfrm>
            <a:off x="2833861" y="77259"/>
            <a:ext cx="9532489"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{Universe: {[parameters(‘</a:t>
            </a:r>
            <a:r>
              <a:rPr lang="en-GB" sz="2400" b="1"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worldname</a:t>
            </a: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68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z="2800" dirty="0"/>
              <a:t>Azure QuickStarts </a:t>
            </a:r>
            <a:r>
              <a:rPr lang="en-US" sz="2000" u="sng" dirty="0">
                <a:hlinkClick r:id="rId2"/>
              </a:rPr>
              <a:t>https://azure.microsoft.com/en-us/documentation/templates/</a:t>
            </a:r>
            <a:endParaRPr lang="en-GB" sz="2800" dirty="0"/>
          </a:p>
          <a:p>
            <a:r>
              <a:rPr lang="en-GB" sz="2800" dirty="0"/>
              <a:t>ARMViz.io</a:t>
            </a:r>
          </a:p>
          <a:p>
            <a:r>
              <a:rPr lang="en-GB" sz="2800" dirty="0"/>
              <a:t>Export From Azure Web App Deployment wizard</a:t>
            </a:r>
          </a:p>
          <a:p>
            <a:r>
              <a:rPr lang="en-GB" sz="2800" dirty="0"/>
              <a:t>Visual Studio Templates (With appropriate Azure SDK version installed)</a:t>
            </a:r>
          </a:p>
          <a:p>
            <a:r>
              <a:rPr lang="en-GB" sz="2800" dirty="0"/>
              <a:t>Preview: Export Resource Group Template</a:t>
            </a:r>
          </a:p>
          <a:p>
            <a:endParaRPr lang="en-US" sz="1800" u="sng" dirty="0">
              <a:hlinkClick r:id=""/>
            </a:endParaRPr>
          </a:p>
          <a:p>
            <a:r>
              <a:rPr lang="en-US" sz="1800" u="sng" dirty="0">
                <a:hlinkClick r:id=""/>
              </a:rPr>
              <a:t>https://azure.microsoft.com/en-us/documentation/articles/resource-group-authoring-templates/</a:t>
            </a:r>
            <a:endParaRPr lang="en-GB" sz="1800" dirty="0"/>
          </a:p>
          <a:p>
            <a:endParaRPr lang="en-US" sz="1800" u="sng" dirty="0">
              <a:hlinkClick r:id=""/>
            </a:endParaRPr>
          </a:p>
          <a:p>
            <a:r>
              <a:rPr lang="en-US" sz="1800" u="sng" dirty="0">
                <a:hlinkClick r:id=""/>
              </a:rPr>
              <a:t>http://download.microsoft.com/download/8/E/1/8E1DBEFA-CECE-4DC9-A813-93520A5D7CFE/World%20Class%20ARM%20Templates%20-%20Considerations%20and%20Proven%20Practices.pdf</a:t>
            </a:r>
            <a:endParaRPr lang="en-US" sz="1800" u="sng" dirty="0"/>
          </a:p>
          <a:p>
            <a:endParaRPr lang="en-US" sz="1800" u="sng" dirty="0">
              <a:hlinkClick r:id="rId3"/>
            </a:endParaRPr>
          </a:p>
          <a:p>
            <a:r>
              <a:rPr lang="en-US" sz="2000" u="sng" dirty="0">
                <a:hlinkClick r:id="rId3"/>
              </a:rPr>
              <a:t>https://azure.microsoft.com/en-us/documentation/articles/resource-group-template-functions/</a:t>
            </a:r>
            <a:endParaRPr lang="en-GB" sz="2000" dirty="0"/>
          </a:p>
          <a:p>
            <a:endParaRPr lang="en-GB" sz="1800" dirty="0"/>
          </a:p>
        </p:txBody>
      </p:sp>
      <p:pic>
        <p:nvPicPr>
          <p:cNvPr id="4" name="Picture 3"/>
          <p:cNvPicPr>
            <a:picLocks noChangeAspect="1"/>
          </p:cNvPicPr>
          <p:nvPr/>
        </p:nvPicPr>
        <p:blipFill>
          <a:blip r:embed="rId4"/>
          <a:stretch>
            <a:fillRect/>
          </a:stretch>
        </p:blipFill>
        <p:spPr>
          <a:xfrm>
            <a:off x="10610725" y="705123"/>
            <a:ext cx="2509989" cy="2509989"/>
          </a:xfrm>
          <a:prstGeom prst="rect">
            <a:avLst/>
          </a:prstGeom>
        </p:spPr>
      </p:pic>
      <p:sp>
        <p:nvSpPr>
          <p:cNvPr id="6" name="Rectangle 5"/>
          <p:cNvSpPr/>
          <p:nvPr/>
        </p:nvSpPr>
        <p:spPr>
          <a:xfrm>
            <a:off x="882" y="-8515"/>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Resource Manager Further Reading</a:t>
            </a:r>
          </a:p>
        </p:txBody>
      </p:sp>
      <p:sp>
        <p:nvSpPr>
          <p:cNvPr id="7" name="TextBox 6"/>
          <p:cNvSpPr txBox="1"/>
          <p:nvPr/>
        </p:nvSpPr>
        <p:spPr>
          <a:xfrm>
            <a:off x="5760097" y="77259"/>
            <a:ext cx="6606253"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Read({World})</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3694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274701" y="3065214"/>
            <a:ext cx="6735623" cy="2448272"/>
          </a:xfrm>
        </p:spPr>
        <p:txBody>
          <a:bodyPr/>
          <a:lstStyle/>
          <a:p>
            <a:r>
              <a:rPr lang="en-GB" dirty="0">
                <a:solidFill>
                  <a:schemeClr val="tx1"/>
                </a:solidFill>
              </a:rPr>
              <a:t>Creating a resource group from bash and the Azure CLI.</a:t>
            </a:r>
            <a:endParaRPr lang="en-US" dirty="0">
              <a:solidFill>
                <a:schemeClr val="tx1"/>
              </a:solidFill>
            </a:endParaRPr>
          </a:p>
        </p:txBody>
      </p:sp>
      <p:sp>
        <p:nvSpPr>
          <p:cNvPr id="2" name="TextBox 1"/>
          <p:cNvSpPr txBox="1"/>
          <p:nvPr/>
        </p:nvSpPr>
        <p:spPr>
          <a:xfrm>
            <a:off x="385589" y="1048990"/>
            <a:ext cx="5832648" cy="1514261"/>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GB" sz="8800" dirty="0">
                <a:gradFill>
                  <a:gsLst>
                    <a:gs pos="2917">
                      <a:schemeClr val="tx1"/>
                    </a:gs>
                    <a:gs pos="30000">
                      <a:schemeClr val="tx1"/>
                    </a:gs>
                  </a:gsLst>
                  <a:lin ang="5400000" scaled="0"/>
                </a:gradFill>
              </a:rPr>
              <a:t>Demo</a:t>
            </a:r>
          </a:p>
        </p:txBody>
      </p:sp>
      <p:pic>
        <p:nvPicPr>
          <p:cNvPr id="4" name="Picture 3"/>
          <p:cNvPicPr>
            <a:picLocks noChangeAspect="1"/>
          </p:cNvPicPr>
          <p:nvPr/>
        </p:nvPicPr>
        <p:blipFill>
          <a:blip r:embed="rId4"/>
          <a:stretch>
            <a:fillRect/>
          </a:stretch>
        </p:blipFill>
        <p:spPr>
          <a:xfrm>
            <a:off x="385589" y="6015449"/>
            <a:ext cx="1252202" cy="571657"/>
          </a:xfrm>
          <a:prstGeom prst="rect">
            <a:avLst/>
          </a:prstGeom>
        </p:spPr>
      </p:pic>
    </p:spTree>
    <p:extLst>
      <p:ext uri="{BB962C8B-B14F-4D97-AF65-F5344CB8AC3E}">
        <p14:creationId xmlns:p14="http://schemas.microsoft.com/office/powerpoint/2010/main" val="4262585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688950"/>
            <a:ext cx="10058399" cy="4121931"/>
          </a:xfrm>
        </p:spPr>
        <p:txBody>
          <a:bodyPr/>
          <a:lstStyle/>
          <a:p>
            <a:r>
              <a:rPr lang="en-GB" sz="4800" dirty="0">
                <a:solidFill>
                  <a:schemeClr val="accent5">
                    <a:lumMod val="50000"/>
                  </a:schemeClr>
                </a:solidFill>
              </a:rPr>
              <a:t>“Now life is simple to deploy and build resources. </a:t>
            </a:r>
            <a:br>
              <a:rPr lang="en-GB" sz="4800" dirty="0">
                <a:solidFill>
                  <a:schemeClr val="accent5">
                    <a:lumMod val="50000"/>
                  </a:schemeClr>
                </a:solidFill>
              </a:rPr>
            </a:br>
            <a:br>
              <a:rPr lang="en-GB" sz="4800" dirty="0">
                <a:solidFill>
                  <a:schemeClr val="accent5">
                    <a:lumMod val="50000"/>
                  </a:schemeClr>
                </a:solidFill>
              </a:rPr>
            </a:br>
            <a:r>
              <a:rPr lang="en-GB" sz="4800" dirty="0">
                <a:solidFill>
                  <a:schemeClr val="accent5">
                    <a:lumMod val="50000"/>
                  </a:schemeClr>
                </a:solidFill>
              </a:rPr>
              <a:t>But connecting them together and securing them is far too complicated, so lets talk Virtual Networks.” </a:t>
            </a:r>
            <a:endParaRPr lang="en-US" sz="4800" dirty="0">
              <a:solidFill>
                <a:schemeClr val="accent5">
                  <a:lumMod val="50000"/>
                </a:schemeClr>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chemeClr val="accent5">
                    <a:lumMod val="50000"/>
                  </a:schemeClr>
                </a:solidFill>
              </a:rPr>
              <a:t>Azure Virtual Networking </a:t>
            </a:r>
          </a:p>
          <a:p>
            <a:pPr algn="r"/>
            <a:r>
              <a:rPr lang="en-GB" dirty="0">
                <a:solidFill>
                  <a:schemeClr val="accent5">
                    <a:lumMod val="50000"/>
                  </a:schemeClr>
                </a:solidFill>
              </a:rPr>
              <a:t>Implementation Team</a:t>
            </a:r>
            <a:endParaRPr lang="en-US" dirty="0">
              <a:solidFill>
                <a:schemeClr val="accent5">
                  <a:lumMod val="50000"/>
                </a:schemeClr>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85515" y="6421124"/>
            <a:ext cx="1252202" cy="571657"/>
          </a:xfrm>
          <a:prstGeom prst="rect">
            <a:avLst/>
          </a:prstGeom>
        </p:spPr>
      </p:pic>
    </p:spTree>
    <p:extLst>
      <p:ext uri="{BB962C8B-B14F-4D97-AF65-F5344CB8AC3E}">
        <p14:creationId xmlns:p14="http://schemas.microsoft.com/office/powerpoint/2010/main" val="3030207594"/>
      </p:ext>
    </p:extLst>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Networking Choices</a:t>
            </a:r>
            <a:br>
              <a:rPr lang="en-GB" dirty="0">
                <a:solidFill>
                  <a:schemeClr val="tx1"/>
                </a:solidFill>
              </a:rPr>
            </a:br>
            <a:r>
              <a:rPr lang="en-US" sz="4400" dirty="0"/>
              <a:t>Connecting your machines and virtual networks together</a:t>
            </a:r>
            <a:endParaRPr lang="en-US" sz="7200" dirty="0"/>
          </a:p>
        </p:txBody>
      </p:sp>
      <p:grpSp>
        <p:nvGrpSpPr>
          <p:cNvPr id="18" name="Group 17"/>
          <p:cNvGrpSpPr/>
          <p:nvPr/>
        </p:nvGrpSpPr>
        <p:grpSpPr>
          <a:xfrm>
            <a:off x="10114613" y="4793406"/>
            <a:ext cx="2047225" cy="1993483"/>
            <a:chOff x="1067335" y="3160159"/>
            <a:chExt cx="918975" cy="918975"/>
          </a:xfrm>
          <a:solidFill>
            <a:schemeClr val="accent5">
              <a:lumMod val="40000"/>
              <a:lumOff val="60000"/>
            </a:schemeClr>
          </a:solidFill>
        </p:grpSpPr>
        <p:grpSp>
          <p:nvGrpSpPr>
            <p:cNvPr id="19" name="Group 18"/>
            <p:cNvGrpSpPr/>
            <p:nvPr/>
          </p:nvGrpSpPr>
          <p:grpSpPr>
            <a:xfrm>
              <a:off x="1067335" y="3165782"/>
              <a:ext cx="918975" cy="703485"/>
              <a:chOff x="840086" y="3225048"/>
              <a:chExt cx="1444220" cy="1105566"/>
            </a:xfrm>
            <a:grpFill/>
          </p:grpSpPr>
          <p:grpSp>
            <p:nvGrpSpPr>
              <p:cNvPr id="27" name="Group 26"/>
              <p:cNvGrpSpPr/>
              <p:nvPr/>
            </p:nvGrpSpPr>
            <p:grpSpPr>
              <a:xfrm>
                <a:off x="949883" y="3225048"/>
                <a:ext cx="1334423" cy="991266"/>
                <a:chOff x="949883" y="3225048"/>
                <a:chExt cx="1334423" cy="991266"/>
              </a:xfrm>
              <a:grpFill/>
            </p:grpSpPr>
            <p:cxnSp>
              <p:nvCxnSpPr>
                <p:cNvPr id="29" name="Straight Connector 28"/>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30" name="Oval 29"/>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Block Arc 31"/>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8" name="Block Arc 27"/>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20" name="Group 19"/>
            <p:cNvGrpSpPr/>
            <p:nvPr/>
          </p:nvGrpSpPr>
          <p:grpSpPr>
            <a:xfrm rot="5400000">
              <a:off x="1119913" y="3267904"/>
              <a:ext cx="918975" cy="703485"/>
              <a:chOff x="840086" y="3225048"/>
              <a:chExt cx="1444220" cy="1105566"/>
            </a:xfrm>
            <a:grpFill/>
          </p:grpSpPr>
          <p:grpSp>
            <p:nvGrpSpPr>
              <p:cNvPr id="21" name="Group 20"/>
              <p:cNvGrpSpPr/>
              <p:nvPr/>
            </p:nvGrpSpPr>
            <p:grpSpPr>
              <a:xfrm>
                <a:off x="949883" y="3225048"/>
                <a:ext cx="1334423" cy="991266"/>
                <a:chOff x="949883" y="3225048"/>
                <a:chExt cx="1334423" cy="991266"/>
              </a:xfrm>
              <a:grpFill/>
            </p:grpSpPr>
            <p:cxnSp>
              <p:nvCxnSpPr>
                <p:cNvPr id="23" name="Straight Connector 22"/>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24" name="Oval 23"/>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Block Arc 25"/>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2" name="Block Arc 21"/>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4798733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Virtual Machine Networking Options</a:t>
            </a:r>
          </a:p>
        </p:txBody>
      </p:sp>
      <p:pic>
        <p:nvPicPr>
          <p:cNvPr id="5" name="Picture 4"/>
          <p:cNvPicPr>
            <a:picLocks noChangeAspect="1"/>
          </p:cNvPicPr>
          <p:nvPr/>
        </p:nvPicPr>
        <p:blipFill>
          <a:blip r:embed="rId3"/>
          <a:stretch>
            <a:fillRect/>
          </a:stretch>
        </p:blipFill>
        <p:spPr>
          <a:xfrm>
            <a:off x="10153982" y="1671850"/>
            <a:ext cx="1930549" cy="1629718"/>
          </a:xfrm>
          <a:prstGeom prst="rect">
            <a:avLst/>
          </a:prstGeom>
        </p:spPr>
      </p:pic>
      <p:grpSp>
        <p:nvGrpSpPr>
          <p:cNvPr id="12" name="Group 11"/>
          <p:cNvGrpSpPr/>
          <p:nvPr/>
        </p:nvGrpSpPr>
        <p:grpSpPr>
          <a:xfrm>
            <a:off x="457597" y="4051768"/>
            <a:ext cx="11850622" cy="1571086"/>
            <a:chOff x="313581" y="3569270"/>
            <a:chExt cx="11850622" cy="1571086"/>
          </a:xfrm>
        </p:grpSpPr>
        <p:pic>
          <p:nvPicPr>
            <p:cNvPr id="10" name="Picture 9"/>
            <p:cNvPicPr>
              <a:picLocks noChangeAspect="1"/>
            </p:cNvPicPr>
            <p:nvPr/>
          </p:nvPicPr>
          <p:blipFill>
            <a:blip r:embed="rId4"/>
            <a:stretch>
              <a:fillRect/>
            </a:stretch>
          </p:blipFill>
          <p:spPr>
            <a:xfrm>
              <a:off x="10009966" y="3569270"/>
              <a:ext cx="1945158" cy="1476059"/>
            </a:xfrm>
            <a:prstGeom prst="rect">
              <a:avLst/>
            </a:prstGeom>
          </p:spPr>
        </p:pic>
        <p:sp>
          <p:nvSpPr>
            <p:cNvPr id="11" name="Rectangle 10"/>
            <p:cNvSpPr/>
            <p:nvPr/>
          </p:nvSpPr>
          <p:spPr>
            <a:xfrm>
              <a:off x="313581" y="3724584"/>
              <a:ext cx="11850622" cy="1415772"/>
            </a:xfrm>
            <a:prstGeom prst="rect">
              <a:avLst/>
            </a:prstGeom>
          </p:spPr>
          <p:txBody>
            <a:bodyPr wrap="square">
              <a:spAutoFit/>
            </a:bodyPr>
            <a:lstStyle/>
            <a:p>
              <a:pPr>
                <a:lnSpc>
                  <a:spcPct val="90000"/>
                </a:lnSpc>
                <a:spcBef>
                  <a:spcPct val="20000"/>
                </a:spcBef>
                <a:buSzPct val="90000"/>
                <a:buFont typeface="Arial" pitchFamily="34" charset="0"/>
              </a:pPr>
              <a:r>
                <a:rPr lang="en-GB" sz="3200" b="1" dirty="0">
                  <a:solidFill>
                    <a:schemeClr val="accent5">
                      <a:lumMod val="50000"/>
                    </a:schemeClr>
                  </a:solidFill>
                  <a:latin typeface="+mj-lt"/>
                </a:rPr>
                <a:t>Azure Resource Manager (or ARM)</a:t>
              </a:r>
            </a:p>
            <a:p>
              <a:pPr>
                <a:lnSpc>
                  <a:spcPct val="90000"/>
                </a:lnSpc>
                <a:spcBef>
                  <a:spcPct val="20000"/>
                </a:spcBef>
                <a:buSzPct val="90000"/>
                <a:buFont typeface="Arial" pitchFamily="34" charset="0"/>
              </a:pPr>
              <a:endParaRPr lang="en-GB" sz="3200" b="1" dirty="0">
                <a:solidFill>
                  <a:schemeClr val="accent5">
                    <a:lumMod val="50000"/>
                  </a:schemeClr>
                </a:solidFill>
                <a:latin typeface="+mj-lt"/>
              </a:endParaRPr>
            </a:p>
            <a:p>
              <a:pPr marL="342900" lvl="1" indent="-342900">
                <a:lnSpc>
                  <a:spcPct val="90000"/>
                </a:lnSpc>
                <a:spcBef>
                  <a:spcPct val="20000"/>
                </a:spcBef>
                <a:buSzPct val="90000"/>
                <a:buFont typeface="Arial" pitchFamily="34" charset="0"/>
                <a:buChar char="•"/>
              </a:pPr>
              <a:r>
                <a:rPr lang="en-GB" sz="2000" dirty="0">
                  <a:solidFill>
                    <a:schemeClr val="accent5">
                      <a:lumMod val="50000"/>
                    </a:schemeClr>
                  </a:solidFill>
                </a:rPr>
                <a:t>All VMs must be on a Virtual Network, even standalone VMs</a:t>
              </a:r>
            </a:p>
          </p:txBody>
        </p:sp>
      </p:grpSp>
      <p:sp>
        <p:nvSpPr>
          <p:cNvPr id="13" name="Rectangle 12"/>
          <p:cNvSpPr/>
          <p:nvPr/>
        </p:nvSpPr>
        <p:spPr>
          <a:xfrm>
            <a:off x="457597" y="1441954"/>
            <a:ext cx="6216650" cy="2123658"/>
          </a:xfrm>
          <a:prstGeom prst="rect">
            <a:avLst/>
          </a:prstGeom>
        </p:spPr>
        <p:txBody>
          <a:bodyPr>
            <a:spAutoFit/>
          </a:bodyPr>
          <a:lstStyle/>
          <a:p>
            <a:r>
              <a:rPr lang="en-GB" sz="3200" b="1" dirty="0">
                <a:solidFill>
                  <a:schemeClr val="accent5">
                    <a:lumMod val="50000"/>
                  </a:schemeClr>
                </a:solidFill>
                <a:latin typeface="+mj-lt"/>
              </a:rPr>
              <a:t>Classic (or ASM)</a:t>
            </a:r>
          </a:p>
          <a:p>
            <a:endParaRPr lang="en-GB" sz="3200" b="1" dirty="0">
              <a:solidFill>
                <a:schemeClr val="accent5">
                  <a:lumMod val="50000"/>
                </a:schemeClr>
              </a:solidFill>
            </a:endParaRPr>
          </a:p>
          <a:p>
            <a:pPr marL="571500" lvl="2" indent="-342900">
              <a:buFont typeface="Arial" panose="020B0604020202020204" pitchFamily="34" charset="0"/>
              <a:buChar char="•"/>
            </a:pPr>
            <a:r>
              <a:rPr lang="en-GB" dirty="0">
                <a:solidFill>
                  <a:schemeClr val="accent5">
                    <a:lumMod val="50000"/>
                  </a:schemeClr>
                </a:solidFill>
              </a:rPr>
              <a:t>Standalone VM, configure Endpoints per VM </a:t>
            </a:r>
          </a:p>
          <a:p>
            <a:pPr marL="571500" lvl="2" indent="-342900">
              <a:buFont typeface="Arial" panose="020B0604020202020204" pitchFamily="34" charset="0"/>
              <a:buChar char="•"/>
            </a:pPr>
            <a:r>
              <a:rPr lang="en-GB" dirty="0">
                <a:solidFill>
                  <a:schemeClr val="accent5">
                    <a:lumMod val="50000"/>
                  </a:schemeClr>
                </a:solidFill>
              </a:rPr>
              <a:t>VM(s) on a Virtual Network, configure as a Set</a:t>
            </a:r>
          </a:p>
          <a:p>
            <a:pPr marL="342900" indent="-342900">
              <a:buFont typeface="Arial" panose="020B0604020202020204" pitchFamily="34" charset="0"/>
              <a:buChar char="•"/>
            </a:pPr>
            <a:endParaRPr lang="en-GB" sz="3200" dirty="0">
              <a:solidFill>
                <a:schemeClr val="accent5">
                  <a:lumMod val="50000"/>
                </a:schemeClr>
              </a:solidFill>
            </a:endParaRPr>
          </a:p>
        </p:txBody>
      </p:sp>
      <p:grpSp>
        <p:nvGrpSpPr>
          <p:cNvPr id="29" name="Group 28"/>
          <p:cNvGrpSpPr/>
          <p:nvPr/>
        </p:nvGrpSpPr>
        <p:grpSpPr>
          <a:xfrm>
            <a:off x="11546829" y="63619"/>
            <a:ext cx="736865" cy="736865"/>
            <a:chOff x="1067335" y="3160159"/>
            <a:chExt cx="918975" cy="918975"/>
          </a:xfrm>
          <a:solidFill>
            <a:schemeClr val="accent5">
              <a:lumMod val="40000"/>
              <a:lumOff val="60000"/>
            </a:schemeClr>
          </a:solidFill>
        </p:grpSpPr>
        <p:grpSp>
          <p:nvGrpSpPr>
            <p:cNvPr id="30" name="Group 29"/>
            <p:cNvGrpSpPr/>
            <p:nvPr/>
          </p:nvGrpSpPr>
          <p:grpSpPr>
            <a:xfrm>
              <a:off x="1067335" y="3165782"/>
              <a:ext cx="918975" cy="703485"/>
              <a:chOff x="840086" y="3225048"/>
              <a:chExt cx="1444220" cy="1105566"/>
            </a:xfrm>
            <a:grpFill/>
          </p:grpSpPr>
          <p:grpSp>
            <p:nvGrpSpPr>
              <p:cNvPr id="38" name="Group 37"/>
              <p:cNvGrpSpPr/>
              <p:nvPr/>
            </p:nvGrpSpPr>
            <p:grpSpPr>
              <a:xfrm>
                <a:off x="949883" y="3225048"/>
                <a:ext cx="1334423" cy="991266"/>
                <a:chOff x="949883" y="3225048"/>
                <a:chExt cx="1334423" cy="991266"/>
              </a:xfrm>
              <a:grpFill/>
            </p:grpSpPr>
            <p:cxnSp>
              <p:nvCxnSpPr>
                <p:cNvPr id="40" name="Straight Connector 39"/>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41" name="Oval 40"/>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Block Arc 42"/>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9" name="Block Arc 38"/>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31" name="Group 30"/>
            <p:cNvGrpSpPr/>
            <p:nvPr/>
          </p:nvGrpSpPr>
          <p:grpSpPr>
            <a:xfrm rot="5400000">
              <a:off x="1119913" y="3267904"/>
              <a:ext cx="918975" cy="703485"/>
              <a:chOff x="840086" y="3225048"/>
              <a:chExt cx="1444220" cy="1105566"/>
            </a:xfrm>
            <a:grpFill/>
          </p:grpSpPr>
          <p:grpSp>
            <p:nvGrpSpPr>
              <p:cNvPr id="32" name="Group 31"/>
              <p:cNvGrpSpPr/>
              <p:nvPr/>
            </p:nvGrpSpPr>
            <p:grpSpPr>
              <a:xfrm>
                <a:off x="949883" y="3225048"/>
                <a:ext cx="1334423" cy="991266"/>
                <a:chOff x="949883" y="3225048"/>
                <a:chExt cx="1334423" cy="991266"/>
              </a:xfrm>
              <a:grpFill/>
            </p:grpSpPr>
            <p:cxnSp>
              <p:nvCxnSpPr>
                <p:cNvPr id="34" name="Straight Connector 33"/>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35" name="Oval 34"/>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3" name="Block Arc 32"/>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2353338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240443"/>
            <a:ext cx="11887200" cy="5798510"/>
          </a:xfrm>
        </p:spPr>
        <p:txBody>
          <a:bodyPr/>
          <a:lstStyle/>
          <a:p>
            <a:pPr marL="342900" indent="-342900">
              <a:buFont typeface="Arial" panose="020B0604020202020204" pitchFamily="34" charset="0"/>
              <a:buChar char="•"/>
            </a:pPr>
            <a:r>
              <a:rPr lang="en-GB" sz="2400" b="1" dirty="0">
                <a:solidFill>
                  <a:schemeClr val="accent5">
                    <a:lumMod val="50000"/>
                  </a:schemeClr>
                </a:solidFill>
                <a:latin typeface="+mn-lt"/>
              </a:rPr>
              <a:t>Virtual Private Network Gateway</a:t>
            </a:r>
          </a:p>
          <a:p>
            <a:pPr marL="571500" lvl="2" indent="-342900">
              <a:buFont typeface="Wingdings" panose="05000000000000000000" pitchFamily="2" charset="2"/>
              <a:buChar char="§"/>
            </a:pPr>
            <a:endParaRPr lang="en-GB" sz="1200" dirty="0">
              <a:solidFill>
                <a:schemeClr val="accent5">
                  <a:lumMod val="50000"/>
                </a:schemeClr>
              </a:solidFill>
            </a:endParaRPr>
          </a:p>
          <a:p>
            <a:pPr marL="571500" lvl="2" indent="-342900">
              <a:buFont typeface="Wingdings" panose="05000000000000000000" pitchFamily="2" charset="2"/>
              <a:buChar char="§"/>
            </a:pPr>
            <a:r>
              <a:rPr lang="en-GB" sz="1200" dirty="0">
                <a:solidFill>
                  <a:schemeClr val="accent5">
                    <a:lumMod val="50000"/>
                  </a:schemeClr>
                </a:solidFill>
              </a:rPr>
              <a:t>Consider On-Premise Device regarding Static and Dynamic vs High-Performance VPN gateways</a:t>
            </a:r>
          </a:p>
          <a:p>
            <a:pPr marL="571500" lvl="2" indent="-342900">
              <a:buFont typeface="Wingdings" panose="05000000000000000000" pitchFamily="2" charset="2"/>
              <a:buChar char="§"/>
            </a:pPr>
            <a:r>
              <a:rPr lang="en-GB" sz="1200" dirty="0">
                <a:solidFill>
                  <a:schemeClr val="accent5">
                    <a:lumMod val="50000"/>
                  </a:schemeClr>
                </a:solidFill>
              </a:rPr>
              <a:t>Not all devices can support multiple IPSec tunnels</a:t>
            </a:r>
          </a:p>
          <a:p>
            <a:pPr lvl="2"/>
            <a:endParaRPr lang="en-GB" sz="1200" b="1" dirty="0">
              <a:solidFill>
                <a:schemeClr val="accent5">
                  <a:lumMod val="50000"/>
                </a:schemeClr>
              </a:solidFill>
            </a:endParaRPr>
          </a:p>
          <a:p>
            <a:pPr marL="342900" indent="-342900">
              <a:buFont typeface="Arial" panose="020B0604020202020204" pitchFamily="34" charset="0"/>
              <a:buChar char="•"/>
            </a:pPr>
            <a:r>
              <a:rPr lang="en-GB" sz="2400" b="1" dirty="0">
                <a:solidFill>
                  <a:schemeClr val="accent5">
                    <a:lumMod val="50000"/>
                  </a:schemeClr>
                </a:solidFill>
                <a:latin typeface="+mn-lt"/>
              </a:rPr>
              <a:t>Expose an SSL Endpoint </a:t>
            </a:r>
            <a:endParaRPr lang="en-GB" sz="1200" dirty="0">
              <a:solidFill>
                <a:schemeClr val="accent5">
                  <a:lumMod val="50000"/>
                </a:schemeClr>
              </a:solidFill>
              <a:latin typeface="+mn-lt"/>
            </a:endParaRPr>
          </a:p>
          <a:p>
            <a:pPr marL="571500" lvl="2" indent="-342900">
              <a:buFont typeface="Wingdings" panose="05000000000000000000" pitchFamily="2" charset="2"/>
              <a:buChar char="§"/>
            </a:pPr>
            <a:r>
              <a:rPr lang="en-GB" sz="1200" dirty="0">
                <a:solidFill>
                  <a:schemeClr val="accent5">
                    <a:lumMod val="50000"/>
                  </a:schemeClr>
                </a:solidFill>
              </a:rPr>
              <a:t>(and unlock it via your Network Security Group)</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2400" b="1" dirty="0">
                <a:solidFill>
                  <a:schemeClr val="accent5">
                    <a:lumMod val="50000"/>
                  </a:schemeClr>
                </a:solidFill>
                <a:latin typeface="+mn-lt"/>
              </a:rPr>
              <a:t>ExpressRoute Connections</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3600" b="1" dirty="0">
                <a:solidFill>
                  <a:schemeClr val="accent5">
                    <a:lumMod val="60000"/>
                    <a:lumOff val="40000"/>
                  </a:schemeClr>
                </a:solidFill>
                <a:latin typeface="+mn-lt"/>
              </a:rPr>
              <a:t>VNet to VNet Peering</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2400" b="1" dirty="0">
                <a:solidFill>
                  <a:schemeClr val="accent5">
                    <a:lumMod val="50000"/>
                  </a:schemeClr>
                </a:solidFill>
                <a:latin typeface="+mn-lt"/>
              </a:rPr>
              <a:t>Hybrid Connection Options </a:t>
            </a:r>
          </a:p>
          <a:p>
            <a:pPr marL="514350" lvl="2" indent="-285750">
              <a:buFont typeface="Wingdings" panose="05000000000000000000" pitchFamily="2" charset="2"/>
              <a:buChar char="§"/>
            </a:pPr>
            <a:endParaRPr lang="en-GB" sz="1200" dirty="0">
              <a:solidFill>
                <a:schemeClr val="accent5">
                  <a:lumMod val="50000"/>
                </a:schemeClr>
              </a:solidFill>
            </a:endParaRPr>
          </a:p>
          <a:p>
            <a:pPr marL="514350" lvl="2" indent="-285750">
              <a:buFont typeface="Wingdings" panose="05000000000000000000" pitchFamily="2" charset="2"/>
              <a:buChar char="§"/>
            </a:pPr>
            <a:r>
              <a:rPr lang="en-GB" sz="1200" dirty="0">
                <a:solidFill>
                  <a:schemeClr val="accent5">
                    <a:lumMod val="50000"/>
                  </a:schemeClr>
                </a:solidFill>
              </a:rPr>
              <a:t>TCP Bridge / Service Bus Based </a:t>
            </a:r>
          </a:p>
          <a:p>
            <a:pPr marL="514350" lvl="2" indent="-285750">
              <a:buFont typeface="Wingdings" panose="05000000000000000000" pitchFamily="2" charset="2"/>
              <a:buChar char="§"/>
            </a:pPr>
            <a:r>
              <a:rPr lang="en-GB" sz="1200" dirty="0">
                <a:solidFill>
                  <a:schemeClr val="accent5">
                    <a:lumMod val="50000"/>
                  </a:schemeClr>
                </a:solidFill>
              </a:rPr>
              <a:t>A.K.A. BizTalk Hybrid Connections, </a:t>
            </a:r>
          </a:p>
          <a:p>
            <a:pPr marL="514350" lvl="2" indent="-285750">
              <a:buFont typeface="Wingdings" panose="05000000000000000000" pitchFamily="2" charset="2"/>
              <a:buChar char="§"/>
            </a:pPr>
            <a:r>
              <a:rPr lang="en-GB" sz="1200" dirty="0">
                <a:solidFill>
                  <a:schemeClr val="accent5">
                    <a:lumMod val="50000"/>
                  </a:schemeClr>
                </a:solidFill>
              </a:rPr>
              <a:t>Service Bus Relay</a:t>
            </a:r>
          </a:p>
          <a:p>
            <a:endParaRPr lang="en-GB" sz="2400" b="1" dirty="0">
              <a:solidFill>
                <a:schemeClr val="accent3"/>
              </a:solidFill>
            </a:endParaRPr>
          </a:p>
        </p:txBody>
      </p:sp>
      <p:sp>
        <p:nvSpPr>
          <p:cNvPr id="4" name="Rectangle 3"/>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Network Connectivity Options </a:t>
            </a:r>
          </a:p>
        </p:txBody>
      </p:sp>
      <p:grpSp>
        <p:nvGrpSpPr>
          <p:cNvPr id="6" name="Group 5"/>
          <p:cNvGrpSpPr/>
          <p:nvPr/>
        </p:nvGrpSpPr>
        <p:grpSpPr>
          <a:xfrm>
            <a:off x="11546829" y="63619"/>
            <a:ext cx="736865" cy="736865"/>
            <a:chOff x="1067335" y="3160159"/>
            <a:chExt cx="918975" cy="918975"/>
          </a:xfrm>
          <a:solidFill>
            <a:schemeClr val="accent5">
              <a:lumMod val="40000"/>
              <a:lumOff val="60000"/>
            </a:schemeClr>
          </a:solidFill>
        </p:grpSpPr>
        <p:grpSp>
          <p:nvGrpSpPr>
            <p:cNvPr id="7" name="Group 6"/>
            <p:cNvGrpSpPr/>
            <p:nvPr/>
          </p:nvGrpSpPr>
          <p:grpSpPr>
            <a:xfrm>
              <a:off x="1067335" y="3165782"/>
              <a:ext cx="918975" cy="703485"/>
              <a:chOff x="840086" y="3225048"/>
              <a:chExt cx="1444220" cy="1105566"/>
            </a:xfrm>
            <a:grpFill/>
          </p:grpSpPr>
          <p:grpSp>
            <p:nvGrpSpPr>
              <p:cNvPr id="15" name="Group 14"/>
              <p:cNvGrpSpPr/>
              <p:nvPr/>
            </p:nvGrpSpPr>
            <p:grpSpPr>
              <a:xfrm>
                <a:off x="949883" y="3225048"/>
                <a:ext cx="1334423" cy="991266"/>
                <a:chOff x="949883" y="3225048"/>
                <a:chExt cx="1334423" cy="991266"/>
              </a:xfrm>
              <a:grpFill/>
            </p:grpSpPr>
            <p:cxnSp>
              <p:nvCxnSpPr>
                <p:cNvPr id="17" name="Straight Connector 16"/>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8" name="Oval 17"/>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Block Arc 19"/>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Block Arc 15"/>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8" name="Group 7"/>
            <p:cNvGrpSpPr/>
            <p:nvPr/>
          </p:nvGrpSpPr>
          <p:grpSpPr>
            <a:xfrm rot="5400000">
              <a:off x="1119913" y="3267904"/>
              <a:ext cx="918975" cy="703485"/>
              <a:chOff x="840086" y="3225048"/>
              <a:chExt cx="1444220" cy="1105566"/>
            </a:xfrm>
            <a:grpFill/>
          </p:grpSpPr>
          <p:grpSp>
            <p:nvGrpSpPr>
              <p:cNvPr id="9" name="Group 8"/>
              <p:cNvGrpSpPr/>
              <p:nvPr/>
            </p:nvGrpSpPr>
            <p:grpSpPr>
              <a:xfrm>
                <a:off x="949883" y="3225048"/>
                <a:ext cx="1334423" cy="991266"/>
                <a:chOff x="949883" y="3225048"/>
                <a:chExt cx="1334423" cy="991266"/>
              </a:xfrm>
              <a:grpFill/>
            </p:grpSpPr>
            <p:cxnSp>
              <p:nvCxnSpPr>
                <p:cNvPr id="11" name="Straight Connector 10"/>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2" name="Oval 11"/>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lock Arc 13"/>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0" name="Block Arc 9"/>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238721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 calcmode="lin" valueType="num">
                                      <p:cBhvr additive="base">
                                        <p:cTn id="47"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14" end="14"/>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048990"/>
            <a:ext cx="11887200" cy="5829288"/>
          </a:xfrm>
        </p:spPr>
        <p:txBody>
          <a:bodyPr/>
          <a:lstStyle/>
          <a:p>
            <a:pPr marL="342900" indent="-342900">
              <a:buFont typeface="Arial" panose="020B0604020202020204" pitchFamily="34" charset="0"/>
              <a:buChar char="•"/>
            </a:pPr>
            <a:r>
              <a:rPr lang="en-GB" sz="1800" b="1" dirty="0">
                <a:solidFill>
                  <a:schemeClr val="accent5">
                    <a:lumMod val="50000"/>
                  </a:schemeClr>
                </a:solidFill>
                <a:latin typeface="+mn-lt"/>
              </a:rPr>
              <a:t>Network Security Groups </a:t>
            </a:r>
          </a:p>
          <a:p>
            <a:pPr marL="571500" lvl="2" indent="-342900">
              <a:buFont typeface="Wingdings" panose="05000000000000000000" pitchFamily="2" charset="2"/>
              <a:buChar char="§"/>
            </a:pPr>
            <a:r>
              <a:rPr lang="en-GB" sz="1400" dirty="0">
                <a:solidFill>
                  <a:schemeClr val="accent5">
                    <a:lumMod val="50000"/>
                  </a:schemeClr>
                </a:solidFill>
                <a:latin typeface="+mn-lt"/>
              </a:rPr>
              <a:t>Use Network Security Groups to lock down your (multiple) subnets internally and externally.</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Multicast traffic is not supported.</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Ask yourself - can I just expose an SSL secured endpoint ?</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VPN / ExpressRoute connections will expose EVERYTHING by default behind the gateway to your internal network.</a:t>
            </a:r>
          </a:p>
          <a:p>
            <a:pPr marL="571500" lvl="2" indent="-342900">
              <a:buFont typeface="Wingdings" panose="05000000000000000000" pitchFamily="2" charset="2"/>
              <a:buChar char="§"/>
            </a:pPr>
            <a:r>
              <a:rPr lang="en-GB" sz="1400" dirty="0">
                <a:solidFill>
                  <a:schemeClr val="accent5">
                    <a:lumMod val="50000"/>
                  </a:schemeClr>
                </a:solidFill>
                <a:latin typeface="+mn-lt"/>
              </a:rPr>
              <a:t>You will definitely want to lock them down with an NSG.</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ExpressRoute connections have </a:t>
            </a:r>
            <a:r>
              <a:rPr lang="en-GB" sz="1800" b="1" u="sng" dirty="0">
                <a:solidFill>
                  <a:schemeClr val="accent5">
                    <a:lumMod val="50000"/>
                  </a:schemeClr>
                </a:solidFill>
                <a:latin typeface="+mn-lt"/>
              </a:rPr>
              <a:t>significantly</a:t>
            </a:r>
            <a:r>
              <a:rPr lang="en-GB" sz="1800" b="1" dirty="0">
                <a:solidFill>
                  <a:schemeClr val="accent5">
                    <a:lumMod val="50000"/>
                  </a:schemeClr>
                </a:solidFill>
                <a:latin typeface="+mn-lt"/>
              </a:rPr>
              <a:t> lower connection latency than VPN</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VPN Transit routing is only supported in some circumstances.</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VNet peering can be used to connect VNets together without a VPN gateway.</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Consider Gateway / WAF appliances such as a Barracuda, F5 or Application Gateway </a:t>
            </a:r>
          </a:p>
          <a:p>
            <a:endParaRPr lang="en-GB" sz="2400" b="1" dirty="0">
              <a:solidFill>
                <a:schemeClr val="accent3"/>
              </a:solidFill>
            </a:endParaRPr>
          </a:p>
        </p:txBody>
      </p:sp>
      <p:sp>
        <p:nvSpPr>
          <p:cNvPr id="4" name="Rectangle 3"/>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IaaS Networking – Things to remember</a:t>
            </a:r>
          </a:p>
        </p:txBody>
      </p:sp>
      <p:grpSp>
        <p:nvGrpSpPr>
          <p:cNvPr id="6" name="Group 5"/>
          <p:cNvGrpSpPr/>
          <p:nvPr/>
        </p:nvGrpSpPr>
        <p:grpSpPr>
          <a:xfrm>
            <a:off x="11546829" y="63619"/>
            <a:ext cx="736865" cy="736865"/>
            <a:chOff x="1067335" y="3160159"/>
            <a:chExt cx="918975" cy="918975"/>
          </a:xfrm>
          <a:solidFill>
            <a:schemeClr val="accent5">
              <a:lumMod val="40000"/>
              <a:lumOff val="60000"/>
            </a:schemeClr>
          </a:solidFill>
        </p:grpSpPr>
        <p:grpSp>
          <p:nvGrpSpPr>
            <p:cNvPr id="7" name="Group 6"/>
            <p:cNvGrpSpPr/>
            <p:nvPr/>
          </p:nvGrpSpPr>
          <p:grpSpPr>
            <a:xfrm>
              <a:off x="1067335" y="3165782"/>
              <a:ext cx="918975" cy="703485"/>
              <a:chOff x="840086" y="3225048"/>
              <a:chExt cx="1444220" cy="1105566"/>
            </a:xfrm>
            <a:grpFill/>
          </p:grpSpPr>
          <p:grpSp>
            <p:nvGrpSpPr>
              <p:cNvPr id="15" name="Group 14"/>
              <p:cNvGrpSpPr/>
              <p:nvPr/>
            </p:nvGrpSpPr>
            <p:grpSpPr>
              <a:xfrm>
                <a:off x="949883" y="3225048"/>
                <a:ext cx="1334423" cy="991266"/>
                <a:chOff x="949883" y="3225048"/>
                <a:chExt cx="1334423" cy="991266"/>
              </a:xfrm>
              <a:grpFill/>
            </p:grpSpPr>
            <p:cxnSp>
              <p:nvCxnSpPr>
                <p:cNvPr id="17" name="Straight Connector 16"/>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8" name="Oval 17"/>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Block Arc 19"/>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Block Arc 15"/>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8" name="Group 7"/>
            <p:cNvGrpSpPr/>
            <p:nvPr/>
          </p:nvGrpSpPr>
          <p:grpSpPr>
            <a:xfrm rot="5400000">
              <a:off x="1119913" y="3267904"/>
              <a:ext cx="918975" cy="703485"/>
              <a:chOff x="840086" y="3225048"/>
              <a:chExt cx="1444220" cy="1105566"/>
            </a:xfrm>
            <a:grpFill/>
          </p:grpSpPr>
          <p:grpSp>
            <p:nvGrpSpPr>
              <p:cNvPr id="9" name="Group 8"/>
              <p:cNvGrpSpPr/>
              <p:nvPr/>
            </p:nvGrpSpPr>
            <p:grpSpPr>
              <a:xfrm>
                <a:off x="949883" y="3225048"/>
                <a:ext cx="1334423" cy="991266"/>
                <a:chOff x="949883" y="3225048"/>
                <a:chExt cx="1334423" cy="991266"/>
              </a:xfrm>
              <a:grpFill/>
            </p:grpSpPr>
            <p:cxnSp>
              <p:nvCxnSpPr>
                <p:cNvPr id="11" name="Straight Connector 10"/>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2" name="Oval 11"/>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lock Arc 13"/>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0" name="Block Arc 9"/>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402690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97" y="2057102"/>
            <a:ext cx="11887200" cy="3397853"/>
          </a:xfrm>
        </p:spPr>
        <p:txBody>
          <a:bodyPr/>
          <a:lstStyle/>
          <a:p>
            <a:r>
              <a:rPr lang="en-GB" sz="6000" dirty="0">
                <a:solidFill>
                  <a:schemeClr val="tx1"/>
                </a:solidFill>
              </a:rPr>
              <a:t>Supported Linux Distributions in Azure</a:t>
            </a:r>
            <a:br>
              <a:rPr lang="en-GB" dirty="0">
                <a:solidFill>
                  <a:schemeClr val="tx1"/>
                </a:solidFill>
              </a:rPr>
            </a:br>
            <a:br>
              <a:rPr lang="en-GB" dirty="0">
                <a:solidFill>
                  <a:schemeClr val="tx1"/>
                </a:solidFill>
              </a:rPr>
            </a:br>
            <a:r>
              <a:rPr lang="en-US" sz="4000" dirty="0"/>
              <a:t>What can I deploy? </a:t>
            </a:r>
            <a:endParaRPr lang="en-US" sz="7200" dirty="0"/>
          </a:p>
        </p:txBody>
      </p:sp>
    </p:spTree>
    <p:extLst>
      <p:ext uri="{BB962C8B-B14F-4D97-AF65-F5344CB8AC3E}">
        <p14:creationId xmlns:p14="http://schemas.microsoft.com/office/powerpoint/2010/main" val="36328201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274701" y="3065214"/>
            <a:ext cx="6735623" cy="2448272"/>
          </a:xfrm>
        </p:spPr>
        <p:txBody>
          <a:bodyPr/>
          <a:lstStyle/>
          <a:p>
            <a:r>
              <a:rPr lang="en-GB" dirty="0">
                <a:solidFill>
                  <a:schemeClr val="tx1"/>
                </a:solidFill>
              </a:rPr>
              <a:t>Creating a Virtual Network from the Azure CLI.</a:t>
            </a:r>
            <a:endParaRPr lang="en-US" dirty="0">
              <a:solidFill>
                <a:schemeClr val="tx1"/>
              </a:solidFill>
            </a:endParaRPr>
          </a:p>
        </p:txBody>
      </p:sp>
      <p:sp>
        <p:nvSpPr>
          <p:cNvPr id="2" name="TextBox 1"/>
          <p:cNvSpPr txBox="1"/>
          <p:nvPr/>
        </p:nvSpPr>
        <p:spPr>
          <a:xfrm>
            <a:off x="385589" y="1048990"/>
            <a:ext cx="5832648" cy="1514261"/>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GB" sz="8800" dirty="0">
                <a:gradFill>
                  <a:gsLst>
                    <a:gs pos="2917">
                      <a:schemeClr val="tx1"/>
                    </a:gs>
                    <a:gs pos="30000">
                      <a:schemeClr val="tx1"/>
                    </a:gs>
                  </a:gsLst>
                  <a:lin ang="5400000" scaled="0"/>
                </a:gradFill>
              </a:rPr>
              <a:t>Demo</a:t>
            </a:r>
          </a:p>
        </p:txBody>
      </p:sp>
      <p:pic>
        <p:nvPicPr>
          <p:cNvPr id="4" name="Picture 3"/>
          <p:cNvPicPr>
            <a:picLocks noChangeAspect="1"/>
          </p:cNvPicPr>
          <p:nvPr/>
        </p:nvPicPr>
        <p:blipFill>
          <a:blip r:embed="rId4"/>
          <a:stretch>
            <a:fillRect/>
          </a:stretch>
        </p:blipFill>
        <p:spPr>
          <a:xfrm>
            <a:off x="385589" y="6015449"/>
            <a:ext cx="1252202" cy="571657"/>
          </a:xfrm>
          <a:prstGeom prst="rect">
            <a:avLst/>
          </a:prstGeom>
        </p:spPr>
      </p:pic>
    </p:spTree>
    <p:extLst>
      <p:ext uri="{BB962C8B-B14F-4D97-AF65-F5344CB8AC3E}">
        <p14:creationId xmlns:p14="http://schemas.microsoft.com/office/powerpoint/2010/main" val="102964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82488"/>
            <a:ext cx="10058399" cy="3528393"/>
          </a:xfrm>
        </p:spPr>
        <p:txBody>
          <a:bodyPr/>
          <a:lstStyle/>
          <a:p>
            <a:r>
              <a:rPr lang="en-GB" sz="4800" dirty="0">
                <a:solidFill>
                  <a:srgbClr val="5C2D91"/>
                </a:solidFill>
              </a:rPr>
              <a:t>“Now life is simple to deploy and build resources and connect them together. </a:t>
            </a:r>
            <a:br>
              <a:rPr lang="en-GB" sz="4800" dirty="0">
                <a:solidFill>
                  <a:srgbClr val="5C2D91"/>
                </a:solidFill>
              </a:rPr>
            </a:br>
            <a:br>
              <a:rPr lang="en-GB" sz="4800" dirty="0">
                <a:solidFill>
                  <a:srgbClr val="5C2D91"/>
                </a:solidFill>
              </a:rPr>
            </a:br>
            <a:r>
              <a:rPr lang="en-GB" sz="4800" dirty="0">
                <a:solidFill>
                  <a:srgbClr val="5C2D91"/>
                </a:solidFill>
              </a:rPr>
              <a:t>But which resources do I deploy?” </a:t>
            </a:r>
            <a:endParaRPr lang="en-US" sz="4800" dirty="0">
              <a:solidFill>
                <a:srgbClr val="5C2D91"/>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rgbClr val="5C2D91"/>
                </a:solidFill>
              </a:rPr>
              <a:t>Azure Virtual Machines</a:t>
            </a:r>
          </a:p>
          <a:p>
            <a:pPr algn="r"/>
            <a:r>
              <a:rPr lang="en-GB" dirty="0">
                <a:solidFill>
                  <a:srgbClr val="5C2D91"/>
                </a:solidFill>
              </a:rPr>
              <a:t>Implementation Team</a:t>
            </a:r>
            <a:endParaRPr lang="en-US" dirty="0">
              <a:solidFill>
                <a:srgbClr val="5C2D9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85515" y="6421124"/>
            <a:ext cx="1252202" cy="571657"/>
          </a:xfrm>
          <a:prstGeom prst="rect">
            <a:avLst/>
          </a:prstGeom>
        </p:spPr>
      </p:pic>
    </p:spTree>
    <p:extLst>
      <p:ext uri="{BB962C8B-B14F-4D97-AF65-F5344CB8AC3E}">
        <p14:creationId xmlns:p14="http://schemas.microsoft.com/office/powerpoint/2010/main" val="2879581890"/>
      </p:ext>
    </p:extLst>
  </p:cSld>
  <p:clrMapOvr>
    <a:overrideClrMapping bg1="lt1" tx1="dk1" bg2="lt2" tx2="dk2" accent1="accent1" accent2="accent2" accent3="accent3" accent4="accent4" accent5="accent5" accent6="accent6" hlink="hlink" folHlink="folHlink"/>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Performance Choices - VM</a:t>
            </a:r>
            <a:br>
              <a:rPr lang="en-GB" dirty="0">
                <a:solidFill>
                  <a:schemeClr val="tx1"/>
                </a:solidFill>
              </a:rPr>
            </a:br>
            <a:r>
              <a:rPr lang="en-US" sz="4400" dirty="0"/>
              <a:t>Choosing the right Virtual Machine and Storage Combination</a:t>
            </a:r>
            <a:endParaRPr lang="en-US" sz="7200" dirty="0"/>
          </a:p>
        </p:txBody>
      </p:sp>
      <p:grpSp>
        <p:nvGrpSpPr>
          <p:cNvPr id="32" name="Group 31"/>
          <p:cNvGrpSpPr/>
          <p:nvPr/>
        </p:nvGrpSpPr>
        <p:grpSpPr>
          <a:xfrm>
            <a:off x="8810625" y="4865688"/>
            <a:ext cx="3836988" cy="2559050"/>
            <a:chOff x="8810625" y="4865688"/>
            <a:chExt cx="3836988" cy="2559050"/>
          </a:xfrm>
        </p:grpSpPr>
        <p:sp>
          <p:nvSpPr>
            <p:cNvPr id="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67459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A Series - InfiniBand </a:t>
            </a:r>
          </a:p>
        </p:txBody>
      </p:sp>
      <p:grpSp>
        <p:nvGrpSpPr>
          <p:cNvPr id="32" name="Group 31"/>
          <p:cNvGrpSpPr/>
          <p:nvPr/>
        </p:nvGrpSpPr>
        <p:grpSpPr>
          <a:xfrm>
            <a:off x="951857" y="1528052"/>
            <a:ext cx="1128191" cy="664912"/>
            <a:chOff x="2226733" y="1540933"/>
            <a:chExt cx="1981200" cy="1244600"/>
          </a:xfrm>
        </p:grpSpPr>
        <p:sp>
          <p:nvSpPr>
            <p:cNvPr id="34" name="Rectangle: Rounded Corners 3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5" name="Oval 3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6" name="Oval 3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7" name="Oval 3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8" name="Oval 3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33" name="TextBox 32"/>
          <p:cNvSpPr txBox="1"/>
          <p:nvPr/>
        </p:nvSpPr>
        <p:spPr>
          <a:xfrm>
            <a:off x="2904498" y="1625395"/>
            <a:ext cx="423400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temporary drive</a:t>
            </a:r>
          </a:p>
        </p:txBody>
      </p:sp>
      <p:grpSp>
        <p:nvGrpSpPr>
          <p:cNvPr id="26" name="Group 25"/>
          <p:cNvGrpSpPr/>
          <p:nvPr/>
        </p:nvGrpSpPr>
        <p:grpSpPr>
          <a:xfrm>
            <a:off x="1324009" y="1605110"/>
            <a:ext cx="560789" cy="475900"/>
            <a:chOff x="6656701" y="5663180"/>
            <a:chExt cx="549843" cy="466611"/>
          </a:xfrm>
        </p:grpSpPr>
        <p:sp>
          <p:nvSpPr>
            <p:cNvPr id="27" name="Oval 26"/>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8" name="Oval 27"/>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9" name="Flowchart: Extract 28"/>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0" name="Flowchart: Extract 29"/>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1" name="Oval 30"/>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5" name="Group 4"/>
          <p:cNvGrpSpPr/>
          <p:nvPr/>
        </p:nvGrpSpPr>
        <p:grpSpPr>
          <a:xfrm>
            <a:off x="951858" y="5760096"/>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904497" y="5582429"/>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8 core and 56GB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16 cores and 112GB RAM</a:t>
            </a:r>
            <a:endParaRPr lang="en-GB" sz="2448" b="1"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1133356" y="2839379"/>
            <a:ext cx="751534" cy="751534"/>
            <a:chOff x="1067335" y="3160159"/>
            <a:chExt cx="918975" cy="918975"/>
          </a:xfrm>
        </p:grpSpPr>
        <p:grpSp>
          <p:nvGrpSpPr>
            <p:cNvPr id="42" name="Group 41"/>
            <p:cNvGrpSpPr/>
            <p:nvPr/>
          </p:nvGrpSpPr>
          <p:grpSpPr>
            <a:xfrm>
              <a:off x="1067335" y="3165782"/>
              <a:ext cx="918975" cy="703485"/>
              <a:chOff x="840086" y="3225048"/>
              <a:chExt cx="1444220" cy="1105566"/>
            </a:xfrm>
          </p:grpSpPr>
          <p:grpSp>
            <p:nvGrpSpPr>
              <p:cNvPr id="50" name="Group 49"/>
              <p:cNvGrpSpPr/>
              <p:nvPr/>
            </p:nvGrpSpPr>
            <p:grpSpPr>
              <a:xfrm>
                <a:off x="949883" y="3225048"/>
                <a:ext cx="1334423" cy="991266"/>
                <a:chOff x="949883" y="3225048"/>
                <a:chExt cx="1334423" cy="991266"/>
              </a:xfrm>
            </p:grpSpPr>
            <p:cxnSp>
              <p:nvCxnSpPr>
                <p:cNvPr id="52" name="Straight Connector 51"/>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53" name="Oval 52"/>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58" name="Oval 57"/>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62" name="Block Arc 61"/>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51" name="Block Arc 50"/>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nvGrpSpPr>
            <p:cNvPr id="43" name="Group 42"/>
            <p:cNvGrpSpPr/>
            <p:nvPr/>
          </p:nvGrpSpPr>
          <p:grpSpPr>
            <a:xfrm rot="5400000">
              <a:off x="1119913" y="3267904"/>
              <a:ext cx="918975" cy="703485"/>
              <a:chOff x="840086" y="3225048"/>
              <a:chExt cx="1444220" cy="1105566"/>
            </a:xfrm>
          </p:grpSpPr>
          <p:grpSp>
            <p:nvGrpSpPr>
              <p:cNvPr id="44" name="Group 43"/>
              <p:cNvGrpSpPr/>
              <p:nvPr/>
            </p:nvGrpSpPr>
            <p:grpSpPr>
              <a:xfrm>
                <a:off x="949883" y="3225048"/>
                <a:ext cx="1334423" cy="991266"/>
                <a:chOff x="949883" y="3225048"/>
                <a:chExt cx="1334423" cy="991266"/>
              </a:xfrm>
            </p:grpSpPr>
            <p:cxnSp>
              <p:nvCxnSpPr>
                <p:cNvPr id="46" name="Straight Connector 45"/>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47" name="Oval 46"/>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48" name="Oval 47"/>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49" name="Block Arc 48"/>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45" name="Block Arc 44"/>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sp>
        <p:nvSpPr>
          <p:cNvPr id="41" name="TextBox 40"/>
          <p:cNvSpPr txBox="1"/>
          <p:nvPr/>
        </p:nvSpPr>
        <p:spPr>
          <a:xfrm>
            <a:off x="2904497" y="2873242"/>
            <a:ext cx="9218395" cy="707886"/>
          </a:xfrm>
          <a:prstGeom prst="rect">
            <a:avLst/>
          </a:prstGeom>
          <a:noFill/>
        </p:spPr>
        <p:txBody>
          <a:bodyPr wrap="square" rtlCol="0">
            <a:spAutoFit/>
          </a:bodyPr>
          <a:lstStyle/>
          <a:p>
            <a:r>
              <a:rPr lang="en-GB" sz="2000" b="1" dirty="0">
                <a:solidFill>
                  <a:schemeClr val="accent1">
                    <a:lumMod val="40000"/>
                    <a:lumOff val="60000"/>
                  </a:schemeClr>
                </a:solidFill>
                <a:latin typeface="+mj-lt"/>
                <a:cs typeface="Segoe UI Light" panose="020B0502040204020203" pitchFamily="34" charset="0"/>
              </a:rPr>
              <a:t>RDMA 40Gb/sec network configuration</a:t>
            </a:r>
          </a:p>
          <a:p>
            <a:r>
              <a:rPr lang="en-GB" sz="2000" dirty="0">
                <a:solidFill>
                  <a:schemeClr val="accent1">
                    <a:lumMod val="40000"/>
                    <a:lumOff val="60000"/>
                  </a:schemeClr>
                </a:solidFill>
                <a:latin typeface="+mj-lt"/>
              </a:rPr>
              <a:t>Tuned for Message Passing Interface (MPI) applications</a:t>
            </a:r>
            <a:endParaRPr lang="en-GB" sz="2800" dirty="0">
              <a:solidFill>
                <a:schemeClr val="accent1">
                  <a:lumMod val="40000"/>
                  <a:lumOff val="60000"/>
                </a:schemeClr>
              </a:solidFill>
              <a:latin typeface="Segoe UI Light" panose="020B0502040204020203" pitchFamily="34" charset="0"/>
              <a:cs typeface="Segoe UI Light" panose="020B0502040204020203" pitchFamily="34" charset="0"/>
            </a:endParaRPr>
          </a:p>
        </p:txBody>
      </p:sp>
      <p:grpSp>
        <p:nvGrpSpPr>
          <p:cNvPr id="64" name="Group 63"/>
          <p:cNvGrpSpPr/>
          <p:nvPr/>
        </p:nvGrpSpPr>
        <p:grpSpPr>
          <a:xfrm>
            <a:off x="1072044" y="4259648"/>
            <a:ext cx="849125" cy="849125"/>
            <a:chOff x="1087755" y="1407795"/>
            <a:chExt cx="1383030" cy="1383030"/>
          </a:xfrm>
          <a:solidFill>
            <a:schemeClr val="tx1"/>
          </a:solidFill>
        </p:grpSpPr>
        <p:sp>
          <p:nvSpPr>
            <p:cNvPr id="66" name="Rectangle: Rounded Corners 65"/>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7" name="Rectangle: Rounded Corners 66"/>
            <p:cNvSpPr/>
            <p:nvPr/>
          </p:nvSpPr>
          <p:spPr>
            <a:xfrm>
              <a:off x="1485900" y="1805940"/>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nvGrpSpPr>
            <p:cNvPr id="68" name="Group 67"/>
            <p:cNvGrpSpPr/>
            <p:nvPr/>
          </p:nvGrpSpPr>
          <p:grpSpPr>
            <a:xfrm>
              <a:off x="1299210" y="1407795"/>
              <a:ext cx="925830" cy="133350"/>
              <a:chOff x="1299210" y="1407795"/>
              <a:chExt cx="925830" cy="133350"/>
            </a:xfrm>
            <a:grpFill/>
          </p:grpSpPr>
          <p:sp>
            <p:nvSpPr>
              <p:cNvPr id="87" name="Rectangle: Rounded Corners 8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9" name="Rectangle: Rounded Corners 8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69" name="Group 68"/>
            <p:cNvGrpSpPr/>
            <p:nvPr/>
          </p:nvGrpSpPr>
          <p:grpSpPr>
            <a:xfrm>
              <a:off x="1299210" y="2657475"/>
              <a:ext cx="925830" cy="133350"/>
              <a:chOff x="1299210" y="1407795"/>
              <a:chExt cx="925830" cy="133350"/>
            </a:xfrm>
            <a:grpFill/>
          </p:grpSpPr>
          <p:sp>
            <p:nvSpPr>
              <p:cNvPr id="82" name="Rectangle: Rounded Corners 8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4" name="Rectangle: Rounded Corners 8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Rectangle: Rounded Corners 8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0" name="Group 69"/>
            <p:cNvGrpSpPr/>
            <p:nvPr/>
          </p:nvGrpSpPr>
          <p:grpSpPr>
            <a:xfrm rot="5400000">
              <a:off x="1941195" y="2032635"/>
              <a:ext cx="925830" cy="133350"/>
              <a:chOff x="1299210" y="1407795"/>
              <a:chExt cx="925830" cy="133350"/>
            </a:xfrm>
            <a:grpFill/>
          </p:grpSpPr>
          <p:sp>
            <p:nvSpPr>
              <p:cNvPr id="77" name="Rectangle: Rounded Corners 7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8" name="Rectangle: Rounded Corners 7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9" name="Rectangle: Rounded Corners 7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1" name="Group 70"/>
            <p:cNvGrpSpPr/>
            <p:nvPr/>
          </p:nvGrpSpPr>
          <p:grpSpPr>
            <a:xfrm rot="5400000">
              <a:off x="691515" y="2032635"/>
              <a:ext cx="925830" cy="133350"/>
              <a:chOff x="1299210" y="1407795"/>
              <a:chExt cx="925830" cy="133350"/>
            </a:xfrm>
            <a:grpFill/>
          </p:grpSpPr>
          <p:sp>
            <p:nvSpPr>
              <p:cNvPr id="72" name="Rectangle: Rounded Corners 7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4" name="Rectangle: Rounded Corners 7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5" name="Rectangle: Rounded Corners 7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6" name="Rectangle: Rounded Corners 7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sp>
        <p:nvSpPr>
          <p:cNvPr id="65" name="TextBox 64"/>
          <p:cNvSpPr txBox="1"/>
          <p:nvPr/>
        </p:nvSpPr>
        <p:spPr>
          <a:xfrm>
            <a:off x="2966115" y="4463632"/>
            <a:ext cx="3972202" cy="715260"/>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Intel® Xeon® E5 processors</a:t>
            </a:r>
          </a:p>
          <a:p>
            <a:r>
              <a:rPr lang="en-GB" sz="1600" dirty="0">
                <a:solidFill>
                  <a:srgbClr val="FF0000"/>
                </a:solidFill>
              </a:rPr>
              <a:t>Intel Xeon E5-2670 @ 2.6 GHZ </a:t>
            </a:r>
            <a:endParaRPr lang="en-GB" sz="2448" dirty="0">
              <a:solidFill>
                <a:srgbClr val="FF0000"/>
              </a:solidFill>
              <a:latin typeface="Segoe UI Light" panose="020B0502040204020203" pitchFamily="34" charset="0"/>
              <a:cs typeface="Segoe UI Light" panose="020B0502040204020203" pitchFamily="34" charset="0"/>
            </a:endParaRPr>
          </a:p>
        </p:txBody>
      </p:sp>
      <p:sp>
        <p:nvSpPr>
          <p:cNvPr id="94" name="Oval 93"/>
          <p:cNvSpPr/>
          <p:nvPr/>
        </p:nvSpPr>
        <p:spPr>
          <a:xfrm>
            <a:off x="1047383" y="793670"/>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5" name="Oval 94"/>
          <p:cNvSpPr/>
          <p:nvPr/>
        </p:nvSpPr>
        <p:spPr>
          <a:xfrm>
            <a:off x="1047383" y="1292582"/>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6" name="Oval 95"/>
          <p:cNvSpPr/>
          <p:nvPr/>
        </p:nvSpPr>
        <p:spPr>
          <a:xfrm>
            <a:off x="1897747" y="793670"/>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7" name="Oval 96"/>
          <p:cNvSpPr/>
          <p:nvPr/>
        </p:nvSpPr>
        <p:spPr>
          <a:xfrm>
            <a:off x="1897747" y="1292582"/>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8" name="TextBox 97"/>
          <p:cNvSpPr txBox="1"/>
          <p:nvPr/>
        </p:nvSpPr>
        <p:spPr>
          <a:xfrm>
            <a:off x="1187604" y="870566"/>
            <a:ext cx="710145" cy="414353"/>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nvGrpSpPr>
          <p:cNvPr id="93" name="Group 92"/>
          <p:cNvGrpSpPr/>
          <p:nvPr/>
        </p:nvGrpSpPr>
        <p:grpSpPr>
          <a:xfrm>
            <a:off x="7277975" y="1558226"/>
            <a:ext cx="1128191" cy="664912"/>
            <a:chOff x="2226733" y="1540933"/>
            <a:chExt cx="1981200" cy="1244600"/>
          </a:xfrm>
        </p:grpSpPr>
        <p:sp>
          <p:nvSpPr>
            <p:cNvPr id="99" name="Rectangle: Rounded Corners 98"/>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0" name="Oval 99"/>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1" name="Oval 100"/>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2" name="Oval 10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3" name="Oval 10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04" name="Group 103"/>
          <p:cNvGrpSpPr/>
          <p:nvPr/>
        </p:nvGrpSpPr>
        <p:grpSpPr>
          <a:xfrm>
            <a:off x="7650127" y="1635284"/>
            <a:ext cx="560789" cy="475900"/>
            <a:chOff x="6656701" y="5663180"/>
            <a:chExt cx="549843" cy="466611"/>
          </a:xfrm>
        </p:grpSpPr>
        <p:sp>
          <p:nvSpPr>
            <p:cNvPr id="105" name="Oval 104"/>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6" name="Oval 105"/>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7" name="Flowchart: Extract 106"/>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8" name="Flowchart: Extract 107"/>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9" name="Oval 108"/>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110" name="TextBox 109"/>
          <p:cNvSpPr txBox="1"/>
          <p:nvPr/>
        </p:nvSpPr>
        <p:spPr>
          <a:xfrm>
            <a:off x="8596375" y="1641905"/>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grpSp>
        <p:nvGrpSpPr>
          <p:cNvPr id="111" name="Group 110"/>
          <p:cNvGrpSpPr/>
          <p:nvPr/>
        </p:nvGrpSpPr>
        <p:grpSpPr>
          <a:xfrm>
            <a:off x="11056739" y="-57343"/>
            <a:ext cx="1426194" cy="962317"/>
            <a:chOff x="8810625" y="4865688"/>
            <a:chExt cx="3836988" cy="2559050"/>
          </a:xfrm>
        </p:grpSpPr>
        <p:sp>
          <p:nvSpPr>
            <p:cNvPr id="112"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31"/>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32"/>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3"/>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870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Av2 Series</a:t>
            </a:r>
          </a:p>
        </p:txBody>
      </p:sp>
      <p:sp>
        <p:nvSpPr>
          <p:cNvPr id="33" name="TextBox 32"/>
          <p:cNvSpPr txBox="1"/>
          <p:nvPr/>
        </p:nvSpPr>
        <p:spPr>
          <a:xfrm>
            <a:off x="2832178" y="1625395"/>
            <a:ext cx="423400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5" name="Group 4"/>
          <p:cNvGrpSpPr/>
          <p:nvPr/>
        </p:nvGrpSpPr>
        <p:grpSpPr>
          <a:xfrm>
            <a:off x="951858" y="5440186"/>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832178" y="5372075"/>
            <a:ext cx="7612783" cy="84574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Core::RAM Ratio changed to 2GB / 8GB RAM per CPU </a:t>
            </a:r>
          </a:p>
          <a:p>
            <a:r>
              <a:rPr lang="en-GB" sz="2448" dirty="0">
                <a:latin typeface="Segoe UI Light" panose="020B0502040204020203" pitchFamily="34" charset="0"/>
                <a:cs typeface="Segoe UI Light" panose="020B0502040204020203" pitchFamily="34" charset="0"/>
              </a:rPr>
              <a:t>(from 1.75GB / 7GB RAM per CPU)</a:t>
            </a:r>
          </a:p>
        </p:txBody>
      </p:sp>
      <p:grpSp>
        <p:nvGrpSpPr>
          <p:cNvPr id="40" name="Group 39"/>
          <p:cNvGrpSpPr/>
          <p:nvPr/>
        </p:nvGrpSpPr>
        <p:grpSpPr>
          <a:xfrm>
            <a:off x="7088158" y="1558226"/>
            <a:ext cx="1128191" cy="664912"/>
            <a:chOff x="2226733" y="1540933"/>
            <a:chExt cx="1981200" cy="1244600"/>
          </a:xfrm>
        </p:grpSpPr>
        <p:sp>
          <p:nvSpPr>
            <p:cNvPr id="41" name="Rectangle: Rounded Corners 40"/>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2" name="Oval 41"/>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3" name="Oval 42"/>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4" name="Oval 43"/>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5" name="Oval 44"/>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46" name="Group 45"/>
          <p:cNvGrpSpPr/>
          <p:nvPr/>
        </p:nvGrpSpPr>
        <p:grpSpPr>
          <a:xfrm>
            <a:off x="7460310" y="1635284"/>
            <a:ext cx="560789" cy="475900"/>
            <a:chOff x="6656701" y="5663180"/>
            <a:chExt cx="549843" cy="466611"/>
          </a:xfrm>
        </p:grpSpPr>
        <p:sp>
          <p:nvSpPr>
            <p:cNvPr id="47" name="Oval 46"/>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8" name="Oval 47"/>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9" name="Flowchart: Extract 48"/>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0" name="Flowchart: Extract 49"/>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1" name="Oval 50"/>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52" name="TextBox 51"/>
          <p:cNvSpPr txBox="1"/>
          <p:nvPr/>
        </p:nvSpPr>
        <p:spPr>
          <a:xfrm>
            <a:off x="8438723" y="1656162"/>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grpSp>
        <p:nvGrpSpPr>
          <p:cNvPr id="53" name="Group 52"/>
          <p:cNvGrpSpPr/>
          <p:nvPr/>
        </p:nvGrpSpPr>
        <p:grpSpPr>
          <a:xfrm>
            <a:off x="11056739" y="-57343"/>
            <a:ext cx="1426194" cy="962317"/>
            <a:chOff x="8810625" y="4865688"/>
            <a:chExt cx="3836988" cy="2559050"/>
          </a:xfrm>
        </p:grpSpPr>
        <p:sp>
          <p:nvSpPr>
            <p:cNvPr id="5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8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1033661" y="1536206"/>
            <a:ext cx="1058431" cy="664912"/>
            <a:chOff x="2226733" y="1540933"/>
            <a:chExt cx="1981200" cy="1244600"/>
          </a:xfrm>
        </p:grpSpPr>
        <p:sp>
          <p:nvSpPr>
            <p:cNvPr id="89" name="Rectangle: Rounded Corners 88"/>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0" name="Oval 89"/>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1" name="Oval 90"/>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2" name="Oval 9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3" name="Oval 9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4" name="TextBox 93"/>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7" name="Rectangle 6"/>
          <p:cNvSpPr/>
          <p:nvPr/>
        </p:nvSpPr>
        <p:spPr>
          <a:xfrm>
            <a:off x="2832178" y="3259748"/>
            <a:ext cx="3863558" cy="845744"/>
          </a:xfrm>
          <a:prstGeom prst="rect">
            <a:avLst/>
          </a:prstGeom>
        </p:spPr>
        <p:txBody>
          <a:bodyPr wrap="none">
            <a:spAutoFit/>
          </a:bodyPr>
          <a:lstStyle/>
          <a:p>
            <a:r>
              <a:rPr lang="en-GB" sz="2448" dirty="0">
                <a:latin typeface="Segoe UI Light" panose="020B0502040204020203" pitchFamily="34" charset="0"/>
                <a:cs typeface="Segoe UI Light" panose="020B0502040204020203" pitchFamily="34" charset="0"/>
              </a:rPr>
              <a:t>New VM naming schema … </a:t>
            </a:r>
          </a:p>
          <a:p>
            <a:r>
              <a:rPr lang="en-GB" sz="2448" dirty="0">
                <a:latin typeface="Segoe UI Light" panose="020B0502040204020203" pitchFamily="34" charset="0"/>
                <a:cs typeface="Segoe UI Light" panose="020B0502040204020203" pitchFamily="34" charset="0"/>
              </a:rPr>
              <a:t>family + vCPU count </a:t>
            </a:r>
          </a:p>
        </p:txBody>
      </p:sp>
      <p:sp>
        <p:nvSpPr>
          <p:cNvPr id="8" name="TextBox 7"/>
          <p:cNvSpPr txBox="1"/>
          <p:nvPr/>
        </p:nvSpPr>
        <p:spPr>
          <a:xfrm>
            <a:off x="897991" y="3079289"/>
            <a:ext cx="1521963" cy="960263"/>
          </a:xfrm>
          <a:prstGeom prst="rect">
            <a:avLst/>
          </a:prstGeom>
          <a:noFill/>
        </p:spPr>
        <p:txBody>
          <a:bodyPr wrap="square" lIns="182880" tIns="146304" rIns="182880" bIns="146304" rtlCol="0">
            <a:spAutoFit/>
          </a:bodyPr>
          <a:lstStyle/>
          <a:p>
            <a:pPr algn="ctr">
              <a:lnSpc>
                <a:spcPct val="90000"/>
              </a:lnSpc>
              <a:spcAft>
                <a:spcPts val="600"/>
              </a:spcAft>
            </a:pPr>
            <a:r>
              <a:rPr lang="en-GB" sz="2400" b="1" dirty="0">
                <a:gradFill>
                  <a:gsLst>
                    <a:gs pos="2917">
                      <a:schemeClr val="tx1"/>
                    </a:gs>
                    <a:gs pos="30000">
                      <a:schemeClr val="tx1"/>
                    </a:gs>
                  </a:gsLst>
                  <a:lin ang="5400000" scaled="0"/>
                </a:gradFill>
              </a:rPr>
              <a:t>A1…A2…A3</a:t>
            </a:r>
          </a:p>
        </p:txBody>
      </p:sp>
      <p:grpSp>
        <p:nvGrpSpPr>
          <p:cNvPr id="95" name="Group 94"/>
          <p:cNvGrpSpPr/>
          <p:nvPr/>
        </p:nvGrpSpPr>
        <p:grpSpPr>
          <a:xfrm>
            <a:off x="7114160" y="3179260"/>
            <a:ext cx="1128191" cy="664912"/>
            <a:chOff x="2226733" y="1540933"/>
            <a:chExt cx="1981200" cy="1244600"/>
          </a:xfrm>
        </p:grpSpPr>
        <p:sp>
          <p:nvSpPr>
            <p:cNvPr id="96" name="Rectangle: Rounded Corners 95"/>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7" name="Oval 96"/>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8" name="Oval 97"/>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9" name="Oval 98"/>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0" name="Oval 99"/>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01" name="Group 100"/>
          <p:cNvGrpSpPr/>
          <p:nvPr/>
        </p:nvGrpSpPr>
        <p:grpSpPr>
          <a:xfrm>
            <a:off x="7486312" y="3256318"/>
            <a:ext cx="560789" cy="475900"/>
            <a:chOff x="6656701" y="5663180"/>
            <a:chExt cx="549843" cy="466611"/>
          </a:xfrm>
        </p:grpSpPr>
        <p:sp>
          <p:nvSpPr>
            <p:cNvPr id="102" name="Oval 101"/>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3" name="Oval 102"/>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4" name="Flowchart: Extract 103"/>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5" name="Flowchart: Extract 104"/>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6" name="Oval 105"/>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107" name="TextBox 106"/>
          <p:cNvSpPr txBox="1"/>
          <p:nvPr/>
        </p:nvSpPr>
        <p:spPr>
          <a:xfrm>
            <a:off x="8453761" y="3100747"/>
            <a:ext cx="3781933" cy="1222451"/>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Better random IOPS (2-10x over A series v1) (but still throttled to 500 per disk)</a:t>
            </a:r>
          </a:p>
        </p:txBody>
      </p:sp>
      <p:cxnSp>
        <p:nvCxnSpPr>
          <p:cNvPr id="10" name="Straight Arrow Connector 9"/>
          <p:cNvCxnSpPr>
            <a:stCxn id="102" idx="0"/>
            <a:endCxn id="102" idx="1"/>
          </p:cNvCxnSpPr>
          <p:nvPr/>
        </p:nvCxnSpPr>
        <p:spPr>
          <a:xfrm flipH="1">
            <a:off x="7640895" y="3256318"/>
            <a:ext cx="168256" cy="69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3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DS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11438" y="1790823"/>
            <a:ext cx="4116943"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108" name="Group 107"/>
          <p:cNvGrpSpPr/>
          <p:nvPr/>
        </p:nvGrpSpPr>
        <p:grpSpPr>
          <a:xfrm>
            <a:off x="7312855" y="1724873"/>
            <a:ext cx="1058431" cy="664912"/>
            <a:chOff x="2226733" y="1540933"/>
            <a:chExt cx="1981200" cy="1244600"/>
          </a:xfrm>
        </p:grpSpPr>
        <p:sp>
          <p:nvSpPr>
            <p:cNvPr id="111" name="Rectangle: Rounded Corners 110"/>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112" name="Oval 111"/>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3" name="Oval 112"/>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4" name="Oval 113"/>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5" name="Oval 114"/>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6" name="TextBox 115"/>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109" name="TextBox 108"/>
          <p:cNvSpPr txBox="1"/>
          <p:nvPr/>
        </p:nvSpPr>
        <p:spPr>
          <a:xfrm>
            <a:off x="7547263" y="1808552"/>
            <a:ext cx="798557" cy="270285"/>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110" name="TextBox 109"/>
          <p:cNvSpPr txBox="1"/>
          <p:nvPr/>
        </p:nvSpPr>
        <p:spPr>
          <a:xfrm>
            <a:off x="8605694" y="1790946"/>
            <a:ext cx="3972202"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sp>
        <p:nvSpPr>
          <p:cNvPr id="36" name="TextBox 35"/>
          <p:cNvSpPr txBox="1"/>
          <p:nvPr/>
        </p:nvSpPr>
        <p:spPr>
          <a:xfrm>
            <a:off x="763675" y="3114826"/>
            <a:ext cx="1732201" cy="478376"/>
          </a:xfrm>
          <a:prstGeom prst="rect">
            <a:avLst/>
          </a:prstGeom>
          <a:noFill/>
        </p:spPr>
        <p:txBody>
          <a:bodyPr wrap="square" rtlCol="0">
            <a:spAutoFit/>
          </a:bodyPr>
          <a:lstStyle/>
          <a:p>
            <a:r>
              <a:rPr lang="en-GB" sz="2448" dirty="0">
                <a:latin typeface="Segoe UI Black" panose="020B0A02040204020203" pitchFamily="34" charset="0"/>
                <a:ea typeface="Segoe UI Black" panose="020B0A02040204020203" pitchFamily="34" charset="0"/>
                <a:cs typeface="Segoe UI Black" panose="020B0A02040204020203" pitchFamily="34" charset="0"/>
              </a:rPr>
              <a:t>D11:D14</a:t>
            </a:r>
          </a:p>
        </p:txBody>
      </p:sp>
      <p:sp>
        <p:nvSpPr>
          <p:cNvPr id="37" name="TextBox 36"/>
          <p:cNvSpPr txBox="1"/>
          <p:nvPr/>
        </p:nvSpPr>
        <p:spPr>
          <a:xfrm>
            <a:off x="2781199" y="3114826"/>
            <a:ext cx="9341694"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Ideal for memory-intensive enterprise high IOPS applications</a:t>
            </a:r>
          </a:p>
        </p:txBody>
      </p:sp>
      <p:grpSp>
        <p:nvGrpSpPr>
          <p:cNvPr id="38" name="Group 37"/>
          <p:cNvGrpSpPr/>
          <p:nvPr/>
        </p:nvGrpSpPr>
        <p:grpSpPr>
          <a:xfrm>
            <a:off x="951858" y="4422324"/>
            <a:ext cx="1055872" cy="492207"/>
            <a:chOff x="932414" y="5524500"/>
            <a:chExt cx="1035263" cy="482600"/>
          </a:xfrm>
        </p:grpSpPr>
        <p:sp>
          <p:nvSpPr>
            <p:cNvPr id="39" name="Rectangle: Rounded Corners 38"/>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1" name="Rectangle: Rounded Corners 40"/>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2" name="Rectangle: Rounded Corners 41"/>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43" name="TextBox 42"/>
          <p:cNvSpPr txBox="1"/>
          <p:nvPr/>
        </p:nvSpPr>
        <p:spPr>
          <a:xfrm>
            <a:off x="2781199" y="4354213"/>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grpSp>
        <p:nvGrpSpPr>
          <p:cNvPr id="44" name="Group 43"/>
          <p:cNvGrpSpPr/>
          <p:nvPr/>
        </p:nvGrpSpPr>
        <p:grpSpPr>
          <a:xfrm>
            <a:off x="11056739" y="-57343"/>
            <a:ext cx="1426194" cy="962317"/>
            <a:chOff x="8810625" y="4865688"/>
            <a:chExt cx="3836988" cy="2559050"/>
          </a:xfrm>
        </p:grpSpPr>
        <p:sp>
          <p:nvSpPr>
            <p:cNvPr id="4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7422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51858" y="4573485"/>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870097" y="4505374"/>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Dv2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70098" y="1790823"/>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35" name="Group 34"/>
          <p:cNvGrpSpPr/>
          <p:nvPr/>
        </p:nvGrpSpPr>
        <p:grpSpPr>
          <a:xfrm>
            <a:off x="1124278" y="3075253"/>
            <a:ext cx="850364" cy="850364"/>
            <a:chOff x="1087755" y="1407795"/>
            <a:chExt cx="1383030" cy="1383030"/>
          </a:xfrm>
          <a:solidFill>
            <a:schemeClr val="tx1"/>
          </a:solidFill>
        </p:grpSpPr>
        <p:sp>
          <p:nvSpPr>
            <p:cNvPr id="37" name="Rectangle: Rounded Corners 36"/>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38" name="Rectangle: Rounded Corners 37"/>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39" name="Group 38"/>
            <p:cNvGrpSpPr/>
            <p:nvPr/>
          </p:nvGrpSpPr>
          <p:grpSpPr>
            <a:xfrm>
              <a:off x="1299210" y="1407795"/>
              <a:ext cx="925830" cy="133350"/>
              <a:chOff x="1299210" y="1407795"/>
              <a:chExt cx="925830" cy="133350"/>
            </a:xfrm>
            <a:grpFill/>
          </p:grpSpPr>
          <p:sp>
            <p:nvSpPr>
              <p:cNvPr id="73" name="Rectangle: Rounded Corners 72"/>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6" name="Rectangle: Rounded Corners 75"/>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7" name="Rectangle: Rounded Corners 76"/>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1" name="Group 40"/>
            <p:cNvGrpSpPr/>
            <p:nvPr/>
          </p:nvGrpSpPr>
          <p:grpSpPr>
            <a:xfrm>
              <a:off x="1299210" y="2657475"/>
              <a:ext cx="925830" cy="133350"/>
              <a:chOff x="1299210" y="1407795"/>
              <a:chExt cx="925830" cy="133350"/>
            </a:xfrm>
            <a:grpFill/>
          </p:grpSpPr>
          <p:sp>
            <p:nvSpPr>
              <p:cNvPr id="56" name="Rectangle: Rounded Corners 55"/>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7" name="Rectangle: Rounded Corners 56"/>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1" name="Rectangle: Rounded Corners 7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2" name="Group 41"/>
            <p:cNvGrpSpPr/>
            <p:nvPr/>
          </p:nvGrpSpPr>
          <p:grpSpPr>
            <a:xfrm rot="5400000">
              <a:off x="1941195" y="2032635"/>
              <a:ext cx="925830" cy="133350"/>
              <a:chOff x="1299210" y="1407795"/>
              <a:chExt cx="925830" cy="133350"/>
            </a:xfrm>
            <a:grpFill/>
          </p:grpSpPr>
          <p:sp>
            <p:nvSpPr>
              <p:cNvPr id="49" name="Rectangle: Rounded Corners 4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2" name="Rectangle: Rounded Corners 5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3" name="Group 42"/>
            <p:cNvGrpSpPr/>
            <p:nvPr/>
          </p:nvGrpSpPr>
          <p:grpSpPr>
            <a:xfrm rot="5400000">
              <a:off x="691515" y="2032635"/>
              <a:ext cx="925830" cy="133350"/>
              <a:chOff x="1299210" y="1407795"/>
              <a:chExt cx="925830" cy="133350"/>
            </a:xfrm>
            <a:grpFill/>
          </p:grpSpPr>
          <p:sp>
            <p:nvSpPr>
              <p:cNvPr id="44" name="Rectangle: Rounded Corners 4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5" name="Rectangle: Rounded Corners 4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6" name="Rectangle: Rounded Corners 4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7" name="Rectangle: Rounded Corners 4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36" name="TextBox 35"/>
          <p:cNvSpPr txBox="1"/>
          <p:nvPr/>
        </p:nvSpPr>
        <p:spPr>
          <a:xfrm>
            <a:off x="2870098" y="3152528"/>
            <a:ext cx="3972202" cy="734534"/>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Haswell CPU core</a:t>
            </a:r>
          </a:p>
          <a:p>
            <a:r>
              <a:rPr lang="en-GB" sz="1632" dirty="0">
                <a:solidFill>
                  <a:schemeClr val="accent1">
                    <a:lumMod val="60000"/>
                    <a:lumOff val="40000"/>
                  </a:schemeClr>
                </a:solidFill>
                <a:latin typeface="Segoe UI Light" panose="020B0502040204020203" pitchFamily="34" charset="0"/>
                <a:cs typeface="Segoe UI Light" panose="020B0502040204020203" pitchFamily="34" charset="0"/>
              </a:rPr>
              <a:t>E5-2673 v3 @ 2.4 – 3.1 GHz</a:t>
            </a:r>
          </a:p>
        </p:txBody>
      </p:sp>
      <p:sp>
        <p:nvSpPr>
          <p:cNvPr id="78" name="TextBox 77"/>
          <p:cNvSpPr txBox="1"/>
          <p:nvPr/>
        </p:nvSpPr>
        <p:spPr>
          <a:xfrm>
            <a:off x="8647919" y="3294305"/>
            <a:ext cx="3669921"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~60% faster than A Series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
        <p:nvSpPr>
          <p:cNvPr id="8" name="Oval 7"/>
          <p:cNvSpPr/>
          <p:nvPr/>
        </p:nvSpPr>
        <p:spPr>
          <a:xfrm>
            <a:off x="7262223" y="3238337"/>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55" name="Group 54"/>
          <p:cNvGrpSpPr/>
          <p:nvPr/>
        </p:nvGrpSpPr>
        <p:grpSpPr>
          <a:xfrm>
            <a:off x="7277975" y="1680222"/>
            <a:ext cx="1128191" cy="664912"/>
            <a:chOff x="2226733" y="1540933"/>
            <a:chExt cx="1981200" cy="1244600"/>
          </a:xfrm>
        </p:grpSpPr>
        <p:sp>
          <p:nvSpPr>
            <p:cNvPr id="58" name="Rectangle: Rounded Corners 5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79" name="Oval 7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0" name="Oval 7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83" name="Group 82"/>
          <p:cNvGrpSpPr/>
          <p:nvPr/>
        </p:nvGrpSpPr>
        <p:grpSpPr>
          <a:xfrm>
            <a:off x="7650127" y="1757280"/>
            <a:ext cx="560789" cy="475900"/>
            <a:chOff x="6656701" y="5663180"/>
            <a:chExt cx="549843" cy="466611"/>
          </a:xfrm>
        </p:grpSpPr>
        <p:sp>
          <p:nvSpPr>
            <p:cNvPr id="84" name="Oval 83"/>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Flowchart: Extract 85"/>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Flowchart: Extract 86"/>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Oval 87"/>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89" name="TextBox 88"/>
          <p:cNvSpPr txBox="1"/>
          <p:nvPr/>
        </p:nvSpPr>
        <p:spPr>
          <a:xfrm>
            <a:off x="8713745" y="1764243"/>
            <a:ext cx="3972202"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HDD backed boot volume</a:t>
            </a:r>
          </a:p>
        </p:txBody>
      </p:sp>
      <p:grpSp>
        <p:nvGrpSpPr>
          <p:cNvPr id="90" name="Group 89"/>
          <p:cNvGrpSpPr/>
          <p:nvPr/>
        </p:nvGrpSpPr>
        <p:grpSpPr>
          <a:xfrm>
            <a:off x="11056739" y="-57343"/>
            <a:ext cx="1426194" cy="962317"/>
            <a:chOff x="8810625" y="4865688"/>
            <a:chExt cx="3836988" cy="2559050"/>
          </a:xfrm>
        </p:grpSpPr>
        <p:sp>
          <p:nvSpPr>
            <p:cNvPr id="91"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990925" y="5676994"/>
            <a:ext cx="8539680" cy="575806"/>
            <a:chOff x="2345267" y="1625600"/>
            <a:chExt cx="1735668" cy="1077809"/>
          </a:xfrm>
        </p:grpSpPr>
        <p:sp>
          <p:nvSpPr>
            <p:cNvPr id="120" name="Oval 119"/>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1" name="Oval 120"/>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2" name="Oval 12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3" name="Oval 12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4" name="TextBox 123"/>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125" name="TextBox 124"/>
          <p:cNvSpPr txBox="1"/>
          <p:nvPr/>
        </p:nvSpPr>
        <p:spPr>
          <a:xfrm>
            <a:off x="2813639" y="5741205"/>
            <a:ext cx="3972202" cy="84574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D5v2,D14v2  &gt; 8,000 IOPS</a:t>
            </a:r>
          </a:p>
          <a:p>
            <a:r>
              <a:rPr lang="en-GB" sz="2448" dirty="0">
                <a:latin typeface="Segoe UI Light" panose="020B0502040204020203" pitchFamily="34" charset="0"/>
                <a:cs typeface="Segoe UI Light" panose="020B0502040204020203" pitchFamily="34" charset="0"/>
              </a:rPr>
              <a:t>D15v2 &gt; 16,000 IOPS</a:t>
            </a:r>
          </a:p>
        </p:txBody>
      </p:sp>
      <p:grpSp>
        <p:nvGrpSpPr>
          <p:cNvPr id="126" name="Group 125"/>
          <p:cNvGrpSpPr/>
          <p:nvPr/>
        </p:nvGrpSpPr>
        <p:grpSpPr>
          <a:xfrm>
            <a:off x="927997" y="5757388"/>
            <a:ext cx="1128191" cy="664912"/>
            <a:chOff x="2226733" y="1540933"/>
            <a:chExt cx="1981200" cy="1244600"/>
          </a:xfrm>
        </p:grpSpPr>
        <p:sp>
          <p:nvSpPr>
            <p:cNvPr id="127" name="Rectangle: Rounded Corners 126"/>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8" name="Oval 127"/>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9" name="Oval 128"/>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0" name="Oval 129"/>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1" name="Oval 130"/>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32" name="Group 131"/>
          <p:cNvGrpSpPr/>
          <p:nvPr/>
        </p:nvGrpSpPr>
        <p:grpSpPr>
          <a:xfrm>
            <a:off x="1304069" y="5851894"/>
            <a:ext cx="560789" cy="475900"/>
            <a:chOff x="6656701" y="5663180"/>
            <a:chExt cx="549843" cy="466611"/>
          </a:xfrm>
        </p:grpSpPr>
        <p:sp>
          <p:nvSpPr>
            <p:cNvPr id="133" name="Oval 132"/>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4" name="Oval 133"/>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5" name="Flowchart: Extract 134"/>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6" name="Flowchart: Extract 135"/>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7" name="Oval 136"/>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Tree>
    <p:extLst>
      <p:ext uri="{BB962C8B-B14F-4D97-AF65-F5344CB8AC3E}">
        <p14:creationId xmlns:p14="http://schemas.microsoft.com/office/powerpoint/2010/main" val="3764649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F Series</a:t>
            </a:r>
          </a:p>
        </p:txBody>
      </p:sp>
      <p:grpSp>
        <p:nvGrpSpPr>
          <p:cNvPr id="62" name="Group 61"/>
          <p:cNvGrpSpPr/>
          <p:nvPr/>
        </p:nvGrpSpPr>
        <p:grpSpPr>
          <a:xfrm>
            <a:off x="984058" y="1512994"/>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956179" y="162243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sp>
        <p:nvSpPr>
          <p:cNvPr id="119" name="Oval 118"/>
          <p:cNvSpPr/>
          <p:nvPr/>
        </p:nvSpPr>
        <p:spPr>
          <a:xfrm>
            <a:off x="1231808" y="5628382"/>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39" name="Group 38"/>
          <p:cNvGrpSpPr/>
          <p:nvPr/>
        </p:nvGrpSpPr>
        <p:grpSpPr>
          <a:xfrm>
            <a:off x="1124278" y="2817591"/>
            <a:ext cx="850364" cy="850364"/>
            <a:chOff x="1087755" y="1407795"/>
            <a:chExt cx="1383030" cy="1383030"/>
          </a:xfrm>
          <a:solidFill>
            <a:schemeClr val="tx1"/>
          </a:solidFill>
        </p:grpSpPr>
        <p:sp>
          <p:nvSpPr>
            <p:cNvPr id="41" name="Rectangle: Rounded Corners 40"/>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2" name="Rectangle: Rounded Corners 41"/>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43" name="Group 42"/>
            <p:cNvGrpSpPr/>
            <p:nvPr/>
          </p:nvGrpSpPr>
          <p:grpSpPr>
            <a:xfrm>
              <a:off x="1299210" y="1407795"/>
              <a:ext cx="925830" cy="133350"/>
              <a:chOff x="1299210" y="1407795"/>
              <a:chExt cx="925830" cy="133350"/>
            </a:xfrm>
            <a:grpFill/>
          </p:grpSpPr>
          <p:sp>
            <p:nvSpPr>
              <p:cNvPr id="71" name="Rectangle: Rounded Corners 7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3" name="Rectangle: Rounded Corners 7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4" name="Group 43"/>
            <p:cNvGrpSpPr/>
            <p:nvPr/>
          </p:nvGrpSpPr>
          <p:grpSpPr>
            <a:xfrm>
              <a:off x="1299210" y="2657475"/>
              <a:ext cx="925830" cy="133350"/>
              <a:chOff x="1299210" y="1407795"/>
              <a:chExt cx="925830" cy="133350"/>
            </a:xfrm>
            <a:grpFill/>
          </p:grpSpPr>
          <p:sp>
            <p:nvSpPr>
              <p:cNvPr id="57" name="Rectangle: Rounded Corners 5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9" name="Rectangle: Rounded Corners 58"/>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0" name="Rectangle: Rounded Corners 5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1" name="Rectangle: Rounded Corners 6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5" name="Group 44"/>
            <p:cNvGrpSpPr/>
            <p:nvPr/>
          </p:nvGrpSpPr>
          <p:grpSpPr>
            <a:xfrm rot="5400000">
              <a:off x="1941195" y="2032635"/>
              <a:ext cx="925830" cy="133350"/>
              <a:chOff x="1299210" y="1407795"/>
              <a:chExt cx="925830" cy="133350"/>
            </a:xfrm>
            <a:grpFill/>
          </p:grpSpPr>
          <p:sp>
            <p:nvSpPr>
              <p:cNvPr id="52" name="Rectangle: Rounded Corners 5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4" name="Rectangle: Rounded Corners 5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5" name="Rectangle: Rounded Corners 5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6" name="Rectangle: Rounded Corners 5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6" name="Group 45"/>
            <p:cNvGrpSpPr/>
            <p:nvPr/>
          </p:nvGrpSpPr>
          <p:grpSpPr>
            <a:xfrm rot="5400000">
              <a:off x="691515" y="2032635"/>
              <a:ext cx="925830" cy="133350"/>
              <a:chOff x="1299210" y="1407795"/>
              <a:chExt cx="925830" cy="133350"/>
            </a:xfrm>
            <a:grpFill/>
          </p:grpSpPr>
          <p:sp>
            <p:nvSpPr>
              <p:cNvPr id="47" name="Rectangle: Rounded Corners 4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9" name="Rectangle: Rounded Corners 4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76" name="TextBox 75"/>
          <p:cNvSpPr txBox="1"/>
          <p:nvPr/>
        </p:nvSpPr>
        <p:spPr>
          <a:xfrm>
            <a:off x="2956179" y="2894866"/>
            <a:ext cx="3972202" cy="73453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Haswell CPU core</a:t>
            </a:r>
          </a:p>
          <a:p>
            <a:r>
              <a:rPr lang="en-GB" sz="1632" dirty="0">
                <a:latin typeface="Segoe UI Light" panose="020B0502040204020203" pitchFamily="34" charset="0"/>
                <a:cs typeface="Segoe UI Light" panose="020B0502040204020203" pitchFamily="34" charset="0"/>
              </a:rPr>
              <a:t>E5-2673 v3 @ 2.4 – 3.1 GHz</a:t>
            </a:r>
          </a:p>
        </p:txBody>
      </p:sp>
      <p:sp>
        <p:nvSpPr>
          <p:cNvPr id="141" name="TextBox 140"/>
          <p:cNvSpPr txBox="1"/>
          <p:nvPr/>
        </p:nvSpPr>
        <p:spPr>
          <a:xfrm>
            <a:off x="3116681" y="5315342"/>
            <a:ext cx="5533341" cy="1222451"/>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2GB RAM and 16GB local SSD per core</a:t>
            </a:r>
          </a:p>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Ideal for CPU intensive, but memory light apps with light IO requirements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142" name="Group 141"/>
          <p:cNvGrpSpPr/>
          <p:nvPr/>
        </p:nvGrpSpPr>
        <p:grpSpPr>
          <a:xfrm>
            <a:off x="951858" y="4330067"/>
            <a:ext cx="1055872" cy="492207"/>
            <a:chOff x="932414" y="5524500"/>
            <a:chExt cx="1035263" cy="482600"/>
          </a:xfrm>
        </p:grpSpPr>
        <p:sp>
          <p:nvSpPr>
            <p:cNvPr id="143" name="Rectangle: Rounded Corners 142"/>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44" name="Rectangle: Rounded Corners 143"/>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45" name="Rectangle: Rounded Corners 144"/>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146" name="TextBox 145"/>
          <p:cNvSpPr txBox="1"/>
          <p:nvPr/>
        </p:nvSpPr>
        <p:spPr>
          <a:xfrm>
            <a:off x="2956178" y="4152399"/>
            <a:ext cx="7612783" cy="707886"/>
          </a:xfrm>
          <a:prstGeom prst="rect">
            <a:avLst/>
          </a:prstGeom>
          <a:noFill/>
        </p:spPr>
        <p:txBody>
          <a:bodyPr wrap="square" rtlCol="0">
            <a:spAutoFit/>
          </a:bodyPr>
          <a:lstStyle/>
          <a:p>
            <a:r>
              <a:rPr lang="en-GB" sz="2000" b="1" dirty="0">
                <a:latin typeface="Segoe UI Light" panose="020B0502040204020203" pitchFamily="34" charset="0"/>
                <a:cs typeface="Segoe UI Light" panose="020B0502040204020203" pitchFamily="34" charset="0"/>
              </a:rPr>
              <a:t>MIN:	</a:t>
            </a:r>
            <a:r>
              <a:rPr lang="en-GB" sz="2000" dirty="0">
                <a:latin typeface="Segoe UI Light" panose="020B0502040204020203" pitchFamily="34" charset="0"/>
                <a:cs typeface="Segoe UI Light" panose="020B0502040204020203" pitchFamily="34" charset="0"/>
              </a:rPr>
              <a:t>1 core and 2GB RAM</a:t>
            </a:r>
          </a:p>
          <a:p>
            <a:r>
              <a:rPr lang="en-GB" sz="2000" b="1" dirty="0">
                <a:latin typeface="Segoe UI Light" panose="020B0502040204020203" pitchFamily="34" charset="0"/>
                <a:cs typeface="Segoe UI Light" panose="020B0502040204020203" pitchFamily="34" charset="0"/>
              </a:rPr>
              <a:t>MAX: 	</a:t>
            </a:r>
            <a:r>
              <a:rPr lang="en-GB" sz="2000" dirty="0">
                <a:latin typeface="Segoe UI Light" panose="020B0502040204020203" pitchFamily="34" charset="0"/>
                <a:cs typeface="Segoe UI Light" panose="020B0502040204020203" pitchFamily="34" charset="0"/>
              </a:rPr>
              <a:t>16 cores and 32GB RAM</a:t>
            </a:r>
            <a:endParaRPr lang="en-GB" sz="2000" b="1" dirty="0">
              <a:latin typeface="Segoe UI Light" panose="020B0502040204020203" pitchFamily="34" charset="0"/>
              <a:cs typeface="Segoe UI Light" panose="020B0502040204020203" pitchFamily="34" charset="0"/>
            </a:endParaRPr>
          </a:p>
        </p:txBody>
      </p:sp>
      <p:grpSp>
        <p:nvGrpSpPr>
          <p:cNvPr id="77" name="Group 76"/>
          <p:cNvGrpSpPr/>
          <p:nvPr/>
        </p:nvGrpSpPr>
        <p:grpSpPr>
          <a:xfrm>
            <a:off x="7277975" y="1558226"/>
            <a:ext cx="1128191" cy="664912"/>
            <a:chOff x="2226733" y="1540933"/>
            <a:chExt cx="1981200" cy="1244600"/>
          </a:xfrm>
        </p:grpSpPr>
        <p:sp>
          <p:nvSpPr>
            <p:cNvPr id="78" name="Rectangle: Rounded Corners 7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79" name="Oval 7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0" name="Oval 7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83" name="Group 82"/>
          <p:cNvGrpSpPr/>
          <p:nvPr/>
        </p:nvGrpSpPr>
        <p:grpSpPr>
          <a:xfrm>
            <a:off x="7650127" y="1635284"/>
            <a:ext cx="560789" cy="475900"/>
            <a:chOff x="6656701" y="5663180"/>
            <a:chExt cx="549843" cy="466611"/>
          </a:xfrm>
        </p:grpSpPr>
        <p:sp>
          <p:nvSpPr>
            <p:cNvPr id="84" name="Oval 83"/>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Flowchart: Extract 85"/>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Flowchart: Extract 86"/>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Oval 87"/>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89" name="TextBox 88"/>
          <p:cNvSpPr txBox="1"/>
          <p:nvPr/>
        </p:nvSpPr>
        <p:spPr>
          <a:xfrm>
            <a:off x="8748541" y="1656162"/>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sp>
        <p:nvSpPr>
          <p:cNvPr id="90" name="TextBox 89"/>
          <p:cNvSpPr txBox="1"/>
          <p:nvPr/>
        </p:nvSpPr>
        <p:spPr>
          <a:xfrm>
            <a:off x="7245371" y="2953288"/>
            <a:ext cx="1088476" cy="606488"/>
          </a:xfrm>
          <a:prstGeom prst="rect">
            <a:avLst/>
          </a:prstGeom>
          <a:noFill/>
        </p:spPr>
        <p:txBody>
          <a:bodyPr wrap="square" rtlCol="0">
            <a:spAutoFit/>
          </a:bodyPr>
          <a:lstStyle/>
          <a:p>
            <a:r>
              <a:rPr lang="en-GB" sz="3264" dirty="0">
                <a:latin typeface="Segoe UI Black" panose="020B0A02040204020203" pitchFamily="34" charset="0"/>
                <a:ea typeface="Segoe UI Black" panose="020B0A02040204020203" pitchFamily="34" charset="0"/>
                <a:cs typeface="Segoe UI Black" panose="020B0A02040204020203" pitchFamily="34" charset="0"/>
              </a:rPr>
              <a:t>$$</a:t>
            </a:r>
            <a:r>
              <a:rPr lang="en-GB" sz="3264" dirty="0">
                <a:solidFill>
                  <a:schemeClr val="bg2">
                    <a:lumMod val="90000"/>
                  </a:schemeClr>
                </a:solidFill>
                <a:latin typeface="Segoe UI Black" panose="020B0A02040204020203" pitchFamily="34" charset="0"/>
                <a:ea typeface="Segoe UI Black" panose="020B0A02040204020203" pitchFamily="34" charset="0"/>
                <a:cs typeface="Segoe UI Black" panose="020B0A02040204020203" pitchFamily="34" charset="0"/>
              </a:rPr>
              <a:t>$</a:t>
            </a:r>
          </a:p>
        </p:txBody>
      </p:sp>
      <p:sp>
        <p:nvSpPr>
          <p:cNvPr id="91" name="TextBox 90"/>
          <p:cNvSpPr txBox="1"/>
          <p:nvPr/>
        </p:nvSpPr>
        <p:spPr>
          <a:xfrm>
            <a:off x="8776508" y="3017344"/>
            <a:ext cx="7612783"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Lower per-hour price</a:t>
            </a:r>
          </a:p>
        </p:txBody>
      </p:sp>
      <p:grpSp>
        <p:nvGrpSpPr>
          <p:cNvPr id="92" name="Group 91"/>
          <p:cNvGrpSpPr/>
          <p:nvPr/>
        </p:nvGrpSpPr>
        <p:grpSpPr>
          <a:xfrm>
            <a:off x="11056739" y="-57343"/>
            <a:ext cx="1426194" cy="962317"/>
            <a:chOff x="8810625" y="4865688"/>
            <a:chExt cx="3836988" cy="2559050"/>
          </a:xfrm>
        </p:grpSpPr>
        <p:sp>
          <p:nvSpPr>
            <p:cNvPr id="93"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8" name="TextBox 127"/>
          <p:cNvSpPr txBox="1"/>
          <p:nvPr/>
        </p:nvSpPr>
        <p:spPr>
          <a:xfrm>
            <a:off x="8736650" y="4212534"/>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F16  &gt; 16,000 IOPS</a:t>
            </a:r>
          </a:p>
        </p:txBody>
      </p:sp>
      <p:grpSp>
        <p:nvGrpSpPr>
          <p:cNvPr id="129" name="Group 128"/>
          <p:cNvGrpSpPr/>
          <p:nvPr/>
        </p:nvGrpSpPr>
        <p:grpSpPr>
          <a:xfrm>
            <a:off x="7277975" y="4114598"/>
            <a:ext cx="1128191" cy="664912"/>
            <a:chOff x="2226733" y="1540933"/>
            <a:chExt cx="1981200" cy="1244600"/>
          </a:xfrm>
        </p:grpSpPr>
        <p:sp>
          <p:nvSpPr>
            <p:cNvPr id="130" name="Rectangle: Rounded Corners 129"/>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1" name="Oval 130"/>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2" name="Oval 131"/>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3" name="Oval 132"/>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4" name="Oval 133"/>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35" name="Group 134"/>
          <p:cNvGrpSpPr/>
          <p:nvPr/>
        </p:nvGrpSpPr>
        <p:grpSpPr>
          <a:xfrm>
            <a:off x="7650127" y="4191656"/>
            <a:ext cx="560789" cy="475900"/>
            <a:chOff x="6656701" y="5663180"/>
            <a:chExt cx="549843" cy="466611"/>
          </a:xfrm>
        </p:grpSpPr>
        <p:sp>
          <p:nvSpPr>
            <p:cNvPr id="136" name="Oval 135"/>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7" name="Oval 136"/>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8" name="Flowchart: Extract 137"/>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9" name="Flowchart: Extract 138"/>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40" name="Oval 139"/>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Tree>
    <p:extLst>
      <p:ext uri="{BB962C8B-B14F-4D97-AF65-F5344CB8AC3E}">
        <p14:creationId xmlns:p14="http://schemas.microsoft.com/office/powerpoint/2010/main" val="203560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FS Series</a:t>
            </a:r>
          </a:p>
        </p:txBody>
      </p:sp>
      <p:grpSp>
        <p:nvGrpSpPr>
          <p:cNvPr id="62" name="Group 61"/>
          <p:cNvGrpSpPr/>
          <p:nvPr/>
        </p:nvGrpSpPr>
        <p:grpSpPr>
          <a:xfrm>
            <a:off x="984058" y="1487088"/>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509183" y="1609215"/>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39" name="Group 38"/>
          <p:cNvGrpSpPr/>
          <p:nvPr/>
        </p:nvGrpSpPr>
        <p:grpSpPr>
          <a:xfrm>
            <a:off x="1156651" y="2960731"/>
            <a:ext cx="850364" cy="850364"/>
            <a:chOff x="1087755" y="1407795"/>
            <a:chExt cx="1383030" cy="1383030"/>
          </a:xfrm>
          <a:solidFill>
            <a:schemeClr val="tx1"/>
          </a:solidFill>
        </p:grpSpPr>
        <p:sp>
          <p:nvSpPr>
            <p:cNvPr id="41" name="Rectangle: Rounded Corners 40"/>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2" name="Rectangle: Rounded Corners 41"/>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43" name="Group 42"/>
            <p:cNvGrpSpPr/>
            <p:nvPr/>
          </p:nvGrpSpPr>
          <p:grpSpPr>
            <a:xfrm>
              <a:off x="1299210" y="1407795"/>
              <a:ext cx="925830" cy="133350"/>
              <a:chOff x="1299210" y="1407795"/>
              <a:chExt cx="925830" cy="133350"/>
            </a:xfrm>
            <a:grpFill/>
          </p:grpSpPr>
          <p:sp>
            <p:nvSpPr>
              <p:cNvPr id="71" name="Rectangle: Rounded Corners 7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3" name="Rectangle: Rounded Corners 7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4" name="Group 43"/>
            <p:cNvGrpSpPr/>
            <p:nvPr/>
          </p:nvGrpSpPr>
          <p:grpSpPr>
            <a:xfrm>
              <a:off x="1299210" y="2657475"/>
              <a:ext cx="925830" cy="133350"/>
              <a:chOff x="1299210" y="1407795"/>
              <a:chExt cx="925830" cy="133350"/>
            </a:xfrm>
            <a:grpFill/>
          </p:grpSpPr>
          <p:sp>
            <p:nvSpPr>
              <p:cNvPr id="57" name="Rectangle: Rounded Corners 5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9" name="Rectangle: Rounded Corners 58"/>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0" name="Rectangle: Rounded Corners 5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1" name="Rectangle: Rounded Corners 6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5" name="Group 44"/>
            <p:cNvGrpSpPr/>
            <p:nvPr/>
          </p:nvGrpSpPr>
          <p:grpSpPr>
            <a:xfrm rot="5400000">
              <a:off x="1941195" y="2032635"/>
              <a:ext cx="925830" cy="133350"/>
              <a:chOff x="1299210" y="1407795"/>
              <a:chExt cx="925830" cy="133350"/>
            </a:xfrm>
            <a:grpFill/>
          </p:grpSpPr>
          <p:sp>
            <p:nvSpPr>
              <p:cNvPr id="52" name="Rectangle: Rounded Corners 5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4" name="Rectangle: Rounded Corners 5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5" name="Rectangle: Rounded Corners 5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6" name="Rectangle: Rounded Corners 5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6" name="Group 45"/>
            <p:cNvGrpSpPr/>
            <p:nvPr/>
          </p:nvGrpSpPr>
          <p:grpSpPr>
            <a:xfrm rot="5400000">
              <a:off x="691515" y="2032635"/>
              <a:ext cx="925830" cy="133350"/>
              <a:chOff x="1299210" y="1407795"/>
              <a:chExt cx="925830" cy="133350"/>
            </a:xfrm>
            <a:grpFill/>
          </p:grpSpPr>
          <p:sp>
            <p:nvSpPr>
              <p:cNvPr id="47" name="Rectangle: Rounded Corners 4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9" name="Rectangle: Rounded Corners 4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76" name="TextBox 75"/>
          <p:cNvSpPr txBox="1"/>
          <p:nvPr/>
        </p:nvSpPr>
        <p:spPr>
          <a:xfrm>
            <a:off x="2910523" y="3038006"/>
            <a:ext cx="3972202" cy="73453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Haswell CPU core</a:t>
            </a:r>
          </a:p>
          <a:p>
            <a:r>
              <a:rPr lang="en-GB" sz="1632" dirty="0">
                <a:latin typeface="Segoe UI Light" panose="020B0502040204020203" pitchFamily="34" charset="0"/>
                <a:cs typeface="Segoe UI Light" panose="020B0502040204020203" pitchFamily="34" charset="0"/>
              </a:rPr>
              <a:t>E5-2673 v3 @ 2.4 – 3.1 GHz</a:t>
            </a:r>
          </a:p>
        </p:txBody>
      </p:sp>
      <p:grpSp>
        <p:nvGrpSpPr>
          <p:cNvPr id="92" name="Group 91"/>
          <p:cNvGrpSpPr/>
          <p:nvPr/>
        </p:nvGrpSpPr>
        <p:grpSpPr>
          <a:xfrm>
            <a:off x="7010325" y="1507681"/>
            <a:ext cx="5300114" cy="664912"/>
            <a:chOff x="596689" y="4611509"/>
            <a:chExt cx="5196662" cy="651934"/>
          </a:xfrm>
        </p:grpSpPr>
        <p:grpSp>
          <p:nvGrpSpPr>
            <p:cNvPr id="93" name="Group 92"/>
            <p:cNvGrpSpPr/>
            <p:nvPr/>
          </p:nvGrpSpPr>
          <p:grpSpPr>
            <a:xfrm>
              <a:off x="596689" y="4611509"/>
              <a:ext cx="1037772" cy="651934"/>
              <a:chOff x="2226733" y="1540933"/>
              <a:chExt cx="1981200" cy="1244600"/>
            </a:xfrm>
          </p:grpSpPr>
          <p:sp>
            <p:nvSpPr>
              <p:cNvPr id="96" name="Rectangle: Rounded Corners 95"/>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97" name="Oval 96"/>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8" name="Oval 97"/>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9" name="Oval 98"/>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0" name="Oval 99"/>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1" name="TextBox 100"/>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94" name="TextBox 93"/>
            <p:cNvSpPr txBox="1"/>
            <p:nvPr/>
          </p:nvSpPr>
          <p:spPr>
            <a:xfrm>
              <a:off x="826522" y="4693555"/>
              <a:ext cx="782970" cy="265009"/>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95" name="TextBox 94"/>
            <p:cNvSpPr txBox="1"/>
            <p:nvPr/>
          </p:nvSpPr>
          <p:spPr>
            <a:xfrm>
              <a:off x="1898682" y="4669751"/>
              <a:ext cx="3894669"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grpSp>
      <p:sp>
        <p:nvSpPr>
          <p:cNvPr id="77" name="Oval 76"/>
          <p:cNvSpPr/>
          <p:nvPr/>
        </p:nvSpPr>
        <p:spPr>
          <a:xfrm>
            <a:off x="1231808" y="5628382"/>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78" name="TextBox 77"/>
          <p:cNvSpPr txBox="1"/>
          <p:nvPr/>
        </p:nvSpPr>
        <p:spPr>
          <a:xfrm>
            <a:off x="2910523" y="5369459"/>
            <a:ext cx="7528913" cy="1222451"/>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2GB RAM and 16GB local SSD per core</a:t>
            </a:r>
          </a:p>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Ideal for CPU intensive, but memory light apps with heavy IO requirements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79" name="Group 78"/>
          <p:cNvGrpSpPr/>
          <p:nvPr/>
        </p:nvGrpSpPr>
        <p:grpSpPr>
          <a:xfrm>
            <a:off x="951858" y="4330067"/>
            <a:ext cx="1055872" cy="492207"/>
            <a:chOff x="932414" y="5524500"/>
            <a:chExt cx="1035263" cy="482600"/>
          </a:xfrm>
        </p:grpSpPr>
        <p:sp>
          <p:nvSpPr>
            <p:cNvPr id="80" name="Rectangle: Rounded Corners 79"/>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83" name="TextBox 82"/>
          <p:cNvSpPr txBox="1"/>
          <p:nvPr/>
        </p:nvSpPr>
        <p:spPr>
          <a:xfrm>
            <a:off x="2956178" y="4152399"/>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2GB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16 cores and 32GB RAM</a:t>
            </a:r>
            <a:endParaRPr lang="en-GB" sz="2448" b="1" dirty="0">
              <a:latin typeface="Segoe UI Light" panose="020B0502040204020203" pitchFamily="34" charset="0"/>
              <a:cs typeface="Segoe UI Light" panose="020B0502040204020203" pitchFamily="34" charset="0"/>
            </a:endParaRPr>
          </a:p>
        </p:txBody>
      </p:sp>
      <p:grpSp>
        <p:nvGrpSpPr>
          <p:cNvPr id="84" name="Group 83"/>
          <p:cNvGrpSpPr/>
          <p:nvPr/>
        </p:nvGrpSpPr>
        <p:grpSpPr>
          <a:xfrm>
            <a:off x="11056739" y="-57343"/>
            <a:ext cx="1426194" cy="962317"/>
            <a:chOff x="8810625" y="4865688"/>
            <a:chExt cx="3836988" cy="2559050"/>
          </a:xfrm>
        </p:grpSpPr>
        <p:sp>
          <p:nvSpPr>
            <p:cNvPr id="8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2" name="Group 121"/>
          <p:cNvGrpSpPr/>
          <p:nvPr/>
        </p:nvGrpSpPr>
        <p:grpSpPr>
          <a:xfrm>
            <a:off x="7042158" y="2861570"/>
            <a:ext cx="1058431" cy="664912"/>
            <a:chOff x="2226733" y="1540933"/>
            <a:chExt cx="1981200" cy="1244600"/>
          </a:xfrm>
        </p:grpSpPr>
        <p:sp>
          <p:nvSpPr>
            <p:cNvPr id="123" name="Rectangle: Rounded Corners 122"/>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4" name="Oval 123"/>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5" name="Oval 124"/>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6" name="Oval 125"/>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7" name="Oval 126"/>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8" name="TextBox 127"/>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129" name="TextBox 128"/>
          <p:cNvSpPr txBox="1"/>
          <p:nvPr/>
        </p:nvSpPr>
        <p:spPr>
          <a:xfrm>
            <a:off x="8321823" y="2960731"/>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F16s &gt; 64,000 IOPS</a:t>
            </a:r>
          </a:p>
        </p:txBody>
      </p:sp>
    </p:spTree>
    <p:extLst>
      <p:ext uri="{BB962C8B-B14F-4D97-AF65-F5344CB8AC3E}">
        <p14:creationId xmlns:p14="http://schemas.microsoft.com/office/powerpoint/2010/main" val="1767785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N Series</a:t>
            </a:r>
          </a:p>
        </p:txBody>
      </p:sp>
      <p:grpSp>
        <p:nvGrpSpPr>
          <p:cNvPr id="62" name="Group 61"/>
          <p:cNvGrpSpPr/>
          <p:nvPr/>
        </p:nvGrpSpPr>
        <p:grpSpPr>
          <a:xfrm>
            <a:off x="984058" y="1487088"/>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70098" y="1596531"/>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58" name="Group 57"/>
          <p:cNvGrpSpPr/>
          <p:nvPr/>
        </p:nvGrpSpPr>
        <p:grpSpPr>
          <a:xfrm>
            <a:off x="984058" y="2921198"/>
            <a:ext cx="5858241" cy="1222451"/>
            <a:chOff x="6291815" y="4485839"/>
            <a:chExt cx="5743895" cy="1198590"/>
          </a:xfrm>
        </p:grpSpPr>
        <p:grpSp>
          <p:nvGrpSpPr>
            <p:cNvPr id="77" name="Group 76"/>
            <p:cNvGrpSpPr/>
            <p:nvPr/>
          </p:nvGrpSpPr>
          <p:grpSpPr>
            <a:xfrm>
              <a:off x="6291815" y="4623581"/>
              <a:ext cx="1197285" cy="706254"/>
              <a:chOff x="6905315" y="4955165"/>
              <a:chExt cx="2060885" cy="1215674"/>
            </a:xfrm>
          </p:grpSpPr>
          <p:sp>
            <p:nvSpPr>
              <p:cNvPr id="79" name="Rectangle: Rounded Corners 78"/>
              <p:cNvSpPr/>
              <p:nvPr/>
            </p:nvSpPr>
            <p:spPr>
              <a:xfrm>
                <a:off x="6985419" y="4955165"/>
                <a:ext cx="1980781" cy="1098502"/>
              </a:xfrm>
              <a:prstGeom prst="roundRect">
                <a:avLst>
                  <a:gd name="adj" fmla="val 433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7365172" y="5204023"/>
                <a:ext cx="1083314" cy="600785"/>
              </a:xfrm>
              <a:prstGeom prst="roundRect">
                <a:avLst>
                  <a:gd name="adj" fmla="val 43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81" name="Oval 80"/>
              <p:cNvSpPr/>
              <p:nvPr/>
            </p:nvSpPr>
            <p:spPr>
              <a:xfrm>
                <a:off x="8127999" y="5204024"/>
                <a:ext cx="630064" cy="600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7504433" y="5318646"/>
                <a:ext cx="472466" cy="166399"/>
              </a:xfrm>
              <a:prstGeom prst="roundRect">
                <a:avLst>
                  <a:gd name="adj" fmla="val 43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7498382" y="5519507"/>
                <a:ext cx="472466" cy="166399"/>
              </a:xfrm>
              <a:prstGeom prst="roundRect">
                <a:avLst>
                  <a:gd name="adj" fmla="val 43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4" name="Oval 83"/>
              <p:cNvSpPr/>
              <p:nvPr/>
            </p:nvSpPr>
            <p:spPr>
              <a:xfrm>
                <a:off x="8236015" y="5320785"/>
                <a:ext cx="367260" cy="3672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8359469" y="5436303"/>
                <a:ext cx="131352" cy="131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7819043" y="6001391"/>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Rectangle: Rounded Corners 86"/>
              <p:cNvSpPr/>
              <p:nvPr/>
            </p:nvSpPr>
            <p:spPr>
              <a:xfrm>
                <a:off x="7627814" y="6001391"/>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7434924" y="6001390"/>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9" name="Rectangle: Rounded Corners 88"/>
              <p:cNvSpPr/>
              <p:nvPr/>
            </p:nvSpPr>
            <p:spPr>
              <a:xfrm>
                <a:off x="7243695" y="6001390"/>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8586912" y="5999737"/>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8395683" y="5999737"/>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2" name="Rectangle: Rounded Corners 101"/>
              <p:cNvSpPr/>
              <p:nvPr/>
            </p:nvSpPr>
            <p:spPr>
              <a:xfrm>
                <a:off x="6910917" y="5116600"/>
                <a:ext cx="191229" cy="169448"/>
              </a:xfrm>
              <a:prstGeom prst="roundRect">
                <a:avLst>
                  <a:gd name="adj" fmla="val 9730"/>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3" name="Rectangle: Rounded Corners 102"/>
              <p:cNvSpPr/>
              <p:nvPr/>
            </p:nvSpPr>
            <p:spPr>
              <a:xfrm>
                <a:off x="6905315" y="5332531"/>
                <a:ext cx="191229" cy="169448"/>
              </a:xfrm>
              <a:prstGeom prst="roundRect">
                <a:avLst>
                  <a:gd name="adj" fmla="val 9730"/>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8" name="TextBox 77"/>
            <p:cNvSpPr txBox="1"/>
            <p:nvPr/>
          </p:nvSpPr>
          <p:spPr>
            <a:xfrm>
              <a:off x="8141041" y="4485839"/>
              <a:ext cx="3894669" cy="1198590"/>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NVIDIA Tesla GPU Enabled with NVIDIA GRID 2.0 Technology</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grpSp>
        <p:nvGrpSpPr>
          <p:cNvPr id="104" name="Group 103"/>
          <p:cNvGrpSpPr/>
          <p:nvPr/>
        </p:nvGrpSpPr>
        <p:grpSpPr>
          <a:xfrm>
            <a:off x="1031522" y="4637253"/>
            <a:ext cx="10443299" cy="1584408"/>
            <a:chOff x="990971" y="3054419"/>
            <a:chExt cx="10239458" cy="1553484"/>
          </a:xfrm>
        </p:grpSpPr>
        <p:grpSp>
          <p:nvGrpSpPr>
            <p:cNvPr id="105" name="Group 104"/>
            <p:cNvGrpSpPr/>
            <p:nvPr/>
          </p:nvGrpSpPr>
          <p:grpSpPr>
            <a:xfrm>
              <a:off x="990971" y="3126293"/>
              <a:ext cx="918975" cy="918975"/>
              <a:chOff x="1067335" y="3160159"/>
              <a:chExt cx="918975" cy="918975"/>
            </a:xfrm>
          </p:grpSpPr>
          <p:grpSp>
            <p:nvGrpSpPr>
              <p:cNvPr id="107" name="Group 106"/>
              <p:cNvGrpSpPr/>
              <p:nvPr/>
            </p:nvGrpSpPr>
            <p:grpSpPr>
              <a:xfrm>
                <a:off x="1067335" y="3165782"/>
                <a:ext cx="918975" cy="703485"/>
                <a:chOff x="840086" y="3225048"/>
                <a:chExt cx="1444220" cy="1105566"/>
              </a:xfrm>
            </p:grpSpPr>
            <p:grpSp>
              <p:nvGrpSpPr>
                <p:cNvPr id="115" name="Group 114"/>
                <p:cNvGrpSpPr/>
                <p:nvPr/>
              </p:nvGrpSpPr>
              <p:grpSpPr>
                <a:xfrm>
                  <a:off x="949883" y="3225048"/>
                  <a:ext cx="1334423" cy="991266"/>
                  <a:chOff x="949883" y="3225048"/>
                  <a:chExt cx="1334423" cy="991266"/>
                </a:xfrm>
              </p:grpSpPr>
              <p:cxnSp>
                <p:nvCxnSpPr>
                  <p:cNvPr id="117" name="Straight Connector 116"/>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8" name="Oval 117"/>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9" name="Oval 118"/>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20" name="Block Arc 119"/>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sp>
              <p:nvSpPr>
                <p:cNvPr id="116" name="Block Arc 115"/>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grpSp>
            <p:nvGrpSpPr>
              <p:cNvPr id="108" name="Group 107"/>
              <p:cNvGrpSpPr/>
              <p:nvPr/>
            </p:nvGrpSpPr>
            <p:grpSpPr>
              <a:xfrm rot="5400000">
                <a:off x="1119913" y="3267904"/>
                <a:ext cx="918975" cy="703485"/>
                <a:chOff x="840086" y="3225048"/>
                <a:chExt cx="1444220" cy="1105566"/>
              </a:xfrm>
            </p:grpSpPr>
            <p:grpSp>
              <p:nvGrpSpPr>
                <p:cNvPr id="109" name="Group 108"/>
                <p:cNvGrpSpPr/>
                <p:nvPr/>
              </p:nvGrpSpPr>
              <p:grpSpPr>
                <a:xfrm>
                  <a:off x="949883" y="3225048"/>
                  <a:ext cx="1334423" cy="991266"/>
                  <a:chOff x="949883" y="3225048"/>
                  <a:chExt cx="1334423" cy="991266"/>
                </a:xfrm>
              </p:grpSpPr>
              <p:cxnSp>
                <p:nvCxnSpPr>
                  <p:cNvPr id="111" name="Straight Connector 110"/>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2" name="Oval 111"/>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3" name="Oval 112"/>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4" name="Block Arc 113"/>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sp>
              <p:nvSpPr>
                <p:cNvPr id="110" name="Block Arc 109"/>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grpSp>
        <p:sp>
          <p:nvSpPr>
            <p:cNvPr id="106" name="TextBox 105"/>
            <p:cNvSpPr txBox="1"/>
            <p:nvPr/>
          </p:nvSpPr>
          <p:spPr>
            <a:xfrm>
              <a:off x="2766600" y="3054419"/>
              <a:ext cx="8463829" cy="155348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Low </a:t>
              </a:r>
              <a:r>
                <a:rPr lang="en-GB" sz="2400" dirty="0">
                  <a:latin typeface="+mj-lt"/>
                </a:rPr>
                <a:t>latency, (RDMA) high-throughput network interface optimized VM configuration (NC24r) which is tuned for tightly coupled parallel computing workloads.</a:t>
              </a:r>
            </a:p>
            <a:p>
              <a:endParaRPr lang="en-GB" sz="2448" dirty="0">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11056739" y="-57343"/>
            <a:ext cx="1426194" cy="962317"/>
            <a:chOff x="8810625" y="4865688"/>
            <a:chExt cx="3836988" cy="2559050"/>
          </a:xfrm>
        </p:grpSpPr>
        <p:sp>
          <p:nvSpPr>
            <p:cNvPr id="4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p:cNvSpPr txBox="1"/>
          <p:nvPr/>
        </p:nvSpPr>
        <p:spPr>
          <a:xfrm>
            <a:off x="8005947" y="976982"/>
            <a:ext cx="4260962" cy="32231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chemeClr val="lt1"/>
                </a:solidFill>
              </a:defRPr>
            </a:lvl1pPr>
            <a:lvl2pPr lvl="1">
              <a:defRPr sz="2448">
                <a:solidFill>
                  <a:schemeClr val="lt1"/>
                </a:solidFill>
                <a:latin typeface="Segoe UI Light" panose="020B0502040204020203" pitchFamily="34" charset="0"/>
                <a:cs typeface="Segoe UI Light" panose="020B0502040204020203" pitchFamily="34" charset="0"/>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just"/>
            <a:r>
              <a:rPr lang="en-GB" sz="2400" b="1" dirty="0">
                <a:latin typeface="+mj-lt"/>
              </a:rPr>
              <a:t>NC: </a:t>
            </a:r>
            <a:r>
              <a:rPr lang="en-GB" sz="2400" dirty="0">
                <a:latin typeface="+mj-lt"/>
              </a:rPr>
              <a:t>Tesla K80 (4992 CUDA cores, 8.93 Teraflops single precision throughput). (Windows and Ubuntu)</a:t>
            </a:r>
          </a:p>
          <a:p>
            <a:pPr algn="just"/>
            <a:endParaRPr lang="en-GB" sz="2400" dirty="0">
              <a:latin typeface="+mj-lt"/>
            </a:endParaRPr>
          </a:p>
          <a:p>
            <a:pPr algn="just"/>
            <a:r>
              <a:rPr lang="en-GB" sz="2400" b="1" dirty="0">
                <a:solidFill>
                  <a:schemeClr val="accent6"/>
                </a:solidFill>
                <a:latin typeface="+mj-lt"/>
              </a:rPr>
              <a:t>NV: </a:t>
            </a:r>
            <a:r>
              <a:rPr lang="en-GB" sz="2400" dirty="0">
                <a:solidFill>
                  <a:schemeClr val="accent6"/>
                </a:solidFill>
                <a:latin typeface="+mj-lt"/>
              </a:rPr>
              <a:t>Tesla M60 (4096 CUDA cores, 36x 1080p H.264 streams) (Windows Only)</a:t>
            </a:r>
          </a:p>
        </p:txBody>
      </p:sp>
    </p:spTree>
    <p:extLst>
      <p:ext uri="{BB962C8B-B14F-4D97-AF65-F5344CB8AC3E}">
        <p14:creationId xmlns:p14="http://schemas.microsoft.com/office/powerpoint/2010/main" val="4193816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4" name="Straight Connector 3"/>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pic>
        <p:nvPicPr>
          <p:cNvPr id="6" name="Picture 5"/>
          <p:cNvPicPr>
            <a:picLocks noChangeAspect="1"/>
          </p:cNvPicPr>
          <p:nvPr/>
        </p:nvPicPr>
        <p:blipFill>
          <a:blip r:embed="rId3"/>
          <a:stretch>
            <a:fillRect/>
          </a:stretch>
        </p:blipFill>
        <p:spPr>
          <a:xfrm>
            <a:off x="213507" y="6491981"/>
            <a:ext cx="1404156" cy="380002"/>
          </a:xfrm>
          <a:prstGeom prst="rect">
            <a:avLst/>
          </a:prstGeom>
        </p:spPr>
      </p:pic>
      <p:sp>
        <p:nvSpPr>
          <p:cNvPr id="10" name="Rectangle 9"/>
          <p:cNvSpPr/>
          <p:nvPr/>
        </p:nvSpPr>
        <p:spPr>
          <a:xfrm>
            <a:off x="882" y="-8515"/>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Supported Linux Distributions in Azure</a:t>
            </a:r>
          </a:p>
        </p:txBody>
      </p:sp>
      <p:sp>
        <p:nvSpPr>
          <p:cNvPr id="11" name="TextBox 10"/>
          <p:cNvSpPr txBox="1"/>
          <p:nvPr/>
        </p:nvSpPr>
        <p:spPr>
          <a:xfrm>
            <a:off x="10491377" y="77795"/>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{Linux}</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372835" y="6040867"/>
            <a:ext cx="11858070" cy="276999"/>
          </a:xfrm>
          <a:prstGeom prst="rect">
            <a:avLst/>
          </a:prstGeom>
        </p:spPr>
        <p:txBody>
          <a:bodyPr wrap="square">
            <a:spAutoFit/>
          </a:bodyPr>
          <a:lstStyle/>
          <a:p>
            <a:r>
              <a:rPr lang="en-GB" sz="1200" dirty="0"/>
              <a:t>See: https://docs.microsoft.com/en-us/azure/virtual-machines/virtual-machines-linux-endorsed-distros?toc=%2fazure%2fvirtual-machines%2flinux%2ftoc.json</a:t>
            </a:r>
          </a:p>
        </p:txBody>
      </p:sp>
      <p:graphicFrame>
        <p:nvGraphicFramePr>
          <p:cNvPr id="13" name="Table 12"/>
          <p:cNvGraphicFramePr>
            <a:graphicFrameLocks noGrp="1"/>
          </p:cNvGraphicFramePr>
          <p:nvPr>
            <p:extLst>
              <p:ext uri="{D42A27DB-BD31-4B8C-83A1-F6EECF244321}">
                <p14:modId xmlns:p14="http://schemas.microsoft.com/office/powerpoint/2010/main" val="1116082825"/>
              </p:ext>
            </p:extLst>
          </p:nvPr>
        </p:nvGraphicFramePr>
        <p:xfrm>
          <a:off x="457597" y="1481037"/>
          <a:ext cx="11521280" cy="3340473"/>
        </p:xfrm>
        <a:graphic>
          <a:graphicData uri="http://schemas.openxmlformats.org/drawingml/2006/table">
            <a:tbl>
              <a:tblPr firstRow="1" firstCol="1">
                <a:tableStyleId>{E8034E78-7F5D-4C2E-B375-FC64B27BC917}</a:tableStyleId>
              </a:tblPr>
              <a:tblGrid>
                <a:gridCol w="3963519">
                  <a:extLst>
                    <a:ext uri="{9D8B030D-6E8A-4147-A177-3AD203B41FA5}">
                      <a16:colId xmlns:a16="http://schemas.microsoft.com/office/drawing/2014/main" val="2721461586"/>
                    </a:ext>
                  </a:extLst>
                </a:gridCol>
                <a:gridCol w="7557761">
                  <a:extLst>
                    <a:ext uri="{9D8B030D-6E8A-4147-A177-3AD203B41FA5}">
                      <a16:colId xmlns:a16="http://schemas.microsoft.com/office/drawing/2014/main" val="69248509"/>
                    </a:ext>
                  </a:extLst>
                </a:gridCol>
              </a:tblGrid>
              <a:tr h="285820">
                <a:tc>
                  <a:txBody>
                    <a:bodyPr/>
                    <a:lstStyle/>
                    <a:p>
                      <a:r>
                        <a:rPr lang="en-GB" sz="2000" dirty="0"/>
                        <a:t>Distribution</a:t>
                      </a:r>
                    </a:p>
                  </a:txBody>
                  <a:tcPr marL="24050" marR="24050" marT="12025" marB="12025" anchor="ctr"/>
                </a:tc>
                <a:tc>
                  <a:txBody>
                    <a:bodyPr/>
                    <a:lstStyle/>
                    <a:p>
                      <a:r>
                        <a:rPr lang="en-GB" sz="2000" dirty="0"/>
                        <a:t>Version</a:t>
                      </a:r>
                    </a:p>
                  </a:txBody>
                  <a:tcPr marL="24050" marR="24050" marT="12025" marB="12025" anchor="ctr"/>
                </a:tc>
                <a:extLst>
                  <a:ext uri="{0D108BD9-81ED-4DB2-BD59-A6C34878D82A}">
                    <a16:rowId xmlns:a16="http://schemas.microsoft.com/office/drawing/2014/main" val="2083153541"/>
                  </a:ext>
                </a:extLst>
              </a:tr>
              <a:tr h="366445">
                <a:tc>
                  <a:txBody>
                    <a:bodyPr/>
                    <a:lstStyle/>
                    <a:p>
                      <a:r>
                        <a:rPr lang="en-GB" sz="2000" dirty="0">
                          <a:solidFill>
                            <a:schemeClr val="tx2"/>
                          </a:solidFill>
                        </a:rPr>
                        <a:t>CentOS by OpenLogic</a:t>
                      </a:r>
                    </a:p>
                  </a:txBody>
                  <a:tcPr marL="24050" marR="24050" marT="12025" marB="12025" anchor="ctr"/>
                </a:tc>
                <a:tc>
                  <a:txBody>
                    <a:bodyPr/>
                    <a:lstStyle/>
                    <a:p>
                      <a:r>
                        <a:rPr lang="en-GB" sz="2000" dirty="0">
                          <a:solidFill>
                            <a:schemeClr val="tx2"/>
                          </a:solidFill>
                        </a:rPr>
                        <a:t>CentOS 6.3+, 7.0+</a:t>
                      </a:r>
                    </a:p>
                  </a:txBody>
                  <a:tcPr marL="24050" marR="24050" marT="12025" marB="12025" anchor="ctr"/>
                </a:tc>
                <a:extLst>
                  <a:ext uri="{0D108BD9-81ED-4DB2-BD59-A6C34878D82A}">
                    <a16:rowId xmlns:a16="http://schemas.microsoft.com/office/drawing/2014/main" val="890666107"/>
                  </a:ext>
                </a:extLst>
              </a:tr>
              <a:tr h="285820">
                <a:tc>
                  <a:txBody>
                    <a:bodyPr/>
                    <a:lstStyle/>
                    <a:p>
                      <a:r>
                        <a:rPr lang="en-GB" sz="2000" kern="1200" dirty="0">
                          <a:solidFill>
                            <a:schemeClr val="tx2"/>
                          </a:solidFill>
                          <a:hlinkClick r:id="rId4"/>
                        </a:rPr>
                        <a:t>CoreOS</a:t>
                      </a:r>
                      <a:endParaRPr lang="en-GB" sz="2000" b="1" kern="1200" dirty="0">
                        <a:solidFill>
                          <a:schemeClr val="tx2"/>
                        </a:solidFill>
                        <a:latin typeface="+mn-lt"/>
                        <a:ea typeface="+mn-ea"/>
                        <a:cs typeface="+mn-cs"/>
                      </a:endParaRPr>
                    </a:p>
                  </a:txBody>
                  <a:tcPr marL="24050" marR="24050" marT="12025" marB="12025" anchor="ctr"/>
                </a:tc>
                <a:tc>
                  <a:txBody>
                    <a:bodyPr/>
                    <a:lstStyle/>
                    <a:p>
                      <a:r>
                        <a:rPr lang="en-GB" sz="2000" dirty="0">
                          <a:solidFill>
                            <a:schemeClr val="tx2"/>
                          </a:solidFill>
                        </a:rPr>
                        <a:t>494.4.0+</a:t>
                      </a:r>
                    </a:p>
                  </a:txBody>
                  <a:tcPr marL="24050" marR="24050" marT="12025" marB="12025" anchor="ctr"/>
                </a:tc>
                <a:extLst>
                  <a:ext uri="{0D108BD9-81ED-4DB2-BD59-A6C34878D82A}">
                    <a16:rowId xmlns:a16="http://schemas.microsoft.com/office/drawing/2014/main" val="3517575349"/>
                  </a:ext>
                </a:extLst>
              </a:tr>
              <a:tr h="285820">
                <a:tc>
                  <a:txBody>
                    <a:bodyPr/>
                    <a:lstStyle/>
                    <a:p>
                      <a:r>
                        <a:rPr lang="en-GB" sz="2000">
                          <a:solidFill>
                            <a:schemeClr val="tx2"/>
                          </a:solidFill>
                        </a:rPr>
                        <a:t>Debian</a:t>
                      </a:r>
                    </a:p>
                  </a:txBody>
                  <a:tcPr marL="24050" marR="24050" marT="12025" marB="12025" anchor="ctr"/>
                </a:tc>
                <a:tc>
                  <a:txBody>
                    <a:bodyPr/>
                    <a:lstStyle/>
                    <a:p>
                      <a:r>
                        <a:rPr lang="en-GB" sz="2000" dirty="0">
                          <a:solidFill>
                            <a:schemeClr val="tx2"/>
                          </a:solidFill>
                        </a:rPr>
                        <a:t>Debian 7.9+, 8.2+</a:t>
                      </a:r>
                    </a:p>
                  </a:txBody>
                  <a:tcPr marL="24050" marR="24050" marT="12025" marB="12025" anchor="ctr"/>
                </a:tc>
                <a:extLst>
                  <a:ext uri="{0D108BD9-81ED-4DB2-BD59-A6C34878D82A}">
                    <a16:rowId xmlns:a16="http://schemas.microsoft.com/office/drawing/2014/main" val="3973920573"/>
                  </a:ext>
                </a:extLst>
              </a:tr>
              <a:tr h="462869">
                <a:tc>
                  <a:txBody>
                    <a:bodyPr/>
                    <a:lstStyle/>
                    <a:p>
                      <a:r>
                        <a:rPr lang="en-GB" sz="2000" dirty="0">
                          <a:solidFill>
                            <a:schemeClr val="tx2"/>
                          </a:solidFill>
                        </a:rPr>
                        <a:t>Oracle Linux</a:t>
                      </a:r>
                    </a:p>
                  </a:txBody>
                  <a:tcPr marL="24050" marR="24050" marT="12025" marB="12025" anchor="ctr"/>
                </a:tc>
                <a:tc>
                  <a:txBody>
                    <a:bodyPr/>
                    <a:lstStyle/>
                    <a:p>
                      <a:r>
                        <a:rPr lang="en-GB" sz="2000" dirty="0">
                          <a:solidFill>
                            <a:schemeClr val="tx2"/>
                          </a:solidFill>
                        </a:rPr>
                        <a:t>6.4+, 7.0+</a:t>
                      </a:r>
                    </a:p>
                  </a:txBody>
                  <a:tcPr marL="24050" marR="24050" marT="12025" marB="12025" anchor="ctr"/>
                </a:tc>
                <a:extLst>
                  <a:ext uri="{0D108BD9-81ED-4DB2-BD59-A6C34878D82A}">
                    <a16:rowId xmlns:a16="http://schemas.microsoft.com/office/drawing/2014/main" val="3887809841"/>
                  </a:ext>
                </a:extLst>
              </a:tr>
              <a:tr h="285820">
                <a:tc>
                  <a:txBody>
                    <a:bodyPr/>
                    <a:lstStyle/>
                    <a:p>
                      <a:r>
                        <a:rPr lang="en-GB" sz="2000">
                          <a:solidFill>
                            <a:schemeClr val="tx2"/>
                          </a:solidFill>
                        </a:rPr>
                        <a:t>Red Hat Enterprise Linux</a:t>
                      </a:r>
                    </a:p>
                  </a:txBody>
                  <a:tcPr marL="24050" marR="24050" marT="12025" marB="12025" anchor="ctr"/>
                </a:tc>
                <a:tc>
                  <a:txBody>
                    <a:bodyPr/>
                    <a:lstStyle/>
                    <a:p>
                      <a:r>
                        <a:rPr lang="en-GB" sz="2000" dirty="0">
                          <a:solidFill>
                            <a:schemeClr val="tx2"/>
                          </a:solidFill>
                        </a:rPr>
                        <a:t>RHEL 6.7+, 7.1+</a:t>
                      </a:r>
                    </a:p>
                  </a:txBody>
                  <a:tcPr marL="24050" marR="24050" marT="12025" marB="12025" anchor="ctr"/>
                </a:tc>
                <a:extLst>
                  <a:ext uri="{0D108BD9-81ED-4DB2-BD59-A6C34878D82A}">
                    <a16:rowId xmlns:a16="http://schemas.microsoft.com/office/drawing/2014/main" val="634319757"/>
                  </a:ext>
                </a:extLst>
              </a:tr>
              <a:tr h="366445">
                <a:tc>
                  <a:txBody>
                    <a:bodyPr/>
                    <a:lstStyle/>
                    <a:p>
                      <a:r>
                        <a:rPr lang="en-GB" sz="2000">
                          <a:solidFill>
                            <a:schemeClr val="tx2"/>
                          </a:solidFill>
                        </a:rPr>
                        <a:t>SUSE Linux Enterprise</a:t>
                      </a:r>
                    </a:p>
                  </a:txBody>
                  <a:tcPr marL="24050" marR="24050" marT="12025" marB="12025" anchor="ctr"/>
                </a:tc>
                <a:tc>
                  <a:txBody>
                    <a:bodyPr/>
                    <a:lstStyle/>
                    <a:p>
                      <a:r>
                        <a:rPr lang="en-GB" sz="2000" dirty="0">
                          <a:solidFill>
                            <a:schemeClr val="tx2"/>
                          </a:solidFill>
                        </a:rPr>
                        <a:t>SLES 11 SP4, SLES 12 SP1+ and SLES for SAP+ </a:t>
                      </a:r>
                    </a:p>
                  </a:txBody>
                  <a:tcPr marL="24050" marR="24050" marT="12025" marB="12025" anchor="ctr"/>
                </a:tc>
                <a:extLst>
                  <a:ext uri="{0D108BD9-81ED-4DB2-BD59-A6C34878D82A}">
                    <a16:rowId xmlns:a16="http://schemas.microsoft.com/office/drawing/2014/main" val="2964147000"/>
                  </a:ext>
                </a:extLst>
              </a:tr>
              <a:tr h="366445">
                <a:tc>
                  <a:txBody>
                    <a:bodyPr/>
                    <a:lstStyle/>
                    <a:p>
                      <a:r>
                        <a:rPr lang="en-GB" sz="2000" dirty="0" err="1">
                          <a:solidFill>
                            <a:schemeClr val="tx2"/>
                          </a:solidFill>
                        </a:rPr>
                        <a:t>openSUSE</a:t>
                      </a:r>
                      <a:endParaRPr lang="en-GB" sz="2000" dirty="0">
                        <a:solidFill>
                          <a:schemeClr val="tx2"/>
                        </a:solidFill>
                      </a:endParaRPr>
                    </a:p>
                  </a:txBody>
                  <a:tcPr marL="24050" marR="24050" marT="12025" marB="12025" anchor="ctr"/>
                </a:tc>
                <a:tc>
                  <a:txBody>
                    <a:bodyPr/>
                    <a:lstStyle/>
                    <a:p>
                      <a:r>
                        <a:rPr lang="en-GB" sz="2000" dirty="0" err="1">
                          <a:solidFill>
                            <a:schemeClr val="tx2"/>
                          </a:solidFill>
                        </a:rPr>
                        <a:t>openSUSE</a:t>
                      </a:r>
                      <a:r>
                        <a:rPr lang="en-GB" sz="2000" dirty="0">
                          <a:solidFill>
                            <a:schemeClr val="tx2"/>
                          </a:solidFill>
                        </a:rPr>
                        <a:t> Leap 42.1+</a:t>
                      </a:r>
                    </a:p>
                  </a:txBody>
                  <a:tcPr marL="24050" marR="24050" marT="12025" marB="12025" anchor="ctr"/>
                </a:tc>
                <a:extLst>
                  <a:ext uri="{0D108BD9-81ED-4DB2-BD59-A6C34878D82A}">
                    <a16:rowId xmlns:a16="http://schemas.microsoft.com/office/drawing/2014/main" val="3849072033"/>
                  </a:ext>
                </a:extLst>
              </a:tr>
              <a:tr h="462869">
                <a:tc>
                  <a:txBody>
                    <a:bodyPr/>
                    <a:lstStyle/>
                    <a:p>
                      <a:r>
                        <a:rPr lang="en-GB" sz="2000">
                          <a:solidFill>
                            <a:schemeClr val="tx2"/>
                          </a:solidFill>
                        </a:rPr>
                        <a:t>Ubuntu</a:t>
                      </a:r>
                    </a:p>
                  </a:txBody>
                  <a:tcPr marL="24050" marR="24050" marT="12025" marB="12025" anchor="ctr"/>
                </a:tc>
                <a:tc>
                  <a:txBody>
                    <a:bodyPr/>
                    <a:lstStyle/>
                    <a:p>
                      <a:r>
                        <a:rPr lang="pl-PL" sz="2000" dirty="0">
                          <a:solidFill>
                            <a:schemeClr val="tx2"/>
                          </a:solidFill>
                        </a:rPr>
                        <a:t>Ubuntu 12.04, 14.04, 16.04, 16.10</a:t>
                      </a:r>
                    </a:p>
                  </a:txBody>
                  <a:tcPr marL="24050" marR="24050" marT="12025" marB="12025" anchor="ctr"/>
                </a:tc>
                <a:extLst>
                  <a:ext uri="{0D108BD9-81ED-4DB2-BD59-A6C34878D82A}">
                    <a16:rowId xmlns:a16="http://schemas.microsoft.com/office/drawing/2014/main" val="4222606093"/>
                  </a:ext>
                </a:extLst>
              </a:tr>
            </a:tbl>
          </a:graphicData>
        </a:graphic>
      </p:graphicFrame>
      <p:sp>
        <p:nvSpPr>
          <p:cNvPr id="14" name="Rectangle 13"/>
          <p:cNvSpPr/>
          <p:nvPr/>
        </p:nvSpPr>
        <p:spPr>
          <a:xfrm>
            <a:off x="457597" y="4959971"/>
            <a:ext cx="11521280" cy="923330"/>
          </a:xfrm>
          <a:prstGeom prst="rect">
            <a:avLst/>
          </a:prstGeom>
        </p:spPr>
        <p:txBody>
          <a:bodyPr wrap="square">
            <a:spAutoFit/>
          </a:bodyPr>
          <a:lstStyle/>
          <a:p>
            <a:r>
              <a:rPr lang="en-GB" dirty="0"/>
              <a:t>The Azure platform SLA applies to virtual machines running the Linux OS only when one of the </a:t>
            </a:r>
            <a:r>
              <a:rPr lang="en-GB" dirty="0">
                <a:hlinkClick r:id="rId5"/>
              </a:rPr>
              <a:t>endorsed distributions</a:t>
            </a:r>
            <a:r>
              <a:rPr lang="en-GB" dirty="0"/>
              <a:t> is used. All Linux distributions that are provided in the Azure image gallery are endorsed distributions with the required configuration.</a:t>
            </a:r>
          </a:p>
        </p:txBody>
      </p:sp>
      <p:pic>
        <p:nvPicPr>
          <p:cNvPr id="15" name="Picture 14"/>
          <p:cNvPicPr>
            <a:picLocks noChangeAspect="1"/>
          </p:cNvPicPr>
          <p:nvPr/>
        </p:nvPicPr>
        <p:blipFill>
          <a:blip r:embed="rId6"/>
          <a:stretch>
            <a:fillRect/>
          </a:stretch>
        </p:blipFill>
        <p:spPr>
          <a:xfrm>
            <a:off x="213507" y="6381989"/>
            <a:ext cx="1252202" cy="571657"/>
          </a:xfrm>
          <a:prstGeom prst="rect">
            <a:avLst/>
          </a:prstGeom>
        </p:spPr>
      </p:pic>
    </p:spTree>
    <p:extLst>
      <p:ext uri="{BB962C8B-B14F-4D97-AF65-F5344CB8AC3E}">
        <p14:creationId xmlns:p14="http://schemas.microsoft.com/office/powerpoint/2010/main" val="144256408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G Series</a:t>
            </a:r>
          </a:p>
        </p:txBody>
      </p:sp>
      <p:grpSp>
        <p:nvGrpSpPr>
          <p:cNvPr id="70" name="Group 69"/>
          <p:cNvGrpSpPr/>
          <p:nvPr/>
        </p:nvGrpSpPr>
        <p:grpSpPr>
          <a:xfrm>
            <a:off x="951858" y="4768908"/>
            <a:ext cx="1055872" cy="492207"/>
            <a:chOff x="932414" y="5524500"/>
            <a:chExt cx="1035263" cy="482600"/>
          </a:xfrm>
        </p:grpSpPr>
        <p:sp>
          <p:nvSpPr>
            <p:cNvPr id="71" name="Rectangle: Rounded Corners 70"/>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2" name="Rectangle: Rounded Corners 71"/>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4" name="TextBox 73"/>
          <p:cNvSpPr txBox="1"/>
          <p:nvPr/>
        </p:nvSpPr>
        <p:spPr>
          <a:xfrm>
            <a:off x="2473821" y="4449843"/>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2 core and 28GB RAM</a:t>
            </a:r>
          </a:p>
          <a:p>
            <a:r>
              <a:rPr lang="en-GB" sz="2448" b="1" dirty="0">
                <a:latin typeface="Segoe UI Light" panose="020B0502040204020203" pitchFamily="34" charset="0"/>
                <a:cs typeface="Segoe UI Light" panose="020B0502040204020203" pitchFamily="34" charset="0"/>
              </a:rPr>
              <a:t>MAX: 	</a:t>
            </a:r>
            <a:r>
              <a:rPr lang="en-GB" sz="2448" b="1" dirty="0">
                <a:solidFill>
                  <a:schemeClr val="accent1">
                    <a:lumMod val="60000"/>
                    <a:lumOff val="40000"/>
                  </a:schemeClr>
                </a:solidFill>
                <a:latin typeface="Segoe UI Light" panose="020B0502040204020203" pitchFamily="34" charset="0"/>
                <a:cs typeface="Segoe UI Light" panose="020B0502040204020203" pitchFamily="34" charset="0"/>
              </a:rPr>
              <a:t>32 cores and 448GB RAM</a:t>
            </a:r>
          </a:p>
        </p:txBody>
      </p:sp>
      <p:grpSp>
        <p:nvGrpSpPr>
          <p:cNvPr id="27" name="Group 26"/>
          <p:cNvGrpSpPr/>
          <p:nvPr/>
        </p:nvGrpSpPr>
        <p:grpSpPr>
          <a:xfrm>
            <a:off x="984058" y="1512994"/>
            <a:ext cx="1058431" cy="664912"/>
            <a:chOff x="2226733" y="1540933"/>
            <a:chExt cx="1981200" cy="1244600"/>
          </a:xfrm>
        </p:grpSpPr>
        <p:sp>
          <p:nvSpPr>
            <p:cNvPr id="28" name="Rectangle: Rounded Corners 2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9" name="Oval 2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0" name="Oval 2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2" name="Oval 4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3" name="Oval 4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4" name="TextBox 43"/>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45" name="TextBox 44"/>
          <p:cNvSpPr txBox="1"/>
          <p:nvPr/>
        </p:nvSpPr>
        <p:spPr>
          <a:xfrm>
            <a:off x="2559903" y="1481038"/>
            <a:ext cx="3972202" cy="84574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Up to 6GB SSD backed temporary drive</a:t>
            </a:r>
          </a:p>
        </p:txBody>
      </p:sp>
      <p:grpSp>
        <p:nvGrpSpPr>
          <p:cNvPr id="46" name="Group 45"/>
          <p:cNvGrpSpPr/>
          <p:nvPr/>
        </p:nvGrpSpPr>
        <p:grpSpPr>
          <a:xfrm>
            <a:off x="7277975" y="1558226"/>
            <a:ext cx="1128191" cy="664912"/>
            <a:chOff x="2226733" y="1540933"/>
            <a:chExt cx="1981200" cy="1244600"/>
          </a:xfrm>
        </p:grpSpPr>
        <p:sp>
          <p:nvSpPr>
            <p:cNvPr id="47" name="Rectangle: Rounded Corners 46"/>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8" name="Oval 47"/>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9" name="Oval 48"/>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50" name="Oval 49"/>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51" name="Oval 50"/>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52" name="Group 51"/>
          <p:cNvGrpSpPr/>
          <p:nvPr/>
        </p:nvGrpSpPr>
        <p:grpSpPr>
          <a:xfrm>
            <a:off x="7650127" y="1635284"/>
            <a:ext cx="560789" cy="475900"/>
            <a:chOff x="6656701" y="5663180"/>
            <a:chExt cx="549843" cy="466611"/>
          </a:xfrm>
        </p:grpSpPr>
        <p:sp>
          <p:nvSpPr>
            <p:cNvPr id="53" name="Oval 52"/>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4" name="Oval 53"/>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5" name="Flowchart: Extract 54"/>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6" name="Flowchart: Extract 55"/>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7" name="Oval 56"/>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58" name="TextBox 57"/>
          <p:cNvSpPr txBox="1"/>
          <p:nvPr/>
        </p:nvSpPr>
        <p:spPr>
          <a:xfrm>
            <a:off x="8549556" y="1629233"/>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drive</a:t>
            </a:r>
          </a:p>
        </p:txBody>
      </p:sp>
      <p:grpSp>
        <p:nvGrpSpPr>
          <p:cNvPr id="59" name="Group 58"/>
          <p:cNvGrpSpPr/>
          <p:nvPr/>
        </p:nvGrpSpPr>
        <p:grpSpPr>
          <a:xfrm>
            <a:off x="1047383" y="3125553"/>
            <a:ext cx="849125" cy="849125"/>
            <a:chOff x="1087755" y="1407795"/>
            <a:chExt cx="1383030" cy="1383030"/>
          </a:xfrm>
          <a:solidFill>
            <a:schemeClr val="tx1"/>
          </a:solidFill>
        </p:grpSpPr>
        <p:sp>
          <p:nvSpPr>
            <p:cNvPr id="60" name="Rectangle: Rounded Corners 59"/>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1" name="Rectangle: Rounded Corners 60"/>
            <p:cNvSpPr/>
            <p:nvPr/>
          </p:nvSpPr>
          <p:spPr>
            <a:xfrm>
              <a:off x="1485900" y="1805940"/>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nvGrpSpPr>
            <p:cNvPr id="75" name="Group 74"/>
            <p:cNvGrpSpPr/>
            <p:nvPr/>
          </p:nvGrpSpPr>
          <p:grpSpPr>
            <a:xfrm>
              <a:off x="1299210" y="1407795"/>
              <a:ext cx="925830" cy="133350"/>
              <a:chOff x="1299210" y="1407795"/>
              <a:chExt cx="925830" cy="133350"/>
            </a:xfrm>
            <a:grpFill/>
          </p:grpSpPr>
          <p:sp>
            <p:nvSpPr>
              <p:cNvPr id="94" name="Rectangle: Rounded Corners 9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5" name="Rectangle: Rounded Corners 9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6" name="Rectangle: Rounded Corners 9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7" name="Rectangle: Rounded Corners 9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8" name="Rectangle: Rounded Corners 9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6" name="Group 75"/>
            <p:cNvGrpSpPr/>
            <p:nvPr/>
          </p:nvGrpSpPr>
          <p:grpSpPr>
            <a:xfrm>
              <a:off x="1299210" y="2657475"/>
              <a:ext cx="925830" cy="133350"/>
              <a:chOff x="1299210" y="1407795"/>
              <a:chExt cx="925830" cy="133350"/>
            </a:xfrm>
            <a:grpFill/>
          </p:grpSpPr>
          <p:sp>
            <p:nvSpPr>
              <p:cNvPr id="89" name="Rectangle: Rounded Corners 8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2" name="Rectangle: Rounded Corners 9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3" name="Rectangle: Rounded Corners 9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7" name="Group 76"/>
            <p:cNvGrpSpPr/>
            <p:nvPr/>
          </p:nvGrpSpPr>
          <p:grpSpPr>
            <a:xfrm rot="5400000">
              <a:off x="1941195" y="2032635"/>
              <a:ext cx="925830" cy="133350"/>
              <a:chOff x="1299210" y="1407795"/>
              <a:chExt cx="925830" cy="133350"/>
            </a:xfrm>
            <a:grpFill/>
          </p:grpSpPr>
          <p:sp>
            <p:nvSpPr>
              <p:cNvPr id="84" name="Rectangle: Rounded Corners 8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Rectangle: Rounded Corners 8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Rectangle: Rounded Corners 8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8" name="Group 77"/>
            <p:cNvGrpSpPr/>
            <p:nvPr/>
          </p:nvGrpSpPr>
          <p:grpSpPr>
            <a:xfrm rot="5400000">
              <a:off x="691515" y="2032635"/>
              <a:ext cx="925830" cy="133350"/>
              <a:chOff x="1299210" y="1407795"/>
              <a:chExt cx="925830" cy="133350"/>
            </a:xfrm>
            <a:grpFill/>
          </p:grpSpPr>
          <p:sp>
            <p:nvSpPr>
              <p:cNvPr id="79" name="Rectangle: Rounded Corners 7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sp>
        <p:nvSpPr>
          <p:cNvPr id="99" name="TextBox 98"/>
          <p:cNvSpPr txBox="1"/>
          <p:nvPr/>
        </p:nvSpPr>
        <p:spPr>
          <a:xfrm>
            <a:off x="2483559" y="3188139"/>
            <a:ext cx="4547601"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Intel® Xeon® E5 v3 processors</a:t>
            </a:r>
          </a:p>
        </p:txBody>
      </p:sp>
      <p:grpSp>
        <p:nvGrpSpPr>
          <p:cNvPr id="100" name="Group 99"/>
          <p:cNvGrpSpPr/>
          <p:nvPr/>
        </p:nvGrpSpPr>
        <p:grpSpPr>
          <a:xfrm>
            <a:off x="11056739" y="-57343"/>
            <a:ext cx="1426194" cy="962317"/>
            <a:chOff x="8810625" y="4865688"/>
            <a:chExt cx="3836988" cy="2559050"/>
          </a:xfrm>
        </p:grpSpPr>
        <p:sp>
          <p:nvSpPr>
            <p:cNvPr id="101"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1313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GS Series</a:t>
            </a:r>
          </a:p>
        </p:txBody>
      </p:sp>
      <p:grpSp>
        <p:nvGrpSpPr>
          <p:cNvPr id="62" name="Group 61"/>
          <p:cNvGrpSpPr/>
          <p:nvPr/>
        </p:nvGrpSpPr>
        <p:grpSpPr>
          <a:xfrm>
            <a:off x="984058" y="159071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473740" y="165654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70" name="Group 69"/>
          <p:cNvGrpSpPr/>
          <p:nvPr/>
        </p:nvGrpSpPr>
        <p:grpSpPr>
          <a:xfrm>
            <a:off x="951858" y="4768908"/>
            <a:ext cx="1055872" cy="492207"/>
            <a:chOff x="932414" y="5524500"/>
            <a:chExt cx="1035263" cy="482600"/>
          </a:xfrm>
        </p:grpSpPr>
        <p:sp>
          <p:nvSpPr>
            <p:cNvPr id="71" name="Rectangle: Rounded Corners 70"/>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2" name="Rectangle: Rounded Corners 71"/>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4" name="TextBox 73"/>
          <p:cNvSpPr txBox="1"/>
          <p:nvPr/>
        </p:nvSpPr>
        <p:spPr>
          <a:xfrm>
            <a:off x="2572476" y="4591241"/>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2 core and 28GB RAM</a:t>
            </a:r>
          </a:p>
          <a:p>
            <a:r>
              <a:rPr lang="en-GB" sz="2448" b="1" dirty="0">
                <a:latin typeface="Segoe UI Light" panose="020B0502040204020203" pitchFamily="34" charset="0"/>
                <a:cs typeface="Segoe UI Light" panose="020B0502040204020203" pitchFamily="34" charset="0"/>
              </a:rPr>
              <a:t>MAX: 	</a:t>
            </a:r>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32 cores and 448GB RAM</a:t>
            </a:r>
            <a:endParaRPr lang="en-GB" sz="2448" b="1"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6880158" y="1590710"/>
            <a:ext cx="5464848" cy="664912"/>
            <a:chOff x="596689" y="4611509"/>
            <a:chExt cx="5358181" cy="651934"/>
          </a:xfrm>
        </p:grpSpPr>
        <p:grpSp>
          <p:nvGrpSpPr>
            <p:cNvPr id="32" name="Group 31"/>
            <p:cNvGrpSpPr/>
            <p:nvPr/>
          </p:nvGrpSpPr>
          <p:grpSpPr>
            <a:xfrm>
              <a:off x="596689" y="4611509"/>
              <a:ext cx="1037772" cy="651934"/>
              <a:chOff x="2226733" y="1540933"/>
              <a:chExt cx="1981200" cy="1244600"/>
            </a:xfrm>
          </p:grpSpPr>
          <p:sp>
            <p:nvSpPr>
              <p:cNvPr id="35" name="Rectangle: Rounded Corners 34"/>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36" name="Oval 35"/>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7" name="Oval 36"/>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8" name="Oval 37"/>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9" name="Oval 38"/>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1" name="TextBox 40"/>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33" name="TextBox 32"/>
            <p:cNvSpPr txBox="1"/>
            <p:nvPr/>
          </p:nvSpPr>
          <p:spPr>
            <a:xfrm>
              <a:off x="826522" y="4693555"/>
              <a:ext cx="782970" cy="265009"/>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34" name="TextBox 33"/>
            <p:cNvSpPr txBox="1"/>
            <p:nvPr/>
          </p:nvSpPr>
          <p:spPr>
            <a:xfrm>
              <a:off x="2060201" y="4686132"/>
              <a:ext cx="3894669"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grpSp>
      <p:grpSp>
        <p:nvGrpSpPr>
          <p:cNvPr id="27" name="Group 26"/>
          <p:cNvGrpSpPr/>
          <p:nvPr/>
        </p:nvGrpSpPr>
        <p:grpSpPr>
          <a:xfrm>
            <a:off x="11056739" y="-57343"/>
            <a:ext cx="1426194" cy="962317"/>
            <a:chOff x="8810625" y="4865688"/>
            <a:chExt cx="3836988" cy="2559050"/>
          </a:xfrm>
        </p:grpSpPr>
        <p:sp>
          <p:nvSpPr>
            <p:cNvPr id="2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57410" y="2981533"/>
            <a:ext cx="1058431" cy="664912"/>
            <a:chOff x="2226733" y="1540933"/>
            <a:chExt cx="1981200" cy="1244600"/>
          </a:xfrm>
        </p:grpSpPr>
        <p:sp>
          <p:nvSpPr>
            <p:cNvPr id="80" name="Rectangle: Rounded Corners 79"/>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3" name="Oval 82"/>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4" name="Oval 83"/>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5" name="TextBox 84"/>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86" name="TextBox 85"/>
          <p:cNvSpPr txBox="1"/>
          <p:nvPr/>
        </p:nvSpPr>
        <p:spPr>
          <a:xfrm>
            <a:off x="2545829" y="309097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GS5  &gt; 160,000 IOPS (!)</a:t>
            </a:r>
          </a:p>
        </p:txBody>
      </p:sp>
    </p:spTree>
    <p:extLst>
      <p:ext uri="{BB962C8B-B14F-4D97-AF65-F5344CB8AC3E}">
        <p14:creationId xmlns:p14="http://schemas.microsoft.com/office/powerpoint/2010/main" val="144092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H Series </a:t>
            </a:r>
          </a:p>
        </p:txBody>
      </p:sp>
      <p:grpSp>
        <p:nvGrpSpPr>
          <p:cNvPr id="62" name="Group 61"/>
          <p:cNvGrpSpPr/>
          <p:nvPr/>
        </p:nvGrpSpPr>
        <p:grpSpPr>
          <a:xfrm>
            <a:off x="561805" y="1372589"/>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472135" y="1265014"/>
            <a:ext cx="3972202" cy="84574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1-2 TB SSD backed temporary drive</a:t>
            </a:r>
          </a:p>
        </p:txBody>
      </p:sp>
      <p:grpSp>
        <p:nvGrpSpPr>
          <p:cNvPr id="70" name="Group 69"/>
          <p:cNvGrpSpPr/>
          <p:nvPr/>
        </p:nvGrpSpPr>
        <p:grpSpPr>
          <a:xfrm>
            <a:off x="529605" y="4550787"/>
            <a:ext cx="1055872" cy="492207"/>
            <a:chOff x="932414" y="5524500"/>
            <a:chExt cx="1035263" cy="482600"/>
          </a:xfrm>
        </p:grpSpPr>
        <p:sp>
          <p:nvSpPr>
            <p:cNvPr id="71" name="Rectangle: Rounded Corners 70"/>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2" name="Rectangle: Rounded Corners 71"/>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4" name="TextBox 73"/>
          <p:cNvSpPr txBox="1"/>
          <p:nvPr/>
        </p:nvSpPr>
        <p:spPr>
          <a:xfrm>
            <a:off x="2410548" y="4364567"/>
            <a:ext cx="7612783" cy="862581"/>
          </a:xfrm>
          <a:prstGeom prst="rect">
            <a:avLst/>
          </a:prstGeom>
          <a:noFill/>
        </p:spPr>
        <p:txBody>
          <a:bodyPr wrap="square" rtlCol="0">
            <a:spAutoFit/>
          </a:bodyPr>
          <a:lstStyle>
            <a:defPPr>
              <a:defRPr lang="en-US"/>
            </a:defPPr>
            <a:lvl1pPr>
              <a:defRPr sz="2448">
                <a:latin typeface="Segoe UI Light" panose="020B0502040204020203" pitchFamily="34" charset="0"/>
                <a:cs typeface="Segoe UI Light" panose="020B0502040204020203" pitchFamily="34" charset="0"/>
              </a:defRPr>
            </a:lvl1pPr>
          </a:lstStyle>
          <a:p>
            <a:r>
              <a:rPr lang="en-GB" dirty="0"/>
              <a:t>MIN:	8 core and 56GB RAM (h8)</a:t>
            </a:r>
          </a:p>
          <a:p>
            <a:r>
              <a:rPr lang="en-GB" dirty="0"/>
              <a:t>MAX: 	16 cores and 224GB RAM (h16m)</a:t>
            </a:r>
          </a:p>
        </p:txBody>
      </p:sp>
      <p:grpSp>
        <p:nvGrpSpPr>
          <p:cNvPr id="27" name="Group 26"/>
          <p:cNvGrpSpPr/>
          <p:nvPr/>
        </p:nvGrpSpPr>
        <p:grpSpPr>
          <a:xfrm>
            <a:off x="11056739" y="-57343"/>
            <a:ext cx="1426194" cy="962317"/>
            <a:chOff x="8810625" y="4865688"/>
            <a:chExt cx="3836988" cy="2559050"/>
          </a:xfrm>
        </p:grpSpPr>
        <p:sp>
          <p:nvSpPr>
            <p:cNvPr id="2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734398" y="2742610"/>
            <a:ext cx="850364" cy="850364"/>
            <a:chOff x="1087755" y="1407795"/>
            <a:chExt cx="1383030" cy="1383030"/>
          </a:xfrm>
          <a:solidFill>
            <a:schemeClr val="tx1"/>
          </a:solidFill>
        </p:grpSpPr>
        <p:sp>
          <p:nvSpPr>
            <p:cNvPr id="80" name="Rectangle: Rounded Corners 79"/>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81" name="Rectangle: Rounded Corners 80"/>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82" name="Group 81"/>
            <p:cNvGrpSpPr/>
            <p:nvPr/>
          </p:nvGrpSpPr>
          <p:grpSpPr>
            <a:xfrm>
              <a:off x="1299210" y="1407795"/>
              <a:ext cx="925830" cy="133350"/>
              <a:chOff x="1299210" y="1407795"/>
              <a:chExt cx="925830" cy="133350"/>
            </a:xfrm>
            <a:grpFill/>
          </p:grpSpPr>
          <p:sp>
            <p:nvSpPr>
              <p:cNvPr id="101" name="Rectangle: Rounded Corners 10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102" name="Rectangle: Rounded Corners 10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103" name="Rectangle: Rounded Corners 10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104" name="Rectangle: Rounded Corners 10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105" name="Rectangle: Rounded Corners 10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83" name="Group 82"/>
            <p:cNvGrpSpPr/>
            <p:nvPr/>
          </p:nvGrpSpPr>
          <p:grpSpPr>
            <a:xfrm>
              <a:off x="1299210" y="2657475"/>
              <a:ext cx="925830" cy="133350"/>
              <a:chOff x="1299210" y="1407795"/>
              <a:chExt cx="925830" cy="133350"/>
            </a:xfrm>
            <a:grpFill/>
          </p:grpSpPr>
          <p:sp>
            <p:nvSpPr>
              <p:cNvPr id="96" name="Rectangle: Rounded Corners 95"/>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7" name="Rectangle: Rounded Corners 96"/>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8" name="Rectangle: Rounded Corners 97"/>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9" name="Rectangle: Rounded Corners 98"/>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100" name="Rectangle: Rounded Corners 9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84" name="Group 83"/>
            <p:cNvGrpSpPr/>
            <p:nvPr/>
          </p:nvGrpSpPr>
          <p:grpSpPr>
            <a:xfrm rot="5400000">
              <a:off x="1941195" y="2032635"/>
              <a:ext cx="925830" cy="133350"/>
              <a:chOff x="1299210" y="1407795"/>
              <a:chExt cx="925830" cy="133350"/>
            </a:xfrm>
            <a:grpFill/>
          </p:grpSpPr>
          <p:sp>
            <p:nvSpPr>
              <p:cNvPr id="91" name="Rectangle: Rounded Corners 9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2" name="Rectangle: Rounded Corners 9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3" name="Rectangle: Rounded Corners 9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4" name="Rectangle: Rounded Corners 9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5" name="Rectangle: Rounded Corners 9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85" name="Group 84"/>
            <p:cNvGrpSpPr/>
            <p:nvPr/>
          </p:nvGrpSpPr>
          <p:grpSpPr>
            <a:xfrm rot="5400000">
              <a:off x="691515" y="2032635"/>
              <a:ext cx="925830" cy="133350"/>
              <a:chOff x="1299210" y="1407795"/>
              <a:chExt cx="925830" cy="133350"/>
            </a:xfrm>
            <a:grpFill/>
          </p:grpSpPr>
          <p:sp>
            <p:nvSpPr>
              <p:cNvPr id="86" name="Rectangle: Rounded Corners 85"/>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87" name="Rectangle: Rounded Corners 86"/>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88" name="Rectangle: Rounded Corners 87"/>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89" name="Rectangle: Rounded Corners 88"/>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90" name="Rectangle: Rounded Corners 8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106" name="TextBox 105"/>
          <p:cNvSpPr txBox="1"/>
          <p:nvPr/>
        </p:nvSpPr>
        <p:spPr>
          <a:xfrm>
            <a:off x="2410547" y="2691224"/>
            <a:ext cx="4663559" cy="774379"/>
          </a:xfrm>
          <a:prstGeom prst="rect">
            <a:avLst/>
          </a:prstGeom>
          <a:noFill/>
        </p:spPr>
        <p:txBody>
          <a:bodyPr wrap="square" rtlCol="0">
            <a:spAutoFit/>
          </a:bodyPr>
          <a:lstStyle/>
          <a:p>
            <a:r>
              <a:rPr lang="en-GB" sz="2800" dirty="0">
                <a:latin typeface="Segoe UI Light" panose="020B0502040204020203" pitchFamily="34" charset="0"/>
                <a:cs typeface="Segoe UI Light" panose="020B0502040204020203" pitchFamily="34" charset="0"/>
              </a:rPr>
              <a:t>E5-2667 v3 Cores+</a:t>
            </a:r>
            <a:r>
              <a:rPr lang="en-GB" sz="2448" dirty="0">
                <a:latin typeface="Segoe UI Light" panose="020B0502040204020203" pitchFamily="34" charset="0"/>
                <a:cs typeface="Segoe UI Light" panose="020B0502040204020203" pitchFamily="34" charset="0"/>
              </a:rPr>
              <a:t>DDR4 RAM </a:t>
            </a:r>
          </a:p>
          <a:p>
            <a:r>
              <a:rPr lang="en-GB" sz="1632" dirty="0">
                <a:latin typeface="Segoe UI Light" panose="020B0502040204020203" pitchFamily="34" charset="0"/>
                <a:cs typeface="Segoe UI Light" panose="020B0502040204020203" pitchFamily="34" charset="0"/>
              </a:rPr>
              <a:t>E5-2667 v3 </a:t>
            </a:r>
            <a:r>
              <a:rPr lang="en-GB" sz="1632" dirty="0">
                <a:solidFill>
                  <a:srgbClr val="FF0000"/>
                </a:solidFill>
                <a:latin typeface="Segoe UI Light" panose="020B0502040204020203" pitchFamily="34" charset="0"/>
                <a:cs typeface="Segoe UI Light" panose="020B0502040204020203" pitchFamily="34" charset="0"/>
              </a:rPr>
              <a:t>@ 3.2 GHz &gt; Turbo to 3.5Ghz</a:t>
            </a:r>
          </a:p>
        </p:txBody>
      </p:sp>
      <p:grpSp>
        <p:nvGrpSpPr>
          <p:cNvPr id="107" name="Group 106"/>
          <p:cNvGrpSpPr/>
          <p:nvPr/>
        </p:nvGrpSpPr>
        <p:grpSpPr>
          <a:xfrm>
            <a:off x="711104" y="5695959"/>
            <a:ext cx="751534" cy="751534"/>
            <a:chOff x="1067335" y="3160159"/>
            <a:chExt cx="918975" cy="918975"/>
          </a:xfrm>
        </p:grpSpPr>
        <p:grpSp>
          <p:nvGrpSpPr>
            <p:cNvPr id="108" name="Group 107"/>
            <p:cNvGrpSpPr/>
            <p:nvPr/>
          </p:nvGrpSpPr>
          <p:grpSpPr>
            <a:xfrm>
              <a:off x="1067335" y="3165782"/>
              <a:ext cx="918975" cy="703485"/>
              <a:chOff x="840086" y="3225048"/>
              <a:chExt cx="1444220" cy="1105566"/>
            </a:xfrm>
          </p:grpSpPr>
          <p:grpSp>
            <p:nvGrpSpPr>
              <p:cNvPr id="116" name="Group 115"/>
              <p:cNvGrpSpPr/>
              <p:nvPr/>
            </p:nvGrpSpPr>
            <p:grpSpPr>
              <a:xfrm>
                <a:off x="949883" y="3225048"/>
                <a:ext cx="1334423" cy="991266"/>
                <a:chOff x="949883" y="3225048"/>
                <a:chExt cx="1334423" cy="991266"/>
              </a:xfrm>
            </p:grpSpPr>
            <p:cxnSp>
              <p:nvCxnSpPr>
                <p:cNvPr id="118" name="Straight Connector 117"/>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9" name="Oval 118"/>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120" name="Oval 119"/>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121" name="Block Arc 120"/>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117" name="Block Arc 116"/>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nvGrpSpPr>
            <p:cNvPr id="109" name="Group 108"/>
            <p:cNvGrpSpPr/>
            <p:nvPr/>
          </p:nvGrpSpPr>
          <p:grpSpPr>
            <a:xfrm rot="5400000">
              <a:off x="1119913" y="3267904"/>
              <a:ext cx="918975" cy="703485"/>
              <a:chOff x="840086" y="3225048"/>
              <a:chExt cx="1444220" cy="1105566"/>
            </a:xfrm>
          </p:grpSpPr>
          <p:grpSp>
            <p:nvGrpSpPr>
              <p:cNvPr id="110" name="Group 109"/>
              <p:cNvGrpSpPr/>
              <p:nvPr/>
            </p:nvGrpSpPr>
            <p:grpSpPr>
              <a:xfrm>
                <a:off x="949883" y="3225048"/>
                <a:ext cx="1334423" cy="991266"/>
                <a:chOff x="949883" y="3225048"/>
                <a:chExt cx="1334423" cy="991266"/>
              </a:xfrm>
            </p:grpSpPr>
            <p:cxnSp>
              <p:nvCxnSpPr>
                <p:cNvPr id="112" name="Straight Connector 111"/>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3" name="Oval 112"/>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114" name="Oval 113"/>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115" name="Block Arc 114"/>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111" name="Block Arc 110"/>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sp>
        <p:nvSpPr>
          <p:cNvPr id="122" name="TextBox 121"/>
          <p:cNvSpPr txBox="1"/>
          <p:nvPr/>
        </p:nvSpPr>
        <p:spPr>
          <a:xfrm>
            <a:off x="2411180" y="5749080"/>
            <a:ext cx="9218395" cy="707886"/>
          </a:xfrm>
          <a:prstGeom prst="rect">
            <a:avLst/>
          </a:prstGeom>
          <a:noFill/>
        </p:spPr>
        <p:txBody>
          <a:bodyPr wrap="square" rtlCol="0">
            <a:spAutoFit/>
          </a:bodyPr>
          <a:lstStyle/>
          <a:p>
            <a:r>
              <a:rPr lang="en-GB" sz="2000" b="1" dirty="0">
                <a:solidFill>
                  <a:schemeClr val="accent1">
                    <a:lumMod val="40000"/>
                    <a:lumOff val="60000"/>
                  </a:schemeClr>
                </a:solidFill>
                <a:latin typeface="+mj-lt"/>
                <a:cs typeface="Segoe UI Light" panose="020B0502040204020203" pitchFamily="34" charset="0"/>
              </a:rPr>
              <a:t>(H16r and H16mr only) RDMA 40Gb/sec network configuration</a:t>
            </a:r>
          </a:p>
          <a:p>
            <a:r>
              <a:rPr lang="en-GB" sz="2000" dirty="0">
                <a:solidFill>
                  <a:schemeClr val="accent1">
                    <a:lumMod val="40000"/>
                    <a:lumOff val="60000"/>
                  </a:schemeClr>
                </a:solidFill>
                <a:latin typeface="+mj-lt"/>
              </a:rPr>
              <a:t>Dedicated to Message Passing Interface (MPI) traffic</a:t>
            </a:r>
            <a:endParaRPr lang="en-GB" sz="2800" dirty="0">
              <a:solidFill>
                <a:schemeClr val="accent1">
                  <a:lumMod val="40000"/>
                  <a:lumOff val="60000"/>
                </a:schemeClr>
              </a:solidFill>
              <a:latin typeface="Segoe UI Light" panose="020B0502040204020203" pitchFamily="34" charset="0"/>
              <a:cs typeface="Segoe UI Light" panose="020B0502040204020203" pitchFamily="34" charset="0"/>
            </a:endParaRPr>
          </a:p>
        </p:txBody>
      </p:sp>
      <p:sp>
        <p:nvSpPr>
          <p:cNvPr id="123" name="Rectangle 122"/>
          <p:cNvSpPr/>
          <p:nvPr/>
        </p:nvSpPr>
        <p:spPr>
          <a:xfrm>
            <a:off x="8352440" y="2651518"/>
            <a:ext cx="3863558" cy="845744"/>
          </a:xfrm>
          <a:prstGeom prst="rect">
            <a:avLst/>
          </a:prstGeom>
        </p:spPr>
        <p:txBody>
          <a:bodyPr wrap="none">
            <a:spAutoFit/>
          </a:bodyPr>
          <a:lstStyle/>
          <a:p>
            <a:r>
              <a:rPr lang="en-GB" sz="2448" dirty="0">
                <a:latin typeface="Segoe UI Light" panose="020B0502040204020203" pitchFamily="34" charset="0"/>
                <a:cs typeface="Segoe UI Light" panose="020B0502040204020203" pitchFamily="34" charset="0"/>
              </a:rPr>
              <a:t>New VM naming schema … </a:t>
            </a:r>
          </a:p>
          <a:p>
            <a:r>
              <a:rPr lang="en-GB" sz="2448" dirty="0">
                <a:latin typeface="Segoe UI Light" panose="020B0502040204020203" pitchFamily="34" charset="0"/>
                <a:cs typeface="Segoe UI Light" panose="020B0502040204020203" pitchFamily="34" charset="0"/>
              </a:rPr>
              <a:t>family + vCPU count </a:t>
            </a:r>
          </a:p>
        </p:txBody>
      </p:sp>
      <p:sp>
        <p:nvSpPr>
          <p:cNvPr id="124" name="TextBox 123"/>
          <p:cNvSpPr txBox="1"/>
          <p:nvPr/>
        </p:nvSpPr>
        <p:spPr>
          <a:xfrm>
            <a:off x="6866309" y="2609007"/>
            <a:ext cx="1521963" cy="960263"/>
          </a:xfrm>
          <a:prstGeom prst="rect">
            <a:avLst/>
          </a:prstGeom>
          <a:noFill/>
        </p:spPr>
        <p:txBody>
          <a:bodyPr wrap="square" lIns="182880" tIns="146304" rIns="182880" bIns="146304" rtlCol="0">
            <a:spAutoFit/>
          </a:bodyPr>
          <a:lstStyle/>
          <a:p>
            <a:pPr algn="ctr">
              <a:lnSpc>
                <a:spcPct val="90000"/>
              </a:lnSpc>
              <a:spcAft>
                <a:spcPts val="600"/>
              </a:spcAft>
            </a:pPr>
            <a:r>
              <a:rPr lang="en-GB" sz="2400" b="1" dirty="0">
                <a:gradFill>
                  <a:gsLst>
                    <a:gs pos="2917">
                      <a:schemeClr val="tx1"/>
                    </a:gs>
                    <a:gs pos="30000">
                      <a:schemeClr val="tx1"/>
                    </a:gs>
                  </a:gsLst>
                  <a:lin ang="5400000" scaled="0"/>
                </a:gradFill>
              </a:rPr>
              <a:t>A1…A2…A3</a:t>
            </a:r>
          </a:p>
        </p:txBody>
      </p:sp>
      <p:grpSp>
        <p:nvGrpSpPr>
          <p:cNvPr id="125" name="Group 124"/>
          <p:cNvGrpSpPr/>
          <p:nvPr/>
        </p:nvGrpSpPr>
        <p:grpSpPr>
          <a:xfrm>
            <a:off x="7053613" y="1362691"/>
            <a:ext cx="1128191" cy="664912"/>
            <a:chOff x="2226733" y="1540933"/>
            <a:chExt cx="1981200" cy="1244600"/>
          </a:xfrm>
        </p:grpSpPr>
        <p:sp>
          <p:nvSpPr>
            <p:cNvPr id="126" name="Rectangle: Rounded Corners 125"/>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7" name="Oval 126"/>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8" name="Oval 127"/>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29" name="Oval 128"/>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30" name="Oval 129"/>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31" name="Group 130"/>
          <p:cNvGrpSpPr/>
          <p:nvPr/>
        </p:nvGrpSpPr>
        <p:grpSpPr>
          <a:xfrm>
            <a:off x="7425765" y="1439749"/>
            <a:ext cx="560789" cy="475900"/>
            <a:chOff x="6656701" y="5663180"/>
            <a:chExt cx="549843" cy="466611"/>
          </a:xfrm>
        </p:grpSpPr>
        <p:sp>
          <p:nvSpPr>
            <p:cNvPr id="132" name="Oval 131"/>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3" name="Oval 132"/>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4" name="Flowchart: Extract 133"/>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5" name="Flowchart: Extract 134"/>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36" name="Oval 135"/>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137" name="TextBox 136"/>
          <p:cNvSpPr txBox="1"/>
          <p:nvPr/>
        </p:nvSpPr>
        <p:spPr>
          <a:xfrm>
            <a:off x="8438723" y="1433698"/>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drive</a:t>
            </a:r>
          </a:p>
        </p:txBody>
      </p:sp>
    </p:spTree>
    <p:extLst>
      <p:ext uri="{BB962C8B-B14F-4D97-AF65-F5344CB8AC3E}">
        <p14:creationId xmlns:p14="http://schemas.microsoft.com/office/powerpoint/2010/main" val="195289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6614" y="1111931"/>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Cheap, cost effective compute</a:t>
            </a:r>
          </a:p>
        </p:txBody>
      </p:sp>
      <p:sp>
        <p:nvSpPr>
          <p:cNvPr id="5" name="Arrow: Chevron 4"/>
          <p:cNvSpPr/>
          <p:nvPr/>
        </p:nvSpPr>
        <p:spPr>
          <a:xfrm>
            <a:off x="5300776" y="1111931"/>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6" name="Rectangle 5"/>
          <p:cNvSpPr/>
          <p:nvPr/>
        </p:nvSpPr>
        <p:spPr>
          <a:xfrm>
            <a:off x="6290245" y="1120998"/>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 Series (BASIC/STD), Av2, Dv2 Series</a:t>
            </a:r>
          </a:p>
        </p:txBody>
      </p:sp>
      <p:sp>
        <p:nvSpPr>
          <p:cNvPr id="7" name="Rectangle 6"/>
          <p:cNvSpPr/>
          <p:nvPr/>
        </p:nvSpPr>
        <p:spPr>
          <a:xfrm>
            <a:off x="1466614" y="2480083"/>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number of CPU cores</a:t>
            </a:r>
          </a:p>
        </p:txBody>
      </p:sp>
      <p:sp>
        <p:nvSpPr>
          <p:cNvPr id="8" name="Arrow: Chevron 7"/>
          <p:cNvSpPr/>
          <p:nvPr/>
        </p:nvSpPr>
        <p:spPr>
          <a:xfrm>
            <a:off x="5300776" y="2480083"/>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9" name="Rectangle 8"/>
          <p:cNvSpPr/>
          <p:nvPr/>
        </p:nvSpPr>
        <p:spPr>
          <a:xfrm>
            <a:off x="6290245" y="2489150"/>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 Series, H Series</a:t>
            </a:r>
          </a:p>
        </p:txBody>
      </p:sp>
      <p:sp>
        <p:nvSpPr>
          <p:cNvPr id="10" name="Rectangle 9"/>
          <p:cNvSpPr/>
          <p:nvPr/>
        </p:nvSpPr>
        <p:spPr>
          <a:xfrm>
            <a:off x="1466614" y="3123933"/>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CPU Clock Speed</a:t>
            </a:r>
          </a:p>
        </p:txBody>
      </p:sp>
      <p:sp>
        <p:nvSpPr>
          <p:cNvPr id="11" name="Arrow: Chevron 10"/>
          <p:cNvSpPr/>
          <p:nvPr/>
        </p:nvSpPr>
        <p:spPr>
          <a:xfrm>
            <a:off x="5300776" y="3123933"/>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12" name="Rectangle 11"/>
          <p:cNvSpPr/>
          <p:nvPr/>
        </p:nvSpPr>
        <p:spPr>
          <a:xfrm>
            <a:off x="6290245" y="3133000"/>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Dv2, G, F Series, H Series</a:t>
            </a:r>
          </a:p>
        </p:txBody>
      </p:sp>
      <p:sp>
        <p:nvSpPr>
          <p:cNvPr id="13" name="Rectangle 12"/>
          <p:cNvSpPr/>
          <p:nvPr/>
        </p:nvSpPr>
        <p:spPr>
          <a:xfrm>
            <a:off x="1466614" y="3772005"/>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network cluster bandwidth</a:t>
            </a:r>
          </a:p>
        </p:txBody>
      </p:sp>
      <p:sp>
        <p:nvSpPr>
          <p:cNvPr id="14" name="Arrow: Chevron 13"/>
          <p:cNvSpPr/>
          <p:nvPr/>
        </p:nvSpPr>
        <p:spPr>
          <a:xfrm>
            <a:off x="5300776" y="3772005"/>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15" name="Rectangle 14"/>
          <p:cNvSpPr/>
          <p:nvPr/>
        </p:nvSpPr>
        <p:spPr>
          <a:xfrm>
            <a:off x="6290245" y="3781072"/>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 A9 Series, N Series, H Series</a:t>
            </a:r>
          </a:p>
        </p:txBody>
      </p:sp>
      <p:sp>
        <p:nvSpPr>
          <p:cNvPr id="19" name="Rectangle 18"/>
          <p:cNvSpPr/>
          <p:nvPr/>
        </p:nvSpPr>
        <p:spPr>
          <a:xfrm>
            <a:off x="1466614" y="4432696"/>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memory allocation</a:t>
            </a:r>
          </a:p>
        </p:txBody>
      </p:sp>
      <p:sp>
        <p:nvSpPr>
          <p:cNvPr id="20" name="Arrow: Chevron 19"/>
          <p:cNvSpPr/>
          <p:nvPr/>
        </p:nvSpPr>
        <p:spPr>
          <a:xfrm>
            <a:off x="5300776" y="4432696"/>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1" name="Rectangle 20"/>
          <p:cNvSpPr/>
          <p:nvPr/>
        </p:nvSpPr>
        <p:spPr>
          <a:xfrm>
            <a:off x="6290245" y="4467805"/>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 Series, H Series</a:t>
            </a:r>
          </a:p>
        </p:txBody>
      </p:sp>
      <p:sp>
        <p:nvSpPr>
          <p:cNvPr id="22" name="Rectangle 21"/>
          <p:cNvSpPr/>
          <p:nvPr/>
        </p:nvSpPr>
        <p:spPr>
          <a:xfrm>
            <a:off x="1466614" y="5068149"/>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SSD temporary storage</a:t>
            </a:r>
          </a:p>
        </p:txBody>
      </p:sp>
      <p:sp>
        <p:nvSpPr>
          <p:cNvPr id="23" name="Arrow: Chevron 22"/>
          <p:cNvSpPr/>
          <p:nvPr/>
        </p:nvSpPr>
        <p:spPr>
          <a:xfrm>
            <a:off x="5300776" y="5068149"/>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4" name="Rectangle 23"/>
          <p:cNvSpPr/>
          <p:nvPr/>
        </p:nvSpPr>
        <p:spPr>
          <a:xfrm>
            <a:off x="6290245" y="5077216"/>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 F, G Series</a:t>
            </a:r>
          </a:p>
        </p:txBody>
      </p:sp>
      <p:sp>
        <p:nvSpPr>
          <p:cNvPr id="25" name="Rectangle 24"/>
          <p:cNvSpPr/>
          <p:nvPr/>
        </p:nvSpPr>
        <p:spPr>
          <a:xfrm>
            <a:off x="1466614" y="5677560"/>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local IOPS</a:t>
            </a:r>
          </a:p>
        </p:txBody>
      </p:sp>
      <p:sp>
        <p:nvSpPr>
          <p:cNvPr id="26" name="Arrow: Chevron 25"/>
          <p:cNvSpPr/>
          <p:nvPr/>
        </p:nvSpPr>
        <p:spPr>
          <a:xfrm>
            <a:off x="5300776" y="5677560"/>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7" name="Rectangle 26"/>
          <p:cNvSpPr/>
          <p:nvPr/>
        </p:nvSpPr>
        <p:spPr>
          <a:xfrm>
            <a:off x="6290245" y="5686627"/>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DSv2, F</a:t>
            </a:r>
            <a:r>
              <a:rPr lang="en-GB" sz="1836" b="1" dirty="0">
                <a:latin typeface="Segoe UI Light" panose="020B0502040204020203" pitchFamily="34" charset="0"/>
                <a:cs typeface="Segoe UI Light" panose="020B0502040204020203" pitchFamily="34" charset="0"/>
              </a:rPr>
              <a:t>S</a:t>
            </a:r>
            <a:r>
              <a:rPr lang="en-GB" sz="1836" dirty="0">
                <a:latin typeface="Segoe UI Light" panose="020B0502040204020203" pitchFamily="34" charset="0"/>
                <a:cs typeface="Segoe UI Light" panose="020B0502040204020203" pitchFamily="34" charset="0"/>
              </a:rPr>
              <a:t>, G</a:t>
            </a:r>
            <a:r>
              <a:rPr lang="en-GB" sz="1836" b="1" dirty="0">
                <a:latin typeface="Segoe UI Light" panose="020B0502040204020203" pitchFamily="34" charset="0"/>
                <a:cs typeface="Segoe UI Light" panose="020B0502040204020203" pitchFamily="34" charset="0"/>
              </a:rPr>
              <a:t>S</a:t>
            </a:r>
            <a:r>
              <a:rPr lang="en-GB" sz="1836" dirty="0">
                <a:latin typeface="Segoe UI Light" panose="020B0502040204020203" pitchFamily="34" charset="0"/>
                <a:cs typeface="Segoe UI Light" panose="020B0502040204020203" pitchFamily="34" charset="0"/>
              </a:rPr>
              <a:t>, H Series</a:t>
            </a:r>
          </a:p>
        </p:txBody>
      </p:sp>
      <p:sp>
        <p:nvSpPr>
          <p:cNvPr id="28" name="Rectangle 27"/>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In summary, your VM ready reckoner</a:t>
            </a:r>
          </a:p>
        </p:txBody>
      </p:sp>
      <p:grpSp>
        <p:nvGrpSpPr>
          <p:cNvPr id="29" name="Group 28"/>
          <p:cNvGrpSpPr/>
          <p:nvPr/>
        </p:nvGrpSpPr>
        <p:grpSpPr>
          <a:xfrm>
            <a:off x="11056739" y="-57343"/>
            <a:ext cx="1426194" cy="962317"/>
            <a:chOff x="8810625" y="4865688"/>
            <a:chExt cx="3836988" cy="2559050"/>
          </a:xfrm>
        </p:grpSpPr>
        <p:sp>
          <p:nvSpPr>
            <p:cNvPr id="30"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Rectangle 56"/>
          <p:cNvSpPr/>
          <p:nvPr/>
        </p:nvSpPr>
        <p:spPr>
          <a:xfrm>
            <a:off x="1468761" y="1796966"/>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RAM:CPU Core Ratio Balance</a:t>
            </a:r>
          </a:p>
        </p:txBody>
      </p:sp>
      <p:sp>
        <p:nvSpPr>
          <p:cNvPr id="58" name="Arrow: Chevron 57"/>
          <p:cNvSpPr/>
          <p:nvPr/>
        </p:nvSpPr>
        <p:spPr>
          <a:xfrm>
            <a:off x="5300776" y="1796966"/>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59" name="Rectangle 58"/>
          <p:cNvSpPr/>
          <p:nvPr/>
        </p:nvSpPr>
        <p:spPr>
          <a:xfrm>
            <a:off x="6290245" y="1806033"/>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 Series</a:t>
            </a:r>
          </a:p>
        </p:txBody>
      </p:sp>
    </p:spTree>
    <p:extLst>
      <p:ext uri="{BB962C8B-B14F-4D97-AF65-F5344CB8AC3E}">
        <p14:creationId xmlns:p14="http://schemas.microsoft.com/office/powerpoint/2010/main" val="237617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0-#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0-#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0-#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0-#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0-#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animBg="1"/>
      <p:bldP spid="20" grpId="0" animBg="1"/>
      <p:bldP spid="21" grpId="0" animBg="1"/>
      <p:bldP spid="22" grpId="0" animBg="1"/>
      <p:bldP spid="23" grpId="0" animBg="1"/>
      <p:bldP spid="24" grpId="0" animBg="1"/>
      <p:bldP spid="25" grpId="0" animBg="1"/>
      <p:bldP spid="26" grpId="0" animBg="1"/>
      <p:bldP spid="27" grpId="0" animBg="1"/>
      <p:bldP spid="57" grpId="0" animBg="1"/>
      <p:bldP spid="58" grpId="0" animBg="1"/>
      <p:bldP spid="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3065214"/>
            <a:ext cx="6087552" cy="2448272"/>
          </a:xfrm>
        </p:spPr>
        <p:txBody>
          <a:bodyPr/>
          <a:lstStyle/>
          <a:p>
            <a:r>
              <a:rPr lang="en-GB" dirty="0">
                <a:solidFill>
                  <a:schemeClr val="tx1"/>
                </a:solidFill>
              </a:rPr>
              <a:t>Creating a Linux Virtual Machine from the Azure CLI.</a:t>
            </a:r>
            <a:endParaRPr lang="en-US" dirty="0">
              <a:solidFill>
                <a:schemeClr val="tx1"/>
              </a:solidFill>
            </a:endParaRPr>
          </a:p>
        </p:txBody>
      </p:sp>
      <p:sp>
        <p:nvSpPr>
          <p:cNvPr id="2" name="TextBox 1"/>
          <p:cNvSpPr txBox="1"/>
          <p:nvPr/>
        </p:nvSpPr>
        <p:spPr>
          <a:xfrm>
            <a:off x="385589" y="1048990"/>
            <a:ext cx="5832648" cy="1514261"/>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GB" sz="8800" dirty="0">
                <a:gradFill>
                  <a:gsLst>
                    <a:gs pos="2917">
                      <a:schemeClr val="tx1"/>
                    </a:gs>
                    <a:gs pos="30000">
                      <a:schemeClr val="tx1"/>
                    </a:gs>
                  </a:gsLst>
                  <a:lin ang="5400000" scaled="0"/>
                </a:gradFill>
              </a:rPr>
              <a:t>Demo</a:t>
            </a:r>
          </a:p>
        </p:txBody>
      </p:sp>
      <p:pic>
        <p:nvPicPr>
          <p:cNvPr id="4" name="Picture 3"/>
          <p:cNvPicPr>
            <a:picLocks noChangeAspect="1"/>
          </p:cNvPicPr>
          <p:nvPr/>
        </p:nvPicPr>
        <p:blipFill>
          <a:blip r:embed="rId4"/>
          <a:stretch>
            <a:fillRect/>
          </a:stretch>
        </p:blipFill>
        <p:spPr>
          <a:xfrm>
            <a:off x="415017" y="6132530"/>
            <a:ext cx="1252202" cy="571657"/>
          </a:xfrm>
          <a:prstGeom prst="rect">
            <a:avLst/>
          </a:prstGeom>
        </p:spPr>
      </p:pic>
    </p:spTree>
    <p:extLst>
      <p:ext uri="{BB962C8B-B14F-4D97-AF65-F5344CB8AC3E}">
        <p14:creationId xmlns:p14="http://schemas.microsoft.com/office/powerpoint/2010/main" val="2029180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Performance Gotchas</a:t>
            </a:r>
            <a:br>
              <a:rPr lang="en-GB" dirty="0">
                <a:solidFill>
                  <a:schemeClr val="tx1"/>
                </a:solidFill>
              </a:rPr>
            </a:br>
            <a:r>
              <a:rPr lang="en-GB" sz="4400" dirty="0"/>
              <a:t>Storage Throttling</a:t>
            </a:r>
            <a:endParaRPr lang="en-US" sz="4400" dirty="0"/>
          </a:p>
        </p:txBody>
      </p:sp>
      <p:pic>
        <p:nvPicPr>
          <p:cNvPr id="3" name="Picture 2"/>
          <p:cNvPicPr>
            <a:picLocks noChangeAspect="1"/>
          </p:cNvPicPr>
          <p:nvPr/>
        </p:nvPicPr>
        <p:blipFill rotWithShape="1">
          <a:blip r:embed="rId3"/>
          <a:srcRect t="2681" b="48065"/>
          <a:stretch/>
        </p:blipFill>
        <p:spPr>
          <a:xfrm>
            <a:off x="8130379" y="4443838"/>
            <a:ext cx="4824536" cy="2376264"/>
          </a:xfrm>
          <a:prstGeom prst="rect">
            <a:avLst/>
          </a:prstGeom>
        </p:spPr>
      </p:pic>
    </p:spTree>
    <p:extLst>
      <p:ext uri="{BB962C8B-B14F-4D97-AF65-F5344CB8AC3E}">
        <p14:creationId xmlns:p14="http://schemas.microsoft.com/office/powerpoint/2010/main" val="3515737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Be aware of the Azure Storage Service DDOS throttles</a:t>
            </a:r>
            <a:endParaRPr lang="en-GB" sz="2448" dirty="0">
              <a:latin typeface="+mj-lt"/>
              <a:cs typeface="Segoe UI Light" panose="020B0502040204020203" pitchFamily="34" charset="0"/>
            </a:endParaRPr>
          </a:p>
        </p:txBody>
      </p:sp>
      <p:sp>
        <p:nvSpPr>
          <p:cNvPr id="3" name="Text Placeholder 2"/>
          <p:cNvSpPr>
            <a:spLocks noGrp="1"/>
          </p:cNvSpPr>
          <p:nvPr>
            <p:ph type="body" sz="quarter" idx="10"/>
          </p:nvPr>
        </p:nvSpPr>
        <p:spPr>
          <a:xfrm>
            <a:off x="313581" y="1120998"/>
            <a:ext cx="11887200" cy="6352508"/>
          </a:xfrm>
        </p:spPr>
        <p:txBody>
          <a:bodyPr/>
          <a:lstStyle/>
          <a:p>
            <a:pPr marL="571500" indent="-571500">
              <a:buFont typeface="Arial" panose="020B0604020202020204" pitchFamily="34" charset="0"/>
              <a:buChar char="•"/>
            </a:pPr>
            <a:r>
              <a:rPr lang="en-GB" sz="2500" dirty="0"/>
              <a:t>Bandwidth – </a:t>
            </a:r>
            <a:r>
              <a:rPr lang="en-GB" sz="2500" b="1" dirty="0">
                <a:solidFill>
                  <a:schemeClr val="accent6">
                    <a:lumMod val="50000"/>
                  </a:schemeClr>
                </a:solidFill>
              </a:rPr>
              <a:t>max 60MB per VHD</a:t>
            </a:r>
          </a:p>
          <a:p>
            <a:pPr marL="571500" indent="-571500">
              <a:buFont typeface="Arial" panose="020B0604020202020204" pitchFamily="34" charset="0"/>
              <a:buChar char="•"/>
            </a:pPr>
            <a:endParaRPr lang="en-GB" sz="2500" dirty="0"/>
          </a:p>
          <a:p>
            <a:pPr marL="571500" indent="-571500">
              <a:buFont typeface="Arial" panose="020B0604020202020204" pitchFamily="34" charset="0"/>
              <a:buChar char="•"/>
            </a:pPr>
            <a:r>
              <a:rPr lang="en-GB" sz="2500" dirty="0"/>
              <a:t>IOPS: Basic A-Series VM </a:t>
            </a:r>
            <a:r>
              <a:rPr lang="en-GB" sz="2500" dirty="0">
                <a:solidFill>
                  <a:schemeClr val="accent6">
                    <a:lumMod val="50000"/>
                  </a:schemeClr>
                </a:solidFill>
              </a:rPr>
              <a:t>– </a:t>
            </a:r>
            <a:r>
              <a:rPr lang="en-GB" sz="2500" b="1" dirty="0">
                <a:solidFill>
                  <a:schemeClr val="accent6">
                    <a:lumMod val="50000"/>
                  </a:schemeClr>
                </a:solidFill>
              </a:rPr>
              <a:t>300 per VHD</a:t>
            </a:r>
          </a:p>
          <a:p>
            <a:pPr marL="571500" indent="-571500">
              <a:buFont typeface="Arial" panose="020B0604020202020204" pitchFamily="34" charset="0"/>
              <a:buChar char="•"/>
            </a:pPr>
            <a:r>
              <a:rPr lang="en-GB" sz="2500" dirty="0"/>
              <a:t>IOPS: Standard A, Av2, D, Dv2, F, G, H, N Series VM </a:t>
            </a:r>
            <a:r>
              <a:rPr lang="en-GB" sz="2500" dirty="0">
                <a:solidFill>
                  <a:schemeClr val="accent6">
                    <a:lumMod val="50000"/>
                  </a:schemeClr>
                </a:solidFill>
              </a:rPr>
              <a:t>– </a:t>
            </a:r>
            <a:r>
              <a:rPr lang="en-GB" sz="2500" b="1" dirty="0">
                <a:solidFill>
                  <a:schemeClr val="accent6">
                    <a:lumMod val="50000"/>
                  </a:schemeClr>
                </a:solidFill>
              </a:rPr>
              <a:t>500 per VHD x disk limit per VM.</a:t>
            </a:r>
          </a:p>
          <a:p>
            <a:pPr marL="571500" indent="-571500">
              <a:buFont typeface="Arial" panose="020B0604020202020204" pitchFamily="34" charset="0"/>
              <a:buChar char="•"/>
            </a:pPr>
            <a:endParaRPr lang="en-GB" sz="2500" b="1" dirty="0">
              <a:solidFill>
                <a:schemeClr val="accent6">
                  <a:lumMod val="50000"/>
                </a:schemeClr>
              </a:solidFill>
            </a:endParaRPr>
          </a:p>
          <a:p>
            <a:pPr marL="571500" indent="-571500">
              <a:buFont typeface="Arial" panose="020B0604020202020204" pitchFamily="34" charset="0"/>
              <a:buChar char="•"/>
            </a:pPr>
            <a:r>
              <a:rPr lang="en-GB" sz="2500" dirty="0"/>
              <a:t>IOPS: DS Series, FS Series, GS Series VM </a:t>
            </a:r>
            <a:r>
              <a:rPr lang="en-GB" sz="2500" dirty="0">
                <a:solidFill>
                  <a:schemeClr val="accent6">
                    <a:lumMod val="50000"/>
                  </a:schemeClr>
                </a:solidFill>
              </a:rPr>
              <a:t>– </a:t>
            </a:r>
            <a:r>
              <a:rPr lang="en-GB" sz="2500" b="1" dirty="0">
                <a:solidFill>
                  <a:schemeClr val="accent6">
                    <a:lumMod val="50000"/>
                  </a:schemeClr>
                </a:solidFill>
              </a:rPr>
              <a:t>Depends on Premium Tier</a:t>
            </a:r>
          </a:p>
          <a:p>
            <a:pPr marL="571500" indent="-571500">
              <a:buFont typeface="Arial" panose="020B0604020202020204" pitchFamily="34" charset="0"/>
              <a:buChar char="•"/>
            </a:pPr>
            <a:endParaRPr lang="en-GB" sz="2500" dirty="0"/>
          </a:p>
          <a:p>
            <a:pPr marL="571500" indent="-571500">
              <a:buFont typeface="Arial" panose="020B0604020202020204" pitchFamily="34" charset="0"/>
              <a:buChar char="•"/>
            </a:pPr>
            <a:r>
              <a:rPr lang="en-GB" sz="2500" dirty="0"/>
              <a:t>IOPS: Limit Per-</a:t>
            </a:r>
            <a:r>
              <a:rPr lang="en-GB" sz="2500" i="1" dirty="0"/>
              <a:t>Standard</a:t>
            </a:r>
            <a:r>
              <a:rPr lang="en-GB" sz="2500" dirty="0"/>
              <a:t> Storage Account </a:t>
            </a:r>
            <a:r>
              <a:rPr lang="en-GB" sz="2500" b="1" dirty="0">
                <a:solidFill>
                  <a:schemeClr val="accent6">
                    <a:lumMod val="50000"/>
                  </a:schemeClr>
                </a:solidFill>
              </a:rPr>
              <a:t>- 20,000 - * STOP PRESS – Managed Disks GA was last night ! </a:t>
            </a:r>
          </a:p>
          <a:p>
            <a:pPr marL="571500" indent="-571500">
              <a:buFont typeface="Arial" panose="020B0604020202020204" pitchFamily="34" charset="0"/>
              <a:buChar char="•"/>
            </a:pPr>
            <a:endParaRPr lang="en-GB" sz="2500" dirty="0"/>
          </a:p>
          <a:p>
            <a:pPr marL="571500" indent="-571500">
              <a:buFont typeface="Arial" panose="020B0604020202020204" pitchFamily="34" charset="0"/>
              <a:buChar char="•"/>
            </a:pPr>
            <a:r>
              <a:rPr lang="en-GB" sz="2500" dirty="0"/>
              <a:t>Max VHDs per Storage Account</a:t>
            </a:r>
            <a:r>
              <a:rPr lang="en-GB" sz="2500" b="1" dirty="0"/>
              <a:t>: </a:t>
            </a:r>
            <a:r>
              <a:rPr lang="en-GB" sz="2500" b="1" dirty="0">
                <a:solidFill>
                  <a:schemeClr val="accent6">
                    <a:lumMod val="50000"/>
                  </a:schemeClr>
                </a:solidFill>
              </a:rPr>
              <a:t>20,000/500 = 40 </a:t>
            </a:r>
          </a:p>
          <a:p>
            <a:pPr marL="571500" indent="-571500">
              <a:buFont typeface="Arial" panose="020B0604020202020204" pitchFamily="34" charset="0"/>
              <a:buChar char="•"/>
            </a:pPr>
            <a:r>
              <a:rPr lang="en-GB" sz="2500" b="1" dirty="0"/>
              <a:t>Hence limit is </a:t>
            </a:r>
            <a:r>
              <a:rPr lang="en-GB" sz="2500" b="1" dirty="0">
                <a:solidFill>
                  <a:schemeClr val="accent6">
                    <a:lumMod val="50000"/>
                  </a:schemeClr>
                </a:solidFill>
              </a:rPr>
              <a:t>40 standard vhds</a:t>
            </a:r>
          </a:p>
          <a:p>
            <a:pPr marL="571500" indent="-571500">
              <a:buFont typeface="Arial" panose="020B0604020202020204" pitchFamily="34" charset="0"/>
              <a:buChar char="•"/>
            </a:pPr>
            <a:endParaRPr lang="en-GB" sz="2500" dirty="0"/>
          </a:p>
          <a:p>
            <a:pPr marL="571500" indent="-571500">
              <a:buFont typeface="Arial" panose="020B0604020202020204" pitchFamily="34" charset="0"/>
              <a:buChar char="•"/>
            </a:pPr>
            <a:endParaRPr lang="en-GB" sz="2800" dirty="0"/>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Tree>
    <p:extLst>
      <p:ext uri="{BB962C8B-B14F-4D97-AF65-F5344CB8AC3E}">
        <p14:creationId xmlns:p14="http://schemas.microsoft.com/office/powerpoint/2010/main" val="106932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3581" y="1481038"/>
            <a:ext cx="11887200" cy="4949047"/>
          </a:xfrm>
        </p:spPr>
        <p:txBody>
          <a:bodyPr/>
          <a:lstStyle/>
          <a:p>
            <a:pPr marL="571500" indent="-571500">
              <a:buFont typeface="Arial" panose="020B0604020202020204" pitchFamily="34" charset="0"/>
              <a:buChar char="•"/>
            </a:pPr>
            <a:r>
              <a:rPr lang="en-GB" sz="3600" dirty="0"/>
              <a:t>Set up a throttling alert in the portal !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Use software RAID stacks to Stripe Data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Premium Storage for guaranteed IOPS per VM</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Or BOTH (Stripe Premium Storage disks) </a:t>
            </a:r>
          </a:p>
          <a:p>
            <a:pPr marL="571500" indent="-571500">
              <a:buFont typeface="Arial" panose="020B0604020202020204" pitchFamily="34" charset="0"/>
              <a:buChar char="•"/>
            </a:pPr>
            <a:endParaRPr lang="en-GB" sz="3600" dirty="0"/>
          </a:p>
        </p:txBody>
      </p:sp>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So what should we do? </a:t>
            </a:r>
            <a:endParaRPr lang="en-GB" sz="2448" b="1" dirty="0">
              <a:latin typeface="+mj-lt"/>
              <a:cs typeface="Segoe UI Light" panose="020B0502040204020203" pitchFamily="34" charset="0"/>
            </a:endParaRPr>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
        <p:nvSpPr>
          <p:cNvPr id="2" name="Rectangle 1"/>
          <p:cNvSpPr/>
          <p:nvPr/>
        </p:nvSpPr>
        <p:spPr>
          <a:xfrm>
            <a:off x="347605" y="6377582"/>
            <a:ext cx="11853176" cy="276999"/>
          </a:xfrm>
          <a:prstGeom prst="rect">
            <a:avLst/>
          </a:prstGeom>
        </p:spPr>
        <p:txBody>
          <a:bodyPr wrap="square">
            <a:spAutoFit/>
          </a:bodyPr>
          <a:lstStyle/>
          <a:p>
            <a:r>
              <a:rPr lang="en-GB" sz="1200" dirty="0"/>
              <a:t>https://docs.microsoft.com/en-us/azure/virtual-machines/virtual-machines-linux-configure-raid?toc=%2fazure%2fvirtual-machines%2flinux%2ftoc.json</a:t>
            </a:r>
          </a:p>
        </p:txBody>
      </p:sp>
    </p:spTree>
    <p:extLst>
      <p:ext uri="{BB962C8B-B14F-4D97-AF65-F5344CB8AC3E}">
        <p14:creationId xmlns:p14="http://schemas.microsoft.com/office/powerpoint/2010/main" val="104616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3581" y="1120998"/>
            <a:ext cx="11887200" cy="5573775"/>
          </a:xfrm>
        </p:spPr>
        <p:txBody>
          <a:bodyPr/>
          <a:lstStyle/>
          <a:p>
            <a:r>
              <a:rPr lang="en-GB" sz="3600" b="1" dirty="0"/>
              <a:t>I/O scheduling algorithm for Premium Storage</a:t>
            </a:r>
          </a:p>
          <a:p>
            <a:endParaRPr lang="en-GB" sz="3600" b="1" dirty="0"/>
          </a:p>
          <a:p>
            <a:r>
              <a:rPr lang="en-GB" sz="2800" dirty="0"/>
              <a:t>With the 2.6.18 Linux kernel, the default I/O scheduling algorithm was changed from Deadline to CFQ (Completely fair queuing algorithm). </a:t>
            </a:r>
          </a:p>
          <a:p>
            <a:endParaRPr lang="en-GB" sz="2800" dirty="0"/>
          </a:p>
          <a:p>
            <a:r>
              <a:rPr lang="en-GB" sz="2800" dirty="0"/>
              <a:t>For random access I/O patterns, there is negligible difference in performance differences between CFQ and Deadline. </a:t>
            </a:r>
          </a:p>
          <a:p>
            <a:endParaRPr lang="en-GB" sz="2800" dirty="0"/>
          </a:p>
          <a:p>
            <a:r>
              <a:rPr lang="en-GB" sz="2800" dirty="0"/>
              <a:t>For SSD-based disks where the disk I/O pattern is predominantly sequential, switching back to the NOOP or Deadline algorithm can achieve better I/O performance.</a:t>
            </a:r>
          </a:p>
        </p:txBody>
      </p:sp>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Premium Storage</a:t>
            </a:r>
            <a:endParaRPr lang="en-GB" sz="2448" b="1" dirty="0">
              <a:latin typeface="+mj-lt"/>
              <a:cs typeface="Segoe UI Light" panose="020B0502040204020203" pitchFamily="34" charset="0"/>
            </a:endParaRPr>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
        <p:nvSpPr>
          <p:cNvPr id="2" name="Rectangle 1"/>
          <p:cNvSpPr/>
          <p:nvPr/>
        </p:nvSpPr>
        <p:spPr>
          <a:xfrm>
            <a:off x="384707" y="6386996"/>
            <a:ext cx="12050886" cy="307777"/>
          </a:xfrm>
          <a:prstGeom prst="rect">
            <a:avLst/>
          </a:prstGeom>
        </p:spPr>
        <p:txBody>
          <a:bodyPr wrap="square">
            <a:spAutoFit/>
          </a:bodyPr>
          <a:lstStyle/>
          <a:p>
            <a:r>
              <a:rPr lang="en-GB" sz="1400" dirty="0"/>
              <a:t>https://docs.microsoft.com/en-us/azure/virtual-machines/virtual-machines-linux-optimization?toc=%2fazure%2fvirtual-machines%2flinux%2ftoc.json</a:t>
            </a:r>
          </a:p>
        </p:txBody>
      </p:sp>
    </p:spTree>
    <p:extLst>
      <p:ext uri="{BB962C8B-B14F-4D97-AF65-F5344CB8AC3E}">
        <p14:creationId xmlns:p14="http://schemas.microsoft.com/office/powerpoint/2010/main" val="75281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3581" y="1481038"/>
            <a:ext cx="11887200" cy="5115246"/>
          </a:xfrm>
        </p:spPr>
        <p:txBody>
          <a:bodyPr/>
          <a:lstStyle/>
          <a:p>
            <a:pPr marL="571500" indent="-571500">
              <a:buFont typeface="Arial" panose="020B0604020202020204" pitchFamily="34" charset="0"/>
              <a:buChar char="•"/>
            </a:pPr>
            <a:r>
              <a:rPr lang="en-GB" sz="3600" dirty="0"/>
              <a:t>By default when you create a VM you get 2 VHD’s attached.</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Azure provides you with an OS disk (/dev/</a:t>
            </a:r>
            <a:r>
              <a:rPr lang="en-GB" sz="3600" dirty="0" err="1"/>
              <a:t>sda</a:t>
            </a:r>
            <a:r>
              <a:rPr lang="en-GB" sz="3600" dirty="0"/>
              <a:t>) (this is optimised for fast boot) and a temporary disk (/dev/</a:t>
            </a:r>
            <a:r>
              <a:rPr lang="en-GB" sz="3600" dirty="0" err="1"/>
              <a:t>sdb</a:t>
            </a:r>
            <a:r>
              <a:rPr lang="en-GB" sz="3600" dirty="0"/>
              <a:t>), this is optimised for local scratch storage.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All additional DATA disks you add show up as /dev/</a:t>
            </a:r>
            <a:r>
              <a:rPr lang="en-GB" sz="3600" dirty="0" err="1"/>
              <a:t>sdc</a:t>
            </a:r>
            <a:r>
              <a:rPr lang="en-GB" sz="3600" dirty="0"/>
              <a:t>, /dev/</a:t>
            </a:r>
            <a:r>
              <a:rPr lang="en-GB" sz="3600" dirty="0" err="1"/>
              <a:t>sdd</a:t>
            </a:r>
            <a:r>
              <a:rPr lang="en-GB" sz="3600" dirty="0"/>
              <a:t>, /dev/</a:t>
            </a:r>
            <a:r>
              <a:rPr lang="en-GB" sz="3600" dirty="0" err="1"/>
              <a:t>sde</a:t>
            </a:r>
            <a:r>
              <a:rPr lang="en-GB" sz="3600" dirty="0"/>
              <a:t> and so on.</a:t>
            </a:r>
          </a:p>
        </p:txBody>
      </p:sp>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Temporary Drive</a:t>
            </a:r>
            <a:endParaRPr lang="en-GB" sz="2448" b="1" dirty="0">
              <a:latin typeface="+mj-lt"/>
              <a:cs typeface="Segoe UI Light" panose="020B0502040204020203" pitchFamily="34" charset="0"/>
            </a:endParaRPr>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Tree>
    <p:extLst>
      <p:ext uri="{BB962C8B-B14F-4D97-AF65-F5344CB8AC3E}">
        <p14:creationId xmlns:p14="http://schemas.microsoft.com/office/powerpoint/2010/main" val="1737841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5265350" y="1157097"/>
            <a:ext cx="2531496" cy="3134198"/>
          </a:xfrm>
          <a:prstGeom prst="flowChartMagneticDisk">
            <a:avLst/>
          </a:prstGeom>
          <a:no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1836">
              <a:solidFill>
                <a:srgbClr val="FFFFFF"/>
              </a:solidFill>
              <a:latin typeface="Segoe UI"/>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1715" y="2265864"/>
            <a:ext cx="1174868" cy="1174868"/>
          </a:xfrm>
          <a:prstGeom prst="rect">
            <a:avLst/>
          </a:prstGeom>
          <a:effectLst>
            <a:reflection blurRad="6350" stA="50000" endA="300" endPos="55000" dir="5400000" sy="-100000" algn="bl" rotWithShape="0"/>
          </a:effectLst>
        </p:spPr>
      </p:pic>
      <p:grpSp>
        <p:nvGrpSpPr>
          <p:cNvPr id="6" name="Group 5"/>
          <p:cNvGrpSpPr/>
          <p:nvPr/>
        </p:nvGrpSpPr>
        <p:grpSpPr>
          <a:xfrm>
            <a:off x="1345171" y="1522803"/>
            <a:ext cx="2424844" cy="1436277"/>
            <a:chOff x="223914" y="1253566"/>
            <a:chExt cx="2378189" cy="1408642"/>
          </a:xfrm>
          <a:noFill/>
        </p:grpSpPr>
        <p:sp>
          <p:nvSpPr>
            <p:cNvPr id="7" name="Rounded Rectangle 6"/>
            <p:cNvSpPr/>
            <p:nvPr/>
          </p:nvSpPr>
          <p:spPr>
            <a:xfrm>
              <a:off x="223914" y="1253566"/>
              <a:ext cx="2378189" cy="1408642"/>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200" dirty="0">
                <a:solidFill>
                  <a:srgbClr val="002060"/>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429" y="1555723"/>
              <a:ext cx="780290" cy="780290"/>
            </a:xfrm>
            <a:prstGeom prst="rect">
              <a:avLst/>
            </a:prstGeom>
            <a:grpFill/>
          </p:spPr>
        </p:pic>
      </p:grpSp>
      <p:sp>
        <p:nvSpPr>
          <p:cNvPr id="9" name="Rectangle 8"/>
          <p:cNvSpPr/>
          <p:nvPr/>
        </p:nvSpPr>
        <p:spPr>
          <a:xfrm>
            <a:off x="10174323" y="5986760"/>
            <a:ext cx="1870296" cy="421256"/>
          </a:xfrm>
          <a:prstGeom prst="rect">
            <a:avLst/>
          </a:prstGeom>
          <a:solidFill>
            <a:schemeClr val="bg1">
              <a:lumMod val="7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932384">
              <a:defRPr/>
            </a:pPr>
            <a:r>
              <a:rPr lang="en-US" sz="1632" dirty="0">
                <a:solidFill>
                  <a:srgbClr val="FFFFFF"/>
                </a:solidFill>
                <a:latin typeface="Segoe UI Light" panose="020B0502040204020203" pitchFamily="34" charset="0"/>
                <a:cs typeface="Segoe UI Light" panose="020B0502040204020203" pitchFamily="34" charset="0"/>
              </a:rPr>
              <a:t>Packer + Azure CLI</a:t>
            </a:r>
          </a:p>
        </p:txBody>
      </p:sp>
      <p:grpSp>
        <p:nvGrpSpPr>
          <p:cNvPr id="10" name="Group 9"/>
          <p:cNvGrpSpPr/>
          <p:nvPr/>
        </p:nvGrpSpPr>
        <p:grpSpPr>
          <a:xfrm>
            <a:off x="9165950" y="1733285"/>
            <a:ext cx="3009311" cy="1236883"/>
            <a:chOff x="6507152" y="1970257"/>
            <a:chExt cx="2951409" cy="1213084"/>
          </a:xfrm>
          <a:noFill/>
        </p:grpSpPr>
        <p:sp>
          <p:nvSpPr>
            <p:cNvPr id="11" name="Rounded Rectangle 10"/>
            <p:cNvSpPr/>
            <p:nvPr/>
          </p:nvSpPr>
          <p:spPr>
            <a:xfrm>
              <a:off x="6507152" y="1970257"/>
              <a:ext cx="2951409" cy="1213084"/>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384">
                <a:defRPr/>
              </a:pPr>
              <a:r>
                <a:rPr lang="en-US" sz="2400" dirty="0">
                  <a:solidFill>
                    <a:srgbClr val="002060"/>
                  </a:solidFill>
                  <a:latin typeface="Segoe UI Light" panose="020B0502040204020203" pitchFamily="34" charset="0"/>
                  <a:cs typeface="Segoe UI Light" panose="020B0502040204020203" pitchFamily="34" charset="0"/>
                </a:rPr>
                <a:t>Docker Hub</a:t>
              </a:r>
            </a:p>
            <a:p>
              <a:pPr algn="r" defTabSz="932384">
                <a:defRPr/>
              </a:pPr>
              <a:r>
                <a:rPr lang="en-US" sz="2400" dirty="0">
                  <a:solidFill>
                    <a:srgbClr val="002060"/>
                  </a:solidFill>
                  <a:latin typeface="Segoe UI Light" panose="020B0502040204020203" pitchFamily="34" charset="0"/>
                  <a:cs typeface="Segoe UI Light" panose="020B0502040204020203" pitchFamily="34" charset="0"/>
                </a:rPr>
                <a:t>Integration</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9681" y="2056680"/>
              <a:ext cx="1233256" cy="1020519"/>
            </a:xfrm>
            <a:prstGeom prst="rect">
              <a:avLst/>
            </a:prstGeom>
            <a:grpFill/>
            <a:ln w="19050">
              <a:noFill/>
            </a:ln>
          </p:spPr>
        </p:pic>
      </p:grpSp>
      <p:sp>
        <p:nvSpPr>
          <p:cNvPr id="13" name="Rectangle 12"/>
          <p:cNvSpPr/>
          <p:nvPr/>
        </p:nvSpPr>
        <p:spPr>
          <a:xfrm>
            <a:off x="10174323" y="5379767"/>
            <a:ext cx="1870296" cy="502601"/>
          </a:xfrm>
          <a:prstGeom prst="rect">
            <a:avLst/>
          </a:prstGeom>
          <a:solidFill>
            <a:schemeClr val="accent6"/>
          </a:solidFill>
          <a:ln>
            <a:solidFill>
              <a:schemeClr val="tx1"/>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32384">
              <a:defRPr/>
            </a:pPr>
            <a:r>
              <a:rPr lang="en-US" sz="1632" dirty="0">
                <a:solidFill>
                  <a:srgbClr val="0078D7">
                    <a:lumMod val="10000"/>
                  </a:srgbClr>
                </a:solidFill>
                <a:latin typeface="Segoe UI Light" panose="020B0502040204020203" pitchFamily="34" charset="0"/>
                <a:cs typeface="Segoe UI Light" panose="020B0502040204020203" pitchFamily="34" charset="0"/>
              </a:rPr>
              <a:t>Purpose built</a:t>
            </a:r>
          </a:p>
        </p:txBody>
      </p:sp>
      <p:sp>
        <p:nvSpPr>
          <p:cNvPr id="14" name="Rectangle 13"/>
          <p:cNvSpPr/>
          <p:nvPr/>
        </p:nvSpPr>
        <p:spPr>
          <a:xfrm>
            <a:off x="7844280" y="5379766"/>
            <a:ext cx="2154336" cy="502601"/>
          </a:xfrm>
          <a:prstGeom prst="rect">
            <a:avLst/>
          </a:prstGeom>
          <a:solidFill>
            <a:schemeClr val="accent6"/>
          </a:solidFill>
          <a:ln>
            <a:solidFill>
              <a:schemeClr val="tx1"/>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32384">
              <a:defRPr/>
            </a:pPr>
            <a:r>
              <a:rPr lang="en-US" sz="1632" dirty="0">
                <a:solidFill>
                  <a:srgbClr val="0078D7">
                    <a:lumMod val="10000"/>
                  </a:srgbClr>
                </a:solidFill>
                <a:latin typeface="Segoe UI Light" panose="020B0502040204020203" pitchFamily="34" charset="0"/>
                <a:cs typeface="Segoe UI Light" panose="020B0502040204020203" pitchFamily="34" charset="0"/>
              </a:rPr>
              <a:t>Pre-existing images</a:t>
            </a:r>
          </a:p>
        </p:txBody>
      </p:sp>
      <p:sp>
        <p:nvSpPr>
          <p:cNvPr id="15" name="Rectangle 14"/>
          <p:cNvSpPr/>
          <p:nvPr/>
        </p:nvSpPr>
        <p:spPr>
          <a:xfrm>
            <a:off x="7844279" y="5982987"/>
            <a:ext cx="652638" cy="421468"/>
          </a:xfrm>
          <a:prstGeom prst="rect">
            <a:avLst/>
          </a:prstGeom>
          <a:solidFill>
            <a:srgbClr val="FFC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defTabSz="932384">
              <a:defRPr/>
            </a:pPr>
            <a:r>
              <a:rPr lang="en-US" sz="1299" dirty="0">
                <a:solidFill>
                  <a:srgbClr val="0078D7">
                    <a:lumMod val="10000"/>
                  </a:srgbClr>
                </a:solidFill>
                <a:latin typeface="Segoe UI Light" panose="020B0502040204020203" pitchFamily="34" charset="0"/>
                <a:cs typeface="Segoe UI Light" panose="020B0502040204020203" pitchFamily="34" charset="0"/>
              </a:rPr>
              <a:t>KVM</a:t>
            </a:r>
          </a:p>
        </p:txBody>
      </p:sp>
      <p:sp>
        <p:nvSpPr>
          <p:cNvPr id="16" name="Rectangle 15"/>
          <p:cNvSpPr/>
          <p:nvPr/>
        </p:nvSpPr>
        <p:spPr>
          <a:xfrm>
            <a:off x="8595129" y="5986763"/>
            <a:ext cx="652638" cy="421468"/>
          </a:xfrm>
          <a:prstGeom prst="rect">
            <a:avLst/>
          </a:prstGeom>
          <a:solidFill>
            <a:srgbClr val="FFC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defTabSz="932384">
              <a:defRPr/>
            </a:pPr>
            <a:r>
              <a:rPr lang="en-US" sz="1299" dirty="0">
                <a:solidFill>
                  <a:srgbClr val="0078D7">
                    <a:lumMod val="10000"/>
                  </a:srgbClr>
                </a:solidFill>
                <a:latin typeface="Segoe UI Light" panose="020B0502040204020203" pitchFamily="34" charset="0"/>
                <a:cs typeface="Segoe UI Light" panose="020B0502040204020203" pitchFamily="34" charset="0"/>
              </a:rPr>
              <a:t>VMWare</a:t>
            </a:r>
          </a:p>
        </p:txBody>
      </p:sp>
      <p:sp>
        <p:nvSpPr>
          <p:cNvPr id="17" name="Rectangle 16"/>
          <p:cNvSpPr/>
          <p:nvPr/>
        </p:nvSpPr>
        <p:spPr>
          <a:xfrm>
            <a:off x="9345979" y="5988475"/>
            <a:ext cx="652638" cy="421468"/>
          </a:xfrm>
          <a:prstGeom prst="rect">
            <a:avLst/>
          </a:prstGeom>
          <a:solidFill>
            <a:srgbClr val="FFC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defTabSz="932384">
              <a:defRPr/>
            </a:pPr>
            <a:r>
              <a:rPr lang="en-US" sz="1299" dirty="0">
                <a:solidFill>
                  <a:srgbClr val="0078D7">
                    <a:lumMod val="10000"/>
                  </a:srgbClr>
                </a:solidFill>
                <a:latin typeface="Segoe UI Light" panose="020B0502040204020203" pitchFamily="34" charset="0"/>
                <a:cs typeface="Segoe UI Light" panose="020B0502040204020203" pitchFamily="34" charset="0"/>
              </a:rPr>
              <a:t>Hyper-V</a:t>
            </a:r>
          </a:p>
        </p:txBody>
      </p:sp>
      <p:sp>
        <p:nvSpPr>
          <p:cNvPr id="18" name="Right Arrow 17"/>
          <p:cNvSpPr/>
          <p:nvPr/>
        </p:nvSpPr>
        <p:spPr>
          <a:xfrm>
            <a:off x="3919293" y="2177806"/>
            <a:ext cx="2133567" cy="522008"/>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1836" dirty="0">
              <a:solidFill>
                <a:srgbClr val="FFFFFF"/>
              </a:solidFill>
              <a:latin typeface="Segoe UI"/>
            </a:endParaRPr>
          </a:p>
        </p:txBody>
      </p:sp>
      <p:sp>
        <p:nvSpPr>
          <p:cNvPr id="19" name="Right Arrow 18"/>
          <p:cNvSpPr/>
          <p:nvPr/>
        </p:nvSpPr>
        <p:spPr>
          <a:xfrm rot="16200000">
            <a:off x="5491074" y="4303281"/>
            <a:ext cx="2133567" cy="522008"/>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1836">
              <a:solidFill>
                <a:srgbClr val="FFFFFF"/>
              </a:solidFill>
              <a:latin typeface="Segoe UI"/>
            </a:endParaRPr>
          </a:p>
        </p:txBody>
      </p:sp>
      <p:sp>
        <p:nvSpPr>
          <p:cNvPr id="20" name="Right Arrow 19"/>
          <p:cNvSpPr/>
          <p:nvPr/>
        </p:nvSpPr>
        <p:spPr>
          <a:xfrm rot="10800000">
            <a:off x="6943701" y="2126069"/>
            <a:ext cx="2133567" cy="522008"/>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1836">
              <a:solidFill>
                <a:srgbClr val="FFFFFF"/>
              </a:solidFill>
              <a:latin typeface="Segoe UI"/>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7963" y="1994271"/>
            <a:ext cx="795598" cy="795598"/>
          </a:xfrm>
          <a:prstGeom prst="rect">
            <a:avLst/>
          </a:prstGeom>
          <a:noFill/>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8521" y="1994271"/>
            <a:ext cx="795598" cy="795598"/>
          </a:xfrm>
          <a:prstGeom prst="rect">
            <a:avLst/>
          </a:prstGeom>
          <a:noFill/>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3299" y="3965255"/>
            <a:ext cx="795598" cy="795598"/>
          </a:xfrm>
          <a:prstGeom prst="rect">
            <a:avLst/>
          </a:prstGeom>
          <a:noFill/>
        </p:spPr>
      </p:pic>
      <p:sp>
        <p:nvSpPr>
          <p:cNvPr id="27" name="Right Arrow 26"/>
          <p:cNvSpPr/>
          <p:nvPr/>
        </p:nvSpPr>
        <p:spPr>
          <a:xfrm rot="10800000">
            <a:off x="7491004" y="5633409"/>
            <a:ext cx="301938" cy="560312"/>
          </a:xfrm>
          <a:prstGeom prst="rightArrow">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32384">
              <a:defRPr/>
            </a:pPr>
            <a:endParaRPr lang="en-US" sz="1836">
              <a:solidFill>
                <a:srgbClr val="FFFFFF"/>
              </a:solidFill>
              <a:latin typeface="Segoe UI"/>
            </a:endParaRPr>
          </a:p>
        </p:txBody>
      </p:sp>
      <p:pic>
        <p:nvPicPr>
          <p:cNvPr id="28" name="Picture 27"/>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855981" y="4664714"/>
            <a:ext cx="573263" cy="573263"/>
          </a:xfrm>
          <a:prstGeom prst="rect">
            <a:avLst/>
          </a:prstGeom>
        </p:spPr>
      </p:pic>
      <p:sp>
        <p:nvSpPr>
          <p:cNvPr id="29" name="TextBox 28"/>
          <p:cNvSpPr txBox="1"/>
          <p:nvPr/>
        </p:nvSpPr>
        <p:spPr>
          <a:xfrm>
            <a:off x="8494544" y="4776376"/>
            <a:ext cx="3913562" cy="461665"/>
          </a:xfrm>
          <a:prstGeom prst="rect">
            <a:avLst/>
          </a:prstGeom>
          <a:noFill/>
        </p:spPr>
        <p:txBody>
          <a:bodyPr wrap="square" rtlCol="0">
            <a:spAutoFit/>
          </a:bodyPr>
          <a:lstStyle/>
          <a:p>
            <a:pPr defTabSz="932384">
              <a:defRPr/>
            </a:pPr>
            <a:r>
              <a:rPr lang="en-US" sz="2400" dirty="0">
                <a:solidFill>
                  <a:srgbClr val="505050"/>
                </a:solidFill>
                <a:latin typeface="Segoe UI Light" panose="020B0502040204020203" pitchFamily="34" charset="0"/>
                <a:cs typeface="Segoe UI Light" panose="020B0502040204020203" pitchFamily="34" charset="0"/>
              </a:rPr>
              <a:t>Meet your developers’ needs</a:t>
            </a:r>
          </a:p>
        </p:txBody>
      </p:sp>
      <p:sp>
        <p:nvSpPr>
          <p:cNvPr id="35" name="TextBox 34"/>
          <p:cNvSpPr txBox="1"/>
          <p:nvPr/>
        </p:nvSpPr>
        <p:spPr>
          <a:xfrm>
            <a:off x="8051480" y="3150807"/>
            <a:ext cx="1553737" cy="847540"/>
          </a:xfrm>
          <a:prstGeom prst="rect">
            <a:avLst/>
          </a:prstGeom>
          <a:noFill/>
        </p:spPr>
        <p:txBody>
          <a:bodyPr wrap="square" rtlCol="0">
            <a:spAutoFit/>
          </a:bodyPr>
          <a:lstStyle/>
          <a:p>
            <a:pPr defTabSz="932384">
              <a:defRPr/>
            </a:pPr>
            <a:r>
              <a:rPr lang="en-US" sz="2400" dirty="0">
                <a:solidFill>
                  <a:srgbClr val="505050"/>
                </a:solidFill>
                <a:latin typeface="Segoe UI Light" panose="020B0502040204020203" pitchFamily="34" charset="0"/>
                <a:cs typeface="Segoe UI Light" panose="020B0502040204020203" pitchFamily="34" charset="0"/>
              </a:rPr>
              <a:t>Discrete containers</a:t>
            </a:r>
          </a:p>
        </p:txBody>
      </p:sp>
      <p:pic>
        <p:nvPicPr>
          <p:cNvPr id="36" name="Picture 10" descr="https://encrypted-tbn3.gstatic.com/images?q=tbn:ANd9GcQgAB8I4GUYPGAuHqEufTpFML_JWZior9mwUJP3P5Tro4I_bcL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65749" y="3144085"/>
            <a:ext cx="407936" cy="392202"/>
          </a:xfrm>
          <a:prstGeom prst="rect">
            <a:avLst/>
          </a:prstGeom>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9998616" y="3097913"/>
            <a:ext cx="431645" cy="494133"/>
            <a:chOff x="11227523" y="2315027"/>
            <a:chExt cx="565700" cy="647594"/>
          </a:xfrm>
        </p:grpSpPr>
        <p:pic>
          <p:nvPicPr>
            <p:cNvPr id="38" name="Picture 37"/>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1227523" y="2315027"/>
              <a:ext cx="563134" cy="485323"/>
            </a:xfrm>
            <a:prstGeom prst="rect">
              <a:avLst/>
            </a:prstGeom>
          </p:spPr>
        </p:pic>
        <p:pic>
          <p:nvPicPr>
            <p:cNvPr id="39" name="Picture 38"/>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1230089" y="2784475"/>
              <a:ext cx="563134" cy="178146"/>
            </a:xfrm>
            <a:prstGeom prst="rect">
              <a:avLst/>
            </a:prstGeom>
          </p:spPr>
        </p:pic>
      </p:grpSp>
      <p:pic>
        <p:nvPicPr>
          <p:cNvPr id="40" name="Picture 39"/>
          <p:cNvPicPr>
            <a:picLocks noChangeAspect="1"/>
          </p:cNvPicPr>
          <p:nvPr/>
        </p:nvPicPr>
        <p:blipFill>
          <a:blip r:embed="rId12"/>
          <a:stretch>
            <a:fillRect/>
          </a:stretch>
        </p:blipFill>
        <p:spPr>
          <a:xfrm>
            <a:off x="9648176" y="3677852"/>
            <a:ext cx="841581" cy="411227"/>
          </a:xfrm>
          <a:prstGeom prst="rect">
            <a:avLst/>
          </a:prstGeom>
        </p:spPr>
      </p:pic>
      <p:pic>
        <p:nvPicPr>
          <p:cNvPr id="41" name="Picture 40"/>
          <p:cNvPicPr>
            <a:picLocks noChangeAspect="1"/>
          </p:cNvPicPr>
          <p:nvPr/>
        </p:nvPicPr>
        <p:blipFill>
          <a:blip r:embed="rId13"/>
          <a:stretch>
            <a:fillRect/>
          </a:stretch>
        </p:blipFill>
        <p:spPr>
          <a:xfrm>
            <a:off x="10542800" y="3702280"/>
            <a:ext cx="1321232" cy="405841"/>
          </a:xfrm>
          <a:prstGeom prst="rect">
            <a:avLst/>
          </a:prstGeom>
        </p:spPr>
      </p:pic>
      <p:pic>
        <p:nvPicPr>
          <p:cNvPr id="42" name="Picture 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70606" y="3138983"/>
            <a:ext cx="1065620" cy="355405"/>
          </a:xfrm>
          <a:prstGeom prst="rect">
            <a:avLst/>
          </a:prstGeom>
        </p:spPr>
      </p:pic>
      <p:sp>
        <p:nvSpPr>
          <p:cNvPr id="43" name="TextBox 42"/>
          <p:cNvSpPr txBox="1"/>
          <p:nvPr/>
        </p:nvSpPr>
        <p:spPr>
          <a:xfrm>
            <a:off x="1940390" y="1722266"/>
            <a:ext cx="1973131" cy="1048792"/>
          </a:xfrm>
          <a:prstGeom prst="rect">
            <a:avLst/>
          </a:prstGeom>
          <a:noFill/>
        </p:spPr>
        <p:txBody>
          <a:bodyPr wrap="none" lIns="182854" tIns="146283" rIns="182854" bIns="146283" rtlCol="0">
            <a:spAutoFit/>
          </a:bodyPr>
          <a:lstStyle/>
          <a:p>
            <a:pPr algn="ctr" defTabSz="932384">
              <a:defRPr/>
            </a:pPr>
            <a:r>
              <a:rPr lang="en-US" sz="2400" kern="0" dirty="0">
                <a:solidFill>
                  <a:srgbClr val="002060"/>
                </a:solidFill>
                <a:latin typeface="Segoe UI Light" panose="020B0502040204020203" pitchFamily="34" charset="0"/>
                <a:cs typeface="Segoe UI Light" panose="020B0502040204020203" pitchFamily="34" charset="0"/>
              </a:rPr>
              <a:t>Azure</a:t>
            </a:r>
          </a:p>
          <a:p>
            <a:pPr algn="ctr" defTabSz="932384">
              <a:defRPr/>
            </a:pPr>
            <a:r>
              <a:rPr lang="en-US" sz="2400" kern="0" dirty="0">
                <a:solidFill>
                  <a:srgbClr val="002060"/>
                </a:solidFill>
                <a:latin typeface="Segoe UI Light" panose="020B0502040204020203" pitchFamily="34" charset="0"/>
                <a:cs typeface="Segoe UI Light" panose="020B0502040204020203" pitchFamily="34" charset="0"/>
              </a:rPr>
              <a:t>Marketplace</a:t>
            </a:r>
          </a:p>
        </p:txBody>
      </p:sp>
      <p:sp>
        <p:nvSpPr>
          <p:cNvPr id="46" name="TextBox 45"/>
          <p:cNvSpPr txBox="1"/>
          <p:nvPr/>
        </p:nvSpPr>
        <p:spPr>
          <a:xfrm>
            <a:off x="156428" y="3049445"/>
            <a:ext cx="2029568" cy="847540"/>
          </a:xfrm>
          <a:prstGeom prst="rect">
            <a:avLst/>
          </a:prstGeom>
          <a:noFill/>
        </p:spPr>
        <p:txBody>
          <a:bodyPr wrap="square" rtlCol="0">
            <a:spAutoFit/>
          </a:bodyPr>
          <a:lstStyle/>
          <a:p>
            <a:pPr defTabSz="932384">
              <a:defRPr/>
            </a:pPr>
            <a:r>
              <a:rPr lang="en-US" sz="2400" dirty="0">
                <a:solidFill>
                  <a:srgbClr val="FFFFFF"/>
                </a:solidFill>
                <a:latin typeface="Segoe UI Light" panose="020B0502040204020203" pitchFamily="34" charset="0"/>
                <a:cs typeface="Segoe UI Light" panose="020B0502040204020203" pitchFamily="34" charset="0"/>
              </a:rPr>
              <a:t>Endorsed +</a:t>
            </a:r>
          </a:p>
          <a:p>
            <a:pPr defTabSz="932384">
              <a:defRPr/>
            </a:pPr>
            <a:r>
              <a:rPr lang="en-US" sz="2400" dirty="0">
                <a:solidFill>
                  <a:srgbClr val="FFFFFF"/>
                </a:solidFill>
                <a:latin typeface="Segoe UI Light" panose="020B0502040204020203" pitchFamily="34" charset="0"/>
                <a:cs typeface="Segoe UI Light" panose="020B0502040204020203" pitchFamily="34" charset="0"/>
              </a:rPr>
              <a:t>Partner stacks</a:t>
            </a:r>
          </a:p>
        </p:txBody>
      </p:sp>
      <p:sp>
        <p:nvSpPr>
          <p:cNvPr id="47" name="TextBox 46"/>
          <p:cNvSpPr txBox="1"/>
          <p:nvPr/>
        </p:nvSpPr>
        <p:spPr>
          <a:xfrm>
            <a:off x="123119" y="2847216"/>
            <a:ext cx="2070265" cy="862581"/>
          </a:xfrm>
          <a:prstGeom prst="rect">
            <a:avLst/>
          </a:prstGeom>
          <a:noFill/>
        </p:spPr>
        <p:txBody>
          <a:bodyPr wrap="square" rtlCol="0">
            <a:spAutoFit/>
          </a:bodyPr>
          <a:lstStyle/>
          <a:p>
            <a:pPr defTabSz="951121">
              <a:defRPr/>
            </a:pPr>
            <a:r>
              <a:rPr lang="en-US" sz="2448" dirty="0">
                <a:solidFill>
                  <a:srgbClr val="505050">
                    <a:lumMod val="50000"/>
                  </a:srgbClr>
                </a:solidFill>
                <a:latin typeface="Segoe UI Light" panose="020B0502040204020203" pitchFamily="34" charset="0"/>
                <a:cs typeface="Segoe UI Light" panose="020B0502040204020203" pitchFamily="34" charset="0"/>
              </a:rPr>
              <a:t>Endorsed +</a:t>
            </a:r>
          </a:p>
          <a:p>
            <a:pPr defTabSz="951121">
              <a:defRPr/>
            </a:pPr>
            <a:r>
              <a:rPr lang="en-US" sz="2448" dirty="0">
                <a:solidFill>
                  <a:srgbClr val="505050">
                    <a:lumMod val="50000"/>
                  </a:srgbClr>
                </a:solidFill>
                <a:latin typeface="Segoe UI Light" panose="020B0502040204020203" pitchFamily="34" charset="0"/>
                <a:cs typeface="Segoe UI Light" panose="020B0502040204020203" pitchFamily="34" charset="0"/>
              </a:rPr>
              <a:t>Partner stacks</a:t>
            </a:r>
          </a:p>
        </p:txBody>
      </p:sp>
      <p:pic>
        <p:nvPicPr>
          <p:cNvPr id="63" name="Picture 6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607725" y="6287087"/>
            <a:ext cx="967839" cy="332624"/>
          </a:xfrm>
          <a:prstGeom prst="rect">
            <a:avLst/>
          </a:prstGeom>
        </p:spPr>
      </p:pic>
      <p:pic>
        <p:nvPicPr>
          <p:cNvPr id="64" name="Picture 63"/>
          <p:cNvPicPr>
            <a:picLocks/>
          </p:cNvPicPr>
          <p:nvPr/>
        </p:nvPicPr>
        <p:blipFill>
          <a:blip r:embed="rId16">
            <a:extLst>
              <a:ext uri="{28A0092B-C50C-407E-A947-70E740481C1C}">
                <a14:useLocalDpi xmlns:a14="http://schemas.microsoft.com/office/drawing/2010/main" val="0"/>
              </a:ext>
            </a:extLst>
          </a:blip>
          <a:stretch>
            <a:fillRect/>
          </a:stretch>
        </p:blipFill>
        <p:spPr>
          <a:xfrm>
            <a:off x="298666" y="5281162"/>
            <a:ext cx="577473" cy="531632"/>
          </a:xfrm>
          <a:prstGeom prst="rect">
            <a:avLst/>
          </a:prstGeom>
        </p:spPr>
      </p:pic>
      <p:pic>
        <p:nvPicPr>
          <p:cNvPr id="65" name="Picture 64"/>
          <p:cNvPicPr>
            <a:picLocks/>
          </p:cNvPicPr>
          <p:nvPr/>
        </p:nvPicPr>
        <p:blipFill>
          <a:blip r:embed="rId17">
            <a:extLst>
              <a:ext uri="{28A0092B-C50C-407E-A947-70E740481C1C}">
                <a14:useLocalDpi xmlns:a14="http://schemas.microsoft.com/office/drawing/2010/main" val="0"/>
              </a:ext>
            </a:extLst>
          </a:blip>
          <a:stretch>
            <a:fillRect/>
          </a:stretch>
        </p:blipFill>
        <p:spPr>
          <a:xfrm>
            <a:off x="1699763" y="3698064"/>
            <a:ext cx="577473" cy="531632"/>
          </a:xfrm>
          <a:prstGeom prst="rect">
            <a:avLst/>
          </a:prstGeom>
        </p:spPr>
      </p:pic>
      <p:pic>
        <p:nvPicPr>
          <p:cNvPr id="66" name="Picture 65"/>
          <p:cNvPicPr>
            <a:picLocks/>
          </p:cNvPicPr>
          <p:nvPr/>
        </p:nvPicPr>
        <p:blipFill>
          <a:blip r:embed="rId18">
            <a:extLst>
              <a:ext uri="{28A0092B-C50C-407E-A947-70E740481C1C}">
                <a14:useLocalDpi xmlns:a14="http://schemas.microsoft.com/office/drawing/2010/main" val="0"/>
              </a:ext>
            </a:extLst>
          </a:blip>
          <a:stretch>
            <a:fillRect/>
          </a:stretch>
        </p:blipFill>
        <p:spPr>
          <a:xfrm>
            <a:off x="1699763" y="4521820"/>
            <a:ext cx="577473" cy="531632"/>
          </a:xfrm>
          <a:prstGeom prst="rect">
            <a:avLst/>
          </a:prstGeom>
        </p:spPr>
      </p:pic>
      <p:pic>
        <p:nvPicPr>
          <p:cNvPr id="67" name="Picture 66"/>
          <p:cNvPicPr>
            <a:picLocks/>
          </p:cNvPicPr>
          <p:nvPr/>
        </p:nvPicPr>
        <p:blipFill>
          <a:blip r:embed="rId19">
            <a:extLst>
              <a:ext uri="{28A0092B-C50C-407E-A947-70E740481C1C}">
                <a14:useLocalDpi xmlns:a14="http://schemas.microsoft.com/office/drawing/2010/main" val="0"/>
              </a:ext>
            </a:extLst>
          </a:blip>
          <a:stretch>
            <a:fillRect/>
          </a:stretch>
        </p:blipFill>
        <p:spPr>
          <a:xfrm>
            <a:off x="1699763" y="5345577"/>
            <a:ext cx="577473" cy="531632"/>
          </a:xfrm>
          <a:prstGeom prst="rect">
            <a:avLst/>
          </a:prstGeom>
        </p:spPr>
      </p:pic>
      <p:pic>
        <p:nvPicPr>
          <p:cNvPr id="68" name="Picture 67"/>
          <p:cNvPicPr>
            <a:picLocks/>
          </p:cNvPicPr>
          <p:nvPr/>
        </p:nvPicPr>
        <p:blipFill>
          <a:blip r:embed="rId20"/>
          <a:stretch>
            <a:fillRect/>
          </a:stretch>
        </p:blipFill>
        <p:spPr>
          <a:xfrm>
            <a:off x="298666" y="4484763"/>
            <a:ext cx="577473" cy="531632"/>
          </a:xfrm>
          <a:prstGeom prst="rect">
            <a:avLst/>
          </a:prstGeom>
        </p:spPr>
      </p:pic>
      <p:pic>
        <p:nvPicPr>
          <p:cNvPr id="69" name="Picture 68"/>
          <p:cNvPicPr>
            <a:picLocks/>
          </p:cNvPicPr>
          <p:nvPr/>
        </p:nvPicPr>
        <p:blipFill>
          <a:blip r:embed="rId21"/>
          <a:stretch>
            <a:fillRect/>
          </a:stretch>
        </p:blipFill>
        <p:spPr>
          <a:xfrm>
            <a:off x="1699763" y="6160627"/>
            <a:ext cx="577473" cy="531632"/>
          </a:xfrm>
          <a:prstGeom prst="rect">
            <a:avLst/>
          </a:prstGeom>
        </p:spPr>
      </p:pic>
      <p:sp>
        <p:nvSpPr>
          <p:cNvPr id="70" name="TextBox 69"/>
          <p:cNvSpPr txBox="1"/>
          <p:nvPr/>
        </p:nvSpPr>
        <p:spPr>
          <a:xfrm>
            <a:off x="771037" y="4584125"/>
            <a:ext cx="907167" cy="468332"/>
          </a:xfrm>
          <a:prstGeom prst="rect">
            <a:avLst/>
          </a:prstGeom>
          <a:noFill/>
        </p:spPr>
        <p:txBody>
          <a:bodyPr wrap="none" lIns="182854" tIns="146283" rIns="182854" bIns="146283" rtlCol="0">
            <a:spAutoFit/>
          </a:bodyPr>
          <a:lstStyle/>
          <a:p>
            <a:pPr defTabSz="914224">
              <a:lnSpc>
                <a:spcPct val="90000"/>
              </a:lnSpc>
              <a:spcAft>
                <a:spcPts val="600"/>
              </a:spcAft>
              <a:defRPr/>
            </a:pPr>
            <a:r>
              <a:rPr lang="en-US" sz="1224" kern="0" dirty="0">
                <a:solidFill>
                  <a:srgbClr val="505050">
                    <a:lumMod val="50000"/>
                  </a:srgbClr>
                </a:solidFill>
                <a:latin typeface="Segoe UI"/>
              </a:rPr>
              <a:t>CoreOS</a:t>
            </a:r>
          </a:p>
        </p:txBody>
      </p:sp>
      <p:sp>
        <p:nvSpPr>
          <p:cNvPr id="71" name="TextBox 70"/>
          <p:cNvSpPr txBox="1"/>
          <p:nvPr/>
        </p:nvSpPr>
        <p:spPr>
          <a:xfrm>
            <a:off x="2206589" y="5498249"/>
            <a:ext cx="1091912" cy="468332"/>
          </a:xfrm>
          <a:prstGeom prst="rect">
            <a:avLst/>
          </a:prstGeom>
          <a:noFill/>
        </p:spPr>
        <p:txBody>
          <a:bodyPr wrap="none" lIns="182854" tIns="146283" rIns="182854" bIns="146283" rtlCol="0">
            <a:spAutoFit/>
          </a:bodyPr>
          <a:lstStyle/>
          <a:p>
            <a:pPr defTabSz="914224">
              <a:lnSpc>
                <a:spcPct val="90000"/>
              </a:lnSpc>
              <a:spcAft>
                <a:spcPts val="600"/>
              </a:spcAft>
              <a:defRPr/>
            </a:pPr>
            <a:r>
              <a:rPr lang="en-US" sz="1224" kern="0" dirty="0" err="1">
                <a:solidFill>
                  <a:srgbClr val="505050">
                    <a:lumMod val="50000"/>
                  </a:srgbClr>
                </a:solidFill>
                <a:latin typeface="Segoe UI"/>
              </a:rPr>
              <a:t>openSUSE</a:t>
            </a:r>
            <a:endParaRPr lang="en-US" sz="1224" kern="0" dirty="0">
              <a:solidFill>
                <a:srgbClr val="505050">
                  <a:lumMod val="50000"/>
                </a:srgbClr>
              </a:solidFill>
              <a:latin typeface="Segoe UI"/>
            </a:endParaRPr>
          </a:p>
        </p:txBody>
      </p:sp>
      <p:sp>
        <p:nvSpPr>
          <p:cNvPr id="72" name="TextBox 71"/>
          <p:cNvSpPr txBox="1"/>
          <p:nvPr/>
        </p:nvSpPr>
        <p:spPr>
          <a:xfrm>
            <a:off x="2206589" y="4520296"/>
            <a:ext cx="1142595" cy="814149"/>
          </a:xfrm>
          <a:prstGeom prst="rect">
            <a:avLst/>
          </a:prstGeom>
          <a:noFill/>
        </p:spPr>
        <p:txBody>
          <a:bodyPr wrap="none" lIns="182854" tIns="146283" rIns="182854" bIns="146283" rtlCol="0">
            <a:spAutoFit/>
          </a:bodyPr>
          <a:lstStyle/>
          <a:p>
            <a:pPr defTabSz="914224">
              <a:lnSpc>
                <a:spcPct val="90000"/>
              </a:lnSpc>
              <a:defRPr/>
            </a:pPr>
            <a:r>
              <a:rPr lang="en-US" sz="1224" kern="0" dirty="0">
                <a:solidFill>
                  <a:srgbClr val="505050">
                    <a:lumMod val="50000"/>
                  </a:srgbClr>
                </a:solidFill>
                <a:latin typeface="Segoe UI"/>
              </a:rPr>
              <a:t>SUSE Linux</a:t>
            </a:r>
          </a:p>
          <a:p>
            <a:pPr defTabSz="914224">
              <a:lnSpc>
                <a:spcPct val="90000"/>
              </a:lnSpc>
              <a:defRPr/>
            </a:pPr>
            <a:r>
              <a:rPr lang="en-US" sz="1224" kern="0" dirty="0">
                <a:solidFill>
                  <a:srgbClr val="505050">
                    <a:lumMod val="50000"/>
                  </a:srgbClr>
                </a:solidFill>
                <a:latin typeface="Segoe UI"/>
              </a:rPr>
              <a:t>Enterprise</a:t>
            </a:r>
          </a:p>
          <a:p>
            <a:pPr defTabSz="914224">
              <a:lnSpc>
                <a:spcPct val="90000"/>
              </a:lnSpc>
              <a:defRPr/>
            </a:pPr>
            <a:r>
              <a:rPr lang="en-US" sz="1224" kern="0" dirty="0">
                <a:solidFill>
                  <a:srgbClr val="505050">
                    <a:lumMod val="50000"/>
                  </a:srgbClr>
                </a:solidFill>
                <a:latin typeface="Segoe UI"/>
              </a:rPr>
              <a:t>Server</a:t>
            </a:r>
          </a:p>
        </p:txBody>
      </p:sp>
      <p:sp>
        <p:nvSpPr>
          <p:cNvPr id="73" name="TextBox 72"/>
          <p:cNvSpPr txBox="1"/>
          <p:nvPr/>
        </p:nvSpPr>
        <p:spPr>
          <a:xfrm>
            <a:off x="771038" y="5369871"/>
            <a:ext cx="897357" cy="468332"/>
          </a:xfrm>
          <a:prstGeom prst="rect">
            <a:avLst/>
          </a:prstGeom>
          <a:noFill/>
        </p:spPr>
        <p:txBody>
          <a:bodyPr wrap="none" lIns="182854" tIns="146283" rIns="182854" bIns="146283" rtlCol="0">
            <a:spAutoFit/>
          </a:bodyPr>
          <a:lstStyle/>
          <a:p>
            <a:pPr defTabSz="914224">
              <a:lnSpc>
                <a:spcPct val="90000"/>
              </a:lnSpc>
              <a:defRPr/>
            </a:pPr>
            <a:r>
              <a:rPr lang="en-US" sz="1224" kern="0" dirty="0">
                <a:solidFill>
                  <a:srgbClr val="505050">
                    <a:lumMod val="50000"/>
                  </a:srgbClr>
                </a:solidFill>
                <a:latin typeface="Segoe UI"/>
              </a:rPr>
              <a:t>Ubuntu</a:t>
            </a:r>
          </a:p>
        </p:txBody>
      </p:sp>
      <p:sp>
        <p:nvSpPr>
          <p:cNvPr id="74" name="TextBox 73"/>
          <p:cNvSpPr txBox="1"/>
          <p:nvPr/>
        </p:nvSpPr>
        <p:spPr>
          <a:xfrm>
            <a:off x="2204870" y="3668042"/>
            <a:ext cx="1389466" cy="641241"/>
          </a:xfrm>
          <a:prstGeom prst="rect">
            <a:avLst/>
          </a:prstGeom>
          <a:noFill/>
        </p:spPr>
        <p:txBody>
          <a:bodyPr wrap="none" lIns="182854" tIns="146283" rIns="182854" bIns="146283" rtlCol="0">
            <a:spAutoFit/>
          </a:bodyPr>
          <a:lstStyle/>
          <a:p>
            <a:pPr defTabSz="914224">
              <a:lnSpc>
                <a:spcPct val="90000"/>
              </a:lnSpc>
              <a:defRPr/>
            </a:pPr>
            <a:r>
              <a:rPr lang="en-US" sz="1224" kern="0" dirty="0">
                <a:solidFill>
                  <a:srgbClr val="505050">
                    <a:lumMod val="50000"/>
                  </a:srgbClr>
                </a:solidFill>
                <a:latin typeface="Segoe UI"/>
              </a:rPr>
              <a:t>OpenLogic</a:t>
            </a:r>
          </a:p>
          <a:p>
            <a:pPr defTabSz="914224">
              <a:lnSpc>
                <a:spcPct val="90000"/>
              </a:lnSpc>
              <a:defRPr/>
            </a:pPr>
            <a:r>
              <a:rPr lang="en-US" sz="1224" kern="0" dirty="0">
                <a:solidFill>
                  <a:srgbClr val="505050">
                    <a:lumMod val="50000"/>
                  </a:srgbClr>
                </a:solidFill>
                <a:latin typeface="Segoe UI"/>
              </a:rPr>
              <a:t>CentOS-based</a:t>
            </a:r>
          </a:p>
        </p:txBody>
      </p:sp>
      <p:sp>
        <p:nvSpPr>
          <p:cNvPr id="75" name="Rectangle 74"/>
          <p:cNvSpPr/>
          <p:nvPr/>
        </p:nvSpPr>
        <p:spPr bwMode="auto">
          <a:xfrm>
            <a:off x="298666" y="3672582"/>
            <a:ext cx="577473" cy="66450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3"/>
          <p:cNvPicPr>
            <a:picLocks noChangeAspect="1"/>
          </p:cNvPicPr>
          <p:nvPr/>
        </p:nvPicPr>
        <p:blipFill rotWithShape="1">
          <a:blip r:embed="rId22"/>
          <a:srcRect l="1" r="62378"/>
          <a:stretch/>
        </p:blipFill>
        <p:spPr>
          <a:xfrm>
            <a:off x="436017" y="3812064"/>
            <a:ext cx="449145" cy="384981"/>
          </a:xfrm>
          <a:prstGeom prst="rect">
            <a:avLst/>
          </a:prstGeom>
          <a:ln>
            <a:noFill/>
          </a:ln>
        </p:spPr>
      </p:pic>
      <p:sp>
        <p:nvSpPr>
          <p:cNvPr id="77" name="TextBox 76"/>
          <p:cNvSpPr txBox="1"/>
          <p:nvPr/>
        </p:nvSpPr>
        <p:spPr>
          <a:xfrm>
            <a:off x="779496" y="3670220"/>
            <a:ext cx="1075563" cy="814149"/>
          </a:xfrm>
          <a:prstGeom prst="rect">
            <a:avLst/>
          </a:prstGeom>
          <a:noFill/>
        </p:spPr>
        <p:txBody>
          <a:bodyPr wrap="none" lIns="182854" tIns="146283" rIns="182854" bIns="146283" rtlCol="0">
            <a:spAutoFit/>
          </a:bodyPr>
          <a:lstStyle/>
          <a:p>
            <a:pPr defTabSz="914224">
              <a:lnSpc>
                <a:spcPct val="90000"/>
              </a:lnSpc>
              <a:defRPr/>
            </a:pPr>
            <a:r>
              <a:rPr lang="en-US" sz="1224" kern="0" dirty="0">
                <a:solidFill>
                  <a:srgbClr val="505050">
                    <a:lumMod val="50000"/>
                  </a:srgbClr>
                </a:solidFill>
                <a:latin typeface="Segoe UI"/>
              </a:rPr>
              <a:t>Red Hat</a:t>
            </a:r>
          </a:p>
          <a:p>
            <a:pPr defTabSz="914224">
              <a:lnSpc>
                <a:spcPct val="90000"/>
              </a:lnSpc>
              <a:defRPr/>
            </a:pPr>
            <a:r>
              <a:rPr lang="en-US" sz="1224" kern="0" dirty="0">
                <a:solidFill>
                  <a:srgbClr val="505050">
                    <a:lumMod val="50000"/>
                  </a:srgbClr>
                </a:solidFill>
                <a:latin typeface="Segoe UI"/>
              </a:rPr>
              <a:t>Enterprise</a:t>
            </a:r>
          </a:p>
          <a:p>
            <a:pPr defTabSz="914224">
              <a:lnSpc>
                <a:spcPct val="90000"/>
              </a:lnSpc>
              <a:defRPr/>
            </a:pPr>
            <a:r>
              <a:rPr lang="en-US" sz="1224" kern="0" dirty="0">
                <a:solidFill>
                  <a:srgbClr val="505050">
                    <a:lumMod val="50000"/>
                  </a:srgbClr>
                </a:solidFill>
                <a:latin typeface="Segoe UI"/>
              </a:rPr>
              <a:t>Linux</a:t>
            </a:r>
          </a:p>
        </p:txBody>
      </p:sp>
      <p:pic>
        <p:nvPicPr>
          <p:cNvPr id="78" name="Picture 7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97665" y="3629517"/>
            <a:ext cx="558462" cy="558462"/>
          </a:xfrm>
          <a:prstGeom prst="rect">
            <a:avLst/>
          </a:prstGeom>
        </p:spPr>
      </p:pic>
      <p:pic>
        <p:nvPicPr>
          <p:cNvPr id="79" name="Picture 7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681235" y="4485109"/>
            <a:ext cx="574891" cy="574891"/>
          </a:xfrm>
          <a:prstGeom prst="rect">
            <a:avLst/>
          </a:prstGeom>
        </p:spPr>
      </p:pic>
      <p:pic>
        <p:nvPicPr>
          <p:cNvPr id="80" name="Picture 7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651996" y="5250463"/>
            <a:ext cx="649659" cy="649659"/>
          </a:xfrm>
          <a:prstGeom prst="rect">
            <a:avLst/>
          </a:prstGeom>
        </p:spPr>
      </p:pic>
      <p:pic>
        <p:nvPicPr>
          <p:cNvPr id="81" name="Picture 8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8666" y="6106028"/>
            <a:ext cx="577473" cy="577473"/>
          </a:xfrm>
          <a:prstGeom prst="rect">
            <a:avLst/>
          </a:prstGeom>
        </p:spPr>
      </p:pic>
      <p:sp>
        <p:nvSpPr>
          <p:cNvPr id="82" name="TextBox 81"/>
          <p:cNvSpPr txBox="1"/>
          <p:nvPr/>
        </p:nvSpPr>
        <p:spPr>
          <a:xfrm>
            <a:off x="775461" y="6246151"/>
            <a:ext cx="871199" cy="468332"/>
          </a:xfrm>
          <a:prstGeom prst="rect">
            <a:avLst/>
          </a:prstGeom>
          <a:noFill/>
        </p:spPr>
        <p:txBody>
          <a:bodyPr wrap="none" lIns="182854" tIns="146283" rIns="182854" bIns="146283" rtlCol="0">
            <a:spAutoFit/>
          </a:bodyPr>
          <a:lstStyle/>
          <a:p>
            <a:pPr defTabSz="914224">
              <a:lnSpc>
                <a:spcPct val="90000"/>
              </a:lnSpc>
              <a:defRPr/>
            </a:pPr>
            <a:r>
              <a:rPr lang="en-US" sz="1224" kern="0" dirty="0" err="1">
                <a:solidFill>
                  <a:srgbClr val="505050">
                    <a:lumMod val="50000"/>
                  </a:srgbClr>
                </a:solidFill>
                <a:latin typeface="Segoe UI"/>
              </a:rPr>
              <a:t>Debian</a:t>
            </a:r>
            <a:endParaRPr lang="en-US" sz="1224" kern="0" dirty="0">
              <a:solidFill>
                <a:srgbClr val="505050">
                  <a:lumMod val="50000"/>
                </a:srgbClr>
              </a:solidFill>
              <a:latin typeface="Segoe UI"/>
            </a:endParaRPr>
          </a:p>
        </p:txBody>
      </p:sp>
      <p:sp>
        <p:nvSpPr>
          <p:cNvPr id="83" name="TextBox 82"/>
          <p:cNvSpPr txBox="1"/>
          <p:nvPr/>
        </p:nvSpPr>
        <p:spPr>
          <a:xfrm>
            <a:off x="2224298" y="6109223"/>
            <a:ext cx="823785" cy="641241"/>
          </a:xfrm>
          <a:prstGeom prst="rect">
            <a:avLst/>
          </a:prstGeom>
          <a:noFill/>
        </p:spPr>
        <p:txBody>
          <a:bodyPr wrap="none" lIns="182854" tIns="146283" rIns="182854" bIns="146283" rtlCol="0">
            <a:spAutoFit/>
          </a:bodyPr>
          <a:lstStyle/>
          <a:p>
            <a:pPr defTabSz="914224">
              <a:lnSpc>
                <a:spcPct val="90000"/>
              </a:lnSpc>
              <a:defRPr/>
            </a:pPr>
            <a:r>
              <a:rPr lang="en-US" sz="1224" kern="0" dirty="0">
                <a:solidFill>
                  <a:srgbClr val="505050">
                    <a:lumMod val="50000"/>
                  </a:srgbClr>
                </a:solidFill>
                <a:latin typeface="Segoe UI"/>
              </a:rPr>
              <a:t>Oracle</a:t>
            </a:r>
          </a:p>
          <a:p>
            <a:pPr defTabSz="914224">
              <a:lnSpc>
                <a:spcPct val="90000"/>
              </a:lnSpc>
              <a:defRPr/>
            </a:pPr>
            <a:r>
              <a:rPr lang="en-US" sz="1224" kern="0" dirty="0">
                <a:solidFill>
                  <a:srgbClr val="505050">
                    <a:lumMod val="50000"/>
                  </a:srgbClr>
                </a:solidFill>
                <a:latin typeface="Segoe UI"/>
              </a:rPr>
              <a:t>Linux</a:t>
            </a:r>
          </a:p>
        </p:txBody>
      </p:sp>
      <p:grpSp>
        <p:nvGrpSpPr>
          <p:cNvPr id="24" name="Group 23"/>
          <p:cNvGrpSpPr/>
          <p:nvPr/>
        </p:nvGrpSpPr>
        <p:grpSpPr>
          <a:xfrm>
            <a:off x="5453694" y="5260267"/>
            <a:ext cx="2018753" cy="1249556"/>
            <a:chOff x="4562932" y="5069149"/>
            <a:chExt cx="1979911" cy="1225513"/>
          </a:xfrm>
          <a:solidFill>
            <a:schemeClr val="tx1"/>
          </a:solidFill>
        </p:grpSpPr>
        <p:sp>
          <p:nvSpPr>
            <p:cNvPr id="25" name="Rounded Rectangle 24"/>
            <p:cNvSpPr/>
            <p:nvPr/>
          </p:nvSpPr>
          <p:spPr>
            <a:xfrm>
              <a:off x="4562932" y="5069149"/>
              <a:ext cx="1979911" cy="1225513"/>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384">
                <a:defRPr/>
              </a:pPr>
              <a:endParaRPr lang="en-US" sz="2200" dirty="0">
                <a:solidFill>
                  <a:srgbClr val="002060"/>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685544" y="5289132"/>
              <a:ext cx="780290" cy="780290"/>
            </a:xfrm>
            <a:prstGeom prst="rect">
              <a:avLst/>
            </a:prstGeom>
            <a:grpFill/>
            <a:ln w="19050">
              <a:noFill/>
            </a:ln>
          </p:spPr>
        </p:pic>
      </p:grpSp>
      <p:sp>
        <p:nvSpPr>
          <p:cNvPr id="44" name="TextBox 43"/>
          <p:cNvSpPr txBox="1"/>
          <p:nvPr/>
        </p:nvSpPr>
        <p:spPr>
          <a:xfrm>
            <a:off x="6156913" y="5363786"/>
            <a:ext cx="1382926" cy="1048792"/>
          </a:xfrm>
          <a:prstGeom prst="rect">
            <a:avLst/>
          </a:prstGeom>
          <a:noFill/>
        </p:spPr>
        <p:txBody>
          <a:bodyPr wrap="none" lIns="182854" tIns="146283" rIns="182854" bIns="146283" rtlCol="0">
            <a:spAutoFit/>
          </a:bodyPr>
          <a:lstStyle/>
          <a:p>
            <a:pPr algn="ctr" defTabSz="932384">
              <a:defRPr/>
            </a:pPr>
            <a:r>
              <a:rPr lang="en-US" sz="2400" kern="0" dirty="0">
                <a:solidFill>
                  <a:srgbClr val="002060"/>
                </a:solidFill>
                <a:latin typeface="Segoe UI Light" panose="020B0502040204020203" pitchFamily="34" charset="0"/>
                <a:cs typeface="Segoe UI Light" panose="020B0502040204020203" pitchFamily="34" charset="0"/>
              </a:rPr>
              <a:t>Custom</a:t>
            </a:r>
          </a:p>
          <a:p>
            <a:pPr algn="ctr" defTabSz="932384">
              <a:defRPr/>
            </a:pPr>
            <a:r>
              <a:rPr lang="en-US" sz="2400" kern="0" dirty="0">
                <a:solidFill>
                  <a:srgbClr val="002060"/>
                </a:solidFill>
                <a:latin typeface="Segoe UI Light" panose="020B0502040204020203" pitchFamily="34" charset="0"/>
                <a:cs typeface="Segoe UI Light" panose="020B0502040204020203" pitchFamily="34" charset="0"/>
              </a:rPr>
              <a:t>VHD</a:t>
            </a:r>
          </a:p>
        </p:txBody>
      </p:sp>
      <p:sp>
        <p:nvSpPr>
          <p:cNvPr id="62" name="Rectangle 61"/>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Linux Images in Azure</a:t>
            </a:r>
          </a:p>
        </p:txBody>
      </p:sp>
      <p:grpSp>
        <p:nvGrpSpPr>
          <p:cNvPr id="84" name="Group 83"/>
          <p:cNvGrpSpPr/>
          <p:nvPr/>
        </p:nvGrpSpPr>
        <p:grpSpPr>
          <a:xfrm>
            <a:off x="11056739" y="-57343"/>
            <a:ext cx="1426194" cy="962317"/>
            <a:chOff x="8810625" y="4865688"/>
            <a:chExt cx="3836988" cy="2559050"/>
          </a:xfrm>
        </p:grpSpPr>
        <p:sp>
          <p:nvSpPr>
            <p:cNvPr id="8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04"/>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6"/>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8000554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13" y="677178"/>
            <a:ext cx="11449272" cy="5586006"/>
          </a:xfrm>
        </p:spPr>
        <p:txBody>
          <a:bodyPr/>
          <a:lstStyle/>
          <a:p>
            <a:r>
              <a:rPr lang="en-GB" sz="4800" dirty="0">
                <a:solidFill>
                  <a:srgbClr val="002060"/>
                </a:solidFill>
              </a:rPr>
              <a:t>“So, now I can deploy my resources and make them perform from a storage perspective.</a:t>
            </a:r>
            <a:br>
              <a:rPr lang="en-GB" sz="4800" dirty="0">
                <a:solidFill>
                  <a:srgbClr val="002060"/>
                </a:solidFill>
              </a:rPr>
            </a:br>
            <a:br>
              <a:rPr lang="en-GB" sz="4800" dirty="0">
                <a:solidFill>
                  <a:srgbClr val="002060"/>
                </a:solidFill>
              </a:rPr>
            </a:br>
            <a:r>
              <a:rPr lang="en-GB" sz="4800" dirty="0">
                <a:solidFill>
                  <a:srgbClr val="002060"/>
                </a:solidFill>
              </a:rPr>
              <a:t>But what about compute? How do I scale IaaS resources out in a set to make them elastic ?”</a:t>
            </a:r>
            <a:endParaRPr lang="en-US" sz="4800" dirty="0">
              <a:solidFill>
                <a:srgbClr val="00206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13507" y="6421124"/>
            <a:ext cx="1252202" cy="571657"/>
          </a:xfrm>
          <a:prstGeom prst="rect">
            <a:avLst/>
          </a:prstGeom>
        </p:spPr>
      </p:pic>
    </p:spTree>
    <p:extLst>
      <p:ext uri="{BB962C8B-B14F-4D97-AF65-F5344CB8AC3E}">
        <p14:creationId xmlns:p14="http://schemas.microsoft.com/office/powerpoint/2010/main" val="3203746827"/>
      </p:ext>
    </p:extLst>
  </p:cSld>
  <p:clrMapOvr>
    <a:overrideClrMapping bg1="lt1" tx1="dk1" bg2="lt2" tx2="dk2" accent1="accent1" accent2="accent2" accent3="accent3" accent4="accent4" accent5="accent5" accent6="accent6" hlink="hlink" folHlink="folHlink"/>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471" y="3065214"/>
            <a:ext cx="11887200" cy="1791260"/>
          </a:xfrm>
        </p:spPr>
        <p:txBody>
          <a:bodyPr/>
          <a:lstStyle/>
          <a:p>
            <a:r>
              <a:rPr lang="en-GB" dirty="0">
                <a:solidFill>
                  <a:schemeClr val="tx1"/>
                </a:solidFill>
              </a:rPr>
              <a:t>Performance and Scale Out</a:t>
            </a:r>
            <a:br>
              <a:rPr lang="en-GB" dirty="0">
                <a:solidFill>
                  <a:schemeClr val="tx1"/>
                </a:solidFill>
              </a:rPr>
            </a:br>
            <a:r>
              <a:rPr lang="en-GB" sz="4400" dirty="0"/>
              <a:t>Load balancers and VM Scale Sets</a:t>
            </a:r>
            <a:endParaRPr lang="en-US" sz="4400" dirty="0"/>
          </a:p>
        </p:txBody>
      </p:sp>
      <p:pic>
        <p:nvPicPr>
          <p:cNvPr id="3" name="Picture 2"/>
          <p:cNvPicPr>
            <a:picLocks noChangeAspect="1"/>
          </p:cNvPicPr>
          <p:nvPr/>
        </p:nvPicPr>
        <p:blipFill rotWithShape="1">
          <a:blip r:embed="rId4"/>
          <a:srcRect t="2681" b="48065"/>
          <a:stretch/>
        </p:blipFill>
        <p:spPr>
          <a:xfrm>
            <a:off x="8594501" y="-235777"/>
            <a:ext cx="4824536" cy="2376264"/>
          </a:xfrm>
          <a:prstGeom prst="rect">
            <a:avLst/>
          </a:prstGeom>
        </p:spPr>
      </p:pic>
      <p:sp>
        <p:nvSpPr>
          <p:cNvPr id="4" name="Rectangle 3"/>
          <p:cNvSpPr/>
          <p:nvPr/>
        </p:nvSpPr>
        <p:spPr>
          <a:xfrm>
            <a:off x="259804" y="6089550"/>
            <a:ext cx="11916867" cy="646331"/>
          </a:xfrm>
          <a:prstGeom prst="rect">
            <a:avLst/>
          </a:prstGeom>
        </p:spPr>
        <p:txBody>
          <a:bodyPr wrap="square">
            <a:spAutoFit/>
          </a:bodyPr>
          <a:lstStyle/>
          <a:p>
            <a:r>
              <a:rPr lang="en-GB" dirty="0"/>
              <a:t>https://docs.microsoft.com/en-us/azure/virtual-machines/virtual-machines-linux-create-cli-complete?toc=%2fazure%2fvirtual-machines%2flinux%2ftoc.json#create-load-balancer-nat-rules</a:t>
            </a:r>
          </a:p>
        </p:txBody>
      </p:sp>
    </p:spTree>
    <p:extLst>
      <p:ext uri="{BB962C8B-B14F-4D97-AF65-F5344CB8AC3E}">
        <p14:creationId xmlns:p14="http://schemas.microsoft.com/office/powerpoint/2010/main" val="3086017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2849190"/>
            <a:ext cx="6087552" cy="3384376"/>
          </a:xfrm>
        </p:spPr>
        <p:txBody>
          <a:bodyPr/>
          <a:lstStyle/>
          <a:p>
            <a:r>
              <a:rPr lang="en-GB" dirty="0">
                <a:solidFill>
                  <a:schemeClr val="tx1"/>
                </a:solidFill>
              </a:rPr>
              <a:t>Creating a Linux Virtual Machine Scale Set from the Azure CLI.</a:t>
            </a:r>
            <a:endParaRPr lang="en-US" dirty="0">
              <a:solidFill>
                <a:schemeClr val="tx1"/>
              </a:solidFill>
            </a:endParaRPr>
          </a:p>
        </p:txBody>
      </p:sp>
      <p:sp>
        <p:nvSpPr>
          <p:cNvPr id="2" name="TextBox 1"/>
          <p:cNvSpPr txBox="1"/>
          <p:nvPr/>
        </p:nvSpPr>
        <p:spPr>
          <a:xfrm>
            <a:off x="385589" y="1048990"/>
            <a:ext cx="4392488" cy="1514261"/>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GB" sz="8800" dirty="0">
                <a:gradFill>
                  <a:gsLst>
                    <a:gs pos="2917">
                      <a:schemeClr val="tx1"/>
                    </a:gs>
                    <a:gs pos="30000">
                      <a:schemeClr val="tx1"/>
                    </a:gs>
                  </a:gsLst>
                  <a:lin ang="5400000" scaled="0"/>
                </a:gradFill>
              </a:rPr>
              <a:t>Demo</a:t>
            </a:r>
          </a:p>
        </p:txBody>
      </p:sp>
      <p:pic>
        <p:nvPicPr>
          <p:cNvPr id="8" name="Picture 7"/>
          <p:cNvPicPr>
            <a:picLocks noChangeAspect="1"/>
          </p:cNvPicPr>
          <p:nvPr/>
        </p:nvPicPr>
        <p:blipFill>
          <a:blip r:embed="rId4"/>
          <a:stretch>
            <a:fillRect/>
          </a:stretch>
        </p:blipFill>
        <p:spPr>
          <a:xfrm>
            <a:off x="1153269" y="6089365"/>
            <a:ext cx="1104528" cy="504241"/>
          </a:xfrm>
          <a:prstGeom prst="rect">
            <a:avLst/>
          </a:prstGeom>
        </p:spPr>
      </p:pic>
    </p:spTree>
    <p:extLst>
      <p:ext uri="{BB962C8B-B14F-4D97-AF65-F5344CB8AC3E}">
        <p14:creationId xmlns:p14="http://schemas.microsoft.com/office/powerpoint/2010/main" val="18249623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sp>
        <p:nvSpPr>
          <p:cNvPr id="5" name="Rectangle 4"/>
          <p:cNvSpPr/>
          <p:nvPr/>
        </p:nvSpPr>
        <p:spPr>
          <a:xfrm>
            <a:off x="9454794" y="112886"/>
            <a:ext cx="184731" cy="369332"/>
          </a:xfrm>
          <a:prstGeom prst="rect">
            <a:avLst/>
          </a:prstGeom>
        </p:spPr>
        <p:txBody>
          <a:bodyPr wrap="none">
            <a:spAutoFit/>
          </a:bodyPr>
          <a:lstStyle/>
          <a:p>
            <a:endParaRPr lang="en-US" dirty="0"/>
          </a:p>
        </p:txBody>
      </p:sp>
      <p:pic>
        <p:nvPicPr>
          <p:cNvPr id="6" name="Picture 5"/>
          <p:cNvPicPr>
            <a:picLocks noChangeAspect="1"/>
          </p:cNvPicPr>
          <p:nvPr/>
        </p:nvPicPr>
        <p:blipFill rotWithShape="1">
          <a:blip r:embed="rId3"/>
          <a:srcRect t="39998"/>
          <a:stretch/>
        </p:blipFill>
        <p:spPr>
          <a:xfrm>
            <a:off x="233959" y="4073326"/>
            <a:ext cx="3549170" cy="972201"/>
          </a:xfrm>
          <a:prstGeom prst="rect">
            <a:avLst/>
          </a:prstGeom>
        </p:spPr>
      </p:pic>
    </p:spTree>
    <p:extLst>
      <p:ext uri="{BB962C8B-B14F-4D97-AF65-F5344CB8AC3E}">
        <p14:creationId xmlns:p14="http://schemas.microsoft.com/office/powerpoint/2010/main" val="10978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597" y="2057102"/>
            <a:ext cx="11887200" cy="2677656"/>
          </a:xfrm>
        </p:spPr>
        <p:txBody>
          <a:bodyPr/>
          <a:lstStyle/>
          <a:p>
            <a:r>
              <a:rPr lang="en-GB" sz="6000" dirty="0">
                <a:solidFill>
                  <a:schemeClr val="tx1"/>
                </a:solidFill>
              </a:rPr>
              <a:t>Automating Infrastructure Deployment with PowerShell DSC and ARM Templates</a:t>
            </a:r>
            <a:endParaRPr lang="en-US" sz="7200" dirty="0"/>
          </a:p>
        </p:txBody>
      </p:sp>
    </p:spTree>
    <p:extLst>
      <p:ext uri="{BB962C8B-B14F-4D97-AF65-F5344CB8AC3E}">
        <p14:creationId xmlns:p14="http://schemas.microsoft.com/office/powerpoint/2010/main" val="3257306295"/>
      </p:ext>
    </p:extLst>
  </p:cSld>
  <p:clrMapOvr>
    <a:overrideClrMapping bg1="dk1" tx1="lt1" bg2="dk2" tx2="lt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05669" y="1985094"/>
            <a:ext cx="4968552" cy="3419804"/>
          </a:xfrm>
          <a:prstGeom prst="rect">
            <a:avLst/>
          </a:prstGeom>
        </p:spPr>
      </p:pic>
      <p:cxnSp>
        <p:nvCxnSpPr>
          <p:cNvPr id="4" name="Straight Connector 3"/>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@WillEastbury</a:t>
            </a:r>
            <a:endParaRPr lang="en-US" sz="1400" dirty="0" err="1">
              <a:solidFill>
                <a:schemeClr val="bg1">
                  <a:lumMod val="65000"/>
                </a:schemeClr>
              </a:solidFill>
            </a:endParaRPr>
          </a:p>
        </p:txBody>
      </p:sp>
      <p:pic>
        <p:nvPicPr>
          <p:cNvPr id="6" name="Picture 5"/>
          <p:cNvPicPr>
            <a:picLocks noChangeAspect="1"/>
          </p:cNvPicPr>
          <p:nvPr/>
        </p:nvPicPr>
        <p:blipFill>
          <a:blip r:embed="rId4"/>
          <a:stretch>
            <a:fillRect/>
          </a:stretch>
        </p:blipFill>
        <p:spPr>
          <a:xfrm>
            <a:off x="213507" y="6491981"/>
            <a:ext cx="1404156" cy="380002"/>
          </a:xfrm>
          <a:prstGeom prst="rect">
            <a:avLst/>
          </a:prstGeom>
        </p:spPr>
      </p:pic>
      <p:sp>
        <p:nvSpPr>
          <p:cNvPr id="2" name="Rectangle 1"/>
          <p:cNvSpPr/>
          <p:nvPr/>
        </p:nvSpPr>
        <p:spPr>
          <a:xfrm>
            <a:off x="1020907" y="1437497"/>
            <a:ext cx="5300362" cy="369332"/>
          </a:xfrm>
          <a:prstGeom prst="rect">
            <a:avLst/>
          </a:prstGeom>
        </p:spPr>
        <p:txBody>
          <a:bodyPr wrap="none">
            <a:spAutoFit/>
          </a:bodyPr>
          <a:lstStyle/>
          <a:p>
            <a:r>
              <a:rPr lang="en-GB" dirty="0"/>
              <a:t>PowerShell DSC Script – Windows / IIS / ASP.NET </a:t>
            </a:r>
          </a:p>
        </p:txBody>
      </p:sp>
      <p:sp>
        <p:nvSpPr>
          <p:cNvPr id="9" name="Rectangle 8"/>
          <p:cNvSpPr/>
          <p:nvPr/>
        </p:nvSpPr>
        <p:spPr>
          <a:xfrm>
            <a:off x="6578277" y="1437497"/>
            <a:ext cx="4606839" cy="369332"/>
          </a:xfrm>
          <a:prstGeom prst="rect">
            <a:avLst/>
          </a:prstGeom>
        </p:spPr>
        <p:txBody>
          <a:bodyPr wrap="none">
            <a:spAutoFit/>
          </a:bodyPr>
          <a:lstStyle/>
          <a:p>
            <a:r>
              <a:rPr lang="en-GB" dirty="0"/>
              <a:t>PowerShell DSC Script – Enable SSH Service</a:t>
            </a:r>
          </a:p>
        </p:txBody>
      </p:sp>
      <p:sp>
        <p:nvSpPr>
          <p:cNvPr id="10" name="Rectangle 9"/>
          <p:cNvSpPr/>
          <p:nvPr/>
        </p:nvSpPr>
        <p:spPr>
          <a:xfrm>
            <a:off x="882" y="-8515"/>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PowerShell DSC In VM - Deployment Automation</a:t>
            </a:r>
          </a:p>
        </p:txBody>
      </p:sp>
      <p:sp>
        <p:nvSpPr>
          <p:cNvPr id="11" name="TextBox 10"/>
          <p:cNvSpPr txBox="1"/>
          <p:nvPr/>
        </p:nvSpPr>
        <p:spPr>
          <a:xfrm>
            <a:off x="10491377" y="77795"/>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{DSC}</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5"/>
          <a:stretch>
            <a:fillRect/>
          </a:stretch>
        </p:blipFill>
        <p:spPr>
          <a:xfrm>
            <a:off x="213507" y="6421124"/>
            <a:ext cx="1252202" cy="571657"/>
          </a:xfrm>
          <a:prstGeom prst="rect">
            <a:avLst/>
          </a:prstGeom>
        </p:spPr>
      </p:pic>
      <p:pic>
        <p:nvPicPr>
          <p:cNvPr id="15" name="Picture 14"/>
          <p:cNvPicPr>
            <a:picLocks noChangeAspect="1"/>
          </p:cNvPicPr>
          <p:nvPr/>
        </p:nvPicPr>
        <p:blipFill>
          <a:blip r:embed="rId6"/>
          <a:stretch>
            <a:fillRect/>
          </a:stretch>
        </p:blipFill>
        <p:spPr>
          <a:xfrm>
            <a:off x="6722293" y="1985664"/>
            <a:ext cx="5040560" cy="3677277"/>
          </a:xfrm>
          <a:prstGeom prst="rect">
            <a:avLst/>
          </a:prstGeom>
        </p:spPr>
      </p:pic>
    </p:spTree>
    <p:extLst>
      <p:ext uri="{BB962C8B-B14F-4D97-AF65-F5344CB8AC3E}">
        <p14:creationId xmlns:p14="http://schemas.microsoft.com/office/powerpoint/2010/main" val="41834623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904974"/>
            <a:ext cx="10058399" cy="3905907"/>
          </a:xfrm>
        </p:spPr>
        <p:txBody>
          <a:bodyPr/>
          <a:lstStyle/>
          <a:p>
            <a:r>
              <a:rPr lang="en-GB" sz="4800" dirty="0">
                <a:solidFill>
                  <a:srgbClr val="5C2D91"/>
                </a:solidFill>
              </a:rPr>
              <a:t>“Now life is simple to deploy resources. </a:t>
            </a:r>
            <a:br>
              <a:rPr lang="en-GB" sz="4800" dirty="0">
                <a:solidFill>
                  <a:srgbClr val="5C2D91"/>
                </a:solidFill>
              </a:rPr>
            </a:br>
            <a:br>
              <a:rPr lang="en-GB" sz="4800" dirty="0">
                <a:solidFill>
                  <a:srgbClr val="5C2D91"/>
                </a:solidFill>
              </a:rPr>
            </a:br>
            <a:r>
              <a:rPr lang="en-GB" sz="4800" dirty="0">
                <a:solidFill>
                  <a:srgbClr val="5C2D91"/>
                </a:solidFill>
              </a:rPr>
              <a:t>BUT the content of those resources are already far too complicated, so lets try and express everything declaratively in PowerShell.” </a:t>
            </a:r>
            <a:endParaRPr lang="en-US" sz="4800" dirty="0">
              <a:solidFill>
                <a:srgbClr val="5C2D91"/>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rgbClr val="5C2D91"/>
                </a:solidFill>
              </a:rPr>
              <a:t>PowerShell Desired State Configuration </a:t>
            </a:r>
          </a:p>
          <a:p>
            <a:pPr algn="r"/>
            <a:r>
              <a:rPr lang="en-GB" dirty="0">
                <a:solidFill>
                  <a:srgbClr val="5C2D91"/>
                </a:solidFill>
              </a:rPr>
              <a:t>Implementation Team</a:t>
            </a:r>
            <a:endParaRPr lang="en-US" dirty="0">
              <a:solidFill>
                <a:srgbClr val="5C2D9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pic>
        <p:nvPicPr>
          <p:cNvPr id="9" name="Picture 8"/>
          <p:cNvPicPr>
            <a:picLocks noChangeAspect="1"/>
          </p:cNvPicPr>
          <p:nvPr/>
        </p:nvPicPr>
        <p:blipFill>
          <a:blip r:embed="rId5"/>
          <a:stretch>
            <a:fillRect/>
          </a:stretch>
        </p:blipFill>
        <p:spPr>
          <a:xfrm>
            <a:off x="241573" y="6421124"/>
            <a:ext cx="1296144" cy="571657"/>
          </a:xfrm>
          <a:prstGeom prst="rect">
            <a:avLst/>
          </a:prstGeom>
        </p:spPr>
      </p:pic>
    </p:spTree>
    <p:extLst>
      <p:ext uri="{BB962C8B-B14F-4D97-AF65-F5344CB8AC3E}">
        <p14:creationId xmlns:p14="http://schemas.microsoft.com/office/powerpoint/2010/main" val="2637866063"/>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573" y="2129110"/>
            <a:ext cx="11887200" cy="1791260"/>
          </a:xfrm>
        </p:spPr>
        <p:txBody>
          <a:bodyPr/>
          <a:lstStyle/>
          <a:p>
            <a:r>
              <a:rPr lang="en-GB" dirty="0">
                <a:solidFill>
                  <a:schemeClr val="tx1"/>
                </a:solidFill>
              </a:rPr>
              <a:t>Azure Resource Manager</a:t>
            </a:r>
            <a:br>
              <a:rPr lang="en-GB" dirty="0">
                <a:solidFill>
                  <a:schemeClr val="tx1"/>
                </a:solidFill>
              </a:rPr>
            </a:br>
            <a:r>
              <a:rPr lang="en-US" sz="4400" dirty="0">
                <a:solidFill>
                  <a:schemeClr val="tx1"/>
                </a:solidFill>
              </a:rPr>
              <a:t>Deploying infrastructure and configuration as code</a:t>
            </a:r>
            <a:endParaRPr lang="en-US" sz="7200" dirty="0">
              <a:solidFill>
                <a:schemeClr val="tx1"/>
              </a:solidFill>
            </a:endParaRPr>
          </a:p>
        </p:txBody>
      </p:sp>
    </p:spTree>
    <p:extLst>
      <p:ext uri="{BB962C8B-B14F-4D97-AF65-F5344CB8AC3E}">
        <p14:creationId xmlns:p14="http://schemas.microsoft.com/office/powerpoint/2010/main" val="567349701"/>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2.xml><?xml version="1.0" encoding="utf-8"?>
<a:theme xmlns:a="http://schemas.openxmlformats.org/drawingml/2006/main" name="COLOR TEMPLATE">
  <a:themeElements>
    <a:clrScheme name="BT - Dark Purple">
      <a:dk1>
        <a:srgbClr val="505050"/>
      </a:dk1>
      <a:lt1>
        <a:srgbClr val="FFFFFF"/>
      </a:lt1>
      <a:dk2>
        <a:srgbClr val="32145A"/>
      </a:dk2>
      <a:lt2>
        <a:srgbClr val="E7DCF4"/>
      </a:lt2>
      <a:accent1>
        <a:srgbClr val="5C2D91"/>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3AFD56AD-66DA-44BD-8AFD-60A79159574F}"/>
    </a:ext>
  </a:extLst>
</a:theme>
</file>

<file path=ppt/theme/theme3.xml><?xml version="1.0" encoding="utf-8"?>
<a:theme xmlns:a="http://schemas.openxmlformats.org/drawingml/2006/main" name="1_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2_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5.xml><?xml version="1.0" encoding="utf-8"?>
<a:theme xmlns:a="http://schemas.openxmlformats.org/drawingml/2006/main" name="3_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6.xml><?xml version="1.0" encoding="utf-8"?>
<a:theme xmlns:a="http://schemas.openxmlformats.org/drawingml/2006/main" name="4_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10.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11.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12.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13.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14.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2.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3.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4.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5.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6.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7.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8.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9.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630a2e83-186a-4a0f-ab27-bee8a8096abc"/>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Brand_template_16-9_Business_DARK_PURPLE_2016_4</Template>
  <TotalTime>2349</TotalTime>
  <Words>5573</Words>
  <Application>Microsoft Office PowerPoint</Application>
  <PresentationFormat>Custom</PresentationFormat>
  <Paragraphs>795</Paragraphs>
  <Slides>53</Slides>
  <Notes>48</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53</vt:i4>
      </vt:variant>
    </vt:vector>
  </HeadingPairs>
  <TitlesOfParts>
    <vt:vector size="71" baseType="lpstr">
      <vt:lpstr>Arial</vt:lpstr>
      <vt:lpstr>Calibri</vt:lpstr>
      <vt:lpstr>Consolas</vt:lpstr>
      <vt:lpstr>FontAwesome</vt:lpstr>
      <vt:lpstr>Segoe Pro Display Light</vt:lpstr>
      <vt:lpstr>Segoe Pro Display Semibold</vt:lpstr>
      <vt:lpstr>Segoe UI</vt:lpstr>
      <vt:lpstr>Segoe UI Black</vt:lpstr>
      <vt:lpstr>Segoe UI Light</vt:lpstr>
      <vt:lpstr>Segoe UI Semibold</vt:lpstr>
      <vt:lpstr>Times New Roman</vt:lpstr>
      <vt:lpstr>Wingdings</vt:lpstr>
      <vt:lpstr>WHITE TEMPLATE</vt:lpstr>
      <vt:lpstr>COLOR TEMPLATE</vt:lpstr>
      <vt:lpstr>1_WHITE TEMPLATE</vt:lpstr>
      <vt:lpstr>2_WHITE TEMPLATE</vt:lpstr>
      <vt:lpstr>3_WHITE TEMPLATE</vt:lpstr>
      <vt:lpstr>4_WHITE TEMPLATE</vt:lpstr>
      <vt:lpstr>Azure Infrastructure,  VMs, Networking and ARM for Linux </vt:lpstr>
      <vt:lpstr>Microsoft Azure &amp; Azure Stack</vt:lpstr>
      <vt:lpstr>Supported Linux Distributions in Azure  What can I deploy? </vt:lpstr>
      <vt:lpstr>PowerPoint Presentation</vt:lpstr>
      <vt:lpstr>PowerPoint Presentation</vt:lpstr>
      <vt:lpstr>Automating Infrastructure Deployment with PowerShell DSC and ARM Templates</vt:lpstr>
      <vt:lpstr>PowerPoint Presentation</vt:lpstr>
      <vt:lpstr>“Now life is simple to deploy resources.   BUT the content of those resources are already far too complicated, so lets try and express everything declaratively in PowerShell.” </vt:lpstr>
      <vt:lpstr>Azure Resource Manager Deploying infrastructure and configuration as code</vt:lpstr>
      <vt:lpstr>How I want the world to look…  {World}</vt:lpstr>
      <vt:lpstr>“Life is already really complicated, so we insist on making it even more complicated.” </vt:lpstr>
      <vt:lpstr>“Life is now even more complicated, so lets try and make it simpler by implementing a common backplane.” </vt:lpstr>
      <vt:lpstr>“Having schemas for everything is too complicated, so lets try and express everything in a single JSON schema.”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resource group from bash and the Azure CLI.</vt:lpstr>
      <vt:lpstr>“Now life is simple to deploy and build resources.   But connecting them together and securing them is far too complicated, so lets talk Virtual Networks.” </vt:lpstr>
      <vt:lpstr>Networking Choices Connecting your machines and virtual networks together</vt:lpstr>
      <vt:lpstr>PowerPoint Presentation</vt:lpstr>
      <vt:lpstr>PowerPoint Presentation</vt:lpstr>
      <vt:lpstr>PowerPoint Presentation</vt:lpstr>
      <vt:lpstr>Creating a Virtual Network from the Azure CLI.</vt:lpstr>
      <vt:lpstr>“Now life is simple to deploy and build resources and connect them together.   But which resources do I deploy?” </vt:lpstr>
      <vt:lpstr>Performance Choices - VM Choosing the right Virtual Machine and Storage Combination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Linux Virtual Machine from the Azure CLI.</vt:lpstr>
      <vt:lpstr>Performance Gotchas Storage Throttling</vt:lpstr>
      <vt:lpstr>PowerPoint Presentation</vt:lpstr>
      <vt:lpstr>PowerPoint Presentation</vt:lpstr>
      <vt:lpstr>PowerPoint Presentation</vt:lpstr>
      <vt:lpstr>PowerPoint Presentation</vt:lpstr>
      <vt:lpstr>“So, now I can deploy my resources and make them perform from a storage perspective.  But what about compute? How do I scale IaaS resources out in a set to make them elastic ?”</vt:lpstr>
      <vt:lpstr>Performance and Scale Out Load balancers and VM Scale Sets</vt:lpstr>
      <vt:lpstr>Creating a Linux Virtual Machine Scale Set from the Azure CLI.</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subject>&lt;Speech title here&gt;</dc:subject>
  <dc:creator>William Eastbury</dc:creator>
  <cp:keywords/>
  <dc:description>Template: Maryfj_x000d_
Formatting: _x000d_
Audience Type:</dc:description>
  <cp:lastModifiedBy>William Eastbury</cp:lastModifiedBy>
  <cp:revision>110</cp:revision>
  <dcterms:created xsi:type="dcterms:W3CDTF">2016-04-13T14:53:56Z</dcterms:created>
  <dcterms:modified xsi:type="dcterms:W3CDTF">2017-02-09T10:23:32Z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