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notesSlides/notesSlide2.xml" ContentType="application/vnd.openxmlformats-officedocument.presentationml.notesSlide+xml"/>
  <Override PartName="/ppt/theme/themeOverride2.xml" ContentType="application/vnd.openxmlformats-officedocument.themeOverride+xml"/>
  <Override PartName="/ppt/notesSlides/notesSlide3.xml" ContentType="application/vnd.openxmlformats-officedocument.presentationml.notesSlide+xml"/>
  <Override PartName="/ppt/theme/themeOverride3.xml" ContentType="application/vnd.openxmlformats-officedocument.themeOverride+xml"/>
  <Override PartName="/ppt/notesSlides/notesSlide4.xml" ContentType="application/vnd.openxmlformats-officedocument.presentationml.notesSlide+xml"/>
  <Override PartName="/ppt/theme/themeOverride4.xml" ContentType="application/vnd.openxmlformats-officedocument.themeOverride+xml"/>
  <Override PartName="/ppt/notesSlides/notesSlide5.xml" ContentType="application/vnd.openxmlformats-officedocument.presentationml.notesSlide+xml"/>
  <Override PartName="/ppt/theme/themeOverride5.xml" ContentType="application/vnd.openxmlformats-officedocument.themeOverride+xml"/>
  <Override PartName="/ppt/theme/themeOverride6.xml" ContentType="application/vnd.openxmlformats-officedocument.themeOverride+xml"/>
  <Override PartName="/ppt/notesSlides/notesSlide6.xml" ContentType="application/vnd.openxmlformats-officedocument.presentationml.notesSlide+xml"/>
  <Override PartName="/ppt/theme/themeOverride7.xml" ContentType="application/vnd.openxmlformats-officedocument.themeOverride+xml"/>
  <Override PartName="/ppt/notesSlides/notesSlide7.xml" ContentType="application/vnd.openxmlformats-officedocument.presentationml.notesSlide+xml"/>
  <Override PartName="/ppt/theme/themeOverride8.xml" ContentType="application/vnd.openxmlformats-officedocument.themeOverride+xml"/>
  <Override PartName="/ppt/theme/themeOverride9.xml" ContentType="application/vnd.openxmlformats-officedocument.themeOverride+xml"/>
  <Override PartName="/ppt/notesSlides/notesSlide8.xml" ContentType="application/vnd.openxmlformats-officedocument.presentationml.notesSlide+xml"/>
  <Override PartName="/ppt/theme/themeOverride10.xml" ContentType="application/vnd.openxmlformats-officedocument.themeOverride+xml"/>
  <Override PartName="/ppt/notesSlides/notesSlide9.xml" ContentType="application/vnd.openxmlformats-officedocument.presentationml.notesSlide+xml"/>
  <Override PartName="/ppt/theme/themeOverride11.xml" ContentType="application/vnd.openxmlformats-officedocument.themeOverride+xml"/>
  <Override PartName="/ppt/notesSlides/notesSlide10.xml" ContentType="application/vnd.openxmlformats-officedocument.presentationml.notesSlide+xml"/>
  <Override PartName="/ppt/theme/themeOverride12.xml" ContentType="application/vnd.openxmlformats-officedocument.themeOverride+xml"/>
  <Override PartName="/ppt/notesSlides/notesSlide11.xml" ContentType="application/vnd.openxmlformats-officedocument.presentationml.notesSlide+xml"/>
  <Override PartName="/ppt/theme/themeOverride13.xml" ContentType="application/vnd.openxmlformats-officedocument.themeOverride+xml"/>
  <Override PartName="/ppt/notesSlides/notesSlide12.xml" ContentType="application/vnd.openxmlformats-officedocument.presentationml.notesSlide+xml"/>
  <Override PartName="/ppt/theme/themeOverride14.xml" ContentType="application/vnd.openxmlformats-officedocument.themeOverride+xml"/>
  <Override PartName="/ppt/theme/themeOverride15.xml" ContentType="application/vnd.openxmlformats-officedocument.themeOverride+xml"/>
  <Override PartName="/ppt/notesSlides/notesSlide13.xml" ContentType="application/vnd.openxmlformats-officedocument.presentationml.notesSlide+xml"/>
  <Override PartName="/ppt/theme/themeOverride16.xml" ContentType="application/vnd.openxmlformats-officedocument.themeOverride+xml"/>
  <Override PartName="/ppt/notesSlides/notesSlide14.xml" ContentType="application/vnd.openxmlformats-officedocument.presentationml.notesSlide+xml"/>
  <Override PartName="/ppt/theme/themeOverride17.xml" ContentType="application/vnd.openxmlformats-officedocument.themeOverride+xml"/>
  <Override PartName="/ppt/notesSlides/notesSlide15.xml" ContentType="application/vnd.openxmlformats-officedocument.presentationml.notesSlide+xml"/>
  <Override PartName="/ppt/theme/themeOverride18.xml" ContentType="application/vnd.openxmlformats-officedocument.themeOverride+xml"/>
  <Override PartName="/ppt/notesSlides/notesSlide16.xml" ContentType="application/vnd.openxmlformats-officedocument.presentationml.notesSlide+xml"/>
  <Override PartName="/ppt/theme/themeOverride19.xml" ContentType="application/vnd.openxmlformats-officedocument.themeOverride+xml"/>
  <Override PartName="/ppt/notesSlides/notesSlide17.xml" ContentType="application/vnd.openxmlformats-officedocument.presentationml.notesSlide+xml"/>
  <Override PartName="/ppt/theme/themeOverride20.xml" ContentType="application/vnd.openxmlformats-officedocument.themeOverr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7" r:id="rId2"/>
    <p:sldId id="261" r:id="rId3"/>
    <p:sldId id="262" r:id="rId4"/>
    <p:sldId id="263" r:id="rId5"/>
    <p:sldId id="258" r:id="rId6"/>
    <p:sldId id="259" r:id="rId7"/>
    <p:sldId id="260" r:id="rId8"/>
    <p:sldId id="264" r:id="rId9"/>
    <p:sldId id="265" r:id="rId10"/>
    <p:sldId id="276" r:id="rId11"/>
    <p:sldId id="277" r:id="rId12"/>
    <p:sldId id="266" r:id="rId13"/>
    <p:sldId id="267" r:id="rId14"/>
    <p:sldId id="281" r:id="rId15"/>
    <p:sldId id="278" r:id="rId16"/>
    <p:sldId id="272" r:id="rId17"/>
    <p:sldId id="271" r:id="rId18"/>
    <p:sldId id="279" r:id="rId19"/>
    <p:sldId id="280" r:id="rId20"/>
    <p:sldId id="275" r:id="rId21"/>
    <p:sldId id="269" r:id="rId22"/>
    <p:sldId id="268" r:id="rId23"/>
    <p:sldId id="270"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005" autoAdjust="0"/>
    <p:restoredTop sz="94660"/>
  </p:normalViewPr>
  <p:slideViewPr>
    <p:cSldViewPr snapToGrid="0">
      <p:cViewPr varScale="1">
        <p:scale>
          <a:sx n="60" d="100"/>
          <a:sy n="60" d="100"/>
        </p:scale>
        <p:origin x="56" y="14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54864E-2417-4537-A999-CE17D46DC8F4}" type="datetimeFigureOut">
              <a:rPr lang="en-GB" smtClean="0"/>
              <a:t>01/06/2017</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FAD0B6F-9E1F-4A35-B146-C26476876371}" type="slidenum">
              <a:rPr lang="en-GB" smtClean="0"/>
              <a:t>‹#›</a:t>
            </a:fld>
            <a:endParaRPr lang="en-GB"/>
          </a:p>
        </p:txBody>
      </p:sp>
    </p:spTree>
    <p:extLst>
      <p:ext uri="{BB962C8B-B14F-4D97-AF65-F5344CB8AC3E}">
        <p14:creationId xmlns:p14="http://schemas.microsoft.com/office/powerpoint/2010/main" val="32548794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blogs.msdn.microsoft.com/appserviceteam/2016/11/17/url-authorization-rules/"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blogs.msdn.microsoft.com/appserviceteam/2016/11/17/url-authorization-rules/"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blogs.msdn.microsoft.com/appserviceteam/2016/11/17/url-authorization-rules/"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6D0596E5-6523-4DD8-A9ED-0418BD42519C}" type="datetime8">
              <a:rPr lang="en-US" smtClean="0"/>
              <a:t>6/1/2017 9:34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35487744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AD3C5518-CCF0-420D-9C41-3B9D16BCC534}"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6/1/2017 9:50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8" name="Footer Placeholder 7"/>
          <p:cNvSpPr>
            <a:spLocks noGrp="1"/>
          </p:cNvSpPr>
          <p:nvPr>
            <p:ph type="ftr" sz="quarter" idx="14"/>
          </p:nvPr>
        </p:nvSpPr>
        <p:spPr/>
        <p:txBody>
          <a:bodyPr/>
          <a:lstStyle/>
          <a:p>
            <a:pPr marL="398463"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3517602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r>
              <a:rPr lang="en-US" dirty="0"/>
              <a:t>ARM does</a:t>
            </a:r>
            <a:r>
              <a:rPr lang="en-US" baseline="0" dirty="0"/>
              <a:t> desired-state deployment of resources. It does not do desired-state configuration inside these resources (e.g., VMs), although it can initiate the process of desired-state configuration.</a:t>
            </a:r>
          </a:p>
          <a:p>
            <a:pPr marL="171450" indent="-171450"/>
            <a:r>
              <a:rPr lang="en-US" baseline="0" dirty="0"/>
              <a:t>Faster Deployments – ARM can deploy in true parallel as compared to semi-sequential in ASM</a:t>
            </a:r>
          </a:p>
          <a:p>
            <a:r>
              <a:rPr lang="en-US" baseline="0" dirty="0"/>
              <a:t>RBAC is fully integrated with AAD – and is a long-requested feature.</a:t>
            </a:r>
          </a:p>
          <a:p>
            <a:r>
              <a:rPr lang="en-US" baseline="0" dirty="0"/>
              <a:t>Resource-provider model is intended to be fully extensible.</a:t>
            </a:r>
          </a:p>
          <a:p>
            <a:r>
              <a:rPr lang="en-US" baseline="0" dirty="0"/>
              <a:t>Common interface for Azure and Azure Stack – When Azure Stack is released, same API model for on-premises and Cloud</a:t>
            </a:r>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6" name="Date Placeholder 5"/>
          <p:cNvSpPr>
            <a:spLocks noGrp="1"/>
          </p:cNvSpPr>
          <p:nvPr>
            <p:ph type="dt" idx="12"/>
          </p:nvPr>
        </p:nvSpPr>
        <p:spPr/>
        <p:txBody>
          <a:bodyPr/>
          <a:lstStyle/>
          <a:p>
            <a:fld id="{AD3C5518-CCF0-420D-9C41-3B9D16BCC534}" type="datetime8">
              <a:rPr lang="en-US" smtClean="0"/>
              <a:t>6/1/2017 10:20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
        <p:nvSpPr>
          <p:cNvPr id="8" name="Footer Placeholder 7"/>
          <p:cNvSpPr>
            <a:spLocks noGrp="1"/>
          </p:cNvSpPr>
          <p:nvPr>
            <p:ph type="ftr" sz="quarter" idx="14"/>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6712384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GB" dirty="0">
              <a:latin typeface="Calibri" panose="020F0502020204030204" pitchFamily="34" charset="0"/>
              <a:hlinkClick r:id="rId3"/>
            </a:endParaRPr>
          </a:p>
          <a:p>
            <a:endParaRPr lang="en-US" dirty="0"/>
          </a:p>
        </p:txBody>
      </p:sp>
      <p:sp>
        <p:nvSpPr>
          <p:cNvPr id="4" name="Header Placeholder 3"/>
          <p:cNvSpPr>
            <a:spLocks noGrp="1"/>
          </p:cNvSpPr>
          <p:nvPr>
            <p:ph type="hdr" sz="quarter" idx="10"/>
          </p:nvPr>
        </p:nvSpPr>
        <p:spPr/>
        <p:txBody>
          <a:bodyPr/>
          <a:lstStyle/>
          <a:p>
            <a:pPr defTabSz="964336">
              <a:defRPr/>
            </a:pPr>
            <a:endParaRPr lang="en-US" sz="1900" kern="0" dirty="0">
              <a:solidFill>
                <a:sysClr val="windowText" lastClr="000000"/>
              </a:solidFill>
            </a:endParaRPr>
          </a:p>
        </p:txBody>
      </p:sp>
      <p:sp>
        <p:nvSpPr>
          <p:cNvPr id="5" name="Footer Placeholder 4"/>
          <p:cNvSpPr>
            <a:spLocks noGrp="1"/>
          </p:cNvSpPr>
          <p:nvPr>
            <p:ph type="ftr" sz="quarter" idx="11"/>
          </p:nvPr>
        </p:nvSpPr>
        <p:spPr/>
        <p:txBody>
          <a:bodyPr/>
          <a:lstStyle/>
          <a:p>
            <a:pPr marL="0" defTabSz="964017" eaLnBrk="0" hangingPunct="0">
              <a:defRPr/>
            </a:pPr>
            <a:r>
              <a:rPr lang="en-US" sz="400" kern="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defTabSz="964336">
              <a:defRPr/>
            </a:pPr>
            <a:fld id="{7D10C09F-FCA1-48C8-B40D-42E1045D109E}" type="datetime8">
              <a:rPr lang="en-US" sz="1900" kern="0">
                <a:solidFill>
                  <a:sysClr val="windowText" lastClr="000000"/>
                </a:solidFill>
              </a:rPr>
              <a:pPr defTabSz="964336">
                <a:defRPr/>
              </a:pPr>
              <a:t>6/1/2017 10:19 AM</a:t>
            </a:fld>
            <a:endParaRPr lang="en-US" sz="1900" kern="0" dirty="0">
              <a:solidFill>
                <a:sysClr val="windowText" lastClr="000000"/>
              </a:solidFill>
            </a:endParaRPr>
          </a:p>
        </p:txBody>
      </p:sp>
      <p:sp>
        <p:nvSpPr>
          <p:cNvPr id="7" name="Slide Number Placeholder 6"/>
          <p:cNvSpPr>
            <a:spLocks noGrp="1"/>
          </p:cNvSpPr>
          <p:nvPr>
            <p:ph type="sldNum" sz="quarter" idx="13"/>
          </p:nvPr>
        </p:nvSpPr>
        <p:spPr/>
        <p:txBody>
          <a:bodyPr/>
          <a:lstStyle/>
          <a:p>
            <a:pPr defTabSz="964336">
              <a:defRPr/>
            </a:pPr>
            <a:fld id="{B4008EB6-D09E-4580-8CD6-DDB14511944F}" type="slidenum">
              <a:rPr lang="en-US" sz="1900" kern="0">
                <a:solidFill>
                  <a:sysClr val="windowText" lastClr="000000"/>
                </a:solidFill>
              </a:rPr>
              <a:pPr defTabSz="964336">
                <a:defRPr/>
              </a:pPr>
              <a:t>15</a:t>
            </a:fld>
            <a:endParaRPr lang="en-US" sz="1900" kern="0" dirty="0">
              <a:solidFill>
                <a:sysClr val="windowText" lastClr="000000"/>
              </a:solidFill>
            </a:endParaRPr>
          </a:p>
        </p:txBody>
      </p:sp>
    </p:spTree>
    <p:extLst>
      <p:ext uri="{BB962C8B-B14F-4D97-AF65-F5344CB8AC3E}">
        <p14:creationId xmlns:p14="http://schemas.microsoft.com/office/powerpoint/2010/main" val="27288646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b="1" dirty="0">
                <a:solidFill>
                  <a:schemeClr val="tx1"/>
                </a:solidFill>
              </a:rPr>
              <a:t>We’ve got the whole world (in json) </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b="1" dirty="0">
                <a:solidFill>
                  <a:schemeClr val="tx1"/>
                </a:solidFill>
              </a:rPr>
              <a:t>We’ve got the whole wide world (in json) </a:t>
            </a:r>
          </a:p>
          <a:p>
            <a:endParaRPr lang="en-GB" baseline="0"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b="1" dirty="0">
                <a:solidFill>
                  <a:schemeClr val="tx1"/>
                </a:solidFill>
              </a:rPr>
              <a:t>We’ve got the whole world (in json), we’ve got the whole world (in json) </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b="1" dirty="0">
              <a:solidFill>
                <a:schemeClr val="tx1"/>
              </a:solidFill>
            </a:endParaRPr>
          </a:p>
          <a:p>
            <a:endParaRPr lang="en-GB" baseline="0" dirty="0"/>
          </a:p>
        </p:txBody>
      </p:sp>
      <p:sp>
        <p:nvSpPr>
          <p:cNvPr id="6" name="Date Placeholder 5"/>
          <p:cNvSpPr>
            <a:spLocks noGrp="1"/>
          </p:cNvSpPr>
          <p:nvPr>
            <p:ph type="dt" idx="12"/>
          </p:nvPr>
        </p:nvSpPr>
        <p:spPr/>
        <p:txBody>
          <a:bodyPr/>
          <a:lstStyle/>
          <a:p>
            <a:fld id="{A6104239-5842-467B-A09D-4193CE28CF54}" type="datetime1">
              <a:rPr lang="en-US" smtClean="0"/>
              <a:t>6/1/2017</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dirty="0"/>
          </a:p>
        </p:txBody>
      </p:sp>
      <p:sp>
        <p:nvSpPr>
          <p:cNvPr id="10" name="Footer Placeholder 9"/>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82267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GB" dirty="0">
              <a:latin typeface="Calibri" panose="020F0502020204030204" pitchFamily="34" charset="0"/>
              <a:hlinkClick r:id="rId3"/>
            </a:endParaRPr>
          </a:p>
          <a:p>
            <a:endParaRPr lang="en-US" dirty="0"/>
          </a:p>
        </p:txBody>
      </p:sp>
      <p:sp>
        <p:nvSpPr>
          <p:cNvPr id="4" name="Header Placeholder 3"/>
          <p:cNvSpPr>
            <a:spLocks noGrp="1"/>
          </p:cNvSpPr>
          <p:nvPr>
            <p:ph type="hdr" sz="quarter" idx="10"/>
          </p:nvPr>
        </p:nvSpPr>
        <p:spPr/>
        <p:txBody>
          <a:bodyPr/>
          <a:lstStyle/>
          <a:p>
            <a:pPr defTabSz="964336">
              <a:defRPr/>
            </a:pPr>
            <a:endParaRPr lang="en-US" sz="1900" kern="0" dirty="0">
              <a:solidFill>
                <a:sysClr val="windowText" lastClr="000000"/>
              </a:solidFill>
            </a:endParaRPr>
          </a:p>
        </p:txBody>
      </p:sp>
      <p:sp>
        <p:nvSpPr>
          <p:cNvPr id="5" name="Footer Placeholder 4"/>
          <p:cNvSpPr>
            <a:spLocks noGrp="1"/>
          </p:cNvSpPr>
          <p:nvPr>
            <p:ph type="ftr" sz="quarter" idx="11"/>
          </p:nvPr>
        </p:nvSpPr>
        <p:spPr/>
        <p:txBody>
          <a:bodyPr/>
          <a:lstStyle/>
          <a:p>
            <a:pPr marL="0" defTabSz="964017" eaLnBrk="0" hangingPunct="0">
              <a:defRPr/>
            </a:pPr>
            <a:r>
              <a:rPr lang="en-US" sz="400" kern="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defTabSz="964336">
              <a:defRPr/>
            </a:pPr>
            <a:fld id="{7D10C09F-FCA1-48C8-B40D-42E1045D109E}" type="datetime8">
              <a:rPr lang="en-US" sz="1900" kern="0">
                <a:solidFill>
                  <a:sysClr val="windowText" lastClr="000000"/>
                </a:solidFill>
              </a:rPr>
              <a:pPr defTabSz="964336">
                <a:defRPr/>
              </a:pPr>
              <a:t>6/1/2017 10:19 AM</a:t>
            </a:fld>
            <a:endParaRPr lang="en-US" sz="1900" kern="0" dirty="0">
              <a:solidFill>
                <a:sysClr val="windowText" lastClr="000000"/>
              </a:solidFill>
            </a:endParaRPr>
          </a:p>
        </p:txBody>
      </p:sp>
      <p:sp>
        <p:nvSpPr>
          <p:cNvPr id="7" name="Slide Number Placeholder 6"/>
          <p:cNvSpPr>
            <a:spLocks noGrp="1"/>
          </p:cNvSpPr>
          <p:nvPr>
            <p:ph type="sldNum" sz="quarter" idx="13"/>
          </p:nvPr>
        </p:nvSpPr>
        <p:spPr/>
        <p:txBody>
          <a:bodyPr/>
          <a:lstStyle/>
          <a:p>
            <a:pPr defTabSz="964336">
              <a:defRPr/>
            </a:pPr>
            <a:fld id="{B4008EB6-D09E-4580-8CD6-DDB14511944F}" type="slidenum">
              <a:rPr lang="en-US" sz="1900" kern="0">
                <a:solidFill>
                  <a:sysClr val="windowText" lastClr="000000"/>
                </a:solidFill>
              </a:rPr>
              <a:pPr defTabSz="964336">
                <a:defRPr/>
              </a:pPr>
              <a:t>18</a:t>
            </a:fld>
            <a:endParaRPr lang="en-US" sz="1900" kern="0" dirty="0">
              <a:solidFill>
                <a:sysClr val="windowText" lastClr="000000"/>
              </a:solidFill>
            </a:endParaRPr>
          </a:p>
        </p:txBody>
      </p:sp>
    </p:spTree>
    <p:extLst>
      <p:ext uri="{BB962C8B-B14F-4D97-AF65-F5344CB8AC3E}">
        <p14:creationId xmlns:p14="http://schemas.microsoft.com/office/powerpoint/2010/main" val="7039435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GB" dirty="0">
              <a:latin typeface="Calibri" panose="020F0502020204030204" pitchFamily="34" charset="0"/>
              <a:hlinkClick r:id="rId3"/>
            </a:endParaRPr>
          </a:p>
          <a:p>
            <a:endParaRPr lang="en-US" dirty="0"/>
          </a:p>
        </p:txBody>
      </p:sp>
      <p:sp>
        <p:nvSpPr>
          <p:cNvPr id="4" name="Header Placeholder 3"/>
          <p:cNvSpPr>
            <a:spLocks noGrp="1"/>
          </p:cNvSpPr>
          <p:nvPr>
            <p:ph type="hdr" sz="quarter" idx="10"/>
          </p:nvPr>
        </p:nvSpPr>
        <p:spPr/>
        <p:txBody>
          <a:bodyPr/>
          <a:lstStyle/>
          <a:p>
            <a:pPr defTabSz="964336">
              <a:defRPr/>
            </a:pPr>
            <a:endParaRPr lang="en-US" sz="1900" kern="0" dirty="0">
              <a:solidFill>
                <a:sysClr val="windowText" lastClr="000000"/>
              </a:solidFill>
            </a:endParaRPr>
          </a:p>
        </p:txBody>
      </p:sp>
      <p:sp>
        <p:nvSpPr>
          <p:cNvPr id="5" name="Footer Placeholder 4"/>
          <p:cNvSpPr>
            <a:spLocks noGrp="1"/>
          </p:cNvSpPr>
          <p:nvPr>
            <p:ph type="ftr" sz="quarter" idx="11"/>
          </p:nvPr>
        </p:nvSpPr>
        <p:spPr/>
        <p:txBody>
          <a:bodyPr/>
          <a:lstStyle/>
          <a:p>
            <a:pPr marL="0" defTabSz="964017" eaLnBrk="0" hangingPunct="0">
              <a:defRPr/>
            </a:pPr>
            <a:r>
              <a:rPr lang="en-US" sz="400" kern="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defTabSz="964336">
              <a:defRPr/>
            </a:pPr>
            <a:fld id="{7D10C09F-FCA1-48C8-B40D-42E1045D109E}" type="datetime8">
              <a:rPr lang="en-US" sz="1900" kern="0">
                <a:solidFill>
                  <a:sysClr val="windowText" lastClr="000000"/>
                </a:solidFill>
              </a:rPr>
              <a:pPr defTabSz="964336">
                <a:defRPr/>
              </a:pPr>
              <a:t>6/1/2017 10:20 AM</a:t>
            </a:fld>
            <a:endParaRPr lang="en-US" sz="1900" kern="0" dirty="0">
              <a:solidFill>
                <a:sysClr val="windowText" lastClr="000000"/>
              </a:solidFill>
            </a:endParaRPr>
          </a:p>
        </p:txBody>
      </p:sp>
      <p:sp>
        <p:nvSpPr>
          <p:cNvPr id="7" name="Slide Number Placeholder 6"/>
          <p:cNvSpPr>
            <a:spLocks noGrp="1"/>
          </p:cNvSpPr>
          <p:nvPr>
            <p:ph type="sldNum" sz="quarter" idx="13"/>
          </p:nvPr>
        </p:nvSpPr>
        <p:spPr/>
        <p:txBody>
          <a:bodyPr/>
          <a:lstStyle/>
          <a:p>
            <a:pPr defTabSz="964336">
              <a:defRPr/>
            </a:pPr>
            <a:fld id="{B4008EB6-D09E-4580-8CD6-DDB14511944F}" type="slidenum">
              <a:rPr lang="en-US" sz="1900" kern="0">
                <a:solidFill>
                  <a:sysClr val="windowText" lastClr="000000"/>
                </a:solidFill>
              </a:rPr>
              <a:pPr defTabSz="964336">
                <a:defRPr/>
              </a:pPr>
              <a:t>19</a:t>
            </a:fld>
            <a:endParaRPr lang="en-US" sz="1900" kern="0" dirty="0">
              <a:solidFill>
                <a:sysClr val="windowText" lastClr="000000"/>
              </a:solidFill>
            </a:endParaRPr>
          </a:p>
        </p:txBody>
      </p:sp>
    </p:spTree>
    <p:extLst>
      <p:ext uri="{BB962C8B-B14F-4D97-AF65-F5344CB8AC3E}">
        <p14:creationId xmlns:p14="http://schemas.microsoft.com/office/powerpoint/2010/main" val="36785592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b="1" dirty="0">
                <a:solidFill>
                  <a:schemeClr val="tx1"/>
                </a:solidFill>
              </a:rPr>
              <a:t>We’ve got the whole world (in json) </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b="1" dirty="0">
                <a:solidFill>
                  <a:schemeClr val="tx1"/>
                </a:solidFill>
              </a:rPr>
              <a:t>We’ve got the whole wide world (in json) </a:t>
            </a:r>
          </a:p>
          <a:p>
            <a:endParaRPr lang="en-GB" baseline="0"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b="1" dirty="0">
                <a:solidFill>
                  <a:schemeClr val="tx1"/>
                </a:solidFill>
              </a:rPr>
              <a:t>We’ve got the whole world (in json), we’ve got the whole world (in json) </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b="1" dirty="0">
              <a:solidFill>
                <a:schemeClr val="tx1"/>
              </a:solidFill>
            </a:endParaRPr>
          </a:p>
          <a:p>
            <a:endParaRPr lang="en-GB" baseline="0" dirty="0"/>
          </a:p>
        </p:txBody>
      </p:sp>
      <p:sp>
        <p:nvSpPr>
          <p:cNvPr id="6" name="Date Placeholder 5"/>
          <p:cNvSpPr>
            <a:spLocks noGrp="1"/>
          </p:cNvSpPr>
          <p:nvPr>
            <p:ph type="dt" idx="12"/>
          </p:nvPr>
        </p:nvSpPr>
        <p:spPr/>
        <p:txBody>
          <a:bodyPr/>
          <a:lstStyle/>
          <a:p>
            <a:fld id="{A6104239-5842-467B-A09D-4193CE28CF54}" type="datetime1">
              <a:rPr lang="en-US" smtClean="0"/>
              <a:t>6/1/2017</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20</a:t>
            </a:fld>
            <a:endParaRPr lang="en-US" dirty="0"/>
          </a:p>
        </p:txBody>
      </p:sp>
      <p:sp>
        <p:nvSpPr>
          <p:cNvPr id="10" name="Footer Placeholder 9"/>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06060577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484188"/>
            <a:ext cx="6096000" cy="3429000"/>
          </a:xfrm>
        </p:spPr>
      </p:sp>
      <p:sp>
        <p:nvSpPr>
          <p:cNvPr id="3" name="Notes Placeholder 2"/>
          <p:cNvSpPr>
            <a:spLocks noGrp="1"/>
          </p:cNvSpPr>
          <p:nvPr>
            <p:ph type="body" idx="1"/>
          </p:nvPr>
        </p:nvSpPr>
        <p:spPr/>
        <p:txBody>
          <a:bodyPr/>
          <a:lstStyle/>
          <a:p>
            <a:r>
              <a:rPr lang="en-US" dirty="0"/>
              <a:t>Here’s an</a:t>
            </a:r>
            <a:r>
              <a:rPr lang="en-US" baseline="0" dirty="0"/>
              <a:t> example with only a single resource, an RA-GRS storage account.</a:t>
            </a:r>
          </a:p>
          <a:p>
            <a:endParaRPr lang="en-US" baseline="0" dirty="0"/>
          </a:p>
          <a:p>
            <a:endParaRPr lang="en-US" baseline="0" dirty="0"/>
          </a:p>
        </p:txBody>
      </p:sp>
      <p:sp>
        <p:nvSpPr>
          <p:cNvPr id="4" name="Slide Number Placeholder 3"/>
          <p:cNvSpPr>
            <a:spLocks noGrp="1"/>
          </p:cNvSpPr>
          <p:nvPr>
            <p:ph type="sldNum" sz="quarter" idx="10"/>
          </p:nvPr>
        </p:nvSpPr>
        <p:spPr/>
        <p:txBody>
          <a:bodyPr/>
          <a:lstStyle/>
          <a:p>
            <a:fld id="{6E8C67A6-C0E7-47DF-97C2-CA9B11275397}" type="slidenum">
              <a:rPr lang="en-US" smtClean="0">
                <a:solidFill>
                  <a:prstClr val="black"/>
                </a:solidFill>
              </a:rPr>
              <a:pPr/>
              <a:t>21</a:t>
            </a:fld>
            <a:endParaRPr lang="en-US">
              <a:solidFill>
                <a:prstClr val="black"/>
              </a:solidFill>
            </a:endParaRPr>
          </a:p>
        </p:txBody>
      </p:sp>
    </p:spTree>
    <p:extLst>
      <p:ext uri="{BB962C8B-B14F-4D97-AF65-F5344CB8AC3E}">
        <p14:creationId xmlns:p14="http://schemas.microsoft.com/office/powerpoint/2010/main" val="126439062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https://azure.microsoft.com/en-us/documentation/articles/resource-group-audit/</a:t>
            </a:r>
          </a:p>
          <a:p>
            <a:endParaRPr lang="en-GB"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6/1/2017 9:50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82977180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D3E44BDE-2AB0-49D2-8E67-B5D3E7155170}" type="datetime8">
              <a:rPr lang="en-US" smtClean="0">
                <a:solidFill>
                  <a:prstClr val="black"/>
                </a:solidFill>
              </a:rPr>
              <a:t>6/1/2017 9:57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23</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91306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6/1/2017 9:39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31890345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Explain that there</a:t>
            </a:r>
            <a:r>
              <a:rPr lang="en-GB" baseline="0" dirty="0"/>
              <a:t> are different types and classes of VM instance but we will cover that later on.</a:t>
            </a:r>
          </a:p>
          <a:p>
            <a:endParaRPr lang="en-GB"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6/1/2017 9:39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331130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Explain</a:t>
            </a:r>
            <a:r>
              <a:rPr lang="en-GB" baseline="0" dirty="0"/>
              <a:t> the concept of Premium Storage</a:t>
            </a:r>
          </a:p>
          <a:p>
            <a:r>
              <a:rPr lang="en-GB" baseline="0" dirty="0"/>
              <a:t>Explain the concept of Fault and Upgrade domains and explain what an availability set is.</a:t>
            </a:r>
          </a:p>
          <a:p>
            <a:endParaRPr lang="en-GB"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6/1/2017 9:39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22537149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classic slide, Build your</a:t>
            </a:r>
            <a:r>
              <a:rPr lang="en-GB" baseline="0" dirty="0"/>
              <a:t> own DC, vs </a:t>
            </a:r>
            <a:r>
              <a:rPr lang="en-GB" dirty="0"/>
              <a:t>IaaS vs PaaS vs</a:t>
            </a:r>
            <a:r>
              <a:rPr lang="en-GB" baseline="0" dirty="0"/>
              <a:t> SaaS. </a:t>
            </a:r>
          </a:p>
          <a:p>
            <a:endParaRPr lang="en-GB" baseline="0" dirty="0"/>
          </a:p>
          <a:p>
            <a:endParaRPr lang="en-GB"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6/1/2017 9:34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0005052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Talk to :- </a:t>
            </a:r>
          </a:p>
          <a:p>
            <a:endParaRPr lang="en-GB" dirty="0"/>
          </a:p>
          <a:p>
            <a:r>
              <a:rPr lang="en-GB" dirty="0"/>
              <a:t>	H series specialist</a:t>
            </a:r>
            <a:r>
              <a:rPr lang="en-GB" baseline="0" dirty="0"/>
              <a:t> workloads</a:t>
            </a:r>
          </a:p>
          <a:p>
            <a:r>
              <a:rPr lang="en-GB" baseline="0" dirty="0"/>
              <a:t>	N series GPU</a:t>
            </a:r>
          </a:p>
          <a:p>
            <a:r>
              <a:rPr lang="en-GB" baseline="0" dirty="0"/>
              <a:t>	L series – low latency storage</a:t>
            </a:r>
            <a:endParaRPr lang="en-GB"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6/1/2017 9:45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25063033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GB" dirty="0">
              <a:latin typeface="Calibri" panose="020F0502020204030204" pitchFamily="34" charset="0"/>
            </a:endParaRPr>
          </a:p>
        </p:txBody>
      </p:sp>
      <p:sp>
        <p:nvSpPr>
          <p:cNvPr id="4" name="Header Placeholder 3"/>
          <p:cNvSpPr>
            <a:spLocks noGrp="1"/>
          </p:cNvSpPr>
          <p:nvPr>
            <p:ph type="hdr" sz="quarter" idx="10"/>
          </p:nvPr>
        </p:nvSpPr>
        <p:spPr/>
        <p:txBody>
          <a:bodyPr/>
          <a:lstStyle/>
          <a:p>
            <a:pPr defTabSz="964336">
              <a:defRPr/>
            </a:pPr>
            <a:endParaRPr lang="en-US" sz="1900" kern="0" dirty="0">
              <a:solidFill>
                <a:sysClr val="windowText" lastClr="000000"/>
              </a:solidFill>
            </a:endParaRPr>
          </a:p>
        </p:txBody>
      </p:sp>
      <p:sp>
        <p:nvSpPr>
          <p:cNvPr id="5" name="Footer Placeholder 4"/>
          <p:cNvSpPr>
            <a:spLocks noGrp="1"/>
          </p:cNvSpPr>
          <p:nvPr>
            <p:ph type="ftr" sz="quarter" idx="11"/>
          </p:nvPr>
        </p:nvSpPr>
        <p:spPr/>
        <p:txBody>
          <a:bodyPr/>
          <a:lstStyle/>
          <a:p>
            <a:pPr marL="0" defTabSz="964017" eaLnBrk="0" hangingPunct="0">
              <a:defRPr/>
            </a:pPr>
            <a:r>
              <a:rPr lang="en-US" sz="400" kern="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defTabSz="964336">
              <a:defRPr/>
            </a:pPr>
            <a:fld id="{7D10C09F-FCA1-48C8-B40D-42E1045D109E}" type="datetime8">
              <a:rPr lang="en-US" sz="1900" kern="0">
                <a:solidFill>
                  <a:sysClr val="windowText" lastClr="000000"/>
                </a:solidFill>
              </a:rPr>
              <a:pPr defTabSz="964336">
                <a:defRPr/>
              </a:pPr>
              <a:t>6/1/2017 9:50 AM</a:t>
            </a:fld>
            <a:endParaRPr lang="en-US" sz="1900" kern="0" dirty="0">
              <a:solidFill>
                <a:sysClr val="windowText" lastClr="000000"/>
              </a:solidFill>
            </a:endParaRPr>
          </a:p>
        </p:txBody>
      </p:sp>
      <p:sp>
        <p:nvSpPr>
          <p:cNvPr id="7" name="Slide Number Placeholder 6"/>
          <p:cNvSpPr>
            <a:spLocks noGrp="1"/>
          </p:cNvSpPr>
          <p:nvPr>
            <p:ph type="sldNum" sz="quarter" idx="13"/>
          </p:nvPr>
        </p:nvSpPr>
        <p:spPr/>
        <p:txBody>
          <a:bodyPr/>
          <a:lstStyle/>
          <a:p>
            <a:pPr defTabSz="964336">
              <a:defRPr/>
            </a:pPr>
            <a:fld id="{B4008EB6-D09E-4580-8CD6-DDB14511944F}" type="slidenum">
              <a:rPr lang="en-US" sz="1900" kern="0">
                <a:solidFill>
                  <a:sysClr val="windowText" lastClr="000000"/>
                </a:solidFill>
              </a:rPr>
              <a:pPr defTabSz="964336">
                <a:defRPr/>
              </a:pPr>
              <a:t>9</a:t>
            </a:fld>
            <a:endParaRPr lang="en-US" sz="1900" kern="0" dirty="0">
              <a:solidFill>
                <a:sysClr val="windowText" lastClr="000000"/>
              </a:solidFill>
            </a:endParaRPr>
          </a:p>
        </p:txBody>
      </p:sp>
    </p:spTree>
    <p:extLst>
      <p:ext uri="{BB962C8B-B14F-4D97-AF65-F5344CB8AC3E}">
        <p14:creationId xmlns:p14="http://schemas.microsoft.com/office/powerpoint/2010/main" val="4657248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6" name="Date Placeholder 5"/>
          <p:cNvSpPr>
            <a:spLocks noGrp="1"/>
          </p:cNvSpPr>
          <p:nvPr>
            <p:ph type="dt" idx="12"/>
          </p:nvPr>
        </p:nvSpPr>
        <p:spPr/>
        <p:txBody>
          <a:bodyPr/>
          <a:lstStyle/>
          <a:p>
            <a:fld id="{AD3C5518-CCF0-420D-9C41-3B9D16BCC534}" type="datetime8">
              <a:rPr lang="en-US" smtClean="0"/>
              <a:t>6/1/2017 10:10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
        <p:nvSpPr>
          <p:cNvPr id="8" name="Footer Placeholder 7"/>
          <p:cNvSpPr>
            <a:spLocks noGrp="1"/>
          </p:cNvSpPr>
          <p:nvPr>
            <p:ph type="ftr" sz="quarter" idx="14"/>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0546662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b="1" dirty="0">
                <a:solidFill>
                  <a:schemeClr val="tx1"/>
                </a:solidFill>
              </a:rPr>
              <a:t>We’ve got the whole world (in json) </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b="1" dirty="0">
                <a:solidFill>
                  <a:schemeClr val="tx1"/>
                </a:solidFill>
              </a:rPr>
              <a:t>We’ve got the whole wide world (in json) </a:t>
            </a:r>
          </a:p>
          <a:p>
            <a:endParaRPr lang="en-GB" baseline="0"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b="1" dirty="0">
                <a:solidFill>
                  <a:schemeClr val="tx1"/>
                </a:solidFill>
              </a:rPr>
              <a:t>We’ve got the whole world (in json), we’ve got the whole world (in json) </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b="1" dirty="0">
              <a:solidFill>
                <a:schemeClr val="tx1"/>
              </a:solidFill>
            </a:endParaRPr>
          </a:p>
          <a:p>
            <a:endParaRPr lang="en-GB" baseline="0" dirty="0"/>
          </a:p>
        </p:txBody>
      </p:sp>
      <p:sp>
        <p:nvSpPr>
          <p:cNvPr id="6" name="Date Placeholder 5"/>
          <p:cNvSpPr>
            <a:spLocks noGrp="1"/>
          </p:cNvSpPr>
          <p:nvPr>
            <p:ph type="dt" idx="12"/>
          </p:nvPr>
        </p:nvSpPr>
        <p:spPr/>
        <p:txBody>
          <a:bodyPr/>
          <a:lstStyle/>
          <a:p>
            <a:fld id="{A6104239-5842-467B-A09D-4193CE28CF54}" type="datetime1">
              <a:rPr lang="en-US" smtClean="0"/>
              <a:t>6/1/2017</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
        <p:nvSpPr>
          <p:cNvPr id="10" name="Footer Placeholder 9"/>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6582259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0C6ED61C-4A69-447B-AB01-68944F0816B9}" type="datetimeFigureOut">
              <a:rPr lang="en-GB" smtClean="0"/>
              <a:t>01/06/2017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8163ACF-3016-4B5F-9D57-9E6F230DA362}" type="slidenum">
              <a:rPr lang="en-GB" smtClean="0"/>
              <a:t>‹#›</a:t>
            </a:fld>
            <a:endParaRPr lang="en-GB"/>
          </a:p>
        </p:txBody>
      </p:sp>
    </p:spTree>
    <p:extLst>
      <p:ext uri="{BB962C8B-B14F-4D97-AF65-F5344CB8AC3E}">
        <p14:creationId xmlns:p14="http://schemas.microsoft.com/office/powerpoint/2010/main" val="34901890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0C6ED61C-4A69-447B-AB01-68944F0816B9}" type="datetimeFigureOut">
              <a:rPr lang="en-GB" smtClean="0"/>
              <a:t>01/06/2017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8163ACF-3016-4B5F-9D57-9E6F230DA362}" type="slidenum">
              <a:rPr lang="en-GB" smtClean="0"/>
              <a:t>‹#›</a:t>
            </a:fld>
            <a:endParaRPr lang="en-GB"/>
          </a:p>
        </p:txBody>
      </p:sp>
    </p:spTree>
    <p:extLst>
      <p:ext uri="{BB962C8B-B14F-4D97-AF65-F5344CB8AC3E}">
        <p14:creationId xmlns:p14="http://schemas.microsoft.com/office/powerpoint/2010/main" val="24831679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0C6ED61C-4A69-447B-AB01-68944F0816B9}" type="datetimeFigureOut">
              <a:rPr lang="en-GB" smtClean="0"/>
              <a:t>01/06/2017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8163ACF-3016-4B5F-9D57-9E6F230DA362}" type="slidenum">
              <a:rPr lang="en-GB" smtClean="0"/>
              <a:t>‹#›</a:t>
            </a:fld>
            <a:endParaRPr lang="en-GB"/>
          </a:p>
        </p:txBody>
      </p:sp>
    </p:spTree>
    <p:extLst>
      <p:ext uri="{BB962C8B-B14F-4D97-AF65-F5344CB8AC3E}">
        <p14:creationId xmlns:p14="http://schemas.microsoft.com/office/powerpoint/2010/main" val="39204044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Slide_Illustration">
    <p:bg>
      <p:bgPr>
        <a:solidFill>
          <a:srgbClr val="0078D7"/>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7171336" cy="1793090"/>
          </a:xfrm>
          <a:noFill/>
        </p:spPr>
        <p:txBody>
          <a:bodyPr lIns="146304" tIns="91440" rIns="146304" bIns="91440" anchor="t" anchorCtr="0"/>
          <a:lstStyle>
            <a:lvl1pPr>
              <a:defRPr sz="5294" spc="-98" baseline="0">
                <a:gradFill>
                  <a:gsLst>
                    <a:gs pos="91000">
                      <a:schemeClr val="tx1"/>
                    </a:gs>
                    <a:gs pos="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46304" tIns="109728" rIns="146304"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48585" y="6001381"/>
            <a:ext cx="1792850" cy="386208"/>
          </a:xfrm>
          <a:prstGeom prst="rect">
            <a:avLst/>
          </a:prstGeom>
        </p:spPr>
      </p:pic>
      <p:sp>
        <p:nvSpPr>
          <p:cNvPr id="87" name="Freeform 42"/>
          <p:cNvSpPr>
            <a:spLocks/>
          </p:cNvSpPr>
          <p:nvPr userDrawn="1"/>
        </p:nvSpPr>
        <p:spPr bwMode="auto">
          <a:xfrm>
            <a:off x="11177197" y="3160037"/>
            <a:ext cx="748905" cy="448271"/>
          </a:xfrm>
          <a:custGeom>
            <a:avLst/>
            <a:gdLst>
              <a:gd name="T0" fmla="*/ 218 w 242"/>
              <a:gd name="T1" fmla="*/ 72 h 145"/>
              <a:gd name="T2" fmla="*/ 178 w 242"/>
              <a:gd name="T3" fmla="*/ 41 h 145"/>
              <a:gd name="T4" fmla="*/ 178 w 242"/>
              <a:gd name="T5" fmla="*/ 41 h 145"/>
              <a:gd name="T6" fmla="*/ 178 w 242"/>
              <a:gd name="T7" fmla="*/ 41 h 145"/>
              <a:gd name="T8" fmla="*/ 137 w 242"/>
              <a:gd name="T9" fmla="*/ 0 h 145"/>
              <a:gd name="T10" fmla="*/ 100 w 242"/>
              <a:gd name="T11" fmla="*/ 21 h 145"/>
              <a:gd name="T12" fmla="*/ 87 w 242"/>
              <a:gd name="T13" fmla="*/ 19 h 145"/>
              <a:gd name="T14" fmla="*/ 49 w 242"/>
              <a:gd name="T15" fmla="*/ 58 h 145"/>
              <a:gd name="T16" fmla="*/ 49 w 242"/>
              <a:gd name="T17" fmla="*/ 58 h 145"/>
              <a:gd name="T18" fmla="*/ 44 w 242"/>
              <a:gd name="T19" fmla="*/ 58 h 145"/>
              <a:gd name="T20" fmla="*/ 0 w 242"/>
              <a:gd name="T21" fmla="*/ 101 h 145"/>
              <a:gd name="T22" fmla="*/ 44 w 242"/>
              <a:gd name="T23" fmla="*/ 145 h 145"/>
              <a:gd name="T24" fmla="*/ 204 w 242"/>
              <a:gd name="T25" fmla="*/ 145 h 145"/>
              <a:gd name="T26" fmla="*/ 242 w 242"/>
              <a:gd name="T27" fmla="*/ 107 h 145"/>
              <a:gd name="T28" fmla="*/ 218 w 242"/>
              <a:gd name="T29" fmla="*/ 72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2" h="145">
                <a:moveTo>
                  <a:pt x="218" y="72"/>
                </a:moveTo>
                <a:cubicBezTo>
                  <a:pt x="213" y="54"/>
                  <a:pt x="197" y="41"/>
                  <a:pt x="178" y="41"/>
                </a:cubicBezTo>
                <a:cubicBezTo>
                  <a:pt x="178" y="41"/>
                  <a:pt x="178" y="41"/>
                  <a:pt x="178" y="41"/>
                </a:cubicBezTo>
                <a:cubicBezTo>
                  <a:pt x="178" y="41"/>
                  <a:pt x="178" y="41"/>
                  <a:pt x="178" y="41"/>
                </a:cubicBezTo>
                <a:cubicBezTo>
                  <a:pt x="178" y="18"/>
                  <a:pt x="159" y="0"/>
                  <a:pt x="137" y="0"/>
                </a:cubicBezTo>
                <a:cubicBezTo>
                  <a:pt x="121" y="0"/>
                  <a:pt x="107" y="8"/>
                  <a:pt x="100" y="21"/>
                </a:cubicBezTo>
                <a:cubicBezTo>
                  <a:pt x="96" y="20"/>
                  <a:pt x="92" y="19"/>
                  <a:pt x="87" y="19"/>
                </a:cubicBezTo>
                <a:cubicBezTo>
                  <a:pt x="66" y="19"/>
                  <a:pt x="49" y="36"/>
                  <a:pt x="49" y="58"/>
                </a:cubicBezTo>
                <a:cubicBezTo>
                  <a:pt x="49" y="58"/>
                  <a:pt x="49" y="58"/>
                  <a:pt x="49" y="58"/>
                </a:cubicBezTo>
                <a:cubicBezTo>
                  <a:pt x="47" y="58"/>
                  <a:pt x="45" y="58"/>
                  <a:pt x="44" y="58"/>
                </a:cubicBezTo>
                <a:cubicBezTo>
                  <a:pt x="19" y="58"/>
                  <a:pt x="0" y="77"/>
                  <a:pt x="0" y="101"/>
                </a:cubicBezTo>
                <a:cubicBezTo>
                  <a:pt x="0" y="125"/>
                  <a:pt x="19" y="145"/>
                  <a:pt x="44" y="145"/>
                </a:cubicBezTo>
                <a:cubicBezTo>
                  <a:pt x="204" y="145"/>
                  <a:pt x="204" y="145"/>
                  <a:pt x="204" y="145"/>
                </a:cubicBezTo>
                <a:cubicBezTo>
                  <a:pt x="225" y="145"/>
                  <a:pt x="242" y="128"/>
                  <a:pt x="242" y="107"/>
                </a:cubicBezTo>
                <a:cubicBezTo>
                  <a:pt x="242" y="91"/>
                  <a:pt x="232" y="78"/>
                  <a:pt x="218" y="7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grpSp>
        <p:nvGrpSpPr>
          <p:cNvPr id="88" name="Group 87"/>
          <p:cNvGrpSpPr/>
          <p:nvPr userDrawn="1"/>
        </p:nvGrpSpPr>
        <p:grpSpPr>
          <a:xfrm>
            <a:off x="7350981" y="470410"/>
            <a:ext cx="3735103" cy="6311663"/>
            <a:chOff x="7407275" y="388938"/>
            <a:chExt cx="3810000" cy="6437312"/>
          </a:xfrm>
        </p:grpSpPr>
        <p:sp>
          <p:nvSpPr>
            <p:cNvPr id="89" name="Freeform 88"/>
            <p:cNvSpPr>
              <a:spLocks/>
            </p:cNvSpPr>
            <p:nvPr/>
          </p:nvSpPr>
          <p:spPr bwMode="auto">
            <a:xfrm>
              <a:off x="7407275" y="6561138"/>
              <a:ext cx="3708400" cy="265112"/>
            </a:xfrm>
            <a:custGeom>
              <a:avLst/>
              <a:gdLst>
                <a:gd name="T0" fmla="*/ 1382 w 1425"/>
                <a:gd name="T1" fmla="*/ 0 h 102"/>
                <a:gd name="T2" fmla="*/ 1376 w 1425"/>
                <a:gd name="T3" fmla="*/ 1 h 102"/>
                <a:gd name="T4" fmla="*/ 1376 w 1425"/>
                <a:gd name="T5" fmla="*/ 0 h 102"/>
                <a:gd name="T6" fmla="*/ 1298 w 1425"/>
                <a:gd name="T7" fmla="*/ 0 h 102"/>
                <a:gd name="T8" fmla="*/ 1298 w 1425"/>
                <a:gd name="T9" fmla="*/ 81 h 102"/>
                <a:gd name="T10" fmla="*/ 1230 w 1425"/>
                <a:gd name="T11" fmla="*/ 81 h 102"/>
                <a:gd name="T12" fmla="*/ 1230 w 1425"/>
                <a:gd name="T13" fmla="*/ 0 h 102"/>
                <a:gd name="T14" fmla="*/ 954 w 1425"/>
                <a:gd name="T15" fmla="*/ 0 h 102"/>
                <a:gd name="T16" fmla="*/ 954 w 1425"/>
                <a:gd name="T17" fmla="*/ 81 h 102"/>
                <a:gd name="T18" fmla="*/ 886 w 1425"/>
                <a:gd name="T19" fmla="*/ 81 h 102"/>
                <a:gd name="T20" fmla="*/ 886 w 1425"/>
                <a:gd name="T21" fmla="*/ 0 h 102"/>
                <a:gd name="T22" fmla="*/ 775 w 1425"/>
                <a:gd name="T23" fmla="*/ 0 h 102"/>
                <a:gd name="T24" fmla="*/ 835 w 1425"/>
                <a:gd name="T25" fmla="*/ 60 h 102"/>
                <a:gd name="T26" fmla="*/ 835 w 1425"/>
                <a:gd name="T27" fmla="*/ 82 h 102"/>
                <a:gd name="T28" fmla="*/ 664 w 1425"/>
                <a:gd name="T29" fmla="*/ 82 h 102"/>
                <a:gd name="T30" fmla="*/ 659 w 1425"/>
                <a:gd name="T31" fmla="*/ 82 h 102"/>
                <a:gd name="T32" fmla="*/ 659 w 1425"/>
                <a:gd name="T33" fmla="*/ 0 h 102"/>
                <a:gd name="T34" fmla="*/ 573 w 1425"/>
                <a:gd name="T35" fmla="*/ 0 h 102"/>
                <a:gd name="T36" fmla="*/ 573 w 1425"/>
                <a:gd name="T37" fmla="*/ 19 h 102"/>
                <a:gd name="T38" fmla="*/ 615 w 1425"/>
                <a:gd name="T39" fmla="*/ 60 h 102"/>
                <a:gd name="T40" fmla="*/ 615 w 1425"/>
                <a:gd name="T41" fmla="*/ 82 h 102"/>
                <a:gd name="T42" fmla="*/ 444 w 1425"/>
                <a:gd name="T43" fmla="*/ 82 h 102"/>
                <a:gd name="T44" fmla="*/ 444 w 1425"/>
                <a:gd name="T45" fmla="*/ 0 h 102"/>
                <a:gd name="T46" fmla="*/ 405 w 1425"/>
                <a:gd name="T47" fmla="*/ 0 h 102"/>
                <a:gd name="T48" fmla="*/ 405 w 1425"/>
                <a:gd name="T49" fmla="*/ 82 h 102"/>
                <a:gd name="T50" fmla="*/ 337 w 1425"/>
                <a:gd name="T51" fmla="*/ 82 h 102"/>
                <a:gd name="T52" fmla="*/ 337 w 1425"/>
                <a:gd name="T53" fmla="*/ 0 h 102"/>
                <a:gd name="T54" fmla="*/ 251 w 1425"/>
                <a:gd name="T55" fmla="*/ 0 h 102"/>
                <a:gd name="T56" fmla="*/ 251 w 1425"/>
                <a:gd name="T57" fmla="*/ 82 h 102"/>
                <a:gd name="T58" fmla="*/ 182 w 1425"/>
                <a:gd name="T59" fmla="*/ 82 h 102"/>
                <a:gd name="T60" fmla="*/ 182 w 1425"/>
                <a:gd name="T61" fmla="*/ 0 h 102"/>
                <a:gd name="T62" fmla="*/ 38 w 1425"/>
                <a:gd name="T63" fmla="*/ 0 h 102"/>
                <a:gd name="T64" fmla="*/ 38 w 1425"/>
                <a:gd name="T65" fmla="*/ 1 h 102"/>
                <a:gd name="T66" fmla="*/ 0 w 1425"/>
                <a:gd name="T67" fmla="*/ 51 h 102"/>
                <a:gd name="T68" fmla="*/ 43 w 1425"/>
                <a:gd name="T69" fmla="*/ 102 h 102"/>
                <a:gd name="T70" fmla="*/ 1382 w 1425"/>
                <a:gd name="T71" fmla="*/ 102 h 102"/>
                <a:gd name="T72" fmla="*/ 1425 w 1425"/>
                <a:gd name="T73" fmla="*/ 51 h 102"/>
                <a:gd name="T74" fmla="*/ 1382 w 1425"/>
                <a:gd name="T75" fmla="*/ 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25" h="102">
                  <a:moveTo>
                    <a:pt x="1382" y="0"/>
                  </a:moveTo>
                  <a:cubicBezTo>
                    <a:pt x="1380" y="0"/>
                    <a:pt x="1378" y="0"/>
                    <a:pt x="1376" y="1"/>
                  </a:cubicBezTo>
                  <a:cubicBezTo>
                    <a:pt x="1376" y="0"/>
                    <a:pt x="1376" y="0"/>
                    <a:pt x="1376" y="0"/>
                  </a:cubicBezTo>
                  <a:cubicBezTo>
                    <a:pt x="1298" y="0"/>
                    <a:pt x="1298" y="0"/>
                    <a:pt x="1298" y="0"/>
                  </a:cubicBezTo>
                  <a:cubicBezTo>
                    <a:pt x="1298" y="81"/>
                    <a:pt x="1298" y="81"/>
                    <a:pt x="1298" y="81"/>
                  </a:cubicBezTo>
                  <a:cubicBezTo>
                    <a:pt x="1230" y="81"/>
                    <a:pt x="1230" y="81"/>
                    <a:pt x="1230" y="81"/>
                  </a:cubicBezTo>
                  <a:cubicBezTo>
                    <a:pt x="1230" y="0"/>
                    <a:pt x="1230" y="0"/>
                    <a:pt x="1230" y="0"/>
                  </a:cubicBezTo>
                  <a:cubicBezTo>
                    <a:pt x="954" y="0"/>
                    <a:pt x="954" y="0"/>
                    <a:pt x="954" y="0"/>
                  </a:cubicBezTo>
                  <a:cubicBezTo>
                    <a:pt x="954" y="81"/>
                    <a:pt x="954" y="81"/>
                    <a:pt x="954" y="81"/>
                  </a:cubicBezTo>
                  <a:cubicBezTo>
                    <a:pt x="886" y="81"/>
                    <a:pt x="886" y="81"/>
                    <a:pt x="886" y="81"/>
                  </a:cubicBezTo>
                  <a:cubicBezTo>
                    <a:pt x="886" y="0"/>
                    <a:pt x="886" y="0"/>
                    <a:pt x="886" y="0"/>
                  </a:cubicBezTo>
                  <a:cubicBezTo>
                    <a:pt x="775" y="0"/>
                    <a:pt x="775" y="0"/>
                    <a:pt x="775" y="0"/>
                  </a:cubicBezTo>
                  <a:cubicBezTo>
                    <a:pt x="835" y="60"/>
                    <a:pt x="835" y="60"/>
                    <a:pt x="835" y="60"/>
                  </a:cubicBezTo>
                  <a:cubicBezTo>
                    <a:pt x="835" y="82"/>
                    <a:pt x="835" y="82"/>
                    <a:pt x="835" y="82"/>
                  </a:cubicBezTo>
                  <a:cubicBezTo>
                    <a:pt x="664" y="82"/>
                    <a:pt x="664" y="82"/>
                    <a:pt x="664" y="82"/>
                  </a:cubicBezTo>
                  <a:cubicBezTo>
                    <a:pt x="659" y="82"/>
                    <a:pt x="659" y="82"/>
                    <a:pt x="659" y="82"/>
                  </a:cubicBezTo>
                  <a:cubicBezTo>
                    <a:pt x="659" y="0"/>
                    <a:pt x="659" y="0"/>
                    <a:pt x="659" y="0"/>
                  </a:cubicBezTo>
                  <a:cubicBezTo>
                    <a:pt x="573" y="0"/>
                    <a:pt x="573" y="0"/>
                    <a:pt x="573" y="0"/>
                  </a:cubicBezTo>
                  <a:cubicBezTo>
                    <a:pt x="573" y="19"/>
                    <a:pt x="573" y="19"/>
                    <a:pt x="573" y="19"/>
                  </a:cubicBezTo>
                  <a:cubicBezTo>
                    <a:pt x="615" y="60"/>
                    <a:pt x="615" y="60"/>
                    <a:pt x="615" y="60"/>
                  </a:cubicBezTo>
                  <a:cubicBezTo>
                    <a:pt x="615" y="82"/>
                    <a:pt x="615" y="82"/>
                    <a:pt x="615" y="82"/>
                  </a:cubicBezTo>
                  <a:cubicBezTo>
                    <a:pt x="444" y="82"/>
                    <a:pt x="444" y="82"/>
                    <a:pt x="444" y="82"/>
                  </a:cubicBezTo>
                  <a:cubicBezTo>
                    <a:pt x="444" y="0"/>
                    <a:pt x="444" y="0"/>
                    <a:pt x="444" y="0"/>
                  </a:cubicBezTo>
                  <a:cubicBezTo>
                    <a:pt x="405" y="0"/>
                    <a:pt x="405" y="0"/>
                    <a:pt x="405" y="0"/>
                  </a:cubicBezTo>
                  <a:cubicBezTo>
                    <a:pt x="405" y="82"/>
                    <a:pt x="405" y="82"/>
                    <a:pt x="405" y="82"/>
                  </a:cubicBezTo>
                  <a:cubicBezTo>
                    <a:pt x="337" y="82"/>
                    <a:pt x="337" y="82"/>
                    <a:pt x="337" y="82"/>
                  </a:cubicBezTo>
                  <a:cubicBezTo>
                    <a:pt x="337" y="0"/>
                    <a:pt x="337" y="0"/>
                    <a:pt x="337" y="0"/>
                  </a:cubicBezTo>
                  <a:cubicBezTo>
                    <a:pt x="251" y="0"/>
                    <a:pt x="251" y="0"/>
                    <a:pt x="251" y="0"/>
                  </a:cubicBezTo>
                  <a:cubicBezTo>
                    <a:pt x="251" y="82"/>
                    <a:pt x="251" y="82"/>
                    <a:pt x="251" y="82"/>
                  </a:cubicBezTo>
                  <a:cubicBezTo>
                    <a:pt x="182" y="82"/>
                    <a:pt x="182" y="82"/>
                    <a:pt x="182" y="82"/>
                  </a:cubicBezTo>
                  <a:cubicBezTo>
                    <a:pt x="182" y="0"/>
                    <a:pt x="182" y="0"/>
                    <a:pt x="182" y="0"/>
                  </a:cubicBezTo>
                  <a:cubicBezTo>
                    <a:pt x="38" y="0"/>
                    <a:pt x="38" y="0"/>
                    <a:pt x="38" y="0"/>
                  </a:cubicBezTo>
                  <a:cubicBezTo>
                    <a:pt x="38" y="1"/>
                    <a:pt x="38" y="1"/>
                    <a:pt x="38" y="1"/>
                  </a:cubicBezTo>
                  <a:cubicBezTo>
                    <a:pt x="17" y="4"/>
                    <a:pt x="0" y="25"/>
                    <a:pt x="0" y="51"/>
                  </a:cubicBezTo>
                  <a:cubicBezTo>
                    <a:pt x="0" y="80"/>
                    <a:pt x="19" y="102"/>
                    <a:pt x="43" y="102"/>
                  </a:cubicBezTo>
                  <a:cubicBezTo>
                    <a:pt x="47" y="102"/>
                    <a:pt x="1378" y="102"/>
                    <a:pt x="1382" y="102"/>
                  </a:cubicBezTo>
                  <a:cubicBezTo>
                    <a:pt x="1406" y="102"/>
                    <a:pt x="1425" y="80"/>
                    <a:pt x="1425" y="51"/>
                  </a:cubicBezTo>
                  <a:cubicBezTo>
                    <a:pt x="1425" y="23"/>
                    <a:pt x="1406" y="0"/>
                    <a:pt x="1382" y="0"/>
                  </a:cubicBezTo>
                </a:path>
              </a:pathLst>
            </a:custGeom>
            <a:solidFill>
              <a:srgbClr val="000000">
                <a:alpha val="13000"/>
              </a:srgbClr>
            </a:solidFill>
            <a:ln>
              <a:noFill/>
            </a:ln>
          </p:spPr>
          <p:txBody>
            <a:bodyPr vert="horz" wrap="square" lIns="91440" tIns="45720" rIns="91440" bIns="45720" numCol="1" anchor="t" anchorCtr="0" compatLnSpc="1">
              <a:prstTxWarp prst="textNoShape">
                <a:avLst/>
              </a:prstTxWarp>
            </a:bodyPr>
            <a:lstStyle/>
            <a:p>
              <a:endParaRPr lang="en-US" sz="1765"/>
            </a:p>
          </p:txBody>
        </p:sp>
        <p:sp>
          <p:nvSpPr>
            <p:cNvPr id="90" name="Freeform 6"/>
            <p:cNvSpPr>
              <a:spLocks/>
            </p:cNvSpPr>
            <p:nvPr/>
          </p:nvSpPr>
          <p:spPr bwMode="auto">
            <a:xfrm>
              <a:off x="8135938" y="5138738"/>
              <a:ext cx="2649538" cy="1631950"/>
            </a:xfrm>
            <a:custGeom>
              <a:avLst/>
              <a:gdLst>
                <a:gd name="T0" fmla="*/ 0 w 1669"/>
                <a:gd name="T1" fmla="*/ 0 h 1028"/>
                <a:gd name="T2" fmla="*/ 0 w 1669"/>
                <a:gd name="T3" fmla="*/ 128 h 1028"/>
                <a:gd name="T4" fmla="*/ 993 w 1669"/>
                <a:gd name="T5" fmla="*/ 128 h 1028"/>
                <a:gd name="T6" fmla="*/ 993 w 1669"/>
                <a:gd name="T7" fmla="*/ 1028 h 1028"/>
                <a:gd name="T8" fmla="*/ 1105 w 1669"/>
                <a:gd name="T9" fmla="*/ 1028 h 1028"/>
                <a:gd name="T10" fmla="*/ 1105 w 1669"/>
                <a:gd name="T11" fmla="*/ 128 h 1028"/>
                <a:gd name="T12" fmla="*/ 1557 w 1669"/>
                <a:gd name="T13" fmla="*/ 128 h 1028"/>
                <a:gd name="T14" fmla="*/ 1557 w 1669"/>
                <a:gd name="T15" fmla="*/ 1028 h 1028"/>
                <a:gd name="T16" fmla="*/ 1669 w 1669"/>
                <a:gd name="T17" fmla="*/ 1028 h 1028"/>
                <a:gd name="T18" fmla="*/ 1669 w 1669"/>
                <a:gd name="T19" fmla="*/ 128 h 1028"/>
                <a:gd name="T20" fmla="*/ 1669 w 1669"/>
                <a:gd name="T21" fmla="*/ 118 h 1028"/>
                <a:gd name="T22" fmla="*/ 1669 w 1669"/>
                <a:gd name="T23" fmla="*/ 0 h 1028"/>
                <a:gd name="T24" fmla="*/ 0 w 1669"/>
                <a:gd name="T25" fmla="*/ 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69" h="1028">
                  <a:moveTo>
                    <a:pt x="0" y="0"/>
                  </a:moveTo>
                  <a:lnTo>
                    <a:pt x="0" y="128"/>
                  </a:lnTo>
                  <a:lnTo>
                    <a:pt x="993" y="128"/>
                  </a:lnTo>
                  <a:lnTo>
                    <a:pt x="993" y="1028"/>
                  </a:lnTo>
                  <a:lnTo>
                    <a:pt x="1105" y="1028"/>
                  </a:lnTo>
                  <a:lnTo>
                    <a:pt x="1105" y="128"/>
                  </a:lnTo>
                  <a:lnTo>
                    <a:pt x="1557" y="128"/>
                  </a:lnTo>
                  <a:lnTo>
                    <a:pt x="1557" y="1028"/>
                  </a:lnTo>
                  <a:lnTo>
                    <a:pt x="1669" y="1028"/>
                  </a:lnTo>
                  <a:lnTo>
                    <a:pt x="1669" y="128"/>
                  </a:lnTo>
                  <a:lnTo>
                    <a:pt x="1669" y="118"/>
                  </a:lnTo>
                  <a:lnTo>
                    <a:pt x="1669" y="0"/>
                  </a:lnTo>
                  <a:lnTo>
                    <a:pt x="0" y="0"/>
                  </a:lnTo>
                  <a:close/>
                </a:path>
              </a:pathLst>
            </a:custGeom>
            <a:solidFill>
              <a:srgbClr val="662D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91" name="Freeform 7"/>
            <p:cNvSpPr>
              <a:spLocks/>
            </p:cNvSpPr>
            <p:nvPr/>
          </p:nvSpPr>
          <p:spPr bwMode="auto">
            <a:xfrm>
              <a:off x="8135938" y="5138738"/>
              <a:ext cx="2649538" cy="1631950"/>
            </a:xfrm>
            <a:custGeom>
              <a:avLst/>
              <a:gdLst>
                <a:gd name="T0" fmla="*/ 0 w 1669"/>
                <a:gd name="T1" fmla="*/ 0 h 1028"/>
                <a:gd name="T2" fmla="*/ 0 w 1669"/>
                <a:gd name="T3" fmla="*/ 128 h 1028"/>
                <a:gd name="T4" fmla="*/ 993 w 1669"/>
                <a:gd name="T5" fmla="*/ 128 h 1028"/>
                <a:gd name="T6" fmla="*/ 993 w 1669"/>
                <a:gd name="T7" fmla="*/ 1028 h 1028"/>
                <a:gd name="T8" fmla="*/ 1105 w 1669"/>
                <a:gd name="T9" fmla="*/ 1028 h 1028"/>
                <a:gd name="T10" fmla="*/ 1105 w 1669"/>
                <a:gd name="T11" fmla="*/ 128 h 1028"/>
                <a:gd name="T12" fmla="*/ 1557 w 1669"/>
                <a:gd name="T13" fmla="*/ 128 h 1028"/>
                <a:gd name="T14" fmla="*/ 1557 w 1669"/>
                <a:gd name="T15" fmla="*/ 1028 h 1028"/>
                <a:gd name="T16" fmla="*/ 1669 w 1669"/>
                <a:gd name="T17" fmla="*/ 1028 h 1028"/>
                <a:gd name="T18" fmla="*/ 1669 w 1669"/>
                <a:gd name="T19" fmla="*/ 128 h 1028"/>
                <a:gd name="T20" fmla="*/ 1669 w 1669"/>
                <a:gd name="T21" fmla="*/ 118 h 1028"/>
                <a:gd name="T22" fmla="*/ 1669 w 1669"/>
                <a:gd name="T23" fmla="*/ 0 h 1028"/>
                <a:gd name="T24" fmla="*/ 0 w 1669"/>
                <a:gd name="T25" fmla="*/ 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69" h="1028">
                  <a:moveTo>
                    <a:pt x="0" y="0"/>
                  </a:moveTo>
                  <a:lnTo>
                    <a:pt x="0" y="128"/>
                  </a:lnTo>
                  <a:lnTo>
                    <a:pt x="993" y="128"/>
                  </a:lnTo>
                  <a:lnTo>
                    <a:pt x="993" y="1028"/>
                  </a:lnTo>
                  <a:lnTo>
                    <a:pt x="1105" y="1028"/>
                  </a:lnTo>
                  <a:lnTo>
                    <a:pt x="1105" y="128"/>
                  </a:lnTo>
                  <a:lnTo>
                    <a:pt x="1557" y="128"/>
                  </a:lnTo>
                  <a:lnTo>
                    <a:pt x="1557" y="1028"/>
                  </a:lnTo>
                  <a:lnTo>
                    <a:pt x="1669" y="1028"/>
                  </a:lnTo>
                  <a:lnTo>
                    <a:pt x="1669" y="128"/>
                  </a:lnTo>
                  <a:lnTo>
                    <a:pt x="1669" y="118"/>
                  </a:lnTo>
                  <a:lnTo>
                    <a:pt x="1669"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92" name="Freeform 8"/>
            <p:cNvSpPr>
              <a:spLocks/>
            </p:cNvSpPr>
            <p:nvPr/>
          </p:nvSpPr>
          <p:spPr bwMode="auto">
            <a:xfrm>
              <a:off x="9801225" y="5138738"/>
              <a:ext cx="984250" cy="1631950"/>
            </a:xfrm>
            <a:custGeom>
              <a:avLst/>
              <a:gdLst>
                <a:gd name="T0" fmla="*/ 620 w 620"/>
                <a:gd name="T1" fmla="*/ 0 h 1028"/>
                <a:gd name="T2" fmla="*/ 0 w 620"/>
                <a:gd name="T3" fmla="*/ 0 h 1028"/>
                <a:gd name="T4" fmla="*/ 0 w 620"/>
                <a:gd name="T5" fmla="*/ 114 h 1028"/>
                <a:gd name="T6" fmla="*/ 0 w 620"/>
                <a:gd name="T7" fmla="*/ 128 h 1028"/>
                <a:gd name="T8" fmla="*/ 0 w 620"/>
                <a:gd name="T9" fmla="*/ 1028 h 1028"/>
                <a:gd name="T10" fmla="*/ 56 w 620"/>
                <a:gd name="T11" fmla="*/ 1028 h 1028"/>
                <a:gd name="T12" fmla="*/ 56 w 620"/>
                <a:gd name="T13" fmla="*/ 896 h 1028"/>
                <a:gd name="T14" fmla="*/ 56 w 620"/>
                <a:gd name="T15" fmla="*/ 128 h 1028"/>
                <a:gd name="T16" fmla="*/ 564 w 620"/>
                <a:gd name="T17" fmla="*/ 128 h 1028"/>
                <a:gd name="T18" fmla="*/ 564 w 620"/>
                <a:gd name="T19" fmla="*/ 1028 h 1028"/>
                <a:gd name="T20" fmla="*/ 620 w 620"/>
                <a:gd name="T21" fmla="*/ 1028 h 1028"/>
                <a:gd name="T22" fmla="*/ 620 w 620"/>
                <a:gd name="T23" fmla="*/ 896 h 1028"/>
                <a:gd name="T24" fmla="*/ 620 w 620"/>
                <a:gd name="T25" fmla="*/ 128 h 1028"/>
                <a:gd name="T26" fmla="*/ 620 w 620"/>
                <a:gd name="T27" fmla="*/ 118 h 1028"/>
                <a:gd name="T28" fmla="*/ 620 w 620"/>
                <a:gd name="T29" fmla="*/ 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20" h="1028">
                  <a:moveTo>
                    <a:pt x="620" y="0"/>
                  </a:moveTo>
                  <a:lnTo>
                    <a:pt x="0" y="0"/>
                  </a:lnTo>
                  <a:lnTo>
                    <a:pt x="0" y="114"/>
                  </a:lnTo>
                  <a:lnTo>
                    <a:pt x="0" y="128"/>
                  </a:lnTo>
                  <a:lnTo>
                    <a:pt x="0" y="1028"/>
                  </a:lnTo>
                  <a:lnTo>
                    <a:pt x="56" y="1028"/>
                  </a:lnTo>
                  <a:lnTo>
                    <a:pt x="56" y="896"/>
                  </a:lnTo>
                  <a:lnTo>
                    <a:pt x="56" y="128"/>
                  </a:lnTo>
                  <a:lnTo>
                    <a:pt x="564" y="128"/>
                  </a:lnTo>
                  <a:lnTo>
                    <a:pt x="564" y="1028"/>
                  </a:lnTo>
                  <a:lnTo>
                    <a:pt x="620" y="1028"/>
                  </a:lnTo>
                  <a:lnTo>
                    <a:pt x="620" y="896"/>
                  </a:lnTo>
                  <a:lnTo>
                    <a:pt x="620" y="128"/>
                  </a:lnTo>
                  <a:lnTo>
                    <a:pt x="620" y="118"/>
                  </a:lnTo>
                  <a:lnTo>
                    <a:pt x="620" y="0"/>
                  </a:lnTo>
                  <a:close/>
                </a:path>
              </a:pathLst>
            </a:custGeom>
            <a:solidFill>
              <a:srgbClr val="32145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93" name="Freeform 9"/>
            <p:cNvSpPr>
              <a:spLocks/>
            </p:cNvSpPr>
            <p:nvPr/>
          </p:nvSpPr>
          <p:spPr bwMode="auto">
            <a:xfrm>
              <a:off x="9801225" y="5138738"/>
              <a:ext cx="984250" cy="1631950"/>
            </a:xfrm>
            <a:custGeom>
              <a:avLst/>
              <a:gdLst>
                <a:gd name="T0" fmla="*/ 620 w 620"/>
                <a:gd name="T1" fmla="*/ 0 h 1028"/>
                <a:gd name="T2" fmla="*/ 0 w 620"/>
                <a:gd name="T3" fmla="*/ 0 h 1028"/>
                <a:gd name="T4" fmla="*/ 0 w 620"/>
                <a:gd name="T5" fmla="*/ 114 h 1028"/>
                <a:gd name="T6" fmla="*/ 0 w 620"/>
                <a:gd name="T7" fmla="*/ 128 h 1028"/>
                <a:gd name="T8" fmla="*/ 0 w 620"/>
                <a:gd name="T9" fmla="*/ 1028 h 1028"/>
                <a:gd name="T10" fmla="*/ 56 w 620"/>
                <a:gd name="T11" fmla="*/ 1028 h 1028"/>
                <a:gd name="T12" fmla="*/ 56 w 620"/>
                <a:gd name="T13" fmla="*/ 896 h 1028"/>
                <a:gd name="T14" fmla="*/ 56 w 620"/>
                <a:gd name="T15" fmla="*/ 128 h 1028"/>
                <a:gd name="T16" fmla="*/ 564 w 620"/>
                <a:gd name="T17" fmla="*/ 128 h 1028"/>
                <a:gd name="T18" fmla="*/ 564 w 620"/>
                <a:gd name="T19" fmla="*/ 1028 h 1028"/>
                <a:gd name="T20" fmla="*/ 620 w 620"/>
                <a:gd name="T21" fmla="*/ 1028 h 1028"/>
                <a:gd name="T22" fmla="*/ 620 w 620"/>
                <a:gd name="T23" fmla="*/ 896 h 1028"/>
                <a:gd name="T24" fmla="*/ 620 w 620"/>
                <a:gd name="T25" fmla="*/ 128 h 1028"/>
                <a:gd name="T26" fmla="*/ 620 w 620"/>
                <a:gd name="T27" fmla="*/ 118 h 1028"/>
                <a:gd name="T28" fmla="*/ 620 w 620"/>
                <a:gd name="T29" fmla="*/ 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20" h="1028">
                  <a:moveTo>
                    <a:pt x="620" y="0"/>
                  </a:moveTo>
                  <a:lnTo>
                    <a:pt x="0" y="0"/>
                  </a:lnTo>
                  <a:lnTo>
                    <a:pt x="0" y="114"/>
                  </a:lnTo>
                  <a:lnTo>
                    <a:pt x="0" y="128"/>
                  </a:lnTo>
                  <a:lnTo>
                    <a:pt x="0" y="1028"/>
                  </a:lnTo>
                  <a:lnTo>
                    <a:pt x="56" y="1028"/>
                  </a:lnTo>
                  <a:lnTo>
                    <a:pt x="56" y="896"/>
                  </a:lnTo>
                  <a:lnTo>
                    <a:pt x="56" y="128"/>
                  </a:lnTo>
                  <a:lnTo>
                    <a:pt x="564" y="128"/>
                  </a:lnTo>
                  <a:lnTo>
                    <a:pt x="564" y="1028"/>
                  </a:lnTo>
                  <a:lnTo>
                    <a:pt x="620" y="1028"/>
                  </a:lnTo>
                  <a:lnTo>
                    <a:pt x="620" y="896"/>
                  </a:lnTo>
                  <a:lnTo>
                    <a:pt x="620" y="128"/>
                  </a:lnTo>
                  <a:lnTo>
                    <a:pt x="620" y="118"/>
                  </a:lnTo>
                  <a:lnTo>
                    <a:pt x="62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94" name="Freeform 10"/>
            <p:cNvSpPr>
              <a:spLocks/>
            </p:cNvSpPr>
            <p:nvPr/>
          </p:nvSpPr>
          <p:spPr bwMode="auto">
            <a:xfrm>
              <a:off x="8583613" y="388938"/>
              <a:ext cx="2087563" cy="1252537"/>
            </a:xfrm>
            <a:custGeom>
              <a:avLst/>
              <a:gdLst>
                <a:gd name="T0" fmla="*/ 723 w 802"/>
                <a:gd name="T1" fmla="*/ 240 h 482"/>
                <a:gd name="T2" fmla="*/ 590 w 802"/>
                <a:gd name="T3" fmla="*/ 136 h 482"/>
                <a:gd name="T4" fmla="*/ 589 w 802"/>
                <a:gd name="T5" fmla="*/ 136 h 482"/>
                <a:gd name="T6" fmla="*/ 589 w 802"/>
                <a:gd name="T7" fmla="*/ 136 h 482"/>
                <a:gd name="T8" fmla="*/ 453 w 802"/>
                <a:gd name="T9" fmla="*/ 0 h 482"/>
                <a:gd name="T10" fmla="*/ 333 w 802"/>
                <a:gd name="T11" fmla="*/ 72 h 482"/>
                <a:gd name="T12" fmla="*/ 290 w 802"/>
                <a:gd name="T13" fmla="*/ 64 h 482"/>
                <a:gd name="T14" fmla="*/ 162 w 802"/>
                <a:gd name="T15" fmla="*/ 192 h 482"/>
                <a:gd name="T16" fmla="*/ 162 w 802"/>
                <a:gd name="T17" fmla="*/ 193 h 482"/>
                <a:gd name="T18" fmla="*/ 145 w 802"/>
                <a:gd name="T19" fmla="*/ 192 h 482"/>
                <a:gd name="T20" fmla="*/ 0 w 802"/>
                <a:gd name="T21" fmla="*/ 337 h 482"/>
                <a:gd name="T22" fmla="*/ 145 w 802"/>
                <a:gd name="T23" fmla="*/ 482 h 482"/>
                <a:gd name="T24" fmla="*/ 677 w 802"/>
                <a:gd name="T25" fmla="*/ 482 h 482"/>
                <a:gd name="T26" fmla="*/ 802 w 802"/>
                <a:gd name="T27" fmla="*/ 357 h 482"/>
                <a:gd name="T28" fmla="*/ 723 w 802"/>
                <a:gd name="T29" fmla="*/ 240 h 4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02" h="482">
                  <a:moveTo>
                    <a:pt x="723" y="240"/>
                  </a:moveTo>
                  <a:cubicBezTo>
                    <a:pt x="708" y="180"/>
                    <a:pt x="654" y="136"/>
                    <a:pt x="590" y="136"/>
                  </a:cubicBezTo>
                  <a:cubicBezTo>
                    <a:pt x="590" y="136"/>
                    <a:pt x="590" y="136"/>
                    <a:pt x="589" y="136"/>
                  </a:cubicBezTo>
                  <a:cubicBezTo>
                    <a:pt x="589" y="136"/>
                    <a:pt x="589" y="136"/>
                    <a:pt x="589" y="136"/>
                  </a:cubicBezTo>
                  <a:cubicBezTo>
                    <a:pt x="589" y="61"/>
                    <a:pt x="528" y="0"/>
                    <a:pt x="453" y="0"/>
                  </a:cubicBezTo>
                  <a:cubicBezTo>
                    <a:pt x="401" y="0"/>
                    <a:pt x="356" y="29"/>
                    <a:pt x="333" y="72"/>
                  </a:cubicBezTo>
                  <a:cubicBezTo>
                    <a:pt x="320" y="67"/>
                    <a:pt x="305" y="64"/>
                    <a:pt x="290" y="64"/>
                  </a:cubicBezTo>
                  <a:cubicBezTo>
                    <a:pt x="219" y="64"/>
                    <a:pt x="162" y="121"/>
                    <a:pt x="162" y="192"/>
                  </a:cubicBezTo>
                  <a:cubicBezTo>
                    <a:pt x="162" y="192"/>
                    <a:pt x="162" y="193"/>
                    <a:pt x="162" y="193"/>
                  </a:cubicBezTo>
                  <a:cubicBezTo>
                    <a:pt x="156" y="192"/>
                    <a:pt x="151" y="192"/>
                    <a:pt x="145" y="192"/>
                  </a:cubicBezTo>
                  <a:cubicBezTo>
                    <a:pt x="65" y="192"/>
                    <a:pt x="0" y="257"/>
                    <a:pt x="0" y="337"/>
                  </a:cubicBezTo>
                  <a:cubicBezTo>
                    <a:pt x="0" y="417"/>
                    <a:pt x="65" y="482"/>
                    <a:pt x="145" y="482"/>
                  </a:cubicBezTo>
                  <a:cubicBezTo>
                    <a:pt x="677" y="482"/>
                    <a:pt x="677" y="482"/>
                    <a:pt x="677" y="482"/>
                  </a:cubicBezTo>
                  <a:cubicBezTo>
                    <a:pt x="746" y="482"/>
                    <a:pt x="802" y="426"/>
                    <a:pt x="802" y="357"/>
                  </a:cubicBezTo>
                  <a:cubicBezTo>
                    <a:pt x="802" y="304"/>
                    <a:pt x="770" y="258"/>
                    <a:pt x="723" y="24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95" name="Freeform 11"/>
            <p:cNvSpPr>
              <a:spLocks/>
            </p:cNvSpPr>
            <p:nvPr/>
          </p:nvSpPr>
          <p:spPr bwMode="auto">
            <a:xfrm>
              <a:off x="8831263" y="3778250"/>
              <a:ext cx="1446213" cy="1177925"/>
            </a:xfrm>
            <a:custGeom>
              <a:avLst/>
              <a:gdLst>
                <a:gd name="T0" fmla="*/ 0 w 556"/>
                <a:gd name="T1" fmla="*/ 28 h 453"/>
                <a:gd name="T2" fmla="*/ 0 w 556"/>
                <a:gd name="T3" fmla="*/ 425 h 453"/>
                <a:gd name="T4" fmla="*/ 28 w 556"/>
                <a:gd name="T5" fmla="*/ 453 h 453"/>
                <a:gd name="T6" fmla="*/ 527 w 556"/>
                <a:gd name="T7" fmla="*/ 453 h 453"/>
                <a:gd name="T8" fmla="*/ 556 w 556"/>
                <a:gd name="T9" fmla="*/ 425 h 453"/>
                <a:gd name="T10" fmla="*/ 556 w 556"/>
                <a:gd name="T11" fmla="*/ 28 h 453"/>
                <a:gd name="T12" fmla="*/ 527 w 556"/>
                <a:gd name="T13" fmla="*/ 0 h 453"/>
                <a:gd name="T14" fmla="*/ 28 w 556"/>
                <a:gd name="T15" fmla="*/ 0 h 453"/>
                <a:gd name="T16" fmla="*/ 0 w 556"/>
                <a:gd name="T17" fmla="*/ 28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56" h="453">
                  <a:moveTo>
                    <a:pt x="0" y="28"/>
                  </a:moveTo>
                  <a:cubicBezTo>
                    <a:pt x="0" y="425"/>
                    <a:pt x="0" y="425"/>
                    <a:pt x="0" y="425"/>
                  </a:cubicBezTo>
                  <a:cubicBezTo>
                    <a:pt x="0" y="425"/>
                    <a:pt x="0" y="453"/>
                    <a:pt x="28" y="453"/>
                  </a:cubicBezTo>
                  <a:cubicBezTo>
                    <a:pt x="527" y="453"/>
                    <a:pt x="527" y="453"/>
                    <a:pt x="527" y="453"/>
                  </a:cubicBezTo>
                  <a:cubicBezTo>
                    <a:pt x="527" y="453"/>
                    <a:pt x="556" y="453"/>
                    <a:pt x="556" y="425"/>
                  </a:cubicBezTo>
                  <a:cubicBezTo>
                    <a:pt x="556" y="28"/>
                    <a:pt x="556" y="28"/>
                    <a:pt x="556" y="28"/>
                  </a:cubicBezTo>
                  <a:cubicBezTo>
                    <a:pt x="556" y="28"/>
                    <a:pt x="556" y="0"/>
                    <a:pt x="527" y="0"/>
                  </a:cubicBezTo>
                  <a:cubicBezTo>
                    <a:pt x="28" y="0"/>
                    <a:pt x="28" y="0"/>
                    <a:pt x="28" y="0"/>
                  </a:cubicBezTo>
                  <a:cubicBezTo>
                    <a:pt x="28" y="0"/>
                    <a:pt x="0" y="0"/>
                    <a:pt x="0" y="28"/>
                  </a:cubicBezTo>
                </a:path>
              </a:pathLst>
            </a:custGeom>
            <a:solidFill>
              <a:srgbClr val="1870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96" name="Freeform 12"/>
            <p:cNvSpPr>
              <a:spLocks/>
            </p:cNvSpPr>
            <p:nvPr/>
          </p:nvSpPr>
          <p:spPr bwMode="auto">
            <a:xfrm>
              <a:off x="8729663" y="3778250"/>
              <a:ext cx="1473200" cy="1177925"/>
            </a:xfrm>
            <a:custGeom>
              <a:avLst/>
              <a:gdLst>
                <a:gd name="T0" fmla="*/ 0 w 566"/>
                <a:gd name="T1" fmla="*/ 28 h 453"/>
                <a:gd name="T2" fmla="*/ 0 w 566"/>
                <a:gd name="T3" fmla="*/ 425 h 453"/>
                <a:gd name="T4" fmla="*/ 28 w 566"/>
                <a:gd name="T5" fmla="*/ 453 h 453"/>
                <a:gd name="T6" fmla="*/ 538 w 566"/>
                <a:gd name="T7" fmla="*/ 453 h 453"/>
                <a:gd name="T8" fmla="*/ 566 w 566"/>
                <a:gd name="T9" fmla="*/ 425 h 453"/>
                <a:gd name="T10" fmla="*/ 566 w 566"/>
                <a:gd name="T11" fmla="*/ 28 h 453"/>
                <a:gd name="T12" fmla="*/ 538 w 566"/>
                <a:gd name="T13" fmla="*/ 0 h 453"/>
                <a:gd name="T14" fmla="*/ 28 w 566"/>
                <a:gd name="T15" fmla="*/ 0 h 453"/>
                <a:gd name="T16" fmla="*/ 0 w 566"/>
                <a:gd name="T17" fmla="*/ 28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6" h="453">
                  <a:moveTo>
                    <a:pt x="0" y="28"/>
                  </a:moveTo>
                  <a:cubicBezTo>
                    <a:pt x="0" y="425"/>
                    <a:pt x="0" y="425"/>
                    <a:pt x="0" y="425"/>
                  </a:cubicBezTo>
                  <a:cubicBezTo>
                    <a:pt x="0" y="425"/>
                    <a:pt x="0" y="453"/>
                    <a:pt x="28" y="453"/>
                  </a:cubicBezTo>
                  <a:cubicBezTo>
                    <a:pt x="538" y="453"/>
                    <a:pt x="538" y="453"/>
                    <a:pt x="538" y="453"/>
                  </a:cubicBezTo>
                  <a:cubicBezTo>
                    <a:pt x="538" y="453"/>
                    <a:pt x="566" y="453"/>
                    <a:pt x="566" y="425"/>
                  </a:cubicBezTo>
                  <a:cubicBezTo>
                    <a:pt x="566" y="28"/>
                    <a:pt x="566" y="28"/>
                    <a:pt x="566" y="28"/>
                  </a:cubicBezTo>
                  <a:cubicBezTo>
                    <a:pt x="566" y="28"/>
                    <a:pt x="566" y="0"/>
                    <a:pt x="538" y="0"/>
                  </a:cubicBezTo>
                  <a:cubicBezTo>
                    <a:pt x="28" y="0"/>
                    <a:pt x="28" y="0"/>
                    <a:pt x="28" y="0"/>
                  </a:cubicBezTo>
                  <a:cubicBezTo>
                    <a:pt x="28" y="0"/>
                    <a:pt x="0" y="0"/>
                    <a:pt x="0" y="28"/>
                  </a:cubicBezTo>
                </a:path>
              </a:pathLst>
            </a:custGeom>
            <a:solidFill>
              <a:srgbClr val="00AE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97" name="Rectangle 13"/>
            <p:cNvSpPr>
              <a:spLocks noChangeArrowheads="1"/>
            </p:cNvSpPr>
            <p:nvPr/>
          </p:nvSpPr>
          <p:spPr bwMode="auto">
            <a:xfrm>
              <a:off x="8802688" y="3851275"/>
              <a:ext cx="1327150" cy="884237"/>
            </a:xfrm>
            <a:prstGeom prst="rect">
              <a:avLst/>
            </a:prstGeom>
            <a:solidFill>
              <a:srgbClr val="1870B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98" name="Rectangle 14"/>
            <p:cNvSpPr>
              <a:spLocks noChangeArrowheads="1"/>
            </p:cNvSpPr>
            <p:nvPr/>
          </p:nvSpPr>
          <p:spPr bwMode="auto">
            <a:xfrm>
              <a:off x="8802688" y="3851275"/>
              <a:ext cx="1327150" cy="884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99" name="Freeform 15"/>
            <p:cNvSpPr>
              <a:spLocks noEditPoints="1"/>
            </p:cNvSpPr>
            <p:nvPr/>
          </p:nvSpPr>
          <p:spPr bwMode="auto">
            <a:xfrm>
              <a:off x="8729663" y="3927475"/>
              <a:ext cx="1473200" cy="1028700"/>
            </a:xfrm>
            <a:custGeom>
              <a:avLst/>
              <a:gdLst>
                <a:gd name="T0" fmla="*/ 105 w 566"/>
                <a:gd name="T1" fmla="*/ 382 h 396"/>
                <a:gd name="T2" fmla="*/ 105 w 566"/>
                <a:gd name="T3" fmla="*/ 396 h 396"/>
                <a:gd name="T4" fmla="*/ 131 w 566"/>
                <a:gd name="T5" fmla="*/ 396 h 396"/>
                <a:gd name="T6" fmla="*/ 105 w 566"/>
                <a:gd name="T7" fmla="*/ 382 h 396"/>
                <a:gd name="T8" fmla="*/ 519 w 566"/>
                <a:gd name="T9" fmla="*/ 311 h 396"/>
                <a:gd name="T10" fmla="*/ 110 w 566"/>
                <a:gd name="T11" fmla="*/ 311 h 396"/>
                <a:gd name="T12" fmla="*/ 166 w 566"/>
                <a:gd name="T13" fmla="*/ 342 h 396"/>
                <a:gd name="T14" fmla="*/ 136 w 566"/>
                <a:gd name="T15" fmla="*/ 396 h 396"/>
                <a:gd name="T16" fmla="*/ 538 w 566"/>
                <a:gd name="T17" fmla="*/ 396 h 396"/>
                <a:gd name="T18" fmla="*/ 566 w 566"/>
                <a:gd name="T19" fmla="*/ 368 h 396"/>
                <a:gd name="T20" fmla="*/ 566 w 566"/>
                <a:gd name="T21" fmla="*/ 339 h 396"/>
                <a:gd name="T22" fmla="*/ 519 w 566"/>
                <a:gd name="T23" fmla="*/ 311 h 396"/>
                <a:gd name="T24" fmla="*/ 0 w 566"/>
                <a:gd name="T25" fmla="*/ 0 h 396"/>
                <a:gd name="T26" fmla="*/ 0 w 566"/>
                <a:gd name="T27" fmla="*/ 65 h 396"/>
                <a:gd name="T28" fmla="*/ 28 w 566"/>
                <a:gd name="T29" fmla="*/ 65 h 396"/>
                <a:gd name="T30" fmla="*/ 28 w 566"/>
                <a:gd name="T31" fmla="*/ 17 h 396"/>
                <a:gd name="T32" fmla="*/ 0 w 566"/>
                <a:gd name="T33" fmla="*/ 0 h 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6" h="396">
                  <a:moveTo>
                    <a:pt x="105" y="382"/>
                  </a:moveTo>
                  <a:cubicBezTo>
                    <a:pt x="105" y="396"/>
                    <a:pt x="105" y="396"/>
                    <a:pt x="105" y="396"/>
                  </a:cubicBezTo>
                  <a:cubicBezTo>
                    <a:pt x="131" y="396"/>
                    <a:pt x="131" y="396"/>
                    <a:pt x="131" y="396"/>
                  </a:cubicBezTo>
                  <a:cubicBezTo>
                    <a:pt x="105" y="382"/>
                    <a:pt x="105" y="382"/>
                    <a:pt x="105" y="382"/>
                  </a:cubicBezTo>
                  <a:moveTo>
                    <a:pt x="519" y="311"/>
                  </a:moveTo>
                  <a:cubicBezTo>
                    <a:pt x="110" y="311"/>
                    <a:pt x="110" y="311"/>
                    <a:pt x="110" y="311"/>
                  </a:cubicBezTo>
                  <a:cubicBezTo>
                    <a:pt x="166" y="342"/>
                    <a:pt x="166" y="342"/>
                    <a:pt x="166" y="342"/>
                  </a:cubicBezTo>
                  <a:cubicBezTo>
                    <a:pt x="136" y="396"/>
                    <a:pt x="136" y="396"/>
                    <a:pt x="136" y="396"/>
                  </a:cubicBezTo>
                  <a:cubicBezTo>
                    <a:pt x="538" y="396"/>
                    <a:pt x="538" y="396"/>
                    <a:pt x="538" y="396"/>
                  </a:cubicBezTo>
                  <a:cubicBezTo>
                    <a:pt x="538" y="396"/>
                    <a:pt x="566" y="396"/>
                    <a:pt x="566" y="368"/>
                  </a:cubicBezTo>
                  <a:cubicBezTo>
                    <a:pt x="566" y="339"/>
                    <a:pt x="566" y="339"/>
                    <a:pt x="566" y="339"/>
                  </a:cubicBezTo>
                  <a:cubicBezTo>
                    <a:pt x="519" y="311"/>
                    <a:pt x="519" y="311"/>
                    <a:pt x="519" y="311"/>
                  </a:cubicBezTo>
                  <a:moveTo>
                    <a:pt x="0" y="0"/>
                  </a:moveTo>
                  <a:cubicBezTo>
                    <a:pt x="0" y="65"/>
                    <a:pt x="0" y="65"/>
                    <a:pt x="0" y="65"/>
                  </a:cubicBezTo>
                  <a:cubicBezTo>
                    <a:pt x="28" y="65"/>
                    <a:pt x="28" y="65"/>
                    <a:pt x="28" y="65"/>
                  </a:cubicBezTo>
                  <a:cubicBezTo>
                    <a:pt x="28" y="17"/>
                    <a:pt x="28" y="17"/>
                    <a:pt x="28" y="17"/>
                  </a:cubicBezTo>
                  <a:cubicBezTo>
                    <a:pt x="0" y="0"/>
                    <a:pt x="0" y="0"/>
                    <a:pt x="0" y="0"/>
                  </a:cubicBezTo>
                </a:path>
              </a:pathLst>
            </a:custGeom>
            <a:solidFill>
              <a:srgbClr val="0090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100" name="Freeform 16"/>
            <p:cNvSpPr>
              <a:spLocks/>
            </p:cNvSpPr>
            <p:nvPr/>
          </p:nvSpPr>
          <p:spPr bwMode="auto">
            <a:xfrm>
              <a:off x="8802688" y="3971925"/>
              <a:ext cx="1277938" cy="763587"/>
            </a:xfrm>
            <a:custGeom>
              <a:avLst/>
              <a:gdLst>
                <a:gd name="T0" fmla="*/ 0 w 805"/>
                <a:gd name="T1" fmla="*/ 0 h 481"/>
                <a:gd name="T2" fmla="*/ 0 w 805"/>
                <a:gd name="T3" fmla="*/ 78 h 481"/>
                <a:gd name="T4" fmla="*/ 126 w 805"/>
                <a:gd name="T5" fmla="*/ 78 h 481"/>
                <a:gd name="T6" fmla="*/ 126 w 805"/>
                <a:gd name="T7" fmla="*/ 476 h 481"/>
                <a:gd name="T8" fmla="*/ 134 w 805"/>
                <a:gd name="T9" fmla="*/ 481 h 481"/>
                <a:gd name="T10" fmla="*/ 805 w 805"/>
                <a:gd name="T11" fmla="*/ 481 h 481"/>
                <a:gd name="T12" fmla="*/ 0 w 805"/>
                <a:gd name="T13" fmla="*/ 0 h 481"/>
              </a:gdLst>
              <a:ahLst/>
              <a:cxnLst>
                <a:cxn ang="0">
                  <a:pos x="T0" y="T1"/>
                </a:cxn>
                <a:cxn ang="0">
                  <a:pos x="T2" y="T3"/>
                </a:cxn>
                <a:cxn ang="0">
                  <a:pos x="T4" y="T5"/>
                </a:cxn>
                <a:cxn ang="0">
                  <a:pos x="T6" y="T7"/>
                </a:cxn>
                <a:cxn ang="0">
                  <a:pos x="T8" y="T9"/>
                </a:cxn>
                <a:cxn ang="0">
                  <a:pos x="T10" y="T11"/>
                </a:cxn>
                <a:cxn ang="0">
                  <a:pos x="T12" y="T13"/>
                </a:cxn>
              </a:cxnLst>
              <a:rect l="0" t="0" r="r" b="b"/>
              <a:pathLst>
                <a:path w="805" h="481">
                  <a:moveTo>
                    <a:pt x="0" y="0"/>
                  </a:moveTo>
                  <a:lnTo>
                    <a:pt x="0" y="78"/>
                  </a:lnTo>
                  <a:lnTo>
                    <a:pt x="126" y="78"/>
                  </a:lnTo>
                  <a:lnTo>
                    <a:pt x="126" y="476"/>
                  </a:lnTo>
                  <a:lnTo>
                    <a:pt x="134" y="481"/>
                  </a:lnTo>
                  <a:lnTo>
                    <a:pt x="805" y="481"/>
                  </a:lnTo>
                  <a:lnTo>
                    <a:pt x="0" y="0"/>
                  </a:lnTo>
                  <a:close/>
                </a:path>
              </a:pathLst>
            </a:custGeom>
            <a:solidFill>
              <a:srgbClr val="296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101" name="Freeform 17"/>
            <p:cNvSpPr>
              <a:spLocks/>
            </p:cNvSpPr>
            <p:nvPr/>
          </p:nvSpPr>
          <p:spPr bwMode="auto">
            <a:xfrm>
              <a:off x="8802688" y="3971925"/>
              <a:ext cx="1277938" cy="763587"/>
            </a:xfrm>
            <a:custGeom>
              <a:avLst/>
              <a:gdLst>
                <a:gd name="T0" fmla="*/ 0 w 805"/>
                <a:gd name="T1" fmla="*/ 0 h 481"/>
                <a:gd name="T2" fmla="*/ 0 w 805"/>
                <a:gd name="T3" fmla="*/ 78 h 481"/>
                <a:gd name="T4" fmla="*/ 126 w 805"/>
                <a:gd name="T5" fmla="*/ 78 h 481"/>
                <a:gd name="T6" fmla="*/ 126 w 805"/>
                <a:gd name="T7" fmla="*/ 476 h 481"/>
                <a:gd name="T8" fmla="*/ 134 w 805"/>
                <a:gd name="T9" fmla="*/ 481 h 481"/>
                <a:gd name="T10" fmla="*/ 805 w 805"/>
                <a:gd name="T11" fmla="*/ 481 h 481"/>
                <a:gd name="T12" fmla="*/ 0 w 805"/>
                <a:gd name="T13" fmla="*/ 0 h 481"/>
              </a:gdLst>
              <a:ahLst/>
              <a:cxnLst>
                <a:cxn ang="0">
                  <a:pos x="T0" y="T1"/>
                </a:cxn>
                <a:cxn ang="0">
                  <a:pos x="T2" y="T3"/>
                </a:cxn>
                <a:cxn ang="0">
                  <a:pos x="T4" y="T5"/>
                </a:cxn>
                <a:cxn ang="0">
                  <a:pos x="T6" y="T7"/>
                </a:cxn>
                <a:cxn ang="0">
                  <a:pos x="T8" y="T9"/>
                </a:cxn>
                <a:cxn ang="0">
                  <a:pos x="T10" y="T11"/>
                </a:cxn>
                <a:cxn ang="0">
                  <a:pos x="T12" y="T13"/>
                </a:cxn>
              </a:cxnLst>
              <a:rect l="0" t="0" r="r" b="b"/>
              <a:pathLst>
                <a:path w="805" h="481">
                  <a:moveTo>
                    <a:pt x="0" y="0"/>
                  </a:moveTo>
                  <a:lnTo>
                    <a:pt x="0" y="78"/>
                  </a:lnTo>
                  <a:lnTo>
                    <a:pt x="126" y="78"/>
                  </a:lnTo>
                  <a:lnTo>
                    <a:pt x="126" y="476"/>
                  </a:lnTo>
                  <a:lnTo>
                    <a:pt x="134" y="481"/>
                  </a:lnTo>
                  <a:lnTo>
                    <a:pt x="805" y="481"/>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102" name="Freeform 18"/>
            <p:cNvSpPr>
              <a:spLocks/>
            </p:cNvSpPr>
            <p:nvPr/>
          </p:nvSpPr>
          <p:spPr bwMode="auto">
            <a:xfrm>
              <a:off x="8912225" y="4722813"/>
              <a:ext cx="249238" cy="238125"/>
            </a:xfrm>
            <a:custGeom>
              <a:avLst/>
              <a:gdLst>
                <a:gd name="T0" fmla="*/ 106 w 157"/>
                <a:gd name="T1" fmla="*/ 150 h 150"/>
                <a:gd name="T2" fmla="*/ 0 w 157"/>
                <a:gd name="T3" fmla="*/ 92 h 150"/>
                <a:gd name="T4" fmla="*/ 50 w 157"/>
                <a:gd name="T5" fmla="*/ 0 h 150"/>
                <a:gd name="T6" fmla="*/ 157 w 157"/>
                <a:gd name="T7" fmla="*/ 59 h 150"/>
                <a:gd name="T8" fmla="*/ 106 w 157"/>
                <a:gd name="T9" fmla="*/ 150 h 150"/>
              </a:gdLst>
              <a:ahLst/>
              <a:cxnLst>
                <a:cxn ang="0">
                  <a:pos x="T0" y="T1"/>
                </a:cxn>
                <a:cxn ang="0">
                  <a:pos x="T2" y="T3"/>
                </a:cxn>
                <a:cxn ang="0">
                  <a:pos x="T4" y="T5"/>
                </a:cxn>
                <a:cxn ang="0">
                  <a:pos x="T6" y="T7"/>
                </a:cxn>
                <a:cxn ang="0">
                  <a:pos x="T8" y="T9"/>
                </a:cxn>
              </a:cxnLst>
              <a:rect l="0" t="0" r="r" b="b"/>
              <a:pathLst>
                <a:path w="157" h="150">
                  <a:moveTo>
                    <a:pt x="106" y="150"/>
                  </a:moveTo>
                  <a:lnTo>
                    <a:pt x="0" y="92"/>
                  </a:lnTo>
                  <a:lnTo>
                    <a:pt x="50" y="0"/>
                  </a:lnTo>
                  <a:lnTo>
                    <a:pt x="157" y="59"/>
                  </a:lnTo>
                  <a:lnTo>
                    <a:pt x="106" y="150"/>
                  </a:lnTo>
                  <a:close/>
                </a:path>
              </a:pathLst>
            </a:custGeom>
            <a:solidFill>
              <a:srgbClr val="ED1C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103" name="Freeform 19"/>
            <p:cNvSpPr>
              <a:spLocks/>
            </p:cNvSpPr>
            <p:nvPr/>
          </p:nvSpPr>
          <p:spPr bwMode="auto">
            <a:xfrm>
              <a:off x="8912225" y="4722813"/>
              <a:ext cx="249238" cy="238125"/>
            </a:xfrm>
            <a:custGeom>
              <a:avLst/>
              <a:gdLst>
                <a:gd name="T0" fmla="*/ 106 w 157"/>
                <a:gd name="T1" fmla="*/ 150 h 150"/>
                <a:gd name="T2" fmla="*/ 0 w 157"/>
                <a:gd name="T3" fmla="*/ 92 h 150"/>
                <a:gd name="T4" fmla="*/ 50 w 157"/>
                <a:gd name="T5" fmla="*/ 0 h 150"/>
                <a:gd name="T6" fmla="*/ 157 w 157"/>
                <a:gd name="T7" fmla="*/ 59 h 150"/>
                <a:gd name="T8" fmla="*/ 106 w 157"/>
                <a:gd name="T9" fmla="*/ 150 h 150"/>
              </a:gdLst>
              <a:ahLst/>
              <a:cxnLst>
                <a:cxn ang="0">
                  <a:pos x="T0" y="T1"/>
                </a:cxn>
                <a:cxn ang="0">
                  <a:pos x="T2" y="T3"/>
                </a:cxn>
                <a:cxn ang="0">
                  <a:pos x="T4" y="T5"/>
                </a:cxn>
                <a:cxn ang="0">
                  <a:pos x="T6" y="T7"/>
                </a:cxn>
                <a:cxn ang="0">
                  <a:pos x="T8" y="T9"/>
                </a:cxn>
              </a:cxnLst>
              <a:rect l="0" t="0" r="r" b="b"/>
              <a:pathLst>
                <a:path w="157" h="150">
                  <a:moveTo>
                    <a:pt x="106" y="150"/>
                  </a:moveTo>
                  <a:lnTo>
                    <a:pt x="0" y="92"/>
                  </a:lnTo>
                  <a:lnTo>
                    <a:pt x="50" y="0"/>
                  </a:lnTo>
                  <a:lnTo>
                    <a:pt x="157" y="59"/>
                  </a:lnTo>
                  <a:lnTo>
                    <a:pt x="106" y="15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104" name="Freeform 20"/>
            <p:cNvSpPr>
              <a:spLocks/>
            </p:cNvSpPr>
            <p:nvPr/>
          </p:nvSpPr>
          <p:spPr bwMode="auto">
            <a:xfrm>
              <a:off x="9002713" y="4727575"/>
              <a:ext cx="158750" cy="233362"/>
            </a:xfrm>
            <a:custGeom>
              <a:avLst/>
              <a:gdLst>
                <a:gd name="T0" fmla="*/ 0 w 100"/>
                <a:gd name="T1" fmla="*/ 0 h 147"/>
                <a:gd name="T2" fmla="*/ 0 w 100"/>
                <a:gd name="T3" fmla="*/ 121 h 147"/>
                <a:gd name="T4" fmla="*/ 49 w 100"/>
                <a:gd name="T5" fmla="*/ 147 h 147"/>
                <a:gd name="T6" fmla="*/ 100 w 100"/>
                <a:gd name="T7" fmla="*/ 56 h 147"/>
                <a:gd name="T8" fmla="*/ 0 w 100"/>
                <a:gd name="T9" fmla="*/ 0 h 147"/>
              </a:gdLst>
              <a:ahLst/>
              <a:cxnLst>
                <a:cxn ang="0">
                  <a:pos x="T0" y="T1"/>
                </a:cxn>
                <a:cxn ang="0">
                  <a:pos x="T2" y="T3"/>
                </a:cxn>
                <a:cxn ang="0">
                  <a:pos x="T4" y="T5"/>
                </a:cxn>
                <a:cxn ang="0">
                  <a:pos x="T6" y="T7"/>
                </a:cxn>
                <a:cxn ang="0">
                  <a:pos x="T8" y="T9"/>
                </a:cxn>
              </a:cxnLst>
              <a:rect l="0" t="0" r="r" b="b"/>
              <a:pathLst>
                <a:path w="100" h="147">
                  <a:moveTo>
                    <a:pt x="0" y="0"/>
                  </a:moveTo>
                  <a:lnTo>
                    <a:pt x="0" y="121"/>
                  </a:lnTo>
                  <a:lnTo>
                    <a:pt x="49" y="147"/>
                  </a:lnTo>
                  <a:lnTo>
                    <a:pt x="100" y="56"/>
                  </a:lnTo>
                  <a:lnTo>
                    <a:pt x="0" y="0"/>
                  </a:lnTo>
                  <a:close/>
                </a:path>
              </a:pathLst>
            </a:custGeom>
            <a:solidFill>
              <a:srgbClr val="107C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105" name="Freeform 21"/>
            <p:cNvSpPr>
              <a:spLocks/>
            </p:cNvSpPr>
            <p:nvPr/>
          </p:nvSpPr>
          <p:spPr bwMode="auto">
            <a:xfrm>
              <a:off x="9002713" y="4727575"/>
              <a:ext cx="158750" cy="233362"/>
            </a:xfrm>
            <a:custGeom>
              <a:avLst/>
              <a:gdLst>
                <a:gd name="T0" fmla="*/ 0 w 100"/>
                <a:gd name="T1" fmla="*/ 0 h 147"/>
                <a:gd name="T2" fmla="*/ 0 w 100"/>
                <a:gd name="T3" fmla="*/ 121 h 147"/>
                <a:gd name="T4" fmla="*/ 49 w 100"/>
                <a:gd name="T5" fmla="*/ 147 h 147"/>
                <a:gd name="T6" fmla="*/ 100 w 100"/>
                <a:gd name="T7" fmla="*/ 56 h 147"/>
                <a:gd name="T8" fmla="*/ 0 w 100"/>
                <a:gd name="T9" fmla="*/ 0 h 147"/>
              </a:gdLst>
              <a:ahLst/>
              <a:cxnLst>
                <a:cxn ang="0">
                  <a:pos x="T0" y="T1"/>
                </a:cxn>
                <a:cxn ang="0">
                  <a:pos x="T2" y="T3"/>
                </a:cxn>
                <a:cxn ang="0">
                  <a:pos x="T4" y="T5"/>
                </a:cxn>
                <a:cxn ang="0">
                  <a:pos x="T6" y="T7"/>
                </a:cxn>
                <a:cxn ang="0">
                  <a:pos x="T8" y="T9"/>
                </a:cxn>
              </a:cxnLst>
              <a:rect l="0" t="0" r="r" b="b"/>
              <a:pathLst>
                <a:path w="100" h="147">
                  <a:moveTo>
                    <a:pt x="0" y="0"/>
                  </a:moveTo>
                  <a:lnTo>
                    <a:pt x="0" y="121"/>
                  </a:lnTo>
                  <a:lnTo>
                    <a:pt x="49" y="147"/>
                  </a:lnTo>
                  <a:lnTo>
                    <a:pt x="100" y="56"/>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106" name="Rectangle 22"/>
            <p:cNvSpPr>
              <a:spLocks noChangeArrowheads="1"/>
            </p:cNvSpPr>
            <p:nvPr/>
          </p:nvSpPr>
          <p:spPr bwMode="auto">
            <a:xfrm>
              <a:off x="7974013" y="4095750"/>
              <a:ext cx="1028700" cy="1500187"/>
            </a:xfrm>
            <a:prstGeom prst="rect">
              <a:avLst/>
            </a:prstGeom>
            <a:solidFill>
              <a:srgbClr val="BAD80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107" name="Rectangle 23"/>
            <p:cNvSpPr>
              <a:spLocks noChangeArrowheads="1"/>
            </p:cNvSpPr>
            <p:nvPr/>
          </p:nvSpPr>
          <p:spPr bwMode="auto">
            <a:xfrm>
              <a:off x="7974013" y="4095750"/>
              <a:ext cx="1028700" cy="150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108" name="Freeform 24"/>
            <p:cNvSpPr>
              <a:spLocks noEditPoints="1"/>
            </p:cNvSpPr>
            <p:nvPr/>
          </p:nvSpPr>
          <p:spPr bwMode="auto">
            <a:xfrm>
              <a:off x="7974013" y="4221163"/>
              <a:ext cx="1028700" cy="1198562"/>
            </a:xfrm>
            <a:custGeom>
              <a:avLst/>
              <a:gdLst>
                <a:gd name="T0" fmla="*/ 582 w 648"/>
                <a:gd name="T1" fmla="*/ 458 h 755"/>
                <a:gd name="T2" fmla="*/ 582 w 648"/>
                <a:gd name="T3" fmla="*/ 755 h 755"/>
                <a:gd name="T4" fmla="*/ 648 w 648"/>
                <a:gd name="T5" fmla="*/ 755 h 755"/>
                <a:gd name="T6" fmla="*/ 648 w 648"/>
                <a:gd name="T7" fmla="*/ 706 h 755"/>
                <a:gd name="T8" fmla="*/ 648 w 648"/>
                <a:gd name="T9" fmla="*/ 578 h 755"/>
                <a:gd name="T10" fmla="*/ 648 w 648"/>
                <a:gd name="T11" fmla="*/ 511 h 755"/>
                <a:gd name="T12" fmla="*/ 582 w 648"/>
                <a:gd name="T13" fmla="*/ 458 h 755"/>
                <a:gd name="T14" fmla="*/ 0 w 648"/>
                <a:gd name="T15" fmla="*/ 0 h 755"/>
                <a:gd name="T16" fmla="*/ 0 w 648"/>
                <a:gd name="T17" fmla="*/ 129 h 755"/>
                <a:gd name="T18" fmla="*/ 164 w 648"/>
                <a:gd name="T19" fmla="*/ 129 h 755"/>
                <a:gd name="T20" fmla="*/ 0 w 648"/>
                <a:gd name="T21" fmla="*/ 0 h 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48" h="755">
                  <a:moveTo>
                    <a:pt x="582" y="458"/>
                  </a:moveTo>
                  <a:lnTo>
                    <a:pt x="582" y="755"/>
                  </a:lnTo>
                  <a:lnTo>
                    <a:pt x="648" y="755"/>
                  </a:lnTo>
                  <a:lnTo>
                    <a:pt x="648" y="706"/>
                  </a:lnTo>
                  <a:lnTo>
                    <a:pt x="648" y="578"/>
                  </a:lnTo>
                  <a:lnTo>
                    <a:pt x="648" y="511"/>
                  </a:lnTo>
                  <a:lnTo>
                    <a:pt x="582" y="458"/>
                  </a:lnTo>
                  <a:close/>
                  <a:moveTo>
                    <a:pt x="0" y="0"/>
                  </a:moveTo>
                  <a:lnTo>
                    <a:pt x="0" y="129"/>
                  </a:lnTo>
                  <a:lnTo>
                    <a:pt x="164" y="129"/>
                  </a:lnTo>
                  <a:lnTo>
                    <a:pt x="0" y="0"/>
                  </a:lnTo>
                  <a:close/>
                </a:path>
              </a:pathLst>
            </a:custGeom>
            <a:solidFill>
              <a:srgbClr val="107C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109" name="Freeform 25"/>
            <p:cNvSpPr>
              <a:spLocks noEditPoints="1"/>
            </p:cNvSpPr>
            <p:nvPr/>
          </p:nvSpPr>
          <p:spPr bwMode="auto">
            <a:xfrm>
              <a:off x="7974013" y="4221163"/>
              <a:ext cx="1028700" cy="1198562"/>
            </a:xfrm>
            <a:custGeom>
              <a:avLst/>
              <a:gdLst>
                <a:gd name="T0" fmla="*/ 582 w 648"/>
                <a:gd name="T1" fmla="*/ 458 h 755"/>
                <a:gd name="T2" fmla="*/ 582 w 648"/>
                <a:gd name="T3" fmla="*/ 755 h 755"/>
                <a:gd name="T4" fmla="*/ 648 w 648"/>
                <a:gd name="T5" fmla="*/ 755 h 755"/>
                <a:gd name="T6" fmla="*/ 648 w 648"/>
                <a:gd name="T7" fmla="*/ 706 h 755"/>
                <a:gd name="T8" fmla="*/ 648 w 648"/>
                <a:gd name="T9" fmla="*/ 578 h 755"/>
                <a:gd name="T10" fmla="*/ 648 w 648"/>
                <a:gd name="T11" fmla="*/ 511 h 755"/>
                <a:gd name="T12" fmla="*/ 582 w 648"/>
                <a:gd name="T13" fmla="*/ 458 h 755"/>
                <a:gd name="T14" fmla="*/ 0 w 648"/>
                <a:gd name="T15" fmla="*/ 0 h 755"/>
                <a:gd name="T16" fmla="*/ 0 w 648"/>
                <a:gd name="T17" fmla="*/ 129 h 755"/>
                <a:gd name="T18" fmla="*/ 164 w 648"/>
                <a:gd name="T19" fmla="*/ 129 h 755"/>
                <a:gd name="T20" fmla="*/ 0 w 648"/>
                <a:gd name="T21" fmla="*/ 0 h 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48" h="755">
                  <a:moveTo>
                    <a:pt x="582" y="458"/>
                  </a:moveTo>
                  <a:lnTo>
                    <a:pt x="582" y="755"/>
                  </a:lnTo>
                  <a:lnTo>
                    <a:pt x="648" y="755"/>
                  </a:lnTo>
                  <a:lnTo>
                    <a:pt x="648" y="706"/>
                  </a:lnTo>
                  <a:lnTo>
                    <a:pt x="648" y="578"/>
                  </a:lnTo>
                  <a:lnTo>
                    <a:pt x="648" y="511"/>
                  </a:lnTo>
                  <a:lnTo>
                    <a:pt x="582" y="458"/>
                  </a:lnTo>
                  <a:moveTo>
                    <a:pt x="0" y="0"/>
                  </a:moveTo>
                  <a:lnTo>
                    <a:pt x="0" y="129"/>
                  </a:lnTo>
                  <a:lnTo>
                    <a:pt x="164" y="129"/>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110" name="Freeform 26"/>
            <p:cNvSpPr>
              <a:spLocks/>
            </p:cNvSpPr>
            <p:nvPr/>
          </p:nvSpPr>
          <p:spPr bwMode="auto">
            <a:xfrm>
              <a:off x="8413750" y="3805238"/>
              <a:ext cx="239713" cy="290512"/>
            </a:xfrm>
            <a:custGeom>
              <a:avLst/>
              <a:gdLst>
                <a:gd name="T0" fmla="*/ 92 w 92"/>
                <a:gd name="T1" fmla="*/ 11 h 112"/>
                <a:gd name="T2" fmla="*/ 63 w 92"/>
                <a:gd name="T3" fmla="*/ 0 h 112"/>
                <a:gd name="T4" fmla="*/ 53 w 92"/>
                <a:gd name="T5" fmla="*/ 25 h 112"/>
                <a:gd name="T6" fmla="*/ 0 w 92"/>
                <a:gd name="T7" fmla="*/ 25 h 112"/>
                <a:gd name="T8" fmla="*/ 0 w 92"/>
                <a:gd name="T9" fmla="*/ 112 h 112"/>
                <a:gd name="T10" fmla="*/ 63 w 92"/>
                <a:gd name="T11" fmla="*/ 112 h 112"/>
                <a:gd name="T12" fmla="*/ 63 w 92"/>
                <a:gd name="T13" fmla="*/ 62 h 112"/>
                <a:gd name="T14" fmla="*/ 92 w 92"/>
                <a:gd name="T15" fmla="*/ 11 h 1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2" h="112">
                  <a:moveTo>
                    <a:pt x="92" y="11"/>
                  </a:moveTo>
                  <a:cubicBezTo>
                    <a:pt x="63" y="0"/>
                    <a:pt x="63" y="0"/>
                    <a:pt x="63" y="0"/>
                  </a:cubicBezTo>
                  <a:cubicBezTo>
                    <a:pt x="53" y="25"/>
                    <a:pt x="53" y="25"/>
                    <a:pt x="53" y="25"/>
                  </a:cubicBezTo>
                  <a:cubicBezTo>
                    <a:pt x="0" y="25"/>
                    <a:pt x="0" y="25"/>
                    <a:pt x="0" y="25"/>
                  </a:cubicBezTo>
                  <a:cubicBezTo>
                    <a:pt x="0" y="112"/>
                    <a:pt x="0" y="112"/>
                    <a:pt x="0" y="112"/>
                  </a:cubicBezTo>
                  <a:cubicBezTo>
                    <a:pt x="63" y="112"/>
                    <a:pt x="63" y="112"/>
                    <a:pt x="63" y="112"/>
                  </a:cubicBezTo>
                  <a:cubicBezTo>
                    <a:pt x="63" y="62"/>
                    <a:pt x="63" y="62"/>
                    <a:pt x="63" y="62"/>
                  </a:cubicBezTo>
                  <a:cubicBezTo>
                    <a:pt x="64" y="46"/>
                    <a:pt x="69" y="18"/>
                    <a:pt x="92" y="11"/>
                  </a:cubicBezTo>
                  <a:close/>
                </a:path>
              </a:pathLst>
            </a:custGeom>
            <a:solidFill>
              <a:srgbClr val="FFC68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111" name="Oval 27"/>
            <p:cNvSpPr>
              <a:spLocks noChangeArrowheads="1"/>
            </p:cNvSpPr>
            <p:nvPr/>
          </p:nvSpPr>
          <p:spPr bwMode="auto">
            <a:xfrm>
              <a:off x="8405813" y="3549650"/>
              <a:ext cx="36513" cy="34925"/>
            </a:xfrm>
            <a:prstGeom prst="ellipse">
              <a:avLst/>
            </a:pr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112" name="Freeform 28"/>
            <p:cNvSpPr>
              <a:spLocks/>
            </p:cNvSpPr>
            <p:nvPr/>
          </p:nvSpPr>
          <p:spPr bwMode="auto">
            <a:xfrm>
              <a:off x="8362950" y="3349625"/>
              <a:ext cx="241300" cy="163512"/>
            </a:xfrm>
            <a:custGeom>
              <a:avLst/>
              <a:gdLst>
                <a:gd name="T0" fmla="*/ 0 w 152"/>
                <a:gd name="T1" fmla="*/ 62 h 103"/>
                <a:gd name="T2" fmla="*/ 126 w 152"/>
                <a:gd name="T3" fmla="*/ 0 h 103"/>
                <a:gd name="T4" fmla="*/ 152 w 152"/>
                <a:gd name="T5" fmla="*/ 103 h 103"/>
                <a:gd name="T6" fmla="*/ 0 w 152"/>
                <a:gd name="T7" fmla="*/ 62 h 103"/>
              </a:gdLst>
              <a:ahLst/>
              <a:cxnLst>
                <a:cxn ang="0">
                  <a:pos x="T0" y="T1"/>
                </a:cxn>
                <a:cxn ang="0">
                  <a:pos x="T2" y="T3"/>
                </a:cxn>
                <a:cxn ang="0">
                  <a:pos x="T4" y="T5"/>
                </a:cxn>
                <a:cxn ang="0">
                  <a:pos x="T6" y="T7"/>
                </a:cxn>
              </a:cxnLst>
              <a:rect l="0" t="0" r="r" b="b"/>
              <a:pathLst>
                <a:path w="152" h="103">
                  <a:moveTo>
                    <a:pt x="0" y="62"/>
                  </a:moveTo>
                  <a:lnTo>
                    <a:pt x="126" y="0"/>
                  </a:lnTo>
                  <a:lnTo>
                    <a:pt x="152" y="103"/>
                  </a:lnTo>
                  <a:lnTo>
                    <a:pt x="0" y="62"/>
                  </a:lnTo>
                  <a:close/>
                </a:path>
              </a:pathLst>
            </a:custGeom>
            <a:solidFill>
              <a:srgbClr val="FFC68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113" name="Freeform 29"/>
            <p:cNvSpPr>
              <a:spLocks/>
            </p:cNvSpPr>
            <p:nvPr/>
          </p:nvSpPr>
          <p:spPr bwMode="auto">
            <a:xfrm>
              <a:off x="8193088" y="3448050"/>
              <a:ext cx="606425" cy="438150"/>
            </a:xfrm>
            <a:custGeom>
              <a:avLst/>
              <a:gdLst>
                <a:gd name="T0" fmla="*/ 0 w 233"/>
                <a:gd name="T1" fmla="*/ 168 h 168"/>
                <a:gd name="T2" fmla="*/ 118 w 233"/>
                <a:gd name="T3" fmla="*/ 168 h 168"/>
                <a:gd name="T4" fmla="*/ 119 w 233"/>
                <a:gd name="T5" fmla="*/ 168 h 168"/>
                <a:gd name="T6" fmla="*/ 233 w 233"/>
                <a:gd name="T7" fmla="*/ 0 h 168"/>
                <a:gd name="T8" fmla="*/ 225 w 233"/>
                <a:gd name="T9" fmla="*/ 0 h 168"/>
                <a:gd name="T10" fmla="*/ 158 w 233"/>
                <a:gd name="T11" fmla="*/ 0 h 168"/>
                <a:gd name="T12" fmla="*/ 74 w 233"/>
                <a:gd name="T13" fmla="*/ 0 h 168"/>
                <a:gd name="T14" fmla="*/ 0 w 233"/>
                <a:gd name="T15" fmla="*/ 0 h 168"/>
                <a:gd name="T16" fmla="*/ 0 w 233"/>
                <a:gd name="T17" fmla="*/ 168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3" h="168">
                  <a:moveTo>
                    <a:pt x="0" y="168"/>
                  </a:moveTo>
                  <a:cubicBezTo>
                    <a:pt x="118" y="168"/>
                    <a:pt x="118" y="168"/>
                    <a:pt x="118" y="168"/>
                  </a:cubicBezTo>
                  <a:cubicBezTo>
                    <a:pt x="119" y="168"/>
                    <a:pt x="119" y="168"/>
                    <a:pt x="119" y="168"/>
                  </a:cubicBezTo>
                  <a:cubicBezTo>
                    <a:pt x="207" y="163"/>
                    <a:pt x="233" y="90"/>
                    <a:pt x="233" y="0"/>
                  </a:cubicBezTo>
                  <a:cubicBezTo>
                    <a:pt x="225" y="0"/>
                    <a:pt x="225" y="0"/>
                    <a:pt x="225" y="0"/>
                  </a:cubicBezTo>
                  <a:cubicBezTo>
                    <a:pt x="158" y="0"/>
                    <a:pt x="158" y="0"/>
                    <a:pt x="158" y="0"/>
                  </a:cubicBezTo>
                  <a:cubicBezTo>
                    <a:pt x="74" y="0"/>
                    <a:pt x="74" y="0"/>
                    <a:pt x="74" y="0"/>
                  </a:cubicBezTo>
                  <a:cubicBezTo>
                    <a:pt x="0" y="0"/>
                    <a:pt x="0" y="0"/>
                    <a:pt x="0" y="0"/>
                  </a:cubicBezTo>
                  <a:cubicBezTo>
                    <a:pt x="0" y="168"/>
                    <a:pt x="0" y="168"/>
                    <a:pt x="0" y="168"/>
                  </a:cubicBezTo>
                </a:path>
              </a:pathLst>
            </a:custGeom>
            <a:solidFill>
              <a:srgbClr val="FFC68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114" name="Oval 30"/>
            <p:cNvSpPr>
              <a:spLocks noChangeArrowheads="1"/>
            </p:cNvSpPr>
            <p:nvPr/>
          </p:nvSpPr>
          <p:spPr bwMode="auto">
            <a:xfrm>
              <a:off x="8405813" y="3549650"/>
              <a:ext cx="36513" cy="34925"/>
            </a:xfrm>
            <a:prstGeom prst="ellipse">
              <a:avLst/>
            </a:prstGeom>
            <a:solidFill>
              <a:srgbClr val="0041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115" name="Freeform 31"/>
            <p:cNvSpPr>
              <a:spLocks/>
            </p:cNvSpPr>
            <p:nvPr/>
          </p:nvSpPr>
          <p:spPr bwMode="auto">
            <a:xfrm>
              <a:off x="8583613" y="887413"/>
              <a:ext cx="1431925" cy="754062"/>
            </a:xfrm>
            <a:custGeom>
              <a:avLst/>
              <a:gdLst>
                <a:gd name="T0" fmla="*/ 145 w 550"/>
                <a:gd name="T1" fmla="*/ 0 h 290"/>
                <a:gd name="T2" fmla="*/ 0 w 550"/>
                <a:gd name="T3" fmla="*/ 145 h 290"/>
                <a:gd name="T4" fmla="*/ 145 w 550"/>
                <a:gd name="T5" fmla="*/ 290 h 290"/>
                <a:gd name="T6" fmla="*/ 550 w 550"/>
                <a:gd name="T7" fmla="*/ 290 h 290"/>
                <a:gd name="T8" fmla="*/ 162 w 550"/>
                <a:gd name="T9" fmla="*/ 1 h 290"/>
                <a:gd name="T10" fmla="*/ 162 w 550"/>
                <a:gd name="T11" fmla="*/ 1 h 290"/>
                <a:gd name="T12" fmla="*/ 162 w 550"/>
                <a:gd name="T13" fmla="*/ 1 h 290"/>
                <a:gd name="T14" fmla="*/ 145 w 550"/>
                <a:gd name="T15" fmla="*/ 0 h 29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0" h="290">
                  <a:moveTo>
                    <a:pt x="145" y="0"/>
                  </a:moveTo>
                  <a:cubicBezTo>
                    <a:pt x="65" y="0"/>
                    <a:pt x="0" y="65"/>
                    <a:pt x="0" y="145"/>
                  </a:cubicBezTo>
                  <a:cubicBezTo>
                    <a:pt x="0" y="225"/>
                    <a:pt x="65" y="290"/>
                    <a:pt x="145" y="290"/>
                  </a:cubicBezTo>
                  <a:cubicBezTo>
                    <a:pt x="550" y="290"/>
                    <a:pt x="550" y="290"/>
                    <a:pt x="550" y="290"/>
                  </a:cubicBezTo>
                  <a:cubicBezTo>
                    <a:pt x="162" y="1"/>
                    <a:pt x="162" y="1"/>
                    <a:pt x="162" y="1"/>
                  </a:cubicBezTo>
                  <a:cubicBezTo>
                    <a:pt x="162" y="1"/>
                    <a:pt x="162" y="1"/>
                    <a:pt x="162" y="1"/>
                  </a:cubicBezTo>
                  <a:cubicBezTo>
                    <a:pt x="162" y="1"/>
                    <a:pt x="162" y="1"/>
                    <a:pt x="162" y="1"/>
                  </a:cubicBezTo>
                  <a:cubicBezTo>
                    <a:pt x="156" y="0"/>
                    <a:pt x="151" y="0"/>
                    <a:pt x="145" y="0"/>
                  </a:cubicBezTo>
                </a:path>
              </a:pathLst>
            </a:custGeom>
            <a:solidFill>
              <a:srgbClr val="AAE4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116" name="Freeform 32"/>
            <p:cNvSpPr>
              <a:spLocks/>
            </p:cNvSpPr>
            <p:nvPr/>
          </p:nvSpPr>
          <p:spPr bwMode="auto">
            <a:xfrm>
              <a:off x="8786813" y="1511300"/>
              <a:ext cx="911225" cy="2790825"/>
            </a:xfrm>
            <a:custGeom>
              <a:avLst/>
              <a:gdLst>
                <a:gd name="T0" fmla="*/ 17 w 350"/>
                <a:gd name="T1" fmla="*/ 1073 h 1073"/>
                <a:gd name="T2" fmla="*/ 0 w 350"/>
                <a:gd name="T3" fmla="*/ 1072 h 1073"/>
                <a:gd name="T4" fmla="*/ 11 w 350"/>
                <a:gd name="T5" fmla="*/ 1009 h 1073"/>
                <a:gd name="T6" fmla="*/ 10 w 350"/>
                <a:gd name="T7" fmla="*/ 1009 h 1073"/>
                <a:gd name="T8" fmla="*/ 123 w 350"/>
                <a:gd name="T9" fmla="*/ 961 h 1073"/>
                <a:gd name="T10" fmla="*/ 246 w 350"/>
                <a:gd name="T11" fmla="*/ 692 h 1073"/>
                <a:gd name="T12" fmla="*/ 259 w 350"/>
                <a:gd name="T13" fmla="*/ 6 h 1073"/>
                <a:gd name="T14" fmla="*/ 323 w 350"/>
                <a:gd name="T15" fmla="*/ 0 h 1073"/>
                <a:gd name="T16" fmla="*/ 308 w 350"/>
                <a:gd name="T17" fmla="*/ 709 h 1073"/>
                <a:gd name="T18" fmla="*/ 164 w 350"/>
                <a:gd name="T19" fmla="*/ 1010 h 1073"/>
                <a:gd name="T20" fmla="*/ 17 w 350"/>
                <a:gd name="T21" fmla="*/ 1073 h 10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0" h="1073">
                  <a:moveTo>
                    <a:pt x="17" y="1073"/>
                  </a:moveTo>
                  <a:cubicBezTo>
                    <a:pt x="7" y="1073"/>
                    <a:pt x="1" y="1072"/>
                    <a:pt x="0" y="1072"/>
                  </a:cubicBezTo>
                  <a:cubicBezTo>
                    <a:pt x="11" y="1009"/>
                    <a:pt x="11" y="1009"/>
                    <a:pt x="11" y="1009"/>
                  </a:cubicBezTo>
                  <a:cubicBezTo>
                    <a:pt x="10" y="1009"/>
                    <a:pt x="10" y="1009"/>
                    <a:pt x="10" y="1009"/>
                  </a:cubicBezTo>
                  <a:cubicBezTo>
                    <a:pt x="13" y="1009"/>
                    <a:pt x="65" y="1016"/>
                    <a:pt x="123" y="961"/>
                  </a:cubicBezTo>
                  <a:cubicBezTo>
                    <a:pt x="179" y="908"/>
                    <a:pt x="220" y="818"/>
                    <a:pt x="246" y="692"/>
                  </a:cubicBezTo>
                  <a:cubicBezTo>
                    <a:pt x="281" y="522"/>
                    <a:pt x="285" y="291"/>
                    <a:pt x="259" y="6"/>
                  </a:cubicBezTo>
                  <a:cubicBezTo>
                    <a:pt x="323" y="0"/>
                    <a:pt x="323" y="0"/>
                    <a:pt x="323" y="0"/>
                  </a:cubicBezTo>
                  <a:cubicBezTo>
                    <a:pt x="350" y="294"/>
                    <a:pt x="345" y="532"/>
                    <a:pt x="308" y="709"/>
                  </a:cubicBezTo>
                  <a:cubicBezTo>
                    <a:pt x="279" y="848"/>
                    <a:pt x="231" y="949"/>
                    <a:pt x="164" y="1010"/>
                  </a:cubicBezTo>
                  <a:cubicBezTo>
                    <a:pt x="105" y="1065"/>
                    <a:pt x="46" y="1073"/>
                    <a:pt x="17" y="1073"/>
                  </a:cubicBezTo>
                  <a:close/>
                </a:path>
              </a:pathLst>
            </a:custGeom>
            <a:solidFill>
              <a:srgbClr val="BAD8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117" name="Freeform 33"/>
            <p:cNvSpPr>
              <a:spLocks/>
            </p:cNvSpPr>
            <p:nvPr/>
          </p:nvSpPr>
          <p:spPr bwMode="auto">
            <a:xfrm>
              <a:off x="9450388" y="1343025"/>
              <a:ext cx="176213" cy="184150"/>
            </a:xfrm>
            <a:custGeom>
              <a:avLst/>
              <a:gdLst>
                <a:gd name="T0" fmla="*/ 65 w 68"/>
                <a:gd name="T1" fmla="*/ 32 h 71"/>
                <a:gd name="T2" fmla="*/ 65 w 68"/>
                <a:gd name="T3" fmla="*/ 31 h 71"/>
                <a:gd name="T4" fmla="*/ 30 w 68"/>
                <a:gd name="T5" fmla="*/ 2 h 71"/>
                <a:gd name="T6" fmla="*/ 1 w 68"/>
                <a:gd name="T7" fmla="*/ 37 h 71"/>
                <a:gd name="T8" fmla="*/ 2 w 68"/>
                <a:gd name="T9" fmla="*/ 38 h 71"/>
                <a:gd name="T10" fmla="*/ 2 w 68"/>
                <a:gd name="T11" fmla="*/ 38 h 71"/>
                <a:gd name="T12" fmla="*/ 5 w 68"/>
                <a:gd name="T13" fmla="*/ 71 h 71"/>
                <a:gd name="T14" fmla="*/ 68 w 68"/>
                <a:gd name="T15" fmla="*/ 65 h 71"/>
                <a:gd name="T16" fmla="*/ 65 w 68"/>
                <a:gd name="T17" fmla="*/ 32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71">
                  <a:moveTo>
                    <a:pt x="65" y="32"/>
                  </a:moveTo>
                  <a:cubicBezTo>
                    <a:pt x="65" y="32"/>
                    <a:pt x="65" y="32"/>
                    <a:pt x="65" y="31"/>
                  </a:cubicBezTo>
                  <a:cubicBezTo>
                    <a:pt x="63" y="13"/>
                    <a:pt x="48" y="0"/>
                    <a:pt x="30" y="2"/>
                  </a:cubicBezTo>
                  <a:cubicBezTo>
                    <a:pt x="13" y="3"/>
                    <a:pt x="0" y="19"/>
                    <a:pt x="1" y="37"/>
                  </a:cubicBezTo>
                  <a:cubicBezTo>
                    <a:pt x="2" y="37"/>
                    <a:pt x="2" y="38"/>
                    <a:pt x="2" y="38"/>
                  </a:cubicBezTo>
                  <a:cubicBezTo>
                    <a:pt x="2" y="38"/>
                    <a:pt x="2" y="38"/>
                    <a:pt x="2" y="38"/>
                  </a:cubicBezTo>
                  <a:cubicBezTo>
                    <a:pt x="5" y="71"/>
                    <a:pt x="5" y="71"/>
                    <a:pt x="5" y="71"/>
                  </a:cubicBezTo>
                  <a:cubicBezTo>
                    <a:pt x="68" y="65"/>
                    <a:pt x="68" y="65"/>
                    <a:pt x="68" y="65"/>
                  </a:cubicBezTo>
                  <a:cubicBezTo>
                    <a:pt x="65" y="32"/>
                    <a:pt x="65" y="32"/>
                    <a:pt x="65" y="32"/>
                  </a:cubicBezTo>
                  <a:close/>
                </a:path>
              </a:pathLst>
            </a:custGeom>
            <a:solidFill>
              <a:srgbClr val="FFC68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118" name="Freeform 34"/>
            <p:cNvSpPr>
              <a:spLocks/>
            </p:cNvSpPr>
            <p:nvPr/>
          </p:nvSpPr>
          <p:spPr bwMode="auto">
            <a:xfrm>
              <a:off x="8562975" y="6526213"/>
              <a:ext cx="444500" cy="247650"/>
            </a:xfrm>
            <a:custGeom>
              <a:avLst/>
              <a:gdLst>
                <a:gd name="T0" fmla="*/ 280 w 280"/>
                <a:gd name="T1" fmla="*/ 120 h 156"/>
                <a:gd name="T2" fmla="*/ 159 w 280"/>
                <a:gd name="T3" fmla="*/ 0 h 156"/>
                <a:gd name="T4" fmla="*/ 0 w 280"/>
                <a:gd name="T5" fmla="*/ 0 h 156"/>
                <a:gd name="T6" fmla="*/ 0 w 280"/>
                <a:gd name="T7" fmla="*/ 156 h 156"/>
                <a:gd name="T8" fmla="*/ 280 w 280"/>
                <a:gd name="T9" fmla="*/ 156 h 156"/>
                <a:gd name="T10" fmla="*/ 280 w 280"/>
                <a:gd name="T11" fmla="*/ 120 h 156"/>
              </a:gdLst>
              <a:ahLst/>
              <a:cxnLst>
                <a:cxn ang="0">
                  <a:pos x="T0" y="T1"/>
                </a:cxn>
                <a:cxn ang="0">
                  <a:pos x="T2" y="T3"/>
                </a:cxn>
                <a:cxn ang="0">
                  <a:pos x="T4" y="T5"/>
                </a:cxn>
                <a:cxn ang="0">
                  <a:pos x="T6" y="T7"/>
                </a:cxn>
                <a:cxn ang="0">
                  <a:pos x="T8" y="T9"/>
                </a:cxn>
                <a:cxn ang="0">
                  <a:pos x="T10" y="T11"/>
                </a:cxn>
              </a:cxnLst>
              <a:rect l="0" t="0" r="r" b="b"/>
              <a:pathLst>
                <a:path w="280" h="156">
                  <a:moveTo>
                    <a:pt x="280" y="120"/>
                  </a:moveTo>
                  <a:lnTo>
                    <a:pt x="159" y="0"/>
                  </a:lnTo>
                  <a:lnTo>
                    <a:pt x="0" y="0"/>
                  </a:lnTo>
                  <a:lnTo>
                    <a:pt x="0" y="156"/>
                  </a:lnTo>
                  <a:lnTo>
                    <a:pt x="280" y="156"/>
                  </a:lnTo>
                  <a:lnTo>
                    <a:pt x="280" y="120"/>
                  </a:lnTo>
                  <a:close/>
                </a:path>
              </a:pathLst>
            </a:custGeom>
            <a:solidFill>
              <a:srgbClr val="0041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119" name="Freeform 35"/>
            <p:cNvSpPr>
              <a:spLocks/>
            </p:cNvSpPr>
            <p:nvPr/>
          </p:nvSpPr>
          <p:spPr bwMode="auto">
            <a:xfrm>
              <a:off x="8562975" y="6526213"/>
              <a:ext cx="444500" cy="247650"/>
            </a:xfrm>
            <a:custGeom>
              <a:avLst/>
              <a:gdLst>
                <a:gd name="T0" fmla="*/ 280 w 280"/>
                <a:gd name="T1" fmla="*/ 120 h 156"/>
                <a:gd name="T2" fmla="*/ 159 w 280"/>
                <a:gd name="T3" fmla="*/ 0 h 156"/>
                <a:gd name="T4" fmla="*/ 0 w 280"/>
                <a:gd name="T5" fmla="*/ 0 h 156"/>
                <a:gd name="T6" fmla="*/ 0 w 280"/>
                <a:gd name="T7" fmla="*/ 156 h 156"/>
                <a:gd name="T8" fmla="*/ 280 w 280"/>
                <a:gd name="T9" fmla="*/ 156 h 156"/>
                <a:gd name="T10" fmla="*/ 280 w 280"/>
                <a:gd name="T11" fmla="*/ 120 h 156"/>
              </a:gdLst>
              <a:ahLst/>
              <a:cxnLst>
                <a:cxn ang="0">
                  <a:pos x="T0" y="T1"/>
                </a:cxn>
                <a:cxn ang="0">
                  <a:pos x="T2" y="T3"/>
                </a:cxn>
                <a:cxn ang="0">
                  <a:pos x="T4" y="T5"/>
                </a:cxn>
                <a:cxn ang="0">
                  <a:pos x="T6" y="T7"/>
                </a:cxn>
                <a:cxn ang="0">
                  <a:pos x="T8" y="T9"/>
                </a:cxn>
                <a:cxn ang="0">
                  <a:pos x="T10" y="T11"/>
                </a:cxn>
              </a:cxnLst>
              <a:rect l="0" t="0" r="r" b="b"/>
              <a:pathLst>
                <a:path w="280" h="156">
                  <a:moveTo>
                    <a:pt x="280" y="120"/>
                  </a:moveTo>
                  <a:lnTo>
                    <a:pt x="159" y="0"/>
                  </a:lnTo>
                  <a:lnTo>
                    <a:pt x="0" y="0"/>
                  </a:lnTo>
                  <a:lnTo>
                    <a:pt x="0" y="156"/>
                  </a:lnTo>
                  <a:lnTo>
                    <a:pt x="280" y="156"/>
                  </a:lnTo>
                  <a:lnTo>
                    <a:pt x="280" y="12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120" name="Rectangle 36"/>
            <p:cNvSpPr>
              <a:spLocks noChangeArrowheads="1"/>
            </p:cNvSpPr>
            <p:nvPr/>
          </p:nvSpPr>
          <p:spPr bwMode="auto">
            <a:xfrm>
              <a:off x="9136063" y="5461000"/>
              <a:ext cx="252413" cy="1065212"/>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121" name="Rectangle 37"/>
            <p:cNvSpPr>
              <a:spLocks noChangeArrowheads="1"/>
            </p:cNvSpPr>
            <p:nvPr/>
          </p:nvSpPr>
          <p:spPr bwMode="auto">
            <a:xfrm>
              <a:off x="9136063" y="5461000"/>
              <a:ext cx="252413" cy="106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122" name="Rectangle 38"/>
            <p:cNvSpPr>
              <a:spLocks noChangeArrowheads="1"/>
            </p:cNvSpPr>
            <p:nvPr/>
          </p:nvSpPr>
          <p:spPr bwMode="auto">
            <a:xfrm>
              <a:off x="8562975" y="5416550"/>
              <a:ext cx="249238" cy="1109662"/>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123" name="Rectangle 39"/>
            <p:cNvSpPr>
              <a:spLocks noChangeArrowheads="1"/>
            </p:cNvSpPr>
            <p:nvPr/>
          </p:nvSpPr>
          <p:spPr bwMode="auto">
            <a:xfrm>
              <a:off x="8562975" y="5416550"/>
              <a:ext cx="249238" cy="1109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124" name="Rectangle 40"/>
            <p:cNvSpPr>
              <a:spLocks noChangeArrowheads="1"/>
            </p:cNvSpPr>
            <p:nvPr/>
          </p:nvSpPr>
          <p:spPr bwMode="auto">
            <a:xfrm>
              <a:off x="8299450" y="5419725"/>
              <a:ext cx="1089025" cy="249237"/>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125" name="Rectangle 41"/>
            <p:cNvSpPr>
              <a:spLocks noChangeArrowheads="1"/>
            </p:cNvSpPr>
            <p:nvPr/>
          </p:nvSpPr>
          <p:spPr bwMode="auto">
            <a:xfrm>
              <a:off x="8299450" y="5419725"/>
              <a:ext cx="1089025" cy="249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126" name="Freeform 42"/>
            <p:cNvSpPr>
              <a:spLocks/>
            </p:cNvSpPr>
            <p:nvPr/>
          </p:nvSpPr>
          <p:spPr bwMode="auto">
            <a:xfrm>
              <a:off x="8183563" y="1798638"/>
              <a:ext cx="628650" cy="376237"/>
            </a:xfrm>
            <a:custGeom>
              <a:avLst/>
              <a:gdLst>
                <a:gd name="T0" fmla="*/ 218 w 242"/>
                <a:gd name="T1" fmla="*/ 72 h 145"/>
                <a:gd name="T2" fmla="*/ 178 w 242"/>
                <a:gd name="T3" fmla="*/ 41 h 145"/>
                <a:gd name="T4" fmla="*/ 178 w 242"/>
                <a:gd name="T5" fmla="*/ 41 h 145"/>
                <a:gd name="T6" fmla="*/ 178 w 242"/>
                <a:gd name="T7" fmla="*/ 41 h 145"/>
                <a:gd name="T8" fmla="*/ 137 w 242"/>
                <a:gd name="T9" fmla="*/ 0 h 145"/>
                <a:gd name="T10" fmla="*/ 100 w 242"/>
                <a:gd name="T11" fmla="*/ 21 h 145"/>
                <a:gd name="T12" fmla="*/ 87 w 242"/>
                <a:gd name="T13" fmla="*/ 19 h 145"/>
                <a:gd name="T14" fmla="*/ 49 w 242"/>
                <a:gd name="T15" fmla="*/ 58 h 145"/>
                <a:gd name="T16" fmla="*/ 49 w 242"/>
                <a:gd name="T17" fmla="*/ 58 h 145"/>
                <a:gd name="T18" fmla="*/ 44 w 242"/>
                <a:gd name="T19" fmla="*/ 58 h 145"/>
                <a:gd name="T20" fmla="*/ 0 w 242"/>
                <a:gd name="T21" fmla="*/ 101 h 145"/>
                <a:gd name="T22" fmla="*/ 44 w 242"/>
                <a:gd name="T23" fmla="*/ 145 h 145"/>
                <a:gd name="T24" fmla="*/ 204 w 242"/>
                <a:gd name="T25" fmla="*/ 145 h 145"/>
                <a:gd name="T26" fmla="*/ 242 w 242"/>
                <a:gd name="T27" fmla="*/ 107 h 145"/>
                <a:gd name="T28" fmla="*/ 218 w 242"/>
                <a:gd name="T29" fmla="*/ 72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2" h="145">
                  <a:moveTo>
                    <a:pt x="218" y="72"/>
                  </a:moveTo>
                  <a:cubicBezTo>
                    <a:pt x="213" y="54"/>
                    <a:pt x="197" y="41"/>
                    <a:pt x="178" y="41"/>
                  </a:cubicBezTo>
                  <a:cubicBezTo>
                    <a:pt x="178" y="41"/>
                    <a:pt x="178" y="41"/>
                    <a:pt x="178" y="41"/>
                  </a:cubicBezTo>
                  <a:cubicBezTo>
                    <a:pt x="178" y="41"/>
                    <a:pt x="178" y="41"/>
                    <a:pt x="178" y="41"/>
                  </a:cubicBezTo>
                  <a:cubicBezTo>
                    <a:pt x="178" y="18"/>
                    <a:pt x="159" y="0"/>
                    <a:pt x="137" y="0"/>
                  </a:cubicBezTo>
                  <a:cubicBezTo>
                    <a:pt x="121" y="0"/>
                    <a:pt x="107" y="8"/>
                    <a:pt x="100" y="21"/>
                  </a:cubicBezTo>
                  <a:cubicBezTo>
                    <a:pt x="96" y="20"/>
                    <a:pt x="92" y="19"/>
                    <a:pt x="87" y="19"/>
                  </a:cubicBezTo>
                  <a:cubicBezTo>
                    <a:pt x="66" y="19"/>
                    <a:pt x="49" y="36"/>
                    <a:pt x="49" y="58"/>
                  </a:cubicBezTo>
                  <a:cubicBezTo>
                    <a:pt x="49" y="58"/>
                    <a:pt x="49" y="58"/>
                    <a:pt x="49" y="58"/>
                  </a:cubicBezTo>
                  <a:cubicBezTo>
                    <a:pt x="47" y="58"/>
                    <a:pt x="45" y="58"/>
                    <a:pt x="44" y="58"/>
                  </a:cubicBezTo>
                  <a:cubicBezTo>
                    <a:pt x="19" y="58"/>
                    <a:pt x="0" y="77"/>
                    <a:pt x="0" y="101"/>
                  </a:cubicBezTo>
                  <a:cubicBezTo>
                    <a:pt x="0" y="125"/>
                    <a:pt x="19" y="145"/>
                    <a:pt x="44" y="145"/>
                  </a:cubicBezTo>
                  <a:cubicBezTo>
                    <a:pt x="204" y="145"/>
                    <a:pt x="204" y="145"/>
                    <a:pt x="204" y="145"/>
                  </a:cubicBezTo>
                  <a:cubicBezTo>
                    <a:pt x="225" y="145"/>
                    <a:pt x="242" y="128"/>
                    <a:pt x="242" y="107"/>
                  </a:cubicBezTo>
                  <a:cubicBezTo>
                    <a:pt x="242" y="91"/>
                    <a:pt x="232" y="78"/>
                    <a:pt x="218" y="7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127" name="Freeform 43"/>
            <p:cNvSpPr>
              <a:spLocks/>
            </p:cNvSpPr>
            <p:nvPr/>
          </p:nvSpPr>
          <p:spPr bwMode="auto">
            <a:xfrm>
              <a:off x="10671175" y="617538"/>
              <a:ext cx="546100" cy="317500"/>
            </a:xfrm>
            <a:custGeom>
              <a:avLst/>
              <a:gdLst>
                <a:gd name="T0" fmla="*/ 21 w 210"/>
                <a:gd name="T1" fmla="*/ 61 h 122"/>
                <a:gd name="T2" fmla="*/ 56 w 210"/>
                <a:gd name="T3" fmla="*/ 35 h 122"/>
                <a:gd name="T4" fmla="*/ 56 w 210"/>
                <a:gd name="T5" fmla="*/ 35 h 122"/>
                <a:gd name="T6" fmla="*/ 56 w 210"/>
                <a:gd name="T7" fmla="*/ 35 h 122"/>
                <a:gd name="T8" fmla="*/ 91 w 210"/>
                <a:gd name="T9" fmla="*/ 0 h 122"/>
                <a:gd name="T10" fmla="*/ 123 w 210"/>
                <a:gd name="T11" fmla="*/ 18 h 122"/>
                <a:gd name="T12" fmla="*/ 134 w 210"/>
                <a:gd name="T13" fmla="*/ 16 h 122"/>
                <a:gd name="T14" fmla="*/ 167 w 210"/>
                <a:gd name="T15" fmla="*/ 49 h 122"/>
                <a:gd name="T16" fmla="*/ 167 w 210"/>
                <a:gd name="T17" fmla="*/ 49 h 122"/>
                <a:gd name="T18" fmla="*/ 172 w 210"/>
                <a:gd name="T19" fmla="*/ 49 h 122"/>
                <a:gd name="T20" fmla="*/ 210 w 210"/>
                <a:gd name="T21" fmla="*/ 85 h 122"/>
                <a:gd name="T22" fmla="*/ 172 w 210"/>
                <a:gd name="T23" fmla="*/ 122 h 122"/>
                <a:gd name="T24" fmla="*/ 33 w 210"/>
                <a:gd name="T25" fmla="*/ 122 h 122"/>
                <a:gd name="T26" fmla="*/ 0 w 210"/>
                <a:gd name="T27" fmla="*/ 90 h 122"/>
                <a:gd name="T28" fmla="*/ 21 w 210"/>
                <a:gd name="T29" fmla="*/ 61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0" h="122">
                  <a:moveTo>
                    <a:pt x="21" y="61"/>
                  </a:moveTo>
                  <a:cubicBezTo>
                    <a:pt x="25" y="46"/>
                    <a:pt x="39" y="35"/>
                    <a:pt x="56" y="35"/>
                  </a:cubicBezTo>
                  <a:cubicBezTo>
                    <a:pt x="56" y="35"/>
                    <a:pt x="56" y="35"/>
                    <a:pt x="56" y="35"/>
                  </a:cubicBezTo>
                  <a:cubicBezTo>
                    <a:pt x="56" y="35"/>
                    <a:pt x="56" y="35"/>
                    <a:pt x="56" y="35"/>
                  </a:cubicBezTo>
                  <a:cubicBezTo>
                    <a:pt x="56" y="16"/>
                    <a:pt x="72" y="0"/>
                    <a:pt x="91" y="0"/>
                  </a:cubicBezTo>
                  <a:cubicBezTo>
                    <a:pt x="105" y="0"/>
                    <a:pt x="117" y="8"/>
                    <a:pt x="123" y="18"/>
                  </a:cubicBezTo>
                  <a:cubicBezTo>
                    <a:pt x="126" y="17"/>
                    <a:pt x="130" y="16"/>
                    <a:pt x="134" y="16"/>
                  </a:cubicBezTo>
                  <a:cubicBezTo>
                    <a:pt x="152" y="16"/>
                    <a:pt x="167" y="31"/>
                    <a:pt x="167" y="49"/>
                  </a:cubicBezTo>
                  <a:cubicBezTo>
                    <a:pt x="167" y="49"/>
                    <a:pt x="167" y="49"/>
                    <a:pt x="167" y="49"/>
                  </a:cubicBezTo>
                  <a:cubicBezTo>
                    <a:pt x="169" y="49"/>
                    <a:pt x="170" y="49"/>
                    <a:pt x="172" y="49"/>
                  </a:cubicBezTo>
                  <a:cubicBezTo>
                    <a:pt x="193" y="49"/>
                    <a:pt x="210" y="65"/>
                    <a:pt x="210" y="85"/>
                  </a:cubicBezTo>
                  <a:cubicBezTo>
                    <a:pt x="210" y="106"/>
                    <a:pt x="193" y="122"/>
                    <a:pt x="172" y="122"/>
                  </a:cubicBezTo>
                  <a:cubicBezTo>
                    <a:pt x="33" y="122"/>
                    <a:pt x="33" y="122"/>
                    <a:pt x="33" y="122"/>
                  </a:cubicBezTo>
                  <a:cubicBezTo>
                    <a:pt x="15" y="122"/>
                    <a:pt x="0" y="108"/>
                    <a:pt x="0" y="90"/>
                  </a:cubicBezTo>
                  <a:cubicBezTo>
                    <a:pt x="0" y="77"/>
                    <a:pt x="9" y="65"/>
                    <a:pt x="21" y="61"/>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128" name="Freeform 44"/>
            <p:cNvSpPr>
              <a:spLocks/>
            </p:cNvSpPr>
            <p:nvPr/>
          </p:nvSpPr>
          <p:spPr bwMode="auto">
            <a:xfrm>
              <a:off x="9077325" y="4816475"/>
              <a:ext cx="217488" cy="212725"/>
            </a:xfrm>
            <a:custGeom>
              <a:avLst/>
              <a:gdLst>
                <a:gd name="T0" fmla="*/ 29 w 83"/>
                <a:gd name="T1" fmla="*/ 72 h 82"/>
                <a:gd name="T2" fmla="*/ 30 w 83"/>
                <a:gd name="T3" fmla="*/ 73 h 82"/>
                <a:gd name="T4" fmla="*/ 74 w 83"/>
                <a:gd name="T5" fmla="*/ 62 h 82"/>
                <a:gd name="T6" fmla="*/ 63 w 83"/>
                <a:gd name="T7" fmla="*/ 18 h 82"/>
                <a:gd name="T8" fmla="*/ 62 w 83"/>
                <a:gd name="T9" fmla="*/ 17 h 82"/>
                <a:gd name="T10" fmla="*/ 62 w 83"/>
                <a:gd name="T11" fmla="*/ 17 h 82"/>
                <a:gd name="T12" fmla="*/ 33 w 83"/>
                <a:gd name="T13" fmla="*/ 0 h 82"/>
                <a:gd name="T14" fmla="*/ 0 w 83"/>
                <a:gd name="T15" fmla="*/ 55 h 82"/>
                <a:gd name="T16" fmla="*/ 29 w 83"/>
                <a:gd name="T17" fmla="*/ 72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3" h="82">
                  <a:moveTo>
                    <a:pt x="29" y="72"/>
                  </a:moveTo>
                  <a:cubicBezTo>
                    <a:pt x="29" y="72"/>
                    <a:pt x="30" y="73"/>
                    <a:pt x="30" y="73"/>
                  </a:cubicBezTo>
                  <a:cubicBezTo>
                    <a:pt x="46" y="82"/>
                    <a:pt x="65" y="77"/>
                    <a:pt x="74" y="62"/>
                  </a:cubicBezTo>
                  <a:cubicBezTo>
                    <a:pt x="83" y="47"/>
                    <a:pt x="78" y="27"/>
                    <a:pt x="63" y="18"/>
                  </a:cubicBezTo>
                  <a:cubicBezTo>
                    <a:pt x="62" y="18"/>
                    <a:pt x="62" y="18"/>
                    <a:pt x="62" y="17"/>
                  </a:cubicBezTo>
                  <a:cubicBezTo>
                    <a:pt x="62" y="17"/>
                    <a:pt x="62" y="17"/>
                    <a:pt x="62" y="17"/>
                  </a:cubicBezTo>
                  <a:cubicBezTo>
                    <a:pt x="33" y="0"/>
                    <a:pt x="33" y="0"/>
                    <a:pt x="33" y="0"/>
                  </a:cubicBezTo>
                  <a:cubicBezTo>
                    <a:pt x="0" y="55"/>
                    <a:pt x="0" y="55"/>
                    <a:pt x="0" y="55"/>
                  </a:cubicBezTo>
                  <a:cubicBezTo>
                    <a:pt x="29" y="72"/>
                    <a:pt x="29" y="72"/>
                    <a:pt x="29" y="72"/>
                  </a:cubicBezTo>
                  <a:close/>
                </a:path>
              </a:pathLst>
            </a:custGeom>
            <a:solidFill>
              <a:srgbClr val="FFC68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129" name="Rectangle 45"/>
            <p:cNvSpPr>
              <a:spLocks noChangeArrowheads="1"/>
            </p:cNvSpPr>
            <p:nvPr/>
          </p:nvSpPr>
          <p:spPr bwMode="auto">
            <a:xfrm>
              <a:off x="7880350" y="4425950"/>
              <a:ext cx="1017588" cy="1398587"/>
            </a:xfrm>
            <a:prstGeom prst="rect">
              <a:avLst/>
            </a:prstGeom>
            <a:solidFill>
              <a:srgbClr val="662D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130" name="Rectangle 46"/>
            <p:cNvSpPr>
              <a:spLocks noChangeArrowheads="1"/>
            </p:cNvSpPr>
            <p:nvPr/>
          </p:nvSpPr>
          <p:spPr bwMode="auto">
            <a:xfrm>
              <a:off x="7880350" y="4425950"/>
              <a:ext cx="1017588" cy="1398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131" name="Rectangle 47"/>
            <p:cNvSpPr>
              <a:spLocks noChangeArrowheads="1"/>
            </p:cNvSpPr>
            <p:nvPr/>
          </p:nvSpPr>
          <p:spPr bwMode="auto">
            <a:xfrm>
              <a:off x="7880350" y="5684838"/>
              <a:ext cx="179388" cy="1089025"/>
            </a:xfrm>
            <a:prstGeom prst="rect">
              <a:avLst/>
            </a:prstGeom>
            <a:solidFill>
              <a:srgbClr val="662D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132" name="Rectangle 48"/>
            <p:cNvSpPr>
              <a:spLocks noChangeArrowheads="1"/>
            </p:cNvSpPr>
            <p:nvPr/>
          </p:nvSpPr>
          <p:spPr bwMode="auto">
            <a:xfrm>
              <a:off x="7880350" y="5684838"/>
              <a:ext cx="179388" cy="108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133" name="Freeform 49"/>
            <p:cNvSpPr>
              <a:spLocks/>
            </p:cNvSpPr>
            <p:nvPr/>
          </p:nvSpPr>
          <p:spPr bwMode="auto">
            <a:xfrm>
              <a:off x="9136063" y="6526213"/>
              <a:ext cx="444500" cy="247650"/>
            </a:xfrm>
            <a:custGeom>
              <a:avLst/>
              <a:gdLst>
                <a:gd name="T0" fmla="*/ 280 w 280"/>
                <a:gd name="T1" fmla="*/ 120 h 156"/>
                <a:gd name="T2" fmla="*/ 160 w 280"/>
                <a:gd name="T3" fmla="*/ 0 h 156"/>
                <a:gd name="T4" fmla="*/ 0 w 280"/>
                <a:gd name="T5" fmla="*/ 0 h 156"/>
                <a:gd name="T6" fmla="*/ 0 w 280"/>
                <a:gd name="T7" fmla="*/ 156 h 156"/>
                <a:gd name="T8" fmla="*/ 280 w 280"/>
                <a:gd name="T9" fmla="*/ 156 h 156"/>
                <a:gd name="T10" fmla="*/ 280 w 280"/>
                <a:gd name="T11" fmla="*/ 120 h 156"/>
              </a:gdLst>
              <a:ahLst/>
              <a:cxnLst>
                <a:cxn ang="0">
                  <a:pos x="T0" y="T1"/>
                </a:cxn>
                <a:cxn ang="0">
                  <a:pos x="T2" y="T3"/>
                </a:cxn>
                <a:cxn ang="0">
                  <a:pos x="T4" y="T5"/>
                </a:cxn>
                <a:cxn ang="0">
                  <a:pos x="T6" y="T7"/>
                </a:cxn>
                <a:cxn ang="0">
                  <a:pos x="T8" y="T9"/>
                </a:cxn>
                <a:cxn ang="0">
                  <a:pos x="T10" y="T11"/>
                </a:cxn>
              </a:cxnLst>
              <a:rect l="0" t="0" r="r" b="b"/>
              <a:pathLst>
                <a:path w="280" h="156">
                  <a:moveTo>
                    <a:pt x="280" y="120"/>
                  </a:moveTo>
                  <a:lnTo>
                    <a:pt x="160" y="0"/>
                  </a:lnTo>
                  <a:lnTo>
                    <a:pt x="0" y="0"/>
                  </a:lnTo>
                  <a:lnTo>
                    <a:pt x="0" y="156"/>
                  </a:lnTo>
                  <a:lnTo>
                    <a:pt x="280" y="156"/>
                  </a:lnTo>
                  <a:lnTo>
                    <a:pt x="280" y="120"/>
                  </a:lnTo>
                  <a:close/>
                </a:path>
              </a:pathLst>
            </a:custGeom>
            <a:solidFill>
              <a:srgbClr val="0041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134" name="Freeform 50"/>
            <p:cNvSpPr>
              <a:spLocks/>
            </p:cNvSpPr>
            <p:nvPr/>
          </p:nvSpPr>
          <p:spPr bwMode="auto">
            <a:xfrm>
              <a:off x="9136063" y="6526213"/>
              <a:ext cx="444500" cy="247650"/>
            </a:xfrm>
            <a:custGeom>
              <a:avLst/>
              <a:gdLst>
                <a:gd name="T0" fmla="*/ 280 w 280"/>
                <a:gd name="T1" fmla="*/ 120 h 156"/>
                <a:gd name="T2" fmla="*/ 160 w 280"/>
                <a:gd name="T3" fmla="*/ 0 h 156"/>
                <a:gd name="T4" fmla="*/ 0 w 280"/>
                <a:gd name="T5" fmla="*/ 0 h 156"/>
                <a:gd name="T6" fmla="*/ 0 w 280"/>
                <a:gd name="T7" fmla="*/ 156 h 156"/>
                <a:gd name="T8" fmla="*/ 280 w 280"/>
                <a:gd name="T9" fmla="*/ 156 h 156"/>
                <a:gd name="T10" fmla="*/ 280 w 280"/>
                <a:gd name="T11" fmla="*/ 120 h 156"/>
              </a:gdLst>
              <a:ahLst/>
              <a:cxnLst>
                <a:cxn ang="0">
                  <a:pos x="T0" y="T1"/>
                </a:cxn>
                <a:cxn ang="0">
                  <a:pos x="T2" y="T3"/>
                </a:cxn>
                <a:cxn ang="0">
                  <a:pos x="T4" y="T5"/>
                </a:cxn>
                <a:cxn ang="0">
                  <a:pos x="T6" y="T7"/>
                </a:cxn>
                <a:cxn ang="0">
                  <a:pos x="T8" y="T9"/>
                </a:cxn>
                <a:cxn ang="0">
                  <a:pos x="T10" y="T11"/>
                </a:cxn>
              </a:cxnLst>
              <a:rect l="0" t="0" r="r" b="b"/>
              <a:pathLst>
                <a:path w="280" h="156">
                  <a:moveTo>
                    <a:pt x="280" y="120"/>
                  </a:moveTo>
                  <a:lnTo>
                    <a:pt x="160" y="0"/>
                  </a:lnTo>
                  <a:lnTo>
                    <a:pt x="0" y="0"/>
                  </a:lnTo>
                  <a:lnTo>
                    <a:pt x="0" y="156"/>
                  </a:lnTo>
                  <a:lnTo>
                    <a:pt x="280" y="156"/>
                  </a:lnTo>
                  <a:lnTo>
                    <a:pt x="280" y="12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135" name="Rectangle 51"/>
            <p:cNvSpPr>
              <a:spLocks noChangeArrowheads="1"/>
            </p:cNvSpPr>
            <p:nvPr/>
          </p:nvSpPr>
          <p:spPr bwMode="auto">
            <a:xfrm>
              <a:off x="8721725" y="5684838"/>
              <a:ext cx="176213" cy="1089025"/>
            </a:xfrm>
            <a:prstGeom prst="rect">
              <a:avLst/>
            </a:prstGeom>
            <a:solidFill>
              <a:srgbClr val="662D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136" name="Rectangle 52"/>
            <p:cNvSpPr>
              <a:spLocks noChangeArrowheads="1"/>
            </p:cNvSpPr>
            <p:nvPr/>
          </p:nvSpPr>
          <p:spPr bwMode="auto">
            <a:xfrm>
              <a:off x="8721725" y="5684838"/>
              <a:ext cx="176213" cy="108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137" name="Rectangle 53"/>
            <p:cNvSpPr>
              <a:spLocks noChangeArrowheads="1"/>
            </p:cNvSpPr>
            <p:nvPr/>
          </p:nvSpPr>
          <p:spPr bwMode="auto">
            <a:xfrm>
              <a:off x="8283575" y="5684838"/>
              <a:ext cx="177800" cy="1089025"/>
            </a:xfrm>
            <a:prstGeom prst="rect">
              <a:avLst/>
            </a:prstGeom>
            <a:solidFill>
              <a:srgbClr val="662D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138" name="Rectangle 54"/>
            <p:cNvSpPr>
              <a:spLocks noChangeArrowheads="1"/>
            </p:cNvSpPr>
            <p:nvPr/>
          </p:nvSpPr>
          <p:spPr bwMode="auto">
            <a:xfrm>
              <a:off x="8283575" y="5684838"/>
              <a:ext cx="177800" cy="108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139" name="Rectangle 55"/>
            <p:cNvSpPr>
              <a:spLocks noChangeArrowheads="1"/>
            </p:cNvSpPr>
            <p:nvPr/>
          </p:nvSpPr>
          <p:spPr bwMode="auto">
            <a:xfrm>
              <a:off x="9121775" y="5684838"/>
              <a:ext cx="177800" cy="1089025"/>
            </a:xfrm>
            <a:prstGeom prst="rect">
              <a:avLst/>
            </a:prstGeom>
            <a:solidFill>
              <a:srgbClr val="662D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140" name="Rectangle 56"/>
            <p:cNvSpPr>
              <a:spLocks noChangeArrowheads="1"/>
            </p:cNvSpPr>
            <p:nvPr/>
          </p:nvSpPr>
          <p:spPr bwMode="auto">
            <a:xfrm>
              <a:off x="9121775" y="5684838"/>
              <a:ext cx="177800" cy="108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141" name="Rectangle 57"/>
            <p:cNvSpPr>
              <a:spLocks noChangeArrowheads="1"/>
            </p:cNvSpPr>
            <p:nvPr/>
          </p:nvSpPr>
          <p:spPr bwMode="auto">
            <a:xfrm>
              <a:off x="8604250" y="5664200"/>
              <a:ext cx="695325" cy="160337"/>
            </a:xfrm>
            <a:prstGeom prst="rect">
              <a:avLst/>
            </a:prstGeom>
            <a:solidFill>
              <a:srgbClr val="662D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142" name="Rectangle 58"/>
            <p:cNvSpPr>
              <a:spLocks noChangeArrowheads="1"/>
            </p:cNvSpPr>
            <p:nvPr/>
          </p:nvSpPr>
          <p:spPr bwMode="auto">
            <a:xfrm>
              <a:off x="8604250" y="5664200"/>
              <a:ext cx="695325" cy="160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143" name="Freeform 59"/>
            <p:cNvSpPr>
              <a:spLocks/>
            </p:cNvSpPr>
            <p:nvPr/>
          </p:nvSpPr>
          <p:spPr bwMode="auto">
            <a:xfrm>
              <a:off x="8810625" y="4425950"/>
              <a:ext cx="87313" cy="1238250"/>
            </a:xfrm>
            <a:custGeom>
              <a:avLst/>
              <a:gdLst>
                <a:gd name="T0" fmla="*/ 55 w 55"/>
                <a:gd name="T1" fmla="*/ 0 h 780"/>
                <a:gd name="T2" fmla="*/ 0 w 55"/>
                <a:gd name="T3" fmla="*/ 0 h 780"/>
                <a:gd name="T4" fmla="*/ 0 w 55"/>
                <a:gd name="T5" fmla="*/ 624 h 780"/>
                <a:gd name="T6" fmla="*/ 0 w 55"/>
                <a:gd name="T7" fmla="*/ 780 h 780"/>
                <a:gd name="T8" fmla="*/ 55 w 55"/>
                <a:gd name="T9" fmla="*/ 780 h 780"/>
                <a:gd name="T10" fmla="*/ 55 w 55"/>
                <a:gd name="T11" fmla="*/ 626 h 780"/>
                <a:gd name="T12" fmla="*/ 55 w 55"/>
                <a:gd name="T13" fmla="*/ 0 h 780"/>
              </a:gdLst>
              <a:ahLst/>
              <a:cxnLst>
                <a:cxn ang="0">
                  <a:pos x="T0" y="T1"/>
                </a:cxn>
                <a:cxn ang="0">
                  <a:pos x="T2" y="T3"/>
                </a:cxn>
                <a:cxn ang="0">
                  <a:pos x="T4" y="T5"/>
                </a:cxn>
                <a:cxn ang="0">
                  <a:pos x="T6" y="T7"/>
                </a:cxn>
                <a:cxn ang="0">
                  <a:pos x="T8" y="T9"/>
                </a:cxn>
                <a:cxn ang="0">
                  <a:pos x="T10" y="T11"/>
                </a:cxn>
                <a:cxn ang="0">
                  <a:pos x="T12" y="T13"/>
                </a:cxn>
              </a:cxnLst>
              <a:rect l="0" t="0" r="r" b="b"/>
              <a:pathLst>
                <a:path w="55" h="780">
                  <a:moveTo>
                    <a:pt x="55" y="0"/>
                  </a:moveTo>
                  <a:lnTo>
                    <a:pt x="0" y="0"/>
                  </a:lnTo>
                  <a:lnTo>
                    <a:pt x="0" y="624"/>
                  </a:lnTo>
                  <a:lnTo>
                    <a:pt x="0" y="780"/>
                  </a:lnTo>
                  <a:lnTo>
                    <a:pt x="55" y="780"/>
                  </a:lnTo>
                  <a:lnTo>
                    <a:pt x="55" y="626"/>
                  </a:lnTo>
                  <a:lnTo>
                    <a:pt x="55" y="0"/>
                  </a:lnTo>
                  <a:close/>
                </a:path>
              </a:pathLst>
            </a:custGeom>
            <a:solidFill>
              <a:srgbClr val="32145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144" name="Freeform 60"/>
            <p:cNvSpPr>
              <a:spLocks/>
            </p:cNvSpPr>
            <p:nvPr/>
          </p:nvSpPr>
          <p:spPr bwMode="auto">
            <a:xfrm>
              <a:off x="8810625" y="4425950"/>
              <a:ext cx="87313" cy="1238250"/>
            </a:xfrm>
            <a:custGeom>
              <a:avLst/>
              <a:gdLst>
                <a:gd name="T0" fmla="*/ 55 w 55"/>
                <a:gd name="T1" fmla="*/ 0 h 780"/>
                <a:gd name="T2" fmla="*/ 0 w 55"/>
                <a:gd name="T3" fmla="*/ 0 h 780"/>
                <a:gd name="T4" fmla="*/ 0 w 55"/>
                <a:gd name="T5" fmla="*/ 624 h 780"/>
                <a:gd name="T6" fmla="*/ 0 w 55"/>
                <a:gd name="T7" fmla="*/ 780 h 780"/>
                <a:gd name="T8" fmla="*/ 55 w 55"/>
                <a:gd name="T9" fmla="*/ 780 h 780"/>
                <a:gd name="T10" fmla="*/ 55 w 55"/>
                <a:gd name="T11" fmla="*/ 626 h 780"/>
                <a:gd name="T12" fmla="*/ 55 w 55"/>
                <a:gd name="T13" fmla="*/ 0 h 780"/>
              </a:gdLst>
              <a:ahLst/>
              <a:cxnLst>
                <a:cxn ang="0">
                  <a:pos x="T0" y="T1"/>
                </a:cxn>
                <a:cxn ang="0">
                  <a:pos x="T2" y="T3"/>
                </a:cxn>
                <a:cxn ang="0">
                  <a:pos x="T4" y="T5"/>
                </a:cxn>
                <a:cxn ang="0">
                  <a:pos x="T6" y="T7"/>
                </a:cxn>
                <a:cxn ang="0">
                  <a:pos x="T8" y="T9"/>
                </a:cxn>
                <a:cxn ang="0">
                  <a:pos x="T10" y="T11"/>
                </a:cxn>
                <a:cxn ang="0">
                  <a:pos x="T12" y="T13"/>
                </a:cxn>
              </a:cxnLst>
              <a:rect l="0" t="0" r="r" b="b"/>
              <a:pathLst>
                <a:path w="55" h="780">
                  <a:moveTo>
                    <a:pt x="55" y="0"/>
                  </a:moveTo>
                  <a:lnTo>
                    <a:pt x="0" y="0"/>
                  </a:lnTo>
                  <a:lnTo>
                    <a:pt x="0" y="624"/>
                  </a:lnTo>
                  <a:lnTo>
                    <a:pt x="0" y="780"/>
                  </a:lnTo>
                  <a:lnTo>
                    <a:pt x="55" y="780"/>
                  </a:lnTo>
                  <a:lnTo>
                    <a:pt x="55" y="626"/>
                  </a:lnTo>
                  <a:lnTo>
                    <a:pt x="5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145" name="Freeform 61"/>
            <p:cNvSpPr>
              <a:spLocks/>
            </p:cNvSpPr>
            <p:nvPr/>
          </p:nvSpPr>
          <p:spPr bwMode="auto">
            <a:xfrm>
              <a:off x="8810625" y="5824538"/>
              <a:ext cx="87313" cy="949325"/>
            </a:xfrm>
            <a:custGeom>
              <a:avLst/>
              <a:gdLst>
                <a:gd name="T0" fmla="*/ 55 w 55"/>
                <a:gd name="T1" fmla="*/ 0 h 598"/>
                <a:gd name="T2" fmla="*/ 0 w 55"/>
                <a:gd name="T3" fmla="*/ 0 h 598"/>
                <a:gd name="T4" fmla="*/ 0 w 55"/>
                <a:gd name="T5" fmla="*/ 598 h 598"/>
                <a:gd name="T6" fmla="*/ 55 w 55"/>
                <a:gd name="T7" fmla="*/ 598 h 598"/>
                <a:gd name="T8" fmla="*/ 55 w 55"/>
                <a:gd name="T9" fmla="*/ 495 h 598"/>
                <a:gd name="T10" fmla="*/ 55 w 55"/>
                <a:gd name="T11" fmla="*/ 464 h 598"/>
                <a:gd name="T12" fmla="*/ 55 w 55"/>
                <a:gd name="T13" fmla="*/ 0 h 598"/>
              </a:gdLst>
              <a:ahLst/>
              <a:cxnLst>
                <a:cxn ang="0">
                  <a:pos x="T0" y="T1"/>
                </a:cxn>
                <a:cxn ang="0">
                  <a:pos x="T2" y="T3"/>
                </a:cxn>
                <a:cxn ang="0">
                  <a:pos x="T4" y="T5"/>
                </a:cxn>
                <a:cxn ang="0">
                  <a:pos x="T6" y="T7"/>
                </a:cxn>
                <a:cxn ang="0">
                  <a:pos x="T8" y="T9"/>
                </a:cxn>
                <a:cxn ang="0">
                  <a:pos x="T10" y="T11"/>
                </a:cxn>
                <a:cxn ang="0">
                  <a:pos x="T12" y="T13"/>
                </a:cxn>
              </a:cxnLst>
              <a:rect l="0" t="0" r="r" b="b"/>
              <a:pathLst>
                <a:path w="55" h="598">
                  <a:moveTo>
                    <a:pt x="55" y="0"/>
                  </a:moveTo>
                  <a:lnTo>
                    <a:pt x="0" y="0"/>
                  </a:lnTo>
                  <a:lnTo>
                    <a:pt x="0" y="598"/>
                  </a:lnTo>
                  <a:lnTo>
                    <a:pt x="55" y="598"/>
                  </a:lnTo>
                  <a:lnTo>
                    <a:pt x="55" y="495"/>
                  </a:lnTo>
                  <a:lnTo>
                    <a:pt x="55" y="464"/>
                  </a:lnTo>
                  <a:lnTo>
                    <a:pt x="55" y="0"/>
                  </a:lnTo>
                  <a:close/>
                </a:path>
              </a:pathLst>
            </a:custGeom>
            <a:solidFill>
              <a:srgbClr val="32145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146" name="Freeform 62"/>
            <p:cNvSpPr>
              <a:spLocks/>
            </p:cNvSpPr>
            <p:nvPr/>
          </p:nvSpPr>
          <p:spPr bwMode="auto">
            <a:xfrm>
              <a:off x="8810625" y="5824538"/>
              <a:ext cx="87313" cy="949325"/>
            </a:xfrm>
            <a:custGeom>
              <a:avLst/>
              <a:gdLst>
                <a:gd name="T0" fmla="*/ 55 w 55"/>
                <a:gd name="T1" fmla="*/ 0 h 598"/>
                <a:gd name="T2" fmla="*/ 0 w 55"/>
                <a:gd name="T3" fmla="*/ 0 h 598"/>
                <a:gd name="T4" fmla="*/ 0 w 55"/>
                <a:gd name="T5" fmla="*/ 598 h 598"/>
                <a:gd name="T6" fmla="*/ 55 w 55"/>
                <a:gd name="T7" fmla="*/ 598 h 598"/>
                <a:gd name="T8" fmla="*/ 55 w 55"/>
                <a:gd name="T9" fmla="*/ 495 h 598"/>
                <a:gd name="T10" fmla="*/ 55 w 55"/>
                <a:gd name="T11" fmla="*/ 464 h 598"/>
                <a:gd name="T12" fmla="*/ 55 w 55"/>
                <a:gd name="T13" fmla="*/ 0 h 598"/>
              </a:gdLst>
              <a:ahLst/>
              <a:cxnLst>
                <a:cxn ang="0">
                  <a:pos x="T0" y="T1"/>
                </a:cxn>
                <a:cxn ang="0">
                  <a:pos x="T2" y="T3"/>
                </a:cxn>
                <a:cxn ang="0">
                  <a:pos x="T4" y="T5"/>
                </a:cxn>
                <a:cxn ang="0">
                  <a:pos x="T6" y="T7"/>
                </a:cxn>
                <a:cxn ang="0">
                  <a:pos x="T8" y="T9"/>
                </a:cxn>
                <a:cxn ang="0">
                  <a:pos x="T10" y="T11"/>
                </a:cxn>
                <a:cxn ang="0">
                  <a:pos x="T12" y="T13"/>
                </a:cxn>
              </a:cxnLst>
              <a:rect l="0" t="0" r="r" b="b"/>
              <a:pathLst>
                <a:path w="55" h="598">
                  <a:moveTo>
                    <a:pt x="55" y="0"/>
                  </a:moveTo>
                  <a:lnTo>
                    <a:pt x="0" y="0"/>
                  </a:lnTo>
                  <a:lnTo>
                    <a:pt x="0" y="598"/>
                  </a:lnTo>
                  <a:lnTo>
                    <a:pt x="55" y="598"/>
                  </a:lnTo>
                  <a:lnTo>
                    <a:pt x="55" y="495"/>
                  </a:lnTo>
                  <a:lnTo>
                    <a:pt x="55" y="464"/>
                  </a:lnTo>
                  <a:lnTo>
                    <a:pt x="5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147" name="Freeform 63"/>
            <p:cNvSpPr>
              <a:spLocks/>
            </p:cNvSpPr>
            <p:nvPr/>
          </p:nvSpPr>
          <p:spPr bwMode="auto">
            <a:xfrm>
              <a:off x="8810625" y="5664200"/>
              <a:ext cx="87313" cy="160337"/>
            </a:xfrm>
            <a:custGeom>
              <a:avLst/>
              <a:gdLst>
                <a:gd name="T0" fmla="*/ 55 w 55"/>
                <a:gd name="T1" fmla="*/ 0 h 101"/>
                <a:gd name="T2" fmla="*/ 55 w 55"/>
                <a:gd name="T3" fmla="*/ 0 h 101"/>
                <a:gd name="T4" fmla="*/ 0 w 55"/>
                <a:gd name="T5" fmla="*/ 0 h 101"/>
                <a:gd name="T6" fmla="*/ 0 w 55"/>
                <a:gd name="T7" fmla="*/ 101 h 101"/>
                <a:gd name="T8" fmla="*/ 55 w 55"/>
                <a:gd name="T9" fmla="*/ 101 h 101"/>
                <a:gd name="T10" fmla="*/ 55 w 55"/>
                <a:gd name="T11" fmla="*/ 0 h 101"/>
              </a:gdLst>
              <a:ahLst/>
              <a:cxnLst>
                <a:cxn ang="0">
                  <a:pos x="T0" y="T1"/>
                </a:cxn>
                <a:cxn ang="0">
                  <a:pos x="T2" y="T3"/>
                </a:cxn>
                <a:cxn ang="0">
                  <a:pos x="T4" y="T5"/>
                </a:cxn>
                <a:cxn ang="0">
                  <a:pos x="T6" y="T7"/>
                </a:cxn>
                <a:cxn ang="0">
                  <a:pos x="T8" y="T9"/>
                </a:cxn>
                <a:cxn ang="0">
                  <a:pos x="T10" y="T11"/>
                </a:cxn>
              </a:cxnLst>
              <a:rect l="0" t="0" r="r" b="b"/>
              <a:pathLst>
                <a:path w="55" h="101">
                  <a:moveTo>
                    <a:pt x="55" y="0"/>
                  </a:moveTo>
                  <a:lnTo>
                    <a:pt x="55" y="0"/>
                  </a:lnTo>
                  <a:lnTo>
                    <a:pt x="0" y="0"/>
                  </a:lnTo>
                  <a:lnTo>
                    <a:pt x="0" y="101"/>
                  </a:lnTo>
                  <a:lnTo>
                    <a:pt x="55" y="101"/>
                  </a:lnTo>
                  <a:lnTo>
                    <a:pt x="55" y="0"/>
                  </a:lnTo>
                  <a:close/>
                </a:path>
              </a:pathLst>
            </a:custGeom>
            <a:solidFill>
              <a:srgbClr val="32145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148" name="Freeform 64"/>
            <p:cNvSpPr>
              <a:spLocks/>
            </p:cNvSpPr>
            <p:nvPr/>
          </p:nvSpPr>
          <p:spPr bwMode="auto">
            <a:xfrm>
              <a:off x="8810625" y="5664200"/>
              <a:ext cx="87313" cy="160337"/>
            </a:xfrm>
            <a:custGeom>
              <a:avLst/>
              <a:gdLst>
                <a:gd name="T0" fmla="*/ 55 w 55"/>
                <a:gd name="T1" fmla="*/ 0 h 101"/>
                <a:gd name="T2" fmla="*/ 55 w 55"/>
                <a:gd name="T3" fmla="*/ 0 h 101"/>
                <a:gd name="T4" fmla="*/ 0 w 55"/>
                <a:gd name="T5" fmla="*/ 0 h 101"/>
                <a:gd name="T6" fmla="*/ 0 w 55"/>
                <a:gd name="T7" fmla="*/ 101 h 101"/>
                <a:gd name="T8" fmla="*/ 55 w 55"/>
                <a:gd name="T9" fmla="*/ 101 h 101"/>
                <a:gd name="T10" fmla="*/ 55 w 55"/>
                <a:gd name="T11" fmla="*/ 0 h 101"/>
              </a:gdLst>
              <a:ahLst/>
              <a:cxnLst>
                <a:cxn ang="0">
                  <a:pos x="T0" y="T1"/>
                </a:cxn>
                <a:cxn ang="0">
                  <a:pos x="T2" y="T3"/>
                </a:cxn>
                <a:cxn ang="0">
                  <a:pos x="T4" y="T5"/>
                </a:cxn>
                <a:cxn ang="0">
                  <a:pos x="T6" y="T7"/>
                </a:cxn>
                <a:cxn ang="0">
                  <a:pos x="T8" y="T9"/>
                </a:cxn>
                <a:cxn ang="0">
                  <a:pos x="T10" y="T11"/>
                </a:cxn>
              </a:cxnLst>
              <a:rect l="0" t="0" r="r" b="b"/>
              <a:pathLst>
                <a:path w="55" h="101">
                  <a:moveTo>
                    <a:pt x="55" y="0"/>
                  </a:moveTo>
                  <a:lnTo>
                    <a:pt x="55" y="0"/>
                  </a:lnTo>
                  <a:lnTo>
                    <a:pt x="0" y="0"/>
                  </a:lnTo>
                  <a:lnTo>
                    <a:pt x="0" y="101"/>
                  </a:lnTo>
                  <a:lnTo>
                    <a:pt x="55" y="101"/>
                  </a:lnTo>
                  <a:lnTo>
                    <a:pt x="5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149" name="Rectangle 65"/>
            <p:cNvSpPr>
              <a:spLocks noChangeArrowheads="1"/>
            </p:cNvSpPr>
            <p:nvPr/>
          </p:nvSpPr>
          <p:spPr bwMode="auto">
            <a:xfrm>
              <a:off x="9121775" y="5824538"/>
              <a:ext cx="88900" cy="949325"/>
            </a:xfrm>
            <a:prstGeom prst="rect">
              <a:avLst/>
            </a:prstGeom>
            <a:solidFill>
              <a:srgbClr val="32145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150" name="Rectangle 66"/>
            <p:cNvSpPr>
              <a:spLocks noChangeArrowheads="1"/>
            </p:cNvSpPr>
            <p:nvPr/>
          </p:nvSpPr>
          <p:spPr bwMode="auto">
            <a:xfrm>
              <a:off x="9121775" y="5824538"/>
              <a:ext cx="88900" cy="949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151" name="Rectangle 67"/>
            <p:cNvSpPr>
              <a:spLocks noChangeArrowheads="1"/>
            </p:cNvSpPr>
            <p:nvPr/>
          </p:nvSpPr>
          <p:spPr bwMode="auto">
            <a:xfrm>
              <a:off x="9002713" y="5018088"/>
              <a:ext cx="1012825" cy="120650"/>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152" name="Rectangle 68"/>
            <p:cNvSpPr>
              <a:spLocks noChangeArrowheads="1"/>
            </p:cNvSpPr>
            <p:nvPr/>
          </p:nvSpPr>
          <p:spPr bwMode="auto">
            <a:xfrm>
              <a:off x="9002713" y="5018088"/>
              <a:ext cx="1012825" cy="120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153" name="Rectangle 69"/>
            <p:cNvSpPr>
              <a:spLocks noChangeArrowheads="1"/>
            </p:cNvSpPr>
            <p:nvPr/>
          </p:nvSpPr>
          <p:spPr bwMode="auto">
            <a:xfrm>
              <a:off x="9585325" y="5018088"/>
              <a:ext cx="430213" cy="120650"/>
            </a:xfrm>
            <a:prstGeom prst="rect">
              <a:avLst/>
            </a:prstGeom>
            <a:solidFill>
              <a:srgbClr val="0090B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154" name="Rectangle 70"/>
            <p:cNvSpPr>
              <a:spLocks noChangeArrowheads="1"/>
            </p:cNvSpPr>
            <p:nvPr/>
          </p:nvSpPr>
          <p:spPr bwMode="auto">
            <a:xfrm>
              <a:off x="9585325" y="5018088"/>
              <a:ext cx="430213" cy="120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155" name="Freeform 71"/>
            <p:cNvSpPr>
              <a:spLocks/>
            </p:cNvSpPr>
            <p:nvPr/>
          </p:nvSpPr>
          <p:spPr bwMode="auto">
            <a:xfrm>
              <a:off x="7880350" y="4816475"/>
              <a:ext cx="930275" cy="1008062"/>
            </a:xfrm>
            <a:custGeom>
              <a:avLst/>
              <a:gdLst>
                <a:gd name="T0" fmla="*/ 0 w 586"/>
                <a:gd name="T1" fmla="*/ 0 h 635"/>
                <a:gd name="T2" fmla="*/ 0 w 586"/>
                <a:gd name="T3" fmla="*/ 547 h 635"/>
                <a:gd name="T4" fmla="*/ 113 w 586"/>
                <a:gd name="T5" fmla="*/ 547 h 635"/>
                <a:gd name="T6" fmla="*/ 113 w 586"/>
                <a:gd name="T7" fmla="*/ 635 h 635"/>
                <a:gd name="T8" fmla="*/ 254 w 586"/>
                <a:gd name="T9" fmla="*/ 635 h 635"/>
                <a:gd name="T10" fmla="*/ 254 w 586"/>
                <a:gd name="T11" fmla="*/ 547 h 635"/>
                <a:gd name="T12" fmla="*/ 366 w 586"/>
                <a:gd name="T13" fmla="*/ 547 h 635"/>
                <a:gd name="T14" fmla="*/ 366 w 586"/>
                <a:gd name="T15" fmla="*/ 635 h 635"/>
                <a:gd name="T16" fmla="*/ 456 w 586"/>
                <a:gd name="T17" fmla="*/ 635 h 635"/>
                <a:gd name="T18" fmla="*/ 456 w 586"/>
                <a:gd name="T19" fmla="*/ 534 h 635"/>
                <a:gd name="T20" fmla="*/ 586 w 586"/>
                <a:gd name="T21" fmla="*/ 534 h 635"/>
                <a:gd name="T22" fmla="*/ 586 w 586"/>
                <a:gd name="T23" fmla="*/ 378 h 635"/>
                <a:gd name="T24" fmla="*/ 0 w 586"/>
                <a:gd name="T25" fmla="*/ 0 h 6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86" h="635">
                  <a:moveTo>
                    <a:pt x="0" y="0"/>
                  </a:moveTo>
                  <a:lnTo>
                    <a:pt x="0" y="547"/>
                  </a:lnTo>
                  <a:lnTo>
                    <a:pt x="113" y="547"/>
                  </a:lnTo>
                  <a:lnTo>
                    <a:pt x="113" y="635"/>
                  </a:lnTo>
                  <a:lnTo>
                    <a:pt x="254" y="635"/>
                  </a:lnTo>
                  <a:lnTo>
                    <a:pt x="254" y="547"/>
                  </a:lnTo>
                  <a:lnTo>
                    <a:pt x="366" y="547"/>
                  </a:lnTo>
                  <a:lnTo>
                    <a:pt x="366" y="635"/>
                  </a:lnTo>
                  <a:lnTo>
                    <a:pt x="456" y="635"/>
                  </a:lnTo>
                  <a:lnTo>
                    <a:pt x="456" y="534"/>
                  </a:lnTo>
                  <a:lnTo>
                    <a:pt x="586" y="534"/>
                  </a:lnTo>
                  <a:lnTo>
                    <a:pt x="586" y="378"/>
                  </a:lnTo>
                  <a:lnTo>
                    <a:pt x="0" y="0"/>
                  </a:lnTo>
                  <a:close/>
                </a:path>
              </a:pathLst>
            </a:custGeom>
            <a:solidFill>
              <a:srgbClr val="32145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156" name="Freeform 72"/>
            <p:cNvSpPr>
              <a:spLocks/>
            </p:cNvSpPr>
            <p:nvPr/>
          </p:nvSpPr>
          <p:spPr bwMode="auto">
            <a:xfrm>
              <a:off x="7880350" y="4816475"/>
              <a:ext cx="930275" cy="1008062"/>
            </a:xfrm>
            <a:custGeom>
              <a:avLst/>
              <a:gdLst>
                <a:gd name="T0" fmla="*/ 0 w 586"/>
                <a:gd name="T1" fmla="*/ 0 h 635"/>
                <a:gd name="T2" fmla="*/ 0 w 586"/>
                <a:gd name="T3" fmla="*/ 547 h 635"/>
                <a:gd name="T4" fmla="*/ 113 w 586"/>
                <a:gd name="T5" fmla="*/ 547 h 635"/>
                <a:gd name="T6" fmla="*/ 113 w 586"/>
                <a:gd name="T7" fmla="*/ 635 h 635"/>
                <a:gd name="T8" fmla="*/ 254 w 586"/>
                <a:gd name="T9" fmla="*/ 635 h 635"/>
                <a:gd name="T10" fmla="*/ 254 w 586"/>
                <a:gd name="T11" fmla="*/ 547 h 635"/>
                <a:gd name="T12" fmla="*/ 366 w 586"/>
                <a:gd name="T13" fmla="*/ 547 h 635"/>
                <a:gd name="T14" fmla="*/ 366 w 586"/>
                <a:gd name="T15" fmla="*/ 635 h 635"/>
                <a:gd name="T16" fmla="*/ 456 w 586"/>
                <a:gd name="T17" fmla="*/ 635 h 635"/>
                <a:gd name="T18" fmla="*/ 456 w 586"/>
                <a:gd name="T19" fmla="*/ 534 h 635"/>
                <a:gd name="T20" fmla="*/ 586 w 586"/>
                <a:gd name="T21" fmla="*/ 534 h 635"/>
                <a:gd name="T22" fmla="*/ 586 w 586"/>
                <a:gd name="T23" fmla="*/ 378 h 635"/>
                <a:gd name="T24" fmla="*/ 0 w 586"/>
                <a:gd name="T25" fmla="*/ 0 h 6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86" h="635">
                  <a:moveTo>
                    <a:pt x="0" y="0"/>
                  </a:moveTo>
                  <a:lnTo>
                    <a:pt x="0" y="547"/>
                  </a:lnTo>
                  <a:lnTo>
                    <a:pt x="113" y="547"/>
                  </a:lnTo>
                  <a:lnTo>
                    <a:pt x="113" y="635"/>
                  </a:lnTo>
                  <a:lnTo>
                    <a:pt x="254" y="635"/>
                  </a:lnTo>
                  <a:lnTo>
                    <a:pt x="254" y="547"/>
                  </a:lnTo>
                  <a:lnTo>
                    <a:pt x="366" y="547"/>
                  </a:lnTo>
                  <a:lnTo>
                    <a:pt x="366" y="635"/>
                  </a:lnTo>
                  <a:lnTo>
                    <a:pt x="456" y="635"/>
                  </a:lnTo>
                  <a:lnTo>
                    <a:pt x="456" y="534"/>
                  </a:lnTo>
                  <a:lnTo>
                    <a:pt x="586" y="534"/>
                  </a:lnTo>
                  <a:lnTo>
                    <a:pt x="586" y="378"/>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157" name="Freeform 73"/>
            <p:cNvSpPr>
              <a:spLocks/>
            </p:cNvSpPr>
            <p:nvPr/>
          </p:nvSpPr>
          <p:spPr bwMode="auto">
            <a:xfrm>
              <a:off x="7880350" y="5684838"/>
              <a:ext cx="179388" cy="1089025"/>
            </a:xfrm>
            <a:custGeom>
              <a:avLst/>
              <a:gdLst>
                <a:gd name="T0" fmla="*/ 113 w 113"/>
                <a:gd name="T1" fmla="*/ 0 h 686"/>
                <a:gd name="T2" fmla="*/ 0 w 113"/>
                <a:gd name="T3" fmla="*/ 0 h 686"/>
                <a:gd name="T4" fmla="*/ 0 w 113"/>
                <a:gd name="T5" fmla="*/ 88 h 686"/>
                <a:gd name="T6" fmla="*/ 56 w 113"/>
                <a:gd name="T7" fmla="*/ 88 h 686"/>
                <a:gd name="T8" fmla="*/ 56 w 113"/>
                <a:gd name="T9" fmla="*/ 686 h 686"/>
                <a:gd name="T10" fmla="*/ 113 w 113"/>
                <a:gd name="T11" fmla="*/ 686 h 686"/>
                <a:gd name="T12" fmla="*/ 113 w 113"/>
                <a:gd name="T13" fmla="*/ 552 h 686"/>
                <a:gd name="T14" fmla="*/ 113 w 113"/>
                <a:gd name="T15" fmla="*/ 88 h 686"/>
                <a:gd name="T16" fmla="*/ 113 w 113"/>
                <a:gd name="T17" fmla="*/ 0 h 6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686">
                  <a:moveTo>
                    <a:pt x="113" y="0"/>
                  </a:moveTo>
                  <a:lnTo>
                    <a:pt x="0" y="0"/>
                  </a:lnTo>
                  <a:lnTo>
                    <a:pt x="0" y="88"/>
                  </a:lnTo>
                  <a:lnTo>
                    <a:pt x="56" y="88"/>
                  </a:lnTo>
                  <a:lnTo>
                    <a:pt x="56" y="686"/>
                  </a:lnTo>
                  <a:lnTo>
                    <a:pt x="113" y="686"/>
                  </a:lnTo>
                  <a:lnTo>
                    <a:pt x="113" y="552"/>
                  </a:lnTo>
                  <a:lnTo>
                    <a:pt x="113" y="88"/>
                  </a:lnTo>
                  <a:lnTo>
                    <a:pt x="113" y="0"/>
                  </a:lnTo>
                  <a:close/>
                </a:path>
              </a:pathLst>
            </a:custGeom>
            <a:solidFill>
              <a:srgbClr val="32145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158" name="Freeform 74"/>
            <p:cNvSpPr>
              <a:spLocks/>
            </p:cNvSpPr>
            <p:nvPr/>
          </p:nvSpPr>
          <p:spPr bwMode="auto">
            <a:xfrm>
              <a:off x="7880350" y="5684838"/>
              <a:ext cx="179388" cy="1089025"/>
            </a:xfrm>
            <a:custGeom>
              <a:avLst/>
              <a:gdLst>
                <a:gd name="T0" fmla="*/ 113 w 113"/>
                <a:gd name="T1" fmla="*/ 0 h 686"/>
                <a:gd name="T2" fmla="*/ 0 w 113"/>
                <a:gd name="T3" fmla="*/ 0 h 686"/>
                <a:gd name="T4" fmla="*/ 0 w 113"/>
                <a:gd name="T5" fmla="*/ 88 h 686"/>
                <a:gd name="T6" fmla="*/ 56 w 113"/>
                <a:gd name="T7" fmla="*/ 88 h 686"/>
                <a:gd name="T8" fmla="*/ 56 w 113"/>
                <a:gd name="T9" fmla="*/ 686 h 686"/>
                <a:gd name="T10" fmla="*/ 113 w 113"/>
                <a:gd name="T11" fmla="*/ 686 h 686"/>
                <a:gd name="T12" fmla="*/ 113 w 113"/>
                <a:gd name="T13" fmla="*/ 552 h 686"/>
                <a:gd name="T14" fmla="*/ 113 w 113"/>
                <a:gd name="T15" fmla="*/ 88 h 686"/>
                <a:gd name="T16" fmla="*/ 113 w 113"/>
                <a:gd name="T17" fmla="*/ 0 h 6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686">
                  <a:moveTo>
                    <a:pt x="113" y="0"/>
                  </a:moveTo>
                  <a:lnTo>
                    <a:pt x="0" y="0"/>
                  </a:lnTo>
                  <a:lnTo>
                    <a:pt x="0" y="88"/>
                  </a:lnTo>
                  <a:lnTo>
                    <a:pt x="56" y="88"/>
                  </a:lnTo>
                  <a:lnTo>
                    <a:pt x="56" y="686"/>
                  </a:lnTo>
                  <a:lnTo>
                    <a:pt x="113" y="686"/>
                  </a:lnTo>
                  <a:lnTo>
                    <a:pt x="113" y="552"/>
                  </a:lnTo>
                  <a:lnTo>
                    <a:pt x="113" y="88"/>
                  </a:lnTo>
                  <a:lnTo>
                    <a:pt x="11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159" name="Freeform 75"/>
            <p:cNvSpPr>
              <a:spLocks/>
            </p:cNvSpPr>
            <p:nvPr/>
          </p:nvSpPr>
          <p:spPr bwMode="auto">
            <a:xfrm>
              <a:off x="8283575" y="5684838"/>
              <a:ext cx="177800" cy="1089025"/>
            </a:xfrm>
            <a:custGeom>
              <a:avLst/>
              <a:gdLst>
                <a:gd name="T0" fmla="*/ 112 w 112"/>
                <a:gd name="T1" fmla="*/ 0 h 686"/>
                <a:gd name="T2" fmla="*/ 0 w 112"/>
                <a:gd name="T3" fmla="*/ 0 h 686"/>
                <a:gd name="T4" fmla="*/ 0 w 112"/>
                <a:gd name="T5" fmla="*/ 88 h 686"/>
                <a:gd name="T6" fmla="*/ 0 w 112"/>
                <a:gd name="T7" fmla="*/ 686 h 686"/>
                <a:gd name="T8" fmla="*/ 56 w 112"/>
                <a:gd name="T9" fmla="*/ 686 h 686"/>
                <a:gd name="T10" fmla="*/ 56 w 112"/>
                <a:gd name="T11" fmla="*/ 88 h 686"/>
                <a:gd name="T12" fmla="*/ 112 w 112"/>
                <a:gd name="T13" fmla="*/ 88 h 686"/>
                <a:gd name="T14" fmla="*/ 112 w 112"/>
                <a:gd name="T15" fmla="*/ 0 h 6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2" h="686">
                  <a:moveTo>
                    <a:pt x="112" y="0"/>
                  </a:moveTo>
                  <a:lnTo>
                    <a:pt x="0" y="0"/>
                  </a:lnTo>
                  <a:lnTo>
                    <a:pt x="0" y="88"/>
                  </a:lnTo>
                  <a:lnTo>
                    <a:pt x="0" y="686"/>
                  </a:lnTo>
                  <a:lnTo>
                    <a:pt x="56" y="686"/>
                  </a:lnTo>
                  <a:lnTo>
                    <a:pt x="56" y="88"/>
                  </a:lnTo>
                  <a:lnTo>
                    <a:pt x="112" y="88"/>
                  </a:lnTo>
                  <a:lnTo>
                    <a:pt x="112" y="0"/>
                  </a:lnTo>
                  <a:close/>
                </a:path>
              </a:pathLst>
            </a:custGeom>
            <a:solidFill>
              <a:srgbClr val="32145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160" name="Freeform 76"/>
            <p:cNvSpPr>
              <a:spLocks/>
            </p:cNvSpPr>
            <p:nvPr/>
          </p:nvSpPr>
          <p:spPr bwMode="auto">
            <a:xfrm>
              <a:off x="8283575" y="5684838"/>
              <a:ext cx="177800" cy="1089025"/>
            </a:xfrm>
            <a:custGeom>
              <a:avLst/>
              <a:gdLst>
                <a:gd name="T0" fmla="*/ 112 w 112"/>
                <a:gd name="T1" fmla="*/ 0 h 686"/>
                <a:gd name="T2" fmla="*/ 0 w 112"/>
                <a:gd name="T3" fmla="*/ 0 h 686"/>
                <a:gd name="T4" fmla="*/ 0 w 112"/>
                <a:gd name="T5" fmla="*/ 88 h 686"/>
                <a:gd name="T6" fmla="*/ 0 w 112"/>
                <a:gd name="T7" fmla="*/ 686 h 686"/>
                <a:gd name="T8" fmla="*/ 56 w 112"/>
                <a:gd name="T9" fmla="*/ 686 h 686"/>
                <a:gd name="T10" fmla="*/ 56 w 112"/>
                <a:gd name="T11" fmla="*/ 88 h 686"/>
                <a:gd name="T12" fmla="*/ 112 w 112"/>
                <a:gd name="T13" fmla="*/ 88 h 686"/>
                <a:gd name="T14" fmla="*/ 112 w 112"/>
                <a:gd name="T15" fmla="*/ 0 h 6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2" h="686">
                  <a:moveTo>
                    <a:pt x="112" y="0"/>
                  </a:moveTo>
                  <a:lnTo>
                    <a:pt x="0" y="0"/>
                  </a:lnTo>
                  <a:lnTo>
                    <a:pt x="0" y="88"/>
                  </a:lnTo>
                  <a:lnTo>
                    <a:pt x="0" y="686"/>
                  </a:lnTo>
                  <a:lnTo>
                    <a:pt x="56" y="686"/>
                  </a:lnTo>
                  <a:lnTo>
                    <a:pt x="56" y="88"/>
                  </a:lnTo>
                  <a:lnTo>
                    <a:pt x="112" y="88"/>
                  </a:lnTo>
                  <a:lnTo>
                    <a:pt x="11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161" name="Rectangle 77"/>
            <p:cNvSpPr>
              <a:spLocks noChangeArrowheads="1"/>
            </p:cNvSpPr>
            <p:nvPr/>
          </p:nvSpPr>
          <p:spPr bwMode="auto">
            <a:xfrm>
              <a:off x="8604250" y="5664200"/>
              <a:ext cx="206375" cy="160337"/>
            </a:xfrm>
            <a:prstGeom prst="rect">
              <a:avLst/>
            </a:prstGeom>
            <a:solidFill>
              <a:srgbClr val="32145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162" name="Rectangle 78"/>
            <p:cNvSpPr>
              <a:spLocks noChangeArrowheads="1"/>
            </p:cNvSpPr>
            <p:nvPr/>
          </p:nvSpPr>
          <p:spPr bwMode="auto">
            <a:xfrm>
              <a:off x="8604250" y="5664200"/>
              <a:ext cx="206375" cy="160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163" name="Freeform 79"/>
            <p:cNvSpPr>
              <a:spLocks/>
            </p:cNvSpPr>
            <p:nvPr/>
          </p:nvSpPr>
          <p:spPr bwMode="auto">
            <a:xfrm>
              <a:off x="7988300" y="3446463"/>
              <a:ext cx="603250" cy="550862"/>
            </a:xfrm>
            <a:custGeom>
              <a:avLst/>
              <a:gdLst>
                <a:gd name="T0" fmla="*/ 135 w 232"/>
                <a:gd name="T1" fmla="*/ 119 h 212"/>
                <a:gd name="T2" fmla="*/ 131 w 232"/>
                <a:gd name="T3" fmla="*/ 115 h 212"/>
                <a:gd name="T4" fmla="*/ 120 w 232"/>
                <a:gd name="T5" fmla="*/ 71 h 212"/>
                <a:gd name="T6" fmla="*/ 78 w 232"/>
                <a:gd name="T7" fmla="*/ 1 h 212"/>
                <a:gd name="T8" fmla="*/ 78 w 232"/>
                <a:gd name="T9" fmla="*/ 3 h 212"/>
                <a:gd name="T10" fmla="*/ 78 w 232"/>
                <a:gd name="T11" fmla="*/ 1 h 212"/>
                <a:gd name="T12" fmla="*/ 21 w 232"/>
                <a:gd name="T13" fmla="*/ 93 h 212"/>
                <a:gd name="T14" fmla="*/ 30 w 232"/>
                <a:gd name="T15" fmla="*/ 125 h 212"/>
                <a:gd name="T16" fmla="*/ 36 w 232"/>
                <a:gd name="T17" fmla="*/ 153 h 212"/>
                <a:gd name="T18" fmla="*/ 59 w 232"/>
                <a:gd name="T19" fmla="*/ 166 h 212"/>
                <a:gd name="T20" fmla="*/ 59 w 232"/>
                <a:gd name="T21" fmla="*/ 168 h 212"/>
                <a:gd name="T22" fmla="*/ 232 w 232"/>
                <a:gd name="T23" fmla="*/ 162 h 212"/>
                <a:gd name="T24" fmla="*/ 135 w 232"/>
                <a:gd name="T25" fmla="*/ 119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2" h="212">
                  <a:moveTo>
                    <a:pt x="135" y="119"/>
                  </a:moveTo>
                  <a:cubicBezTo>
                    <a:pt x="134" y="117"/>
                    <a:pt x="132" y="116"/>
                    <a:pt x="131" y="115"/>
                  </a:cubicBezTo>
                  <a:cubicBezTo>
                    <a:pt x="117" y="100"/>
                    <a:pt x="121" y="90"/>
                    <a:pt x="120" y="71"/>
                  </a:cubicBezTo>
                  <a:cubicBezTo>
                    <a:pt x="119" y="47"/>
                    <a:pt x="103" y="9"/>
                    <a:pt x="78" y="1"/>
                  </a:cubicBezTo>
                  <a:cubicBezTo>
                    <a:pt x="78" y="3"/>
                    <a:pt x="78" y="3"/>
                    <a:pt x="78" y="3"/>
                  </a:cubicBezTo>
                  <a:cubicBezTo>
                    <a:pt x="78" y="1"/>
                    <a:pt x="78" y="1"/>
                    <a:pt x="78" y="1"/>
                  </a:cubicBezTo>
                  <a:cubicBezTo>
                    <a:pt x="34" y="0"/>
                    <a:pt x="0" y="58"/>
                    <a:pt x="21" y="93"/>
                  </a:cubicBezTo>
                  <a:cubicBezTo>
                    <a:pt x="28" y="104"/>
                    <a:pt x="30" y="112"/>
                    <a:pt x="30" y="125"/>
                  </a:cubicBezTo>
                  <a:cubicBezTo>
                    <a:pt x="30" y="136"/>
                    <a:pt x="31" y="144"/>
                    <a:pt x="36" y="153"/>
                  </a:cubicBezTo>
                  <a:cubicBezTo>
                    <a:pt x="40" y="159"/>
                    <a:pt x="49" y="164"/>
                    <a:pt x="59" y="166"/>
                  </a:cubicBezTo>
                  <a:cubicBezTo>
                    <a:pt x="59" y="168"/>
                    <a:pt x="59" y="168"/>
                    <a:pt x="59" y="168"/>
                  </a:cubicBezTo>
                  <a:cubicBezTo>
                    <a:pt x="89" y="212"/>
                    <a:pt x="232" y="162"/>
                    <a:pt x="232" y="162"/>
                  </a:cubicBezTo>
                  <a:cubicBezTo>
                    <a:pt x="204" y="118"/>
                    <a:pt x="135" y="119"/>
                    <a:pt x="135" y="119"/>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164" name="Freeform 80"/>
            <p:cNvSpPr>
              <a:spLocks/>
            </p:cNvSpPr>
            <p:nvPr/>
          </p:nvSpPr>
          <p:spPr bwMode="auto">
            <a:xfrm>
              <a:off x="8310563" y="3706813"/>
              <a:ext cx="195263" cy="98425"/>
            </a:xfrm>
            <a:custGeom>
              <a:avLst/>
              <a:gdLst>
                <a:gd name="T0" fmla="*/ 0 w 75"/>
                <a:gd name="T1" fmla="*/ 0 h 38"/>
                <a:gd name="T2" fmla="*/ 37 w 75"/>
                <a:gd name="T3" fmla="*/ 38 h 38"/>
                <a:gd name="T4" fmla="*/ 75 w 75"/>
                <a:gd name="T5" fmla="*/ 0 h 38"/>
                <a:gd name="T6" fmla="*/ 0 w 75"/>
                <a:gd name="T7" fmla="*/ 0 h 38"/>
              </a:gdLst>
              <a:ahLst/>
              <a:cxnLst>
                <a:cxn ang="0">
                  <a:pos x="T0" y="T1"/>
                </a:cxn>
                <a:cxn ang="0">
                  <a:pos x="T2" y="T3"/>
                </a:cxn>
                <a:cxn ang="0">
                  <a:pos x="T4" y="T5"/>
                </a:cxn>
                <a:cxn ang="0">
                  <a:pos x="T6" y="T7"/>
                </a:cxn>
              </a:cxnLst>
              <a:rect l="0" t="0" r="r" b="b"/>
              <a:pathLst>
                <a:path w="75" h="38">
                  <a:moveTo>
                    <a:pt x="0" y="0"/>
                  </a:moveTo>
                  <a:cubicBezTo>
                    <a:pt x="0" y="21"/>
                    <a:pt x="16" y="38"/>
                    <a:pt x="37" y="38"/>
                  </a:cubicBezTo>
                  <a:cubicBezTo>
                    <a:pt x="58" y="38"/>
                    <a:pt x="75" y="21"/>
                    <a:pt x="75" y="0"/>
                  </a:cubicBezTo>
                  <a:cubicBezTo>
                    <a:pt x="0" y="0"/>
                    <a:pt x="0" y="0"/>
                    <a:pt x="0" y="0"/>
                  </a:cubicBezTo>
                </a:path>
              </a:pathLst>
            </a:custGeom>
            <a:solidFill>
              <a:srgbClr val="FFC68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165" name="Freeform 81"/>
            <p:cNvSpPr>
              <a:spLocks/>
            </p:cNvSpPr>
            <p:nvPr/>
          </p:nvSpPr>
          <p:spPr bwMode="auto">
            <a:xfrm>
              <a:off x="8356600" y="3706813"/>
              <a:ext cx="100013" cy="49212"/>
            </a:xfrm>
            <a:custGeom>
              <a:avLst/>
              <a:gdLst>
                <a:gd name="T0" fmla="*/ 38 w 38"/>
                <a:gd name="T1" fmla="*/ 0 h 19"/>
                <a:gd name="T2" fmla="*/ 0 w 38"/>
                <a:gd name="T3" fmla="*/ 0 h 19"/>
                <a:gd name="T4" fmla="*/ 19 w 38"/>
                <a:gd name="T5" fmla="*/ 19 h 19"/>
                <a:gd name="T6" fmla="*/ 19 w 38"/>
                <a:gd name="T7" fmla="*/ 19 h 19"/>
                <a:gd name="T8" fmla="*/ 38 w 38"/>
                <a:gd name="T9" fmla="*/ 0 h 19"/>
              </a:gdLst>
              <a:ahLst/>
              <a:cxnLst>
                <a:cxn ang="0">
                  <a:pos x="T0" y="T1"/>
                </a:cxn>
                <a:cxn ang="0">
                  <a:pos x="T2" y="T3"/>
                </a:cxn>
                <a:cxn ang="0">
                  <a:pos x="T4" y="T5"/>
                </a:cxn>
                <a:cxn ang="0">
                  <a:pos x="T6" y="T7"/>
                </a:cxn>
                <a:cxn ang="0">
                  <a:pos x="T8" y="T9"/>
                </a:cxn>
              </a:cxnLst>
              <a:rect l="0" t="0" r="r" b="b"/>
              <a:pathLst>
                <a:path w="38" h="19">
                  <a:moveTo>
                    <a:pt x="38" y="0"/>
                  </a:moveTo>
                  <a:cubicBezTo>
                    <a:pt x="0" y="0"/>
                    <a:pt x="0" y="0"/>
                    <a:pt x="0" y="0"/>
                  </a:cubicBezTo>
                  <a:cubicBezTo>
                    <a:pt x="0" y="10"/>
                    <a:pt x="9" y="19"/>
                    <a:pt x="19" y="19"/>
                  </a:cubicBezTo>
                  <a:cubicBezTo>
                    <a:pt x="19" y="19"/>
                    <a:pt x="19" y="19"/>
                    <a:pt x="19" y="19"/>
                  </a:cubicBezTo>
                  <a:cubicBezTo>
                    <a:pt x="29" y="19"/>
                    <a:pt x="38" y="10"/>
                    <a:pt x="38" y="0"/>
                  </a:cubicBezTo>
                </a:path>
              </a:pathLst>
            </a:custGeom>
            <a:solidFill>
              <a:srgbClr val="F1A6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grpSp>
    </p:spTree>
    <p:extLst>
      <p:ext uri="{BB962C8B-B14F-4D97-AF65-F5344CB8AC3E}">
        <p14:creationId xmlns:p14="http://schemas.microsoft.com/office/powerpoint/2010/main" val="364605619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365342132"/>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Quote Layout_Accent Color 2">
    <p:bg>
      <p:bgPr>
        <a:solidFill>
          <a:schemeClr val="accent2"/>
        </a:solid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65664" y="2084173"/>
            <a:ext cx="9860672" cy="899665"/>
          </a:xfrm>
        </p:spPr>
        <p:txBody>
          <a:bodyPr/>
          <a:lstStyle>
            <a:lvl1pPr marL="277008" indent="-277008">
              <a:tabLst>
                <a:tab pos="277008" algn="l"/>
              </a:tabLst>
              <a:defRPr sz="5882" baseline="0"/>
            </a:lvl1pPr>
          </a:lstStyle>
          <a:p>
            <a:r>
              <a:rPr lang="en-US" dirty="0"/>
              <a:t>“	Add a quote here. Design is easier than it looks, and more important than it seems.”</a:t>
            </a:r>
          </a:p>
        </p:txBody>
      </p:sp>
      <p:sp>
        <p:nvSpPr>
          <p:cNvPr id="4" name="Text Placeholder 3"/>
          <p:cNvSpPr>
            <a:spLocks noGrp="1"/>
          </p:cNvSpPr>
          <p:nvPr>
            <p:ph type="body" sz="quarter" idx="10" hasCustomPrompt="1"/>
          </p:nvPr>
        </p:nvSpPr>
        <p:spPr>
          <a:xfrm>
            <a:off x="5647788" y="4773813"/>
            <a:ext cx="5378549" cy="1050156"/>
          </a:xfrm>
        </p:spPr>
        <p:txBody>
          <a:bodyPr/>
          <a:lstStyle>
            <a:lvl1pPr marL="0" indent="0">
              <a:spcBef>
                <a:spcPts val="0"/>
              </a:spcBef>
              <a:buNone/>
              <a:defRPr sz="3137" baseline="0">
                <a:latin typeface="+mj-lt"/>
              </a:defRPr>
            </a:lvl1pPr>
          </a:lstStyle>
          <a:p>
            <a:pPr lvl="0"/>
            <a:r>
              <a:rPr lang="en-US" dirty="0"/>
              <a:t>Author’s Name</a:t>
            </a:r>
          </a:p>
          <a:p>
            <a:pPr lvl="0"/>
            <a:r>
              <a:rPr lang="en-US" dirty="0"/>
              <a:t>Title</a:t>
            </a:r>
          </a:p>
        </p:txBody>
      </p:sp>
    </p:spTree>
    <p:extLst>
      <p:ext uri="{BB962C8B-B14F-4D97-AF65-F5344CB8AC3E}">
        <p14:creationId xmlns:p14="http://schemas.microsoft.com/office/powerpoint/2010/main" val="554380642"/>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985641"/>
          </a:xfrm>
        </p:spPr>
        <p:txBody>
          <a:bodyPr>
            <a:spAutoFit/>
          </a:bodyPr>
          <a:lstStyle>
            <a:lvl1pPr>
              <a:defRPr sz="3529">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05891976"/>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3972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7309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79851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30292"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43707452"/>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Closing logo slide">
    <p:spTree>
      <p:nvGrpSpPr>
        <p:cNvPr id="1" name=""/>
        <p:cNvGrpSpPr/>
        <p:nvPr/>
      </p:nvGrpSpPr>
      <p:grpSpPr>
        <a:xfrm>
          <a:off x="0" y="0"/>
          <a:ext cx="0" cy="0"/>
          <a:chOff x="0" y="0"/>
          <a:chExt cx="0" cy="0"/>
        </a:xfrm>
      </p:grpSpPr>
      <p:sp>
        <p:nvSpPr>
          <p:cNvPr id="2" name="Text Box 3"/>
          <p:cNvSpPr txBox="1">
            <a:spLocks noChangeArrowheads="1"/>
          </p:cNvSpPr>
          <p:nvPr/>
        </p:nvSpPr>
        <p:spPr bwMode="blackWhite">
          <a:xfrm>
            <a:off x="269240" y="6170059"/>
            <a:ext cx="11623331"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2014 Microsoft Corporation. All rights reserved. </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invGray">
          <a:xfrm>
            <a:off x="450202" y="3083653"/>
            <a:ext cx="3223861" cy="690694"/>
          </a:xfrm>
          <a:prstGeom prst="rect">
            <a:avLst/>
          </a:prstGeom>
        </p:spPr>
      </p:pic>
    </p:spTree>
    <p:extLst>
      <p:ext uri="{BB962C8B-B14F-4D97-AF65-F5344CB8AC3E}">
        <p14:creationId xmlns:p14="http://schemas.microsoft.com/office/powerpoint/2010/main" val="509997920"/>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0C6ED61C-4A69-447B-AB01-68944F0816B9}" type="datetimeFigureOut">
              <a:rPr lang="en-GB" smtClean="0"/>
              <a:t>01/06/2017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8163ACF-3016-4B5F-9D57-9E6F230DA362}" type="slidenum">
              <a:rPr lang="en-GB" smtClean="0"/>
              <a:t>‹#›</a:t>
            </a:fld>
            <a:endParaRPr lang="en-GB"/>
          </a:p>
        </p:txBody>
      </p:sp>
    </p:spTree>
    <p:extLst>
      <p:ext uri="{BB962C8B-B14F-4D97-AF65-F5344CB8AC3E}">
        <p14:creationId xmlns:p14="http://schemas.microsoft.com/office/powerpoint/2010/main" val="21548309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C6ED61C-4A69-447B-AB01-68944F0816B9}" type="datetimeFigureOut">
              <a:rPr lang="en-GB" smtClean="0"/>
              <a:t>01/06/2017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8163ACF-3016-4B5F-9D57-9E6F230DA362}" type="slidenum">
              <a:rPr lang="en-GB" smtClean="0"/>
              <a:t>‹#›</a:t>
            </a:fld>
            <a:endParaRPr lang="en-GB"/>
          </a:p>
        </p:txBody>
      </p:sp>
    </p:spTree>
    <p:extLst>
      <p:ext uri="{BB962C8B-B14F-4D97-AF65-F5344CB8AC3E}">
        <p14:creationId xmlns:p14="http://schemas.microsoft.com/office/powerpoint/2010/main" val="37469446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0C6ED61C-4A69-447B-AB01-68944F0816B9}" type="datetimeFigureOut">
              <a:rPr lang="en-GB" smtClean="0"/>
              <a:t>01/06/2017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8163ACF-3016-4B5F-9D57-9E6F230DA362}" type="slidenum">
              <a:rPr lang="en-GB" smtClean="0"/>
              <a:t>‹#›</a:t>
            </a:fld>
            <a:endParaRPr lang="en-GB"/>
          </a:p>
        </p:txBody>
      </p:sp>
    </p:spTree>
    <p:extLst>
      <p:ext uri="{BB962C8B-B14F-4D97-AF65-F5344CB8AC3E}">
        <p14:creationId xmlns:p14="http://schemas.microsoft.com/office/powerpoint/2010/main" val="29054425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0C6ED61C-4A69-447B-AB01-68944F0816B9}" type="datetimeFigureOut">
              <a:rPr lang="en-GB" smtClean="0"/>
              <a:t>01/06/2017</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8163ACF-3016-4B5F-9D57-9E6F230DA362}" type="slidenum">
              <a:rPr lang="en-GB" smtClean="0"/>
              <a:t>‹#›</a:t>
            </a:fld>
            <a:endParaRPr lang="en-GB"/>
          </a:p>
        </p:txBody>
      </p:sp>
    </p:spTree>
    <p:extLst>
      <p:ext uri="{BB962C8B-B14F-4D97-AF65-F5344CB8AC3E}">
        <p14:creationId xmlns:p14="http://schemas.microsoft.com/office/powerpoint/2010/main" val="13588498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0C6ED61C-4A69-447B-AB01-68944F0816B9}" type="datetimeFigureOut">
              <a:rPr lang="en-GB" smtClean="0"/>
              <a:t>01/06/2017</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8163ACF-3016-4B5F-9D57-9E6F230DA362}" type="slidenum">
              <a:rPr lang="en-GB" smtClean="0"/>
              <a:t>‹#›</a:t>
            </a:fld>
            <a:endParaRPr lang="en-GB"/>
          </a:p>
        </p:txBody>
      </p:sp>
    </p:spTree>
    <p:extLst>
      <p:ext uri="{BB962C8B-B14F-4D97-AF65-F5344CB8AC3E}">
        <p14:creationId xmlns:p14="http://schemas.microsoft.com/office/powerpoint/2010/main" val="10284522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6ED61C-4A69-447B-AB01-68944F0816B9}" type="datetimeFigureOut">
              <a:rPr lang="en-GB" smtClean="0"/>
              <a:t>01/06/2017</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8163ACF-3016-4B5F-9D57-9E6F230DA362}" type="slidenum">
              <a:rPr lang="en-GB" smtClean="0"/>
              <a:t>‹#›</a:t>
            </a:fld>
            <a:endParaRPr lang="en-GB"/>
          </a:p>
        </p:txBody>
      </p:sp>
    </p:spTree>
    <p:extLst>
      <p:ext uri="{BB962C8B-B14F-4D97-AF65-F5344CB8AC3E}">
        <p14:creationId xmlns:p14="http://schemas.microsoft.com/office/powerpoint/2010/main" val="22332214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C6ED61C-4A69-447B-AB01-68944F0816B9}" type="datetimeFigureOut">
              <a:rPr lang="en-GB" smtClean="0"/>
              <a:t>01/06/2017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8163ACF-3016-4B5F-9D57-9E6F230DA362}" type="slidenum">
              <a:rPr lang="en-GB" smtClean="0"/>
              <a:t>‹#›</a:t>
            </a:fld>
            <a:endParaRPr lang="en-GB"/>
          </a:p>
        </p:txBody>
      </p:sp>
    </p:spTree>
    <p:extLst>
      <p:ext uri="{BB962C8B-B14F-4D97-AF65-F5344CB8AC3E}">
        <p14:creationId xmlns:p14="http://schemas.microsoft.com/office/powerpoint/2010/main" val="38586559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C6ED61C-4A69-447B-AB01-68944F0816B9}" type="datetimeFigureOut">
              <a:rPr lang="en-GB" smtClean="0"/>
              <a:t>01/06/2017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8163ACF-3016-4B5F-9D57-9E6F230DA362}" type="slidenum">
              <a:rPr lang="en-GB" smtClean="0"/>
              <a:t>‹#›</a:t>
            </a:fld>
            <a:endParaRPr lang="en-GB"/>
          </a:p>
        </p:txBody>
      </p:sp>
    </p:spTree>
    <p:extLst>
      <p:ext uri="{BB962C8B-B14F-4D97-AF65-F5344CB8AC3E}">
        <p14:creationId xmlns:p14="http://schemas.microsoft.com/office/powerpoint/2010/main" val="34450225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6ED61C-4A69-447B-AB01-68944F0816B9}" type="datetimeFigureOut">
              <a:rPr lang="en-GB" smtClean="0"/>
              <a:t>01/06/2017</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163ACF-3016-4B5F-9D57-9E6F230DA362}" type="slidenum">
              <a:rPr lang="en-GB" smtClean="0"/>
              <a:t>‹#›</a:t>
            </a:fld>
            <a:endParaRPr lang="en-GB"/>
          </a:p>
        </p:txBody>
      </p:sp>
    </p:spTree>
    <p:extLst>
      <p:ext uri="{BB962C8B-B14F-4D97-AF65-F5344CB8AC3E}">
        <p14:creationId xmlns:p14="http://schemas.microsoft.com/office/powerpoint/2010/main" val="25094108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slideLayout" Target="../slideLayouts/slideLayout2.xml"/><Relationship Id="rId1" Type="http://schemas.openxmlformats.org/officeDocument/2006/relationships/themeOverride" Target="../theme/themeOverride8.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hemeOverride" Target="../theme/themeOverride9.xml"/><Relationship Id="rId4" Type="http://schemas.openxmlformats.org/officeDocument/2006/relationships/image" Target="../media/image5.emf"/></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4.xml"/><Relationship Id="rId1" Type="http://schemas.openxmlformats.org/officeDocument/2006/relationships/themeOverride" Target="../theme/themeOverride10.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hemeOverride" Target="../theme/themeOverride11.xml"/><Relationship Id="rId4" Type="http://schemas.openxmlformats.org/officeDocument/2006/relationships/image" Target="../media/image5.emf"/></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5.xml"/><Relationship Id="rId1" Type="http://schemas.openxmlformats.org/officeDocument/2006/relationships/themeOverride" Target="../theme/themeOverride12.xml"/><Relationship Id="rId4" Type="http://schemas.openxmlformats.org/officeDocument/2006/relationships/image" Target="../media/image6.emf"/></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3.xml"/><Relationship Id="rId1" Type="http://schemas.openxmlformats.org/officeDocument/2006/relationships/themeOverride" Target="../theme/themeOverride13.xml"/><Relationship Id="rId4" Type="http://schemas.openxmlformats.org/officeDocument/2006/relationships/image" Target="../media/image7.emf"/></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4.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4.xml"/><Relationship Id="rId1" Type="http://schemas.openxmlformats.org/officeDocument/2006/relationships/themeOverride" Target="../theme/themeOverride15.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3.xml"/><Relationship Id="rId1" Type="http://schemas.openxmlformats.org/officeDocument/2006/relationships/themeOverride" Target="../theme/themeOverride16.xml"/><Relationship Id="rId4" Type="http://schemas.openxmlformats.org/officeDocument/2006/relationships/image" Target="../media/image7.emf"/></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3.xml"/><Relationship Id="rId1" Type="http://schemas.openxmlformats.org/officeDocument/2006/relationships/themeOverride" Target="../theme/themeOverride17.xml"/><Relationship Id="rId4" Type="http://schemas.openxmlformats.org/officeDocument/2006/relationships/image" Target="../media/image7.emf"/></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4.xml"/><Relationship Id="rId1" Type="http://schemas.openxmlformats.org/officeDocument/2006/relationships/themeOverride" Target="../theme/themeOverride18.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6.xml"/><Relationship Id="rId1" Type="http://schemas.openxmlformats.org/officeDocument/2006/relationships/themeOverride" Target="../theme/themeOverride19.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5.xml"/><Relationship Id="rId1" Type="http://schemas.openxmlformats.org/officeDocument/2006/relationships/themeOverride" Target="../theme/themeOverride20.xml"/><Relationship Id="rId4" Type="http://schemas.openxmlformats.org/officeDocument/2006/relationships/image" Target="../media/image8.emf"/></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themeOverride" Target="../theme/themeOverride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themeOverride" Target="../theme/themeOverride3.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6.xml"/><Relationship Id="rId1" Type="http://schemas.openxmlformats.org/officeDocument/2006/relationships/themeOverride" Target="../theme/themeOverride4.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5.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3.xml"/><Relationship Id="rId1" Type="http://schemas.openxmlformats.org/officeDocument/2006/relationships/themeOverride" Target="../theme/themeOverride7.xml"/><Relationship Id="rId4" Type="http://schemas.openxmlformats.org/officeDocument/2006/relationships/image" Target="../media/image3.emf"/></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9302" y="1330036"/>
            <a:ext cx="7586225" cy="2549237"/>
          </a:xfrm>
        </p:spPr>
        <p:txBody>
          <a:bodyPr>
            <a:normAutofit fontScale="90000"/>
          </a:bodyPr>
          <a:lstStyle/>
          <a:p>
            <a:r>
              <a:rPr lang="en-US" sz="5882" b="1" dirty="0">
                <a:solidFill>
                  <a:schemeClr val="bg1"/>
                </a:solidFill>
                <a:latin typeface="Segoe UI Light" panose="020B0502040204020203" pitchFamily="34" charset="0"/>
                <a:cs typeface="Segoe UI Light" panose="020B0502040204020203" pitchFamily="34" charset="0"/>
              </a:rPr>
              <a:t>Getting Started: </a:t>
            </a:r>
            <a:br>
              <a:rPr lang="en-US" sz="5882" b="1" dirty="0">
                <a:solidFill>
                  <a:schemeClr val="bg1"/>
                </a:solidFill>
                <a:latin typeface="Segoe UI Light" panose="020B0502040204020203" pitchFamily="34" charset="0"/>
                <a:cs typeface="Segoe UI Light" panose="020B0502040204020203" pitchFamily="34" charset="0"/>
              </a:rPr>
            </a:br>
            <a:r>
              <a:rPr lang="en-US" sz="5882" b="1" dirty="0">
                <a:solidFill>
                  <a:schemeClr val="bg1"/>
                </a:solidFill>
                <a:latin typeface="Segoe UI Light" panose="020B0502040204020203" pitchFamily="34" charset="0"/>
                <a:cs typeface="Segoe UI Light" panose="020B0502040204020203" pitchFamily="34" charset="0"/>
              </a:rPr>
              <a:t>Technical Intro to </a:t>
            </a:r>
            <a:br>
              <a:rPr lang="en-US" sz="5882" b="1" dirty="0">
                <a:solidFill>
                  <a:schemeClr val="bg1"/>
                </a:solidFill>
                <a:latin typeface="Segoe UI Light" panose="020B0502040204020203" pitchFamily="34" charset="0"/>
                <a:cs typeface="Segoe UI Light" panose="020B0502040204020203" pitchFamily="34" charset="0"/>
              </a:rPr>
            </a:br>
            <a:r>
              <a:rPr lang="en-US" sz="5882" b="1" dirty="0">
                <a:solidFill>
                  <a:schemeClr val="bg1"/>
                </a:solidFill>
                <a:latin typeface="Segoe UI Light" panose="020B0502040204020203" pitchFamily="34" charset="0"/>
                <a:cs typeface="Segoe UI Light" panose="020B0502040204020203" pitchFamily="34" charset="0"/>
              </a:rPr>
              <a:t>Azure and ARM</a:t>
            </a:r>
            <a:br>
              <a:rPr lang="en-US" sz="5882" b="1" dirty="0">
                <a:solidFill>
                  <a:schemeClr val="bg1"/>
                </a:solidFill>
                <a:latin typeface="Segoe UI Light" panose="020B0502040204020203" pitchFamily="34" charset="0"/>
                <a:cs typeface="Segoe UI Light" panose="020B0502040204020203" pitchFamily="34" charset="0"/>
              </a:rPr>
            </a:br>
            <a:br>
              <a:rPr lang="en-US" sz="5882" b="1" dirty="0">
                <a:solidFill>
                  <a:schemeClr val="bg1"/>
                </a:solidFill>
                <a:latin typeface="Segoe UI Light" panose="020B0502040204020203" pitchFamily="34" charset="0"/>
                <a:cs typeface="Segoe UI Light" panose="020B0502040204020203" pitchFamily="34" charset="0"/>
              </a:rPr>
            </a:br>
            <a:r>
              <a:rPr lang="en-US" sz="3100" b="1" dirty="0">
                <a:solidFill>
                  <a:schemeClr val="bg1"/>
                </a:solidFill>
                <a:latin typeface="Segoe UI Light" panose="020B0502040204020203" pitchFamily="34" charset="0"/>
                <a:cs typeface="Segoe UI Light" panose="020B0502040204020203" pitchFamily="34" charset="0"/>
              </a:rPr>
              <a:t>Will Eastbury</a:t>
            </a:r>
            <a:br>
              <a:rPr lang="en-US" sz="3100" b="1" dirty="0">
                <a:solidFill>
                  <a:schemeClr val="bg1"/>
                </a:solidFill>
                <a:latin typeface="Segoe UI Light" panose="020B0502040204020203" pitchFamily="34" charset="0"/>
                <a:cs typeface="Segoe UI Light" panose="020B0502040204020203" pitchFamily="34" charset="0"/>
              </a:rPr>
            </a:br>
            <a:r>
              <a:rPr lang="en-US" sz="3100" b="1" dirty="0">
                <a:solidFill>
                  <a:schemeClr val="bg1"/>
                </a:solidFill>
                <a:latin typeface="Segoe UI Light" panose="020B0502040204020203" pitchFamily="34" charset="0"/>
                <a:cs typeface="Segoe UI Light" panose="020B0502040204020203" pitchFamily="34" charset="0"/>
              </a:rPr>
              <a:t>Technical Evangelist</a:t>
            </a:r>
            <a:endParaRPr lang="en-US" dirty="0">
              <a:solidFill>
                <a:schemeClr val="bg1"/>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0103231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94074" y="365125"/>
            <a:ext cx="11059726" cy="946101"/>
          </a:xfrm>
        </p:spPr>
        <p:txBody>
          <a:bodyPr/>
          <a:lstStyle/>
          <a:p>
            <a:r>
              <a:rPr lang="en-GB" b="1" dirty="0">
                <a:solidFill>
                  <a:schemeClr val="bg1"/>
                </a:solidFill>
                <a:latin typeface="Segoe UI Light" panose="020B0502040204020203" pitchFamily="34" charset="0"/>
                <a:cs typeface="Segoe UI Light" panose="020B0502040204020203" pitchFamily="34" charset="0"/>
              </a:rPr>
              <a:t>Why ARM? - The Problem</a:t>
            </a:r>
          </a:p>
        </p:txBody>
      </p:sp>
      <p:sp>
        <p:nvSpPr>
          <p:cNvPr id="3" name="Text Placeholder 2"/>
          <p:cNvSpPr>
            <a:spLocks noGrp="1"/>
          </p:cNvSpPr>
          <p:nvPr>
            <p:ph idx="1"/>
          </p:nvPr>
        </p:nvSpPr>
        <p:spPr>
          <a:xfrm>
            <a:off x="294074" y="1311226"/>
            <a:ext cx="9144607" cy="5340556"/>
          </a:xfrm>
        </p:spPr>
        <p:txBody>
          <a:bodyPr/>
          <a:lstStyle/>
          <a:p>
            <a:r>
              <a:rPr lang="en-US" sz="1961" dirty="0">
                <a:solidFill>
                  <a:schemeClr val="bg1"/>
                </a:solidFill>
                <a:latin typeface="Segoe UI Light" panose="020B0502040204020203" pitchFamily="34" charset="0"/>
                <a:cs typeface="Segoe UI Light" panose="020B0502040204020203" pitchFamily="34" charset="0"/>
              </a:rPr>
              <a:t>The infrastructure for your application is typically made up of many components – maybe a virtual machine, storage account, and virtual network, or a web app, database, database server, and 3rd party services. </a:t>
            </a:r>
          </a:p>
          <a:p>
            <a:endParaRPr lang="en-US" sz="1961" dirty="0">
              <a:solidFill>
                <a:schemeClr val="bg1"/>
              </a:solidFill>
              <a:latin typeface="Segoe UI Light" panose="020B0502040204020203" pitchFamily="34" charset="0"/>
              <a:cs typeface="Segoe UI Light" panose="020B0502040204020203" pitchFamily="34" charset="0"/>
            </a:endParaRPr>
          </a:p>
          <a:p>
            <a:r>
              <a:rPr lang="en-US" sz="1961" dirty="0">
                <a:solidFill>
                  <a:schemeClr val="bg1"/>
                </a:solidFill>
                <a:latin typeface="Segoe UI Light" panose="020B0502040204020203" pitchFamily="34" charset="0"/>
                <a:cs typeface="Segoe UI Light" panose="020B0502040204020203" pitchFamily="34" charset="0"/>
              </a:rPr>
              <a:t>You do not see these components as separate entities, instead you see them as related and interdependent parts of a single entity. You want to deploy, manage, and monitor them as a group. </a:t>
            </a:r>
          </a:p>
          <a:p>
            <a:endParaRPr lang="en-GB" sz="1961" b="1" dirty="0">
              <a:solidFill>
                <a:schemeClr val="bg1"/>
              </a:solidFill>
              <a:latin typeface="Segoe UI Light" panose="020B0502040204020203" pitchFamily="34" charset="0"/>
              <a:cs typeface="Segoe UI Light" panose="020B0502040204020203" pitchFamily="34" charset="0"/>
            </a:endParaRPr>
          </a:p>
          <a:p>
            <a:r>
              <a:rPr lang="en-GB" sz="1961" b="1" dirty="0">
                <a:solidFill>
                  <a:schemeClr val="bg1"/>
                </a:solidFill>
                <a:latin typeface="Segoe UI Light" panose="020B0502040204020203" pitchFamily="34" charset="0"/>
                <a:cs typeface="Segoe UI Light" panose="020B0502040204020203" pitchFamily="34" charset="0"/>
              </a:rPr>
              <a:t>DevOps Deployment Automation - </a:t>
            </a:r>
            <a:r>
              <a:rPr lang="en-GB" sz="1961" dirty="0">
                <a:solidFill>
                  <a:schemeClr val="bg1"/>
                </a:solidFill>
                <a:latin typeface="Segoe UI Light" panose="020B0502040204020203" pitchFamily="34" charset="0"/>
                <a:cs typeface="Segoe UI Light" panose="020B0502040204020203" pitchFamily="34" charset="0"/>
              </a:rPr>
              <a:t>Requires a faster, more flexible deployment approach than the old ASM gateway and PowerShell could provide – ASM PowerShell can be very complex to define and troubleshoot.</a:t>
            </a:r>
          </a:p>
          <a:p>
            <a:endParaRPr lang="en-GB" sz="1961" dirty="0">
              <a:solidFill>
                <a:schemeClr val="bg1"/>
              </a:solidFill>
              <a:latin typeface="Segoe UI Light" panose="020B0502040204020203" pitchFamily="34" charset="0"/>
              <a:cs typeface="Segoe UI Light" panose="020B0502040204020203" pitchFamily="34" charset="0"/>
            </a:endParaRPr>
          </a:p>
          <a:p>
            <a:r>
              <a:rPr lang="en-GB" sz="1961" dirty="0">
                <a:solidFill>
                  <a:schemeClr val="bg1"/>
                </a:solidFill>
                <a:latin typeface="Segoe UI Light" panose="020B0502040204020203" pitchFamily="34" charset="0"/>
                <a:cs typeface="Segoe UI Light" panose="020B0502040204020203" pitchFamily="34" charset="0"/>
              </a:rPr>
              <a:t>Enable Cookie-Cutter deployment by ‘stamp’ methodologies via templates, perfect for deploying micro-service environments.</a:t>
            </a:r>
          </a:p>
          <a:p>
            <a:endParaRPr lang="en-GB" sz="1961" dirty="0">
              <a:solidFill>
                <a:schemeClr val="bg1"/>
              </a:solidFill>
              <a:latin typeface="Segoe UI Light" panose="020B0502040204020203" pitchFamily="34" charset="0"/>
              <a:cs typeface="Segoe UI Light" panose="020B0502040204020203" pitchFamily="34" charset="0"/>
            </a:endParaRPr>
          </a:p>
        </p:txBody>
      </p:sp>
      <p:pic>
        <p:nvPicPr>
          <p:cNvPr id="5" name="Picture 4"/>
          <p:cNvPicPr>
            <a:picLocks noChangeAspect="1"/>
          </p:cNvPicPr>
          <p:nvPr/>
        </p:nvPicPr>
        <p:blipFill>
          <a:blip r:embed="rId3"/>
          <a:stretch>
            <a:fillRect/>
          </a:stretch>
        </p:blipFill>
        <p:spPr>
          <a:xfrm>
            <a:off x="9099834" y="-161489"/>
            <a:ext cx="3106069" cy="3106069"/>
          </a:xfrm>
          <a:prstGeom prst="rect">
            <a:avLst/>
          </a:prstGeom>
        </p:spPr>
      </p:pic>
    </p:spTree>
    <p:extLst>
      <p:ext uri="{BB962C8B-B14F-4D97-AF65-F5344CB8AC3E}">
        <p14:creationId xmlns:p14="http://schemas.microsoft.com/office/powerpoint/2010/main" val="223199631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9240" y="140838"/>
            <a:ext cx="11084560" cy="1325563"/>
          </a:xfrm>
        </p:spPr>
        <p:txBody>
          <a:bodyPr/>
          <a:lstStyle/>
          <a:p>
            <a:pPr lvl="1"/>
            <a:r>
              <a:rPr lang="en-GB" sz="4705" b="1" kern="1200" spc="-100" dirty="0">
                <a:ln w="3175">
                  <a:noFill/>
                </a:ln>
                <a:solidFill>
                  <a:schemeClr val="bg1"/>
                </a:solidFill>
                <a:latin typeface="Segoe UI Light" panose="020B0502040204020203" pitchFamily="34" charset="0"/>
                <a:ea typeface="+mn-ea"/>
                <a:cs typeface="Segoe UI Light" panose="020B0502040204020203" pitchFamily="34" charset="0"/>
              </a:rPr>
              <a:t>About</a:t>
            </a:r>
            <a:r>
              <a:rPr lang="en-GB" b="1" dirty="0">
                <a:solidFill>
                  <a:schemeClr val="bg1"/>
                </a:solidFill>
                <a:latin typeface="Segoe UI Light" panose="020B0502040204020203" pitchFamily="34" charset="0"/>
                <a:cs typeface="Segoe UI Light" panose="020B0502040204020203" pitchFamily="34" charset="0"/>
              </a:rPr>
              <a:t>  </a:t>
            </a:r>
            <a:r>
              <a:rPr lang="en-GB" sz="4705" b="1" kern="1200" spc="-100" dirty="0">
                <a:ln w="3175">
                  <a:noFill/>
                </a:ln>
                <a:solidFill>
                  <a:schemeClr val="bg1"/>
                </a:solidFill>
                <a:latin typeface="Segoe UI Light" panose="020B0502040204020203" pitchFamily="34" charset="0"/>
                <a:ea typeface="+mn-ea"/>
                <a:cs typeface="Segoe UI Light" panose="020B0502040204020203" pitchFamily="34" charset="0"/>
              </a:rPr>
              <a:t>ARM – The Solution</a:t>
            </a:r>
          </a:p>
        </p:txBody>
      </p:sp>
      <p:sp>
        <p:nvSpPr>
          <p:cNvPr id="4" name="Text Placeholder 3"/>
          <p:cNvSpPr>
            <a:spLocks noGrp="1"/>
          </p:cNvSpPr>
          <p:nvPr>
            <p:ph idx="1"/>
          </p:nvPr>
        </p:nvSpPr>
        <p:spPr>
          <a:xfrm>
            <a:off x="269240" y="1189495"/>
            <a:ext cx="9709346" cy="5732800"/>
          </a:xfrm>
        </p:spPr>
        <p:txBody>
          <a:bodyPr/>
          <a:lstStyle/>
          <a:p>
            <a:r>
              <a:rPr lang="en-US" sz="1961" dirty="0">
                <a:solidFill>
                  <a:schemeClr val="bg1"/>
                </a:solidFill>
                <a:latin typeface="Segoe UI Light" panose="020B0502040204020203" pitchFamily="34" charset="0"/>
                <a:cs typeface="Segoe UI Light" panose="020B0502040204020203" pitchFamily="34" charset="0"/>
              </a:rPr>
              <a:t>Azure Resource Manager enables you to work with the resources in your solution as a group. You can deploy, update or delete all of the resources for your solution in a single, coordinated operation.</a:t>
            </a:r>
          </a:p>
          <a:p>
            <a:endParaRPr lang="en-US" sz="2353" dirty="0">
              <a:solidFill>
                <a:schemeClr val="bg1"/>
              </a:solidFill>
              <a:latin typeface="Segoe UI Light" panose="020B0502040204020203" pitchFamily="34" charset="0"/>
              <a:cs typeface="Segoe UI Light" panose="020B0502040204020203" pitchFamily="34" charset="0"/>
            </a:endParaRPr>
          </a:p>
          <a:p>
            <a:r>
              <a:rPr lang="en-GB" sz="1961" dirty="0">
                <a:solidFill>
                  <a:schemeClr val="bg1"/>
                </a:solidFill>
                <a:latin typeface="Segoe UI Light" panose="020B0502040204020203" pitchFamily="34" charset="0"/>
                <a:cs typeface="Segoe UI Light" panose="020B0502040204020203" pitchFamily="34" charset="0"/>
              </a:rPr>
              <a:t>You can repeatedly deploy your application throughout the app lifecycle and have confidence your resources are deployed in a consistent state.</a:t>
            </a:r>
          </a:p>
          <a:p>
            <a:endParaRPr lang="en-GB" sz="1961" dirty="0">
              <a:solidFill>
                <a:schemeClr val="bg1"/>
              </a:solidFill>
              <a:latin typeface="Segoe UI Light" panose="020B0502040204020203" pitchFamily="34" charset="0"/>
              <a:cs typeface="Segoe UI Light" panose="020B0502040204020203" pitchFamily="34" charset="0"/>
            </a:endParaRPr>
          </a:p>
          <a:p>
            <a:r>
              <a:rPr lang="en-GB" sz="1961" dirty="0">
                <a:solidFill>
                  <a:schemeClr val="bg1"/>
                </a:solidFill>
                <a:latin typeface="Segoe UI Light" panose="020B0502040204020203" pitchFamily="34" charset="0"/>
                <a:cs typeface="Segoe UI Light" panose="020B0502040204020203" pitchFamily="34" charset="0"/>
              </a:rPr>
              <a:t>You can use declarative templates to define your deployment and you can define the dependencies between resources so they are deployed in the correct order.</a:t>
            </a:r>
          </a:p>
          <a:p>
            <a:endParaRPr lang="en-GB" sz="1961" dirty="0">
              <a:solidFill>
                <a:schemeClr val="bg1"/>
              </a:solidFill>
              <a:latin typeface="Segoe UI Light" panose="020B0502040204020203" pitchFamily="34" charset="0"/>
              <a:cs typeface="Segoe UI Light" panose="020B0502040204020203" pitchFamily="34" charset="0"/>
            </a:endParaRPr>
          </a:p>
          <a:p>
            <a:r>
              <a:rPr lang="en-GB" sz="1961" dirty="0">
                <a:solidFill>
                  <a:schemeClr val="bg1"/>
                </a:solidFill>
                <a:latin typeface="Segoe UI Light" panose="020B0502040204020203" pitchFamily="34" charset="0"/>
                <a:cs typeface="Segoe UI Light" panose="020B0502040204020203" pitchFamily="34" charset="0"/>
              </a:rPr>
              <a:t>You can apply access control to all resources in your resource group because Role-Based Access Control (RBAC) is natively integrated into the management platform.</a:t>
            </a:r>
          </a:p>
          <a:p>
            <a:endParaRPr lang="en-GB" sz="1961" dirty="0">
              <a:solidFill>
                <a:schemeClr val="bg1"/>
              </a:solidFill>
              <a:latin typeface="Segoe UI Light" panose="020B0502040204020203" pitchFamily="34" charset="0"/>
              <a:cs typeface="Segoe UI Light" panose="020B0502040204020203" pitchFamily="34" charset="0"/>
            </a:endParaRPr>
          </a:p>
          <a:p>
            <a:r>
              <a:rPr lang="en-GB" sz="1961" dirty="0">
                <a:solidFill>
                  <a:schemeClr val="bg1"/>
                </a:solidFill>
                <a:latin typeface="Segoe UI Light" panose="020B0502040204020203" pitchFamily="34" charset="0"/>
                <a:cs typeface="Segoe UI Light" panose="020B0502040204020203" pitchFamily="34" charset="0"/>
              </a:rPr>
              <a:t>You can apply tags to resources to logically organize all of the resources in your subscription</a:t>
            </a:r>
          </a:p>
          <a:p>
            <a:endParaRPr lang="en-GB" dirty="0">
              <a:solidFill>
                <a:schemeClr val="bg1"/>
              </a:solidFill>
              <a:latin typeface="Segoe UI Light" panose="020B0502040204020203" pitchFamily="34" charset="0"/>
              <a:cs typeface="Segoe UI Light" panose="020B0502040204020203" pitchFamily="34" charset="0"/>
            </a:endParaRPr>
          </a:p>
        </p:txBody>
      </p:sp>
      <p:pic>
        <p:nvPicPr>
          <p:cNvPr id="6" name="Picture 5"/>
          <p:cNvPicPr>
            <a:picLocks noChangeAspect="1"/>
          </p:cNvPicPr>
          <p:nvPr/>
        </p:nvPicPr>
        <p:blipFill>
          <a:blip r:embed="rId4"/>
          <a:stretch>
            <a:fillRect/>
          </a:stretch>
        </p:blipFill>
        <p:spPr>
          <a:xfrm>
            <a:off x="8849107" y="4699664"/>
            <a:ext cx="3761192" cy="2509633"/>
          </a:xfrm>
          <a:prstGeom prst="rect">
            <a:avLst/>
          </a:prstGeom>
        </p:spPr>
      </p:pic>
    </p:spTree>
    <p:extLst>
      <p:ext uri="{BB962C8B-B14F-4D97-AF65-F5344CB8AC3E}">
        <p14:creationId xmlns:p14="http://schemas.microsoft.com/office/powerpoint/2010/main" val="320850959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165665" y="1664188"/>
            <a:ext cx="9860672" cy="3459032"/>
          </a:xfrm>
        </p:spPr>
        <p:txBody>
          <a:bodyPr/>
          <a:lstStyle/>
          <a:p>
            <a:r>
              <a:rPr lang="en-GB" dirty="0">
                <a:solidFill>
                  <a:schemeClr val="bg1"/>
                </a:solidFill>
                <a:latin typeface="Segoe UI Light" panose="020B0502040204020203" pitchFamily="34" charset="0"/>
                <a:cs typeface="Segoe UI Light" panose="020B0502040204020203" pitchFamily="34" charset="0"/>
              </a:rPr>
              <a:t>How I want the world to look…</a:t>
            </a:r>
            <a:br>
              <a:rPr lang="en-GB" dirty="0">
                <a:solidFill>
                  <a:schemeClr val="bg1"/>
                </a:solidFill>
                <a:latin typeface="Segoe UI Light" panose="020B0502040204020203" pitchFamily="34" charset="0"/>
                <a:cs typeface="Segoe UI Light" panose="020B0502040204020203" pitchFamily="34" charset="0"/>
              </a:rPr>
            </a:br>
            <a:br>
              <a:rPr lang="en-GB" dirty="0">
                <a:solidFill>
                  <a:schemeClr val="bg1"/>
                </a:solidFill>
                <a:latin typeface="Segoe UI Light" panose="020B0502040204020203" pitchFamily="34" charset="0"/>
                <a:cs typeface="Segoe UI Light" panose="020B0502040204020203" pitchFamily="34" charset="0"/>
              </a:rPr>
            </a:br>
            <a:r>
              <a:rPr lang="en-GB" sz="11273" dirty="0">
                <a:solidFill>
                  <a:schemeClr val="accent4">
                    <a:lumMod val="20000"/>
                    <a:lumOff val="80000"/>
                  </a:schemeClr>
                </a:solidFill>
              </a:rPr>
              <a:t>{World}</a:t>
            </a:r>
            <a:endParaRPr lang="en-US" dirty="0">
              <a:solidFill>
                <a:schemeClr val="accent4">
                  <a:lumMod val="20000"/>
                  <a:lumOff val="80000"/>
                </a:schemeClr>
              </a:solidFill>
            </a:endParaRPr>
          </a:p>
        </p:txBody>
      </p:sp>
      <p:sp>
        <p:nvSpPr>
          <p:cNvPr id="4" name="Title 1"/>
          <p:cNvSpPr txBox="1">
            <a:spLocks/>
          </p:cNvSpPr>
          <p:nvPr/>
        </p:nvSpPr>
        <p:spPr>
          <a:xfrm>
            <a:off x="1165666" y="2087744"/>
            <a:ext cx="9860672" cy="899537"/>
          </a:xfrm>
          <a:prstGeom prst="rect">
            <a:avLst/>
          </a:prstGeom>
        </p:spPr>
        <p:txBody>
          <a:bodyPr vert="horz" wrap="square" lIns="143428" tIns="89642" rIns="143428" bIns="89642" rtlCol="0" anchor="t">
            <a:noAutofit/>
          </a:bodyPr>
          <a:lstStyle>
            <a:lvl1pPr marL="282575" indent="-282575" algn="l" defTabSz="932742" rtl="0" eaLnBrk="1" latinLnBrk="0" hangingPunct="1">
              <a:lnSpc>
                <a:spcPct val="90000"/>
              </a:lnSpc>
              <a:spcBef>
                <a:spcPct val="0"/>
              </a:spcBef>
              <a:buNone/>
              <a:tabLst>
                <a:tab pos="282575" algn="l"/>
              </a:tabLst>
              <a:defRPr lang="en-US" sz="6000" b="0" kern="1200" cap="none" spc="-102" baseline="0">
                <a:ln w="3175">
                  <a:noFill/>
                </a:ln>
                <a:gradFill>
                  <a:gsLst>
                    <a:gs pos="1250">
                      <a:schemeClr val="tx1"/>
                    </a:gs>
                    <a:gs pos="100000">
                      <a:schemeClr val="tx1"/>
                    </a:gs>
                  </a:gsLst>
                  <a:lin ang="5400000" scaled="0"/>
                </a:gradFill>
                <a:effectLst/>
                <a:latin typeface="+mj-lt"/>
                <a:ea typeface="+mn-ea"/>
                <a:cs typeface="Segoe UI" pitchFamily="34" charset="0"/>
              </a:defRPr>
            </a:lvl1pPr>
          </a:lstStyle>
          <a:p>
            <a:endParaRPr lang="en-GB" sz="5882" dirty="0">
              <a:solidFill>
                <a:srgbClr val="5C2D91"/>
              </a:solidFill>
            </a:endParaRPr>
          </a:p>
        </p:txBody>
      </p:sp>
    </p:spTree>
    <p:extLst>
      <p:ext uri="{BB962C8B-B14F-4D97-AF65-F5344CB8AC3E}">
        <p14:creationId xmlns:p14="http://schemas.microsoft.com/office/powerpoint/2010/main" val="1789425038"/>
      </p:ext>
    </p:extLst>
  </p:cSld>
  <p:clrMapOvr>
    <a:overrideClrMapping bg1="lt1" tx1="dk1" bg2="lt2" tx2="dk2" accent1="accent1" accent2="accent2" accent3="accent3" accent4="accent4" accent5="accent5" accent6="accent6" hlink="hlink" folHlink="folHlink"/>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43619" y="373811"/>
            <a:ext cx="10515600" cy="977571"/>
          </a:xfrm>
        </p:spPr>
        <p:txBody>
          <a:bodyPr/>
          <a:lstStyle/>
          <a:p>
            <a:pPr lvl="1"/>
            <a:r>
              <a:rPr lang="en-GB" sz="4705" kern="1200" spc="-100" dirty="0">
                <a:ln w="3175">
                  <a:noFill/>
                </a:ln>
                <a:solidFill>
                  <a:schemeClr val="bg1"/>
                </a:solidFill>
                <a:latin typeface="Segoe UI Light" panose="020B0502040204020203" pitchFamily="34" charset="0"/>
                <a:ea typeface="+mn-ea"/>
                <a:cs typeface="Segoe UI Light" panose="020B0502040204020203" pitchFamily="34" charset="0"/>
              </a:rPr>
              <a:t>About</a:t>
            </a:r>
            <a:r>
              <a:rPr lang="en-GB" dirty="0">
                <a:solidFill>
                  <a:schemeClr val="bg1"/>
                </a:solidFill>
                <a:latin typeface="Segoe UI Light" panose="020B0502040204020203" pitchFamily="34" charset="0"/>
                <a:cs typeface="Segoe UI Light" panose="020B0502040204020203" pitchFamily="34" charset="0"/>
              </a:rPr>
              <a:t>  </a:t>
            </a:r>
            <a:r>
              <a:rPr lang="en-GB" sz="4705" kern="1200" spc="-100" dirty="0">
                <a:ln w="3175">
                  <a:noFill/>
                </a:ln>
                <a:solidFill>
                  <a:schemeClr val="bg1"/>
                </a:solidFill>
                <a:latin typeface="Segoe UI Light" panose="020B0502040204020203" pitchFamily="34" charset="0"/>
                <a:ea typeface="+mn-ea"/>
                <a:cs typeface="Segoe UI Light" panose="020B0502040204020203" pitchFamily="34" charset="0"/>
              </a:rPr>
              <a:t>Azure Resource Manager</a:t>
            </a:r>
          </a:p>
        </p:txBody>
      </p:sp>
      <p:sp>
        <p:nvSpPr>
          <p:cNvPr id="4" name="Text Placeholder 3"/>
          <p:cNvSpPr>
            <a:spLocks noGrp="1"/>
          </p:cNvSpPr>
          <p:nvPr>
            <p:ph idx="1"/>
          </p:nvPr>
        </p:nvSpPr>
        <p:spPr>
          <a:xfrm>
            <a:off x="269240" y="1049952"/>
            <a:ext cx="11832741" cy="5136879"/>
          </a:xfrm>
        </p:spPr>
        <p:txBody>
          <a:bodyPr vert="horz" wrap="square" lIns="143428" tIns="89642" rIns="143428" bIns="89642" rtlCol="0" anchor="ctr">
            <a:spAutoFit/>
          </a:bodyPr>
          <a:lstStyle/>
          <a:p>
            <a:endParaRPr lang="en-US" sz="1961" dirty="0">
              <a:solidFill>
                <a:schemeClr val="bg1"/>
              </a:solidFill>
              <a:latin typeface="Segoe UI Light" panose="020B0502040204020203" pitchFamily="34" charset="0"/>
              <a:cs typeface="Segoe UI Light" panose="020B0502040204020203" pitchFamily="34" charset="0"/>
            </a:endParaRPr>
          </a:p>
          <a:p>
            <a:r>
              <a:rPr lang="en-US" sz="1961" dirty="0">
                <a:solidFill>
                  <a:schemeClr val="bg1"/>
                </a:solidFill>
                <a:latin typeface="Segoe UI Light" panose="020B0502040204020203" pitchFamily="34" charset="0"/>
                <a:cs typeface="Segoe UI Light" panose="020B0502040204020203" pitchFamily="34" charset="0"/>
              </a:rPr>
              <a:t>Azure Resource Manager enables you to work with the resources in your solution as a group. You can deploy, update or delete all of the resources for your solution in a single, coordinated operation.</a:t>
            </a:r>
          </a:p>
          <a:p>
            <a:endParaRPr lang="en-US" sz="1961" dirty="0">
              <a:solidFill>
                <a:schemeClr val="bg1"/>
              </a:solidFill>
              <a:latin typeface="Segoe UI Light" panose="020B0502040204020203" pitchFamily="34" charset="0"/>
              <a:cs typeface="Segoe UI Light" panose="020B0502040204020203" pitchFamily="34" charset="0"/>
            </a:endParaRPr>
          </a:p>
          <a:p>
            <a:r>
              <a:rPr lang="en-GB" sz="1961" dirty="0">
                <a:solidFill>
                  <a:schemeClr val="bg1"/>
                </a:solidFill>
                <a:latin typeface="Segoe UI Light" panose="020B0502040204020203" pitchFamily="34" charset="0"/>
                <a:cs typeface="Segoe UI Light" panose="020B0502040204020203" pitchFamily="34" charset="0"/>
              </a:rPr>
              <a:t>You can repeatedly deploy your application throughout the app lifecycle and have confidence your resources are deployed in a consistent state.</a:t>
            </a:r>
          </a:p>
          <a:p>
            <a:endParaRPr lang="en-GB" sz="1961" dirty="0">
              <a:solidFill>
                <a:schemeClr val="bg1"/>
              </a:solidFill>
              <a:latin typeface="Segoe UI Light" panose="020B0502040204020203" pitchFamily="34" charset="0"/>
              <a:cs typeface="Segoe UI Light" panose="020B0502040204020203" pitchFamily="34" charset="0"/>
            </a:endParaRPr>
          </a:p>
          <a:p>
            <a:r>
              <a:rPr lang="en-GB" sz="1961" dirty="0">
                <a:solidFill>
                  <a:schemeClr val="bg1"/>
                </a:solidFill>
                <a:latin typeface="Segoe UI Light" panose="020B0502040204020203" pitchFamily="34" charset="0"/>
                <a:cs typeface="Segoe UI Light" panose="020B0502040204020203" pitchFamily="34" charset="0"/>
              </a:rPr>
              <a:t>You can use declarative templates to define your deployment and you can define the dependencies between resources so they are deployed in the correct order.</a:t>
            </a:r>
          </a:p>
          <a:p>
            <a:endParaRPr lang="en-GB" sz="1961" dirty="0">
              <a:solidFill>
                <a:schemeClr val="bg1"/>
              </a:solidFill>
              <a:latin typeface="Segoe UI Light" panose="020B0502040204020203" pitchFamily="34" charset="0"/>
              <a:cs typeface="Segoe UI Light" panose="020B0502040204020203" pitchFamily="34" charset="0"/>
            </a:endParaRPr>
          </a:p>
          <a:p>
            <a:r>
              <a:rPr lang="en-GB" sz="1961" dirty="0">
                <a:solidFill>
                  <a:schemeClr val="bg1"/>
                </a:solidFill>
                <a:latin typeface="Segoe UI Light" panose="020B0502040204020203" pitchFamily="34" charset="0"/>
                <a:cs typeface="Segoe UI Light" panose="020B0502040204020203" pitchFamily="34" charset="0"/>
              </a:rPr>
              <a:t>You can apply access control to all resources in your resource group because Role-Based Access Control (RBAC) is natively integrated into the management platform.</a:t>
            </a:r>
          </a:p>
          <a:p>
            <a:endParaRPr lang="en-GB" sz="1961" dirty="0">
              <a:solidFill>
                <a:schemeClr val="bg1"/>
              </a:solidFill>
              <a:latin typeface="Segoe UI Light" panose="020B0502040204020203" pitchFamily="34" charset="0"/>
              <a:cs typeface="Segoe UI Light" panose="020B0502040204020203" pitchFamily="34" charset="0"/>
            </a:endParaRPr>
          </a:p>
          <a:p>
            <a:r>
              <a:rPr lang="en-GB" sz="1961" dirty="0">
                <a:solidFill>
                  <a:schemeClr val="bg1"/>
                </a:solidFill>
                <a:latin typeface="Segoe UI Light" panose="020B0502040204020203" pitchFamily="34" charset="0"/>
                <a:cs typeface="Segoe UI Light" panose="020B0502040204020203" pitchFamily="34" charset="0"/>
              </a:rPr>
              <a:t>You can apply tags to resources to logically organize all of the resources in your subscription</a:t>
            </a:r>
          </a:p>
        </p:txBody>
      </p:sp>
      <p:pic>
        <p:nvPicPr>
          <p:cNvPr id="6" name="Picture 5"/>
          <p:cNvPicPr>
            <a:picLocks noChangeAspect="1"/>
          </p:cNvPicPr>
          <p:nvPr/>
        </p:nvPicPr>
        <p:blipFill>
          <a:blip r:embed="rId4"/>
          <a:stretch>
            <a:fillRect/>
          </a:stretch>
        </p:blipFill>
        <p:spPr>
          <a:xfrm>
            <a:off x="9054170" y="4974262"/>
            <a:ext cx="3761192" cy="2509633"/>
          </a:xfrm>
          <a:prstGeom prst="rect">
            <a:avLst/>
          </a:prstGeom>
        </p:spPr>
      </p:pic>
    </p:spTree>
    <p:extLst>
      <p:ext uri="{BB962C8B-B14F-4D97-AF65-F5344CB8AC3E}">
        <p14:creationId xmlns:p14="http://schemas.microsoft.com/office/powerpoint/2010/main" val="76378987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69239" y="1690688"/>
            <a:ext cx="11653523" cy="5625899"/>
          </a:xfrm>
        </p:spPr>
        <p:txBody>
          <a:bodyPr/>
          <a:lstStyle/>
          <a:p>
            <a:pPr marL="0" indent="0">
              <a:lnSpc>
                <a:spcPct val="115000"/>
              </a:lnSpc>
              <a:spcBef>
                <a:spcPts val="588"/>
              </a:spcBef>
              <a:spcAft>
                <a:spcPts val="588"/>
              </a:spcAft>
              <a:buNone/>
            </a:pPr>
            <a:endParaRPr lang="en-US" sz="2800" b="1" dirty="0">
              <a:solidFill>
                <a:srgbClr val="002060"/>
              </a:solidFill>
              <a:latin typeface="Segoe UI Light" panose="020B0502040204020203" pitchFamily="34" charset="0"/>
              <a:ea typeface="Times New Roman" panose="02020603050405020304" pitchFamily="18" charset="0"/>
              <a:cs typeface="Segoe UI Light" panose="020B0502040204020203" pitchFamily="34" charset="0"/>
            </a:endParaRPr>
          </a:p>
          <a:p>
            <a:pPr marL="0" indent="0">
              <a:lnSpc>
                <a:spcPct val="115000"/>
              </a:lnSpc>
              <a:spcBef>
                <a:spcPts val="588"/>
              </a:spcBef>
              <a:spcAft>
                <a:spcPts val="588"/>
              </a:spcAft>
              <a:buNone/>
            </a:pPr>
            <a:r>
              <a:rPr lang="en-US" sz="2800" b="1" dirty="0">
                <a:solidFill>
                  <a:srgbClr val="002060"/>
                </a:solidFill>
                <a:latin typeface="Segoe UI Light" panose="020B0502040204020203" pitchFamily="34" charset="0"/>
                <a:ea typeface="Times New Roman" panose="02020603050405020304" pitchFamily="18" charset="0"/>
                <a:cs typeface="Segoe UI Light" panose="020B0502040204020203" pitchFamily="34" charset="0"/>
              </a:rPr>
              <a:t>Other Platforms - Programmatic infrastructure deployment </a:t>
            </a:r>
          </a:p>
          <a:p>
            <a:pPr marL="0" indent="0">
              <a:lnSpc>
                <a:spcPct val="115000"/>
              </a:lnSpc>
              <a:spcBef>
                <a:spcPts val="588"/>
              </a:spcBef>
              <a:spcAft>
                <a:spcPts val="588"/>
              </a:spcAft>
              <a:buNone/>
            </a:pPr>
            <a:r>
              <a:rPr lang="en-US" sz="2800" dirty="0">
                <a:solidFill>
                  <a:schemeClr val="bg1"/>
                </a:solidFill>
                <a:latin typeface="Segoe UI Light" panose="020B0502040204020203" pitchFamily="34" charset="0"/>
                <a:ea typeface="Times New Roman" panose="02020603050405020304" pitchFamily="18" charset="0"/>
                <a:cs typeface="Segoe UI Light" panose="020B0502040204020203" pitchFamily="34" charset="0"/>
              </a:rPr>
              <a:t>"Dear AWS, here's a list of everything I want you do, in order, in excruciating detail, and here’s what to do differently if some of it already exists“</a:t>
            </a:r>
          </a:p>
          <a:p>
            <a:pPr marL="236546" lvl="1" indent="0">
              <a:lnSpc>
                <a:spcPct val="115000"/>
              </a:lnSpc>
              <a:spcBef>
                <a:spcPts val="588"/>
              </a:spcBef>
              <a:spcAft>
                <a:spcPts val="588"/>
              </a:spcAft>
              <a:buNone/>
            </a:pPr>
            <a:endParaRPr lang="en-US" sz="1800" dirty="0">
              <a:solidFill>
                <a:schemeClr val="bg1"/>
              </a:solidFill>
              <a:latin typeface="Segoe UI Light" panose="020B0502040204020203" pitchFamily="34" charset="0"/>
              <a:ea typeface="Times New Roman" panose="02020603050405020304" pitchFamily="18" charset="0"/>
              <a:cs typeface="Segoe UI Light" panose="020B0502040204020203" pitchFamily="34" charset="0"/>
            </a:endParaRPr>
          </a:p>
          <a:p>
            <a:pPr marL="0" indent="0">
              <a:lnSpc>
                <a:spcPct val="115000"/>
              </a:lnSpc>
              <a:spcBef>
                <a:spcPts val="588"/>
              </a:spcBef>
              <a:spcAft>
                <a:spcPts val="588"/>
              </a:spcAft>
              <a:buNone/>
            </a:pPr>
            <a:r>
              <a:rPr lang="en-US" sz="2800" b="1" dirty="0">
                <a:solidFill>
                  <a:srgbClr val="002060"/>
                </a:solidFill>
                <a:latin typeface="Segoe UI Light" panose="020B0502040204020203" pitchFamily="34" charset="0"/>
                <a:ea typeface="Times New Roman" panose="02020603050405020304" pitchFamily="18" charset="0"/>
                <a:cs typeface="Segoe UI Light" panose="020B0502040204020203" pitchFamily="34" charset="0"/>
              </a:rPr>
              <a:t>ARM - Declarative end-state deployment </a:t>
            </a:r>
          </a:p>
          <a:p>
            <a:pPr marL="0" indent="0">
              <a:lnSpc>
                <a:spcPct val="115000"/>
              </a:lnSpc>
              <a:spcBef>
                <a:spcPts val="588"/>
              </a:spcBef>
              <a:spcAft>
                <a:spcPts val="588"/>
              </a:spcAft>
              <a:buNone/>
            </a:pPr>
            <a:r>
              <a:rPr lang="en-US" sz="2800" dirty="0">
                <a:solidFill>
                  <a:schemeClr val="bg1"/>
                </a:solidFill>
                <a:latin typeface="Segoe UI Light" panose="020B0502040204020203" pitchFamily="34" charset="0"/>
                <a:ea typeface="Times New Roman" panose="02020603050405020304" pitchFamily="18" charset="0"/>
                <a:cs typeface="Segoe UI Light" panose="020B0502040204020203" pitchFamily="34" charset="0"/>
              </a:rPr>
              <a:t>"Dear Azure, here's what I want, make it so"</a:t>
            </a:r>
          </a:p>
          <a:p>
            <a:pPr marL="0" indent="0">
              <a:lnSpc>
                <a:spcPct val="115000"/>
              </a:lnSpc>
              <a:spcBef>
                <a:spcPts val="588"/>
              </a:spcBef>
              <a:spcAft>
                <a:spcPts val="588"/>
              </a:spcAft>
              <a:buNone/>
            </a:pPr>
            <a:endParaRPr lang="en-US" dirty="0">
              <a:solidFill>
                <a:schemeClr val="bg1"/>
              </a:solidFill>
              <a:latin typeface="Segoe UI Light" panose="020B0502040204020203" pitchFamily="34" charset="0"/>
              <a:ea typeface="Times New Roman" panose="02020603050405020304" pitchFamily="18" charset="0"/>
              <a:cs typeface="Segoe UI Light" panose="020B0502040204020203" pitchFamily="34" charset="0"/>
            </a:endParaRPr>
          </a:p>
          <a:p>
            <a:endParaRPr lang="en-GB" dirty="0">
              <a:solidFill>
                <a:schemeClr val="bg1"/>
              </a:solidFill>
              <a:latin typeface="Segoe UI Light" panose="020B0502040204020203" pitchFamily="34" charset="0"/>
              <a:cs typeface="Segoe UI Light" panose="020B0502040204020203" pitchFamily="34" charset="0"/>
            </a:endParaRPr>
          </a:p>
        </p:txBody>
      </p:sp>
      <p:sp>
        <p:nvSpPr>
          <p:cNvPr id="2" name="Title 1"/>
          <p:cNvSpPr>
            <a:spLocks noGrp="1"/>
          </p:cNvSpPr>
          <p:nvPr>
            <p:ph type="title"/>
          </p:nvPr>
        </p:nvSpPr>
        <p:spPr>
          <a:xfrm>
            <a:off x="408709" y="365125"/>
            <a:ext cx="10945091" cy="1325563"/>
          </a:xfrm>
        </p:spPr>
        <p:txBody>
          <a:bodyPr>
            <a:normAutofit/>
          </a:bodyPr>
          <a:lstStyle/>
          <a:p>
            <a:r>
              <a:rPr lang="en-US" sz="5400" dirty="0">
                <a:solidFill>
                  <a:schemeClr val="bg1"/>
                </a:solidFill>
                <a:latin typeface="Segoe UI Light" panose="020B0502040204020203" pitchFamily="34" charset="0"/>
                <a:cs typeface="Segoe UI Light" panose="020B0502040204020203" pitchFamily="34" charset="0"/>
              </a:rPr>
              <a:t>ARM vs Other platforms</a:t>
            </a:r>
          </a:p>
        </p:txBody>
      </p:sp>
      <p:pic>
        <p:nvPicPr>
          <p:cNvPr id="7" name="Picture 6"/>
          <p:cNvPicPr>
            <a:picLocks noChangeAspect="1"/>
          </p:cNvPicPr>
          <p:nvPr/>
        </p:nvPicPr>
        <p:blipFill>
          <a:blip r:embed="rId4"/>
          <a:stretch>
            <a:fillRect/>
          </a:stretch>
        </p:blipFill>
        <p:spPr>
          <a:xfrm>
            <a:off x="8637329" y="4699664"/>
            <a:ext cx="3761192" cy="2509633"/>
          </a:xfrm>
          <a:prstGeom prst="rect">
            <a:avLst/>
          </a:prstGeom>
        </p:spPr>
      </p:pic>
    </p:spTree>
    <p:extLst>
      <p:ext uri="{BB962C8B-B14F-4D97-AF65-F5344CB8AC3E}">
        <p14:creationId xmlns:p14="http://schemas.microsoft.com/office/powerpoint/2010/main" val="3475967586"/>
      </p:ext>
    </p:extLst>
  </p:cSld>
  <p:clrMapOvr>
    <a:overrideClrMapping bg1="lt1" tx1="dk1" bg2="lt2" tx2="dk2" accent1="accent1" accent2="accent2" accent3="accent3" accent4="accent4" accent5="accent5" accent6="accent6" hlink="hlink" folHlink="folHlink"/>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pic>
        <p:nvPicPr>
          <p:cNvPr id="65" name="Picture 64"/>
          <p:cNvPicPr>
            <a:picLocks noChangeAspect="1"/>
          </p:cNvPicPr>
          <p:nvPr/>
        </p:nvPicPr>
        <p:blipFill rotWithShape="1">
          <a:blip r:embed="rId4"/>
          <a:srcRect l="24231" r="22757"/>
          <a:stretch/>
        </p:blipFill>
        <p:spPr>
          <a:xfrm>
            <a:off x="6006359" y="487"/>
            <a:ext cx="6734269" cy="6857028"/>
          </a:xfrm>
          <a:prstGeom prst="rect">
            <a:avLst/>
          </a:prstGeom>
        </p:spPr>
      </p:pic>
      <p:sp>
        <p:nvSpPr>
          <p:cNvPr id="2" name="Title 1"/>
          <p:cNvSpPr>
            <a:spLocks noGrp="1"/>
          </p:cNvSpPr>
          <p:nvPr>
            <p:ph type="title"/>
          </p:nvPr>
        </p:nvSpPr>
        <p:spPr>
          <a:xfrm>
            <a:off x="307417" y="1099449"/>
            <a:ext cx="7332382" cy="5108438"/>
          </a:xfrm>
          <a:solidFill>
            <a:srgbClr val="002050">
              <a:alpha val="75000"/>
            </a:srgbClr>
          </a:solidFill>
        </p:spPr>
        <p:txBody>
          <a:bodyPr vert="horz" wrap="square" lIns="143428" tIns="89642" rIns="143428" bIns="89642" rtlCol="0" anchor="t" anchorCtr="0">
            <a:noAutofit/>
          </a:bodyPr>
          <a:lstStyle/>
          <a:p>
            <a:r>
              <a:rPr lang="en-GB" sz="8627" b="1" dirty="0">
                <a:solidFill>
                  <a:schemeClr val="bg1"/>
                </a:solidFill>
                <a:latin typeface="Segoe UI Light" panose="020B0502040204020203" pitchFamily="34" charset="0"/>
                <a:cs typeface="Segoe UI Light" panose="020B0502040204020203" pitchFamily="34" charset="0"/>
              </a:rPr>
              <a:t>Demo</a:t>
            </a:r>
            <a:br>
              <a:rPr lang="en-GB" sz="8627" b="1" dirty="0">
                <a:solidFill>
                  <a:schemeClr val="bg1"/>
                </a:solidFill>
                <a:latin typeface="Segoe UI Light" panose="020B0502040204020203" pitchFamily="34" charset="0"/>
                <a:cs typeface="Segoe UI Light" panose="020B0502040204020203" pitchFamily="34" charset="0"/>
              </a:rPr>
            </a:br>
            <a:br>
              <a:rPr lang="en-GB" sz="4313" dirty="0">
                <a:solidFill>
                  <a:schemeClr val="bg1"/>
                </a:solidFill>
                <a:latin typeface="Segoe UI Light" panose="020B0502040204020203" pitchFamily="34" charset="0"/>
                <a:cs typeface="Segoe UI Light" panose="020B0502040204020203" pitchFamily="34" charset="0"/>
              </a:rPr>
            </a:br>
            <a:r>
              <a:rPr lang="en-GB" sz="4400" dirty="0">
                <a:solidFill>
                  <a:schemeClr val="bg1"/>
                </a:solidFill>
                <a:latin typeface="Segoe UI Light" panose="020B0502040204020203" pitchFamily="34" charset="0"/>
                <a:cs typeface="Segoe UI Light" panose="020B0502040204020203" pitchFamily="34" charset="0"/>
              </a:rPr>
              <a:t>Lets explore the ARM portal and the resource manager API</a:t>
            </a:r>
            <a:endParaRPr lang="en-US" sz="4313" dirty="0">
              <a:solidFill>
                <a:schemeClr val="bg1"/>
              </a:solidFill>
            </a:endParaRPr>
          </a:p>
        </p:txBody>
      </p:sp>
    </p:spTree>
    <p:extLst>
      <p:ext uri="{BB962C8B-B14F-4D97-AF65-F5344CB8AC3E}">
        <p14:creationId xmlns:p14="http://schemas.microsoft.com/office/powerpoint/2010/main" val="2182215464"/>
      </p:ext>
    </p:extLst>
  </p:cSld>
  <p:clrMapOvr>
    <a:overrideClrMapping bg1="lt1" tx1="dk1" bg2="lt2" tx2="dk2" accent1="accent1" accent2="accent2" accent3="accent3" accent4="accent4" accent5="accent5" accent6="accent6" hlink="hlink" folHlink="folHlink"/>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6045" y="365125"/>
            <a:ext cx="11593902" cy="1325563"/>
          </a:xfrm>
        </p:spPr>
        <p:txBody>
          <a:bodyPr>
            <a:normAutofit/>
          </a:bodyPr>
          <a:lstStyle/>
          <a:p>
            <a:r>
              <a:rPr lang="en-GB" b="1" dirty="0">
                <a:solidFill>
                  <a:schemeClr val="bg1"/>
                </a:solidFill>
                <a:latin typeface="Segoe UI Light" panose="020B0502040204020203" pitchFamily="34" charset="0"/>
                <a:cs typeface="Segoe UI Light" panose="020B0502040204020203" pitchFamily="34" charset="0"/>
              </a:rPr>
              <a:t>Ways to fire deployments of resources in Azure</a:t>
            </a:r>
          </a:p>
        </p:txBody>
      </p:sp>
      <p:sp>
        <p:nvSpPr>
          <p:cNvPr id="3" name="Content Placeholder 2"/>
          <p:cNvSpPr>
            <a:spLocks noGrp="1"/>
          </p:cNvSpPr>
          <p:nvPr>
            <p:ph idx="1"/>
          </p:nvPr>
        </p:nvSpPr>
        <p:spPr>
          <a:xfrm>
            <a:off x="838200" y="1825625"/>
            <a:ext cx="11244532" cy="4351338"/>
          </a:xfrm>
        </p:spPr>
        <p:txBody>
          <a:bodyPr/>
          <a:lstStyle/>
          <a:p>
            <a:r>
              <a:rPr lang="en-GB" sz="3600" dirty="0">
                <a:solidFill>
                  <a:schemeClr val="bg1"/>
                </a:solidFill>
                <a:latin typeface="Segoe UI Light" panose="020B0502040204020203" pitchFamily="34" charset="0"/>
                <a:cs typeface="Segoe UI Light" panose="020B0502040204020203" pitchFamily="34" charset="0"/>
              </a:rPr>
              <a:t>Manually Through the ARM Portal</a:t>
            </a:r>
          </a:p>
          <a:p>
            <a:r>
              <a:rPr lang="en-GB" sz="3600" dirty="0">
                <a:solidFill>
                  <a:schemeClr val="bg1"/>
                </a:solidFill>
                <a:latin typeface="Segoe UI Light" panose="020B0502040204020203" pitchFamily="34" charset="0"/>
                <a:cs typeface="Segoe UI Light" panose="020B0502040204020203" pitchFamily="34" charset="0"/>
              </a:rPr>
              <a:t>Through CI from </a:t>
            </a:r>
            <a:r>
              <a:rPr lang="en-GB" dirty="0">
                <a:solidFill>
                  <a:schemeClr val="bg1"/>
                </a:solidFill>
                <a:latin typeface="Segoe UI Light" panose="020B0502040204020203" pitchFamily="34" charset="0"/>
                <a:cs typeface="Segoe UI Light" panose="020B0502040204020203" pitchFamily="34" charset="0"/>
              </a:rPr>
              <a:t>Github, TeamCity, VSTS or other Source Control</a:t>
            </a:r>
            <a:endParaRPr lang="en-GB" sz="3600" dirty="0">
              <a:solidFill>
                <a:schemeClr val="bg1"/>
              </a:solidFill>
              <a:latin typeface="Segoe UI Light" panose="020B0502040204020203" pitchFamily="34" charset="0"/>
              <a:cs typeface="Segoe UI Light" panose="020B0502040204020203" pitchFamily="34" charset="0"/>
            </a:endParaRPr>
          </a:p>
          <a:p>
            <a:r>
              <a:rPr lang="en-GB" sz="3600" dirty="0">
                <a:solidFill>
                  <a:schemeClr val="bg1"/>
                </a:solidFill>
                <a:latin typeface="Segoe UI Light" panose="020B0502040204020203" pitchFamily="34" charset="0"/>
                <a:cs typeface="Segoe UI Light" panose="020B0502040204020203" pitchFamily="34" charset="0"/>
              </a:rPr>
              <a:t>Through CD from VSTS, Jenkins, etc</a:t>
            </a:r>
          </a:p>
          <a:p>
            <a:r>
              <a:rPr lang="en-GB" sz="3600" dirty="0">
                <a:solidFill>
                  <a:schemeClr val="bg1"/>
                </a:solidFill>
                <a:latin typeface="Segoe UI Light" panose="020B0502040204020203" pitchFamily="34" charset="0"/>
                <a:cs typeface="Segoe UI Light" panose="020B0502040204020203" pitchFamily="34" charset="0"/>
              </a:rPr>
              <a:t>Directly, via the ARM REST API</a:t>
            </a:r>
          </a:p>
          <a:p>
            <a:r>
              <a:rPr lang="en-GB" sz="3600" dirty="0">
                <a:solidFill>
                  <a:schemeClr val="bg1"/>
                </a:solidFill>
                <a:latin typeface="Segoe UI Light" panose="020B0502040204020203" pitchFamily="34" charset="0"/>
                <a:cs typeface="Segoe UI Light" panose="020B0502040204020203" pitchFamily="34" charset="0"/>
              </a:rPr>
              <a:t>Through PowerShell</a:t>
            </a:r>
          </a:p>
          <a:p>
            <a:r>
              <a:rPr lang="en-GB" sz="3600" dirty="0">
                <a:solidFill>
                  <a:schemeClr val="bg1"/>
                </a:solidFill>
                <a:latin typeface="Segoe UI Light" panose="020B0502040204020203" pitchFamily="34" charset="0"/>
                <a:cs typeface="Segoe UI Light" panose="020B0502040204020203" pitchFamily="34" charset="0"/>
              </a:rPr>
              <a:t>Through the AZ CLI</a:t>
            </a:r>
            <a:endParaRPr lang="en-GB" dirty="0">
              <a:solidFill>
                <a:schemeClr val="bg1"/>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795685617"/>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62642" y="1664188"/>
            <a:ext cx="10163695" cy="3459032"/>
          </a:xfrm>
        </p:spPr>
        <p:txBody>
          <a:bodyPr>
            <a:normAutofit/>
          </a:bodyPr>
          <a:lstStyle/>
          <a:p>
            <a:r>
              <a:rPr lang="en-GB" sz="4900" dirty="0">
                <a:solidFill>
                  <a:schemeClr val="bg1"/>
                </a:solidFill>
                <a:latin typeface="Segoe UI Light" panose="020B0502040204020203" pitchFamily="34" charset="0"/>
                <a:cs typeface="Segoe UI Light" panose="020B0502040204020203" pitchFamily="34" charset="0"/>
              </a:rPr>
              <a:t>On the 7</a:t>
            </a:r>
            <a:r>
              <a:rPr lang="en-GB" sz="4900" baseline="30000" dirty="0">
                <a:solidFill>
                  <a:schemeClr val="bg1"/>
                </a:solidFill>
                <a:latin typeface="Segoe UI Light" panose="020B0502040204020203" pitchFamily="34" charset="0"/>
                <a:cs typeface="Segoe UI Light" panose="020B0502040204020203" pitchFamily="34" charset="0"/>
              </a:rPr>
              <a:t>th</a:t>
            </a:r>
            <a:r>
              <a:rPr lang="en-GB" sz="4900" dirty="0">
                <a:solidFill>
                  <a:schemeClr val="bg1"/>
                </a:solidFill>
                <a:latin typeface="Segoe UI Light" panose="020B0502040204020203" pitchFamily="34" charset="0"/>
                <a:cs typeface="Segoe UI Light" panose="020B0502040204020203" pitchFamily="34" charset="0"/>
              </a:rPr>
              <a:t> Day, Mark Russinovich created the </a:t>
            </a:r>
            <a:r>
              <a:rPr lang="en-GB" sz="11273" dirty="0">
                <a:solidFill>
                  <a:schemeClr val="accent4">
                    <a:lumMod val="20000"/>
                    <a:lumOff val="80000"/>
                  </a:schemeClr>
                </a:solidFill>
                <a:latin typeface="Segoe UI Light" panose="020B0502040204020203" pitchFamily="34" charset="0"/>
                <a:cs typeface="Segoe UI Light" panose="020B0502040204020203" pitchFamily="34" charset="0"/>
              </a:rPr>
              <a:t>{World}</a:t>
            </a:r>
            <a:br>
              <a:rPr lang="en-GB" sz="11273" dirty="0">
                <a:solidFill>
                  <a:schemeClr val="accent4">
                    <a:lumMod val="20000"/>
                    <a:lumOff val="80000"/>
                  </a:schemeClr>
                </a:solidFill>
                <a:latin typeface="Segoe UI Light" panose="020B0502040204020203" pitchFamily="34" charset="0"/>
                <a:cs typeface="Segoe UI Light" panose="020B0502040204020203" pitchFamily="34" charset="0"/>
              </a:rPr>
            </a:br>
            <a:r>
              <a:rPr lang="en-GB" sz="4900" dirty="0">
                <a:solidFill>
                  <a:schemeClr val="bg1"/>
                </a:solidFill>
                <a:latin typeface="Segoe UI Light" panose="020B0502040204020203" pitchFamily="34" charset="0"/>
                <a:cs typeface="Segoe UI Light" panose="020B0502040204020203" pitchFamily="34" charset="0"/>
              </a:rPr>
              <a:t>(With an ARM template)</a:t>
            </a:r>
            <a:endParaRPr lang="en-US" sz="4900" dirty="0">
              <a:solidFill>
                <a:schemeClr val="bg1"/>
              </a:solidFill>
              <a:latin typeface="Segoe UI Light" panose="020B0502040204020203" pitchFamily="34" charset="0"/>
              <a:cs typeface="Segoe UI Light" panose="020B0502040204020203" pitchFamily="34" charset="0"/>
            </a:endParaRPr>
          </a:p>
        </p:txBody>
      </p:sp>
      <p:sp>
        <p:nvSpPr>
          <p:cNvPr id="4" name="Title 1"/>
          <p:cNvSpPr txBox="1">
            <a:spLocks/>
          </p:cNvSpPr>
          <p:nvPr/>
        </p:nvSpPr>
        <p:spPr>
          <a:xfrm>
            <a:off x="1165666" y="2087744"/>
            <a:ext cx="9860672" cy="899537"/>
          </a:xfrm>
          <a:prstGeom prst="rect">
            <a:avLst/>
          </a:prstGeom>
        </p:spPr>
        <p:txBody>
          <a:bodyPr vert="horz" wrap="square" lIns="143428" tIns="89642" rIns="143428" bIns="89642" rtlCol="0" anchor="t">
            <a:noAutofit/>
          </a:bodyPr>
          <a:lstStyle>
            <a:lvl1pPr marL="282575" indent="-282575" algn="l" defTabSz="932742" rtl="0" eaLnBrk="1" latinLnBrk="0" hangingPunct="1">
              <a:lnSpc>
                <a:spcPct val="90000"/>
              </a:lnSpc>
              <a:spcBef>
                <a:spcPct val="0"/>
              </a:spcBef>
              <a:buNone/>
              <a:tabLst>
                <a:tab pos="282575" algn="l"/>
              </a:tabLst>
              <a:defRPr lang="en-US" sz="6000" b="0" kern="1200" cap="none" spc="-102" baseline="0">
                <a:ln w="3175">
                  <a:noFill/>
                </a:ln>
                <a:gradFill>
                  <a:gsLst>
                    <a:gs pos="1250">
                      <a:schemeClr val="tx1"/>
                    </a:gs>
                    <a:gs pos="100000">
                      <a:schemeClr val="tx1"/>
                    </a:gs>
                  </a:gsLst>
                  <a:lin ang="5400000" scaled="0"/>
                </a:gradFill>
                <a:effectLst/>
                <a:latin typeface="+mj-lt"/>
                <a:ea typeface="+mn-ea"/>
                <a:cs typeface="Segoe UI" pitchFamily="34" charset="0"/>
              </a:defRPr>
            </a:lvl1pPr>
          </a:lstStyle>
          <a:p>
            <a:endParaRPr lang="en-GB" sz="5882" dirty="0">
              <a:solidFill>
                <a:srgbClr val="5C2D91"/>
              </a:solidFill>
            </a:endParaRPr>
          </a:p>
        </p:txBody>
      </p:sp>
    </p:spTree>
    <p:extLst>
      <p:ext uri="{BB962C8B-B14F-4D97-AF65-F5344CB8AC3E}">
        <p14:creationId xmlns:p14="http://schemas.microsoft.com/office/powerpoint/2010/main" val="4163446551"/>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pic>
        <p:nvPicPr>
          <p:cNvPr id="65" name="Picture 64"/>
          <p:cNvPicPr>
            <a:picLocks noChangeAspect="1"/>
          </p:cNvPicPr>
          <p:nvPr/>
        </p:nvPicPr>
        <p:blipFill rotWithShape="1">
          <a:blip r:embed="rId4"/>
          <a:srcRect l="24231" r="22757"/>
          <a:stretch/>
        </p:blipFill>
        <p:spPr>
          <a:xfrm>
            <a:off x="6006359" y="487"/>
            <a:ext cx="6734269" cy="6857028"/>
          </a:xfrm>
          <a:prstGeom prst="rect">
            <a:avLst/>
          </a:prstGeom>
        </p:spPr>
      </p:pic>
      <p:sp>
        <p:nvSpPr>
          <p:cNvPr id="2" name="Title 1"/>
          <p:cNvSpPr>
            <a:spLocks noGrp="1"/>
          </p:cNvSpPr>
          <p:nvPr>
            <p:ph type="title"/>
          </p:nvPr>
        </p:nvSpPr>
        <p:spPr>
          <a:xfrm>
            <a:off x="307417" y="1099449"/>
            <a:ext cx="7332382" cy="5108438"/>
          </a:xfrm>
          <a:solidFill>
            <a:srgbClr val="002050">
              <a:alpha val="75000"/>
            </a:srgbClr>
          </a:solidFill>
        </p:spPr>
        <p:txBody>
          <a:bodyPr vert="horz" wrap="square" lIns="143428" tIns="89642" rIns="143428" bIns="89642" rtlCol="0" anchor="t" anchorCtr="0">
            <a:noAutofit/>
          </a:bodyPr>
          <a:lstStyle/>
          <a:p>
            <a:r>
              <a:rPr lang="en-GB" sz="8627" b="1" dirty="0">
                <a:solidFill>
                  <a:schemeClr val="bg1"/>
                </a:solidFill>
                <a:latin typeface="Segoe UI Light" panose="020B0502040204020203" pitchFamily="34" charset="0"/>
                <a:cs typeface="Segoe UI Light" panose="020B0502040204020203" pitchFamily="34" charset="0"/>
              </a:rPr>
              <a:t>Demo</a:t>
            </a:r>
            <a:br>
              <a:rPr lang="en-GB" sz="8627" b="1" dirty="0">
                <a:solidFill>
                  <a:schemeClr val="bg1"/>
                </a:solidFill>
                <a:latin typeface="Segoe UI Light" panose="020B0502040204020203" pitchFamily="34" charset="0"/>
                <a:cs typeface="Segoe UI Light" panose="020B0502040204020203" pitchFamily="34" charset="0"/>
              </a:rPr>
            </a:br>
            <a:br>
              <a:rPr lang="en-GB" sz="4313" dirty="0">
                <a:solidFill>
                  <a:schemeClr val="bg1"/>
                </a:solidFill>
                <a:latin typeface="Segoe UI Light" panose="020B0502040204020203" pitchFamily="34" charset="0"/>
                <a:cs typeface="Segoe UI Light" panose="020B0502040204020203" pitchFamily="34" charset="0"/>
              </a:rPr>
            </a:br>
            <a:r>
              <a:rPr lang="en-GB" sz="4400" dirty="0">
                <a:solidFill>
                  <a:schemeClr val="bg1"/>
                </a:solidFill>
                <a:latin typeface="Segoe UI Light" panose="020B0502040204020203" pitchFamily="34" charset="0"/>
                <a:cs typeface="Segoe UI Light" panose="020B0502040204020203" pitchFamily="34" charset="0"/>
              </a:rPr>
              <a:t>Lets export a template</a:t>
            </a:r>
            <a:endParaRPr lang="en-US" sz="4313" dirty="0">
              <a:solidFill>
                <a:schemeClr val="bg1"/>
              </a:solidFill>
            </a:endParaRPr>
          </a:p>
        </p:txBody>
      </p:sp>
    </p:spTree>
    <p:extLst>
      <p:ext uri="{BB962C8B-B14F-4D97-AF65-F5344CB8AC3E}">
        <p14:creationId xmlns:p14="http://schemas.microsoft.com/office/powerpoint/2010/main" val="1546320462"/>
      </p:ext>
    </p:extLst>
  </p:cSld>
  <p:clrMapOvr>
    <a:overrideClrMapping bg1="lt1" tx1="dk1" bg2="lt2" tx2="dk2" accent1="accent1" accent2="accent2" accent3="accent3" accent4="accent4" accent5="accent5" accent6="accent6" hlink="hlink" folHlink="folHlink"/>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pic>
        <p:nvPicPr>
          <p:cNvPr id="65" name="Picture 64"/>
          <p:cNvPicPr>
            <a:picLocks noChangeAspect="1"/>
          </p:cNvPicPr>
          <p:nvPr/>
        </p:nvPicPr>
        <p:blipFill rotWithShape="1">
          <a:blip r:embed="rId4"/>
          <a:srcRect l="24231" r="22757"/>
          <a:stretch/>
        </p:blipFill>
        <p:spPr>
          <a:xfrm>
            <a:off x="6006359" y="487"/>
            <a:ext cx="6734269" cy="6857028"/>
          </a:xfrm>
          <a:prstGeom prst="rect">
            <a:avLst/>
          </a:prstGeom>
        </p:spPr>
      </p:pic>
      <p:sp>
        <p:nvSpPr>
          <p:cNvPr id="2" name="Title 1"/>
          <p:cNvSpPr>
            <a:spLocks noGrp="1"/>
          </p:cNvSpPr>
          <p:nvPr>
            <p:ph type="title"/>
          </p:nvPr>
        </p:nvSpPr>
        <p:spPr>
          <a:xfrm>
            <a:off x="307417" y="1099449"/>
            <a:ext cx="7332382" cy="5108438"/>
          </a:xfrm>
          <a:solidFill>
            <a:srgbClr val="002050">
              <a:alpha val="75000"/>
            </a:srgbClr>
          </a:solidFill>
        </p:spPr>
        <p:txBody>
          <a:bodyPr vert="horz" wrap="square" lIns="143428" tIns="89642" rIns="143428" bIns="89642" rtlCol="0" anchor="t" anchorCtr="0">
            <a:noAutofit/>
          </a:bodyPr>
          <a:lstStyle/>
          <a:p>
            <a:r>
              <a:rPr lang="en-GB" sz="8627" b="1" dirty="0">
                <a:solidFill>
                  <a:schemeClr val="bg1"/>
                </a:solidFill>
                <a:latin typeface="Segoe UI Light" panose="020B0502040204020203" pitchFamily="34" charset="0"/>
                <a:cs typeface="Segoe UI Light" panose="020B0502040204020203" pitchFamily="34" charset="0"/>
              </a:rPr>
              <a:t>Demo</a:t>
            </a:r>
            <a:br>
              <a:rPr lang="en-GB" sz="8627" b="1" dirty="0">
                <a:solidFill>
                  <a:schemeClr val="bg1"/>
                </a:solidFill>
                <a:latin typeface="Segoe UI Light" panose="020B0502040204020203" pitchFamily="34" charset="0"/>
                <a:cs typeface="Segoe UI Light" panose="020B0502040204020203" pitchFamily="34" charset="0"/>
              </a:rPr>
            </a:br>
            <a:br>
              <a:rPr lang="en-GB" sz="4313" dirty="0">
                <a:solidFill>
                  <a:schemeClr val="bg1"/>
                </a:solidFill>
                <a:latin typeface="Segoe UI Light" panose="020B0502040204020203" pitchFamily="34" charset="0"/>
                <a:cs typeface="Segoe UI Light" panose="020B0502040204020203" pitchFamily="34" charset="0"/>
              </a:rPr>
            </a:br>
            <a:r>
              <a:rPr lang="en-GB" sz="4400" dirty="0">
                <a:solidFill>
                  <a:schemeClr val="bg1"/>
                </a:solidFill>
                <a:latin typeface="Segoe UI Light" panose="020B0502040204020203" pitchFamily="34" charset="0"/>
                <a:cs typeface="Segoe UI Light" panose="020B0502040204020203" pitchFamily="34" charset="0"/>
              </a:rPr>
              <a:t>Lets create a template from scratch in Visual Studio</a:t>
            </a:r>
            <a:endParaRPr lang="en-US" sz="4313" dirty="0">
              <a:solidFill>
                <a:schemeClr val="bg1"/>
              </a:solidFill>
            </a:endParaRPr>
          </a:p>
        </p:txBody>
      </p:sp>
    </p:spTree>
    <p:extLst>
      <p:ext uri="{BB962C8B-B14F-4D97-AF65-F5344CB8AC3E}">
        <p14:creationId xmlns:p14="http://schemas.microsoft.com/office/powerpoint/2010/main" val="3622228838"/>
      </p:ext>
    </p:extLst>
  </p:cSld>
  <p:clrMapOvr>
    <a:overrideClrMapping bg1="lt1" tx1="dk1" bg2="lt2" tx2="dk2" accent1="accent1" accent2="accent2" accent3="accent3" accent4="accent4" accent5="accent5" accent6="accent6" hlink="hlink" folHlink="folHlink"/>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4" name="Rectangle 3"/>
          <p:cNvSpPr/>
          <p:nvPr/>
        </p:nvSpPr>
        <p:spPr>
          <a:xfrm>
            <a:off x="358905" y="568558"/>
            <a:ext cx="11654083" cy="5383590"/>
          </a:xfrm>
          <a:prstGeom prst="rect">
            <a:avLst/>
          </a:prstGeom>
        </p:spPr>
        <p:txBody>
          <a:bodyPr wrap="square">
            <a:spAutoFit/>
          </a:bodyPr>
          <a:lstStyle/>
          <a:p>
            <a:r>
              <a:rPr lang="en-GB" sz="3921" b="1" dirty="0">
                <a:solidFill>
                  <a:schemeClr val="bg1"/>
                </a:solidFill>
                <a:latin typeface="Segoe UI Light" panose="020B0502040204020203" pitchFamily="34" charset="0"/>
                <a:cs typeface="Segoe UI Light" panose="020B0502040204020203" pitchFamily="34" charset="0"/>
              </a:rPr>
              <a:t>Azure Regions</a:t>
            </a:r>
            <a:endParaRPr lang="en-GB" sz="3921" dirty="0">
              <a:solidFill>
                <a:schemeClr val="bg1"/>
              </a:solidFill>
              <a:latin typeface="Segoe UI Light" panose="020B0502040204020203" pitchFamily="34" charset="0"/>
              <a:cs typeface="Segoe UI Light" panose="020B0502040204020203" pitchFamily="34" charset="0"/>
            </a:endParaRPr>
          </a:p>
          <a:p>
            <a:pPr algn="just"/>
            <a:endParaRPr lang="en-GB" sz="1372" dirty="0">
              <a:solidFill>
                <a:schemeClr val="accent5"/>
              </a:solidFill>
              <a:latin typeface="Segoe UI Light" panose="020B0502040204020203" pitchFamily="34" charset="0"/>
              <a:cs typeface="Segoe UI Light" panose="020B0502040204020203" pitchFamily="34" charset="0"/>
            </a:endParaRPr>
          </a:p>
          <a:p>
            <a:pPr algn="just"/>
            <a:r>
              <a:rPr lang="en-GB" sz="1961" dirty="0">
                <a:solidFill>
                  <a:schemeClr val="bg1"/>
                </a:solidFill>
                <a:latin typeface="Segoe UI Light" panose="020B0502040204020203" pitchFamily="34" charset="0"/>
                <a:cs typeface="Segoe UI Light" panose="020B0502040204020203" pitchFamily="34" charset="0"/>
              </a:rPr>
              <a:t>Azure has 38 regions globally available, with another 2 announced. Today we will focus on the European regions. </a:t>
            </a:r>
          </a:p>
          <a:p>
            <a:pPr algn="just"/>
            <a:endParaRPr lang="en-GB" sz="1961" dirty="0">
              <a:solidFill>
                <a:schemeClr val="bg1"/>
              </a:solidFill>
              <a:latin typeface="Segoe UI Light" panose="020B0502040204020203" pitchFamily="34" charset="0"/>
              <a:cs typeface="Segoe UI Light" panose="020B0502040204020203" pitchFamily="34" charset="0"/>
            </a:endParaRPr>
          </a:p>
          <a:p>
            <a:pPr algn="just"/>
            <a:r>
              <a:rPr lang="en-GB" sz="1961" b="1" dirty="0">
                <a:solidFill>
                  <a:schemeClr val="bg1"/>
                </a:solidFill>
                <a:latin typeface="Segoe UI Light" panose="020B0502040204020203" pitchFamily="34" charset="0"/>
                <a:cs typeface="Segoe UI Light" panose="020B0502040204020203" pitchFamily="34" charset="0"/>
              </a:rPr>
              <a:t>Main Regions in Europe currently consist of :-</a:t>
            </a:r>
          </a:p>
          <a:p>
            <a:pPr algn="just"/>
            <a:endParaRPr lang="en-GB" sz="1961" dirty="0">
              <a:solidFill>
                <a:schemeClr val="bg1"/>
              </a:solidFill>
              <a:latin typeface="Segoe UI Light" panose="020B0502040204020203" pitchFamily="34" charset="0"/>
              <a:cs typeface="Segoe UI Light" panose="020B0502040204020203" pitchFamily="34" charset="0"/>
            </a:endParaRPr>
          </a:p>
          <a:p>
            <a:pPr marL="336145" indent="-336145" algn="just">
              <a:buFont typeface="Arial" panose="020B0604020202020204" pitchFamily="34" charset="0"/>
              <a:buChar char="•"/>
            </a:pPr>
            <a:r>
              <a:rPr lang="en-GB" sz="1961" dirty="0">
                <a:solidFill>
                  <a:schemeClr val="bg1"/>
                </a:solidFill>
                <a:latin typeface="Segoe UI Light" panose="020B0502040204020203" pitchFamily="34" charset="0"/>
                <a:cs typeface="Segoe UI Light" panose="020B0502040204020203" pitchFamily="34" charset="0"/>
              </a:rPr>
              <a:t>West Europe (Amsterdam)</a:t>
            </a:r>
          </a:p>
          <a:p>
            <a:pPr marL="336145" indent="-336145" algn="just">
              <a:buFont typeface="Arial" panose="020B0604020202020204" pitchFamily="34" charset="0"/>
              <a:buChar char="•"/>
            </a:pPr>
            <a:r>
              <a:rPr lang="en-GB" sz="1961" dirty="0">
                <a:solidFill>
                  <a:schemeClr val="bg1"/>
                </a:solidFill>
                <a:latin typeface="Segoe UI Light" panose="020B0502040204020203" pitchFamily="34" charset="0"/>
                <a:cs typeface="Segoe UI Light" panose="020B0502040204020203" pitchFamily="34" charset="0"/>
              </a:rPr>
              <a:t>North Europe (Dublin)</a:t>
            </a:r>
          </a:p>
          <a:p>
            <a:pPr marL="336145" indent="-336145" algn="just">
              <a:buFont typeface="Arial" panose="020B0604020202020204" pitchFamily="34" charset="0"/>
              <a:buChar char="•"/>
            </a:pPr>
            <a:r>
              <a:rPr lang="en-GB" sz="1961" dirty="0">
                <a:solidFill>
                  <a:schemeClr val="bg1"/>
                </a:solidFill>
                <a:latin typeface="Segoe UI Light" panose="020B0502040204020203" pitchFamily="34" charset="0"/>
                <a:cs typeface="Segoe UI Light" panose="020B0502040204020203" pitchFamily="34" charset="0"/>
              </a:rPr>
              <a:t>UK South (London)</a:t>
            </a:r>
          </a:p>
          <a:p>
            <a:pPr marL="336145" indent="-336145" algn="just">
              <a:buFont typeface="Arial" panose="020B0604020202020204" pitchFamily="34" charset="0"/>
              <a:buChar char="•"/>
            </a:pPr>
            <a:r>
              <a:rPr lang="en-GB" sz="1961" dirty="0">
                <a:solidFill>
                  <a:schemeClr val="bg1"/>
                </a:solidFill>
                <a:latin typeface="Segoe UI Light" panose="020B0502040204020203" pitchFamily="34" charset="0"/>
                <a:cs typeface="Segoe UI Light" panose="020B0502040204020203" pitchFamily="34" charset="0"/>
              </a:rPr>
              <a:t>UK West (Cardiff)</a:t>
            </a:r>
          </a:p>
          <a:p>
            <a:pPr marL="336145" indent="-336145" algn="just">
              <a:buFont typeface="Arial" panose="020B0604020202020204" pitchFamily="34" charset="0"/>
              <a:buChar char="•"/>
            </a:pPr>
            <a:r>
              <a:rPr lang="en-GB" sz="1961" dirty="0">
                <a:solidFill>
                  <a:schemeClr val="bg1"/>
                </a:solidFill>
                <a:latin typeface="Segoe UI Light" panose="020B0502040204020203" pitchFamily="34" charset="0"/>
                <a:cs typeface="Segoe UI Light" panose="020B0502040204020203" pitchFamily="34" charset="0"/>
              </a:rPr>
              <a:t>Germany Northeast</a:t>
            </a:r>
          </a:p>
          <a:p>
            <a:pPr marL="336145" indent="-336145" algn="just">
              <a:buFont typeface="Arial" panose="020B0604020202020204" pitchFamily="34" charset="0"/>
              <a:buChar char="•"/>
            </a:pPr>
            <a:r>
              <a:rPr lang="en-GB" sz="1961" dirty="0">
                <a:solidFill>
                  <a:schemeClr val="bg1"/>
                </a:solidFill>
                <a:latin typeface="Segoe UI Light" panose="020B0502040204020203" pitchFamily="34" charset="0"/>
                <a:cs typeface="Segoe UI Light" panose="020B0502040204020203" pitchFamily="34" charset="0"/>
              </a:rPr>
              <a:t>Germany Central</a:t>
            </a:r>
          </a:p>
          <a:p>
            <a:pPr marL="336145" indent="-336145" algn="just">
              <a:buFont typeface="Arial" panose="020B0604020202020204" pitchFamily="34" charset="0"/>
              <a:buChar char="•"/>
            </a:pPr>
            <a:endParaRPr lang="en-GB" sz="1961" dirty="0">
              <a:solidFill>
                <a:schemeClr val="bg1"/>
              </a:solidFill>
              <a:latin typeface="Segoe UI Light" panose="020B0502040204020203" pitchFamily="34" charset="0"/>
              <a:cs typeface="Segoe UI Light" panose="020B0502040204020203" pitchFamily="34" charset="0"/>
            </a:endParaRPr>
          </a:p>
          <a:p>
            <a:pPr algn="just"/>
            <a:r>
              <a:rPr lang="en-GB" sz="1961" b="1" dirty="0">
                <a:solidFill>
                  <a:schemeClr val="bg1"/>
                </a:solidFill>
                <a:latin typeface="Segoe UI Light" panose="020B0502040204020203" pitchFamily="34" charset="0"/>
                <a:cs typeface="Segoe UI Light" panose="020B0502040204020203" pitchFamily="34" charset="0"/>
              </a:rPr>
              <a:t>With 2 French Regions coming soon</a:t>
            </a:r>
          </a:p>
          <a:p>
            <a:pPr marL="336145" indent="-336145" algn="just">
              <a:buFont typeface="Arial" panose="020B0604020202020204" pitchFamily="34" charset="0"/>
              <a:buChar char="•"/>
            </a:pPr>
            <a:endParaRPr lang="en-GB" dirty="0">
              <a:solidFill>
                <a:schemeClr val="bg1"/>
              </a:solidFill>
              <a:latin typeface="Segoe UI Light" panose="020B0502040204020203" pitchFamily="34" charset="0"/>
              <a:cs typeface="Segoe UI Light" panose="020B0502040204020203" pitchFamily="34" charset="0"/>
            </a:endParaRPr>
          </a:p>
          <a:p>
            <a:pPr algn="just"/>
            <a:endParaRPr lang="en-GB" dirty="0">
              <a:latin typeface="Segoe UI Light" panose="020B0502040204020203" pitchFamily="34" charset="0"/>
              <a:cs typeface="Segoe UI Light" panose="020B0502040204020203" pitchFamily="34" charset="0"/>
            </a:endParaRPr>
          </a:p>
        </p:txBody>
      </p:sp>
      <p:grpSp>
        <p:nvGrpSpPr>
          <p:cNvPr id="2" name="Group 4"/>
          <p:cNvGrpSpPr>
            <a:grpSpLocks noChangeAspect="1"/>
          </p:cNvGrpSpPr>
          <p:nvPr/>
        </p:nvGrpSpPr>
        <p:grpSpPr bwMode="auto">
          <a:xfrm>
            <a:off x="9681660" y="-32171"/>
            <a:ext cx="3196627" cy="1724373"/>
            <a:chOff x="6184" y="72"/>
            <a:chExt cx="2054" cy="1108"/>
          </a:xfrm>
        </p:grpSpPr>
        <p:sp>
          <p:nvSpPr>
            <p:cNvPr id="41" name="AutoShape 3"/>
            <p:cNvSpPr>
              <a:spLocks noChangeAspect="1" noChangeArrowheads="1" noTextEdit="1"/>
            </p:cNvSpPr>
            <p:nvPr/>
          </p:nvSpPr>
          <p:spPr bwMode="auto">
            <a:xfrm>
              <a:off x="6682" y="72"/>
              <a:ext cx="1089" cy="1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43" name="Rectangle 6"/>
            <p:cNvSpPr>
              <a:spLocks noChangeArrowheads="1"/>
            </p:cNvSpPr>
            <p:nvPr/>
          </p:nvSpPr>
          <p:spPr bwMode="auto">
            <a:xfrm>
              <a:off x="6184" y="72"/>
              <a:ext cx="2054" cy="1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45" name="Rectangle 8"/>
            <p:cNvSpPr>
              <a:spLocks noChangeArrowheads="1"/>
            </p:cNvSpPr>
            <p:nvPr/>
          </p:nvSpPr>
          <p:spPr bwMode="auto">
            <a:xfrm>
              <a:off x="6441" y="72"/>
              <a:ext cx="1541" cy="1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46" name="Freeform 9"/>
            <p:cNvSpPr>
              <a:spLocks/>
            </p:cNvSpPr>
            <p:nvPr/>
          </p:nvSpPr>
          <p:spPr bwMode="auto">
            <a:xfrm>
              <a:off x="6693" y="837"/>
              <a:ext cx="225" cy="28"/>
            </a:xfrm>
            <a:custGeom>
              <a:avLst/>
              <a:gdLst>
                <a:gd name="T0" fmla="*/ 437 w 467"/>
                <a:gd name="T1" fmla="*/ 60 h 60"/>
                <a:gd name="T2" fmla="*/ 30 w 467"/>
                <a:gd name="T3" fmla="*/ 60 h 60"/>
                <a:gd name="T4" fmla="*/ 0 w 467"/>
                <a:gd name="T5" fmla="*/ 30 h 60"/>
                <a:gd name="T6" fmla="*/ 30 w 467"/>
                <a:gd name="T7" fmla="*/ 0 h 60"/>
                <a:gd name="T8" fmla="*/ 437 w 467"/>
                <a:gd name="T9" fmla="*/ 0 h 60"/>
                <a:gd name="T10" fmla="*/ 467 w 467"/>
                <a:gd name="T11" fmla="*/ 30 h 60"/>
                <a:gd name="T12" fmla="*/ 437 w 467"/>
                <a:gd name="T13" fmla="*/ 60 h 60"/>
              </a:gdLst>
              <a:ahLst/>
              <a:cxnLst>
                <a:cxn ang="0">
                  <a:pos x="T0" y="T1"/>
                </a:cxn>
                <a:cxn ang="0">
                  <a:pos x="T2" y="T3"/>
                </a:cxn>
                <a:cxn ang="0">
                  <a:pos x="T4" y="T5"/>
                </a:cxn>
                <a:cxn ang="0">
                  <a:pos x="T6" y="T7"/>
                </a:cxn>
                <a:cxn ang="0">
                  <a:pos x="T8" y="T9"/>
                </a:cxn>
                <a:cxn ang="0">
                  <a:pos x="T10" y="T11"/>
                </a:cxn>
                <a:cxn ang="0">
                  <a:pos x="T12" y="T13"/>
                </a:cxn>
              </a:cxnLst>
              <a:rect l="0" t="0" r="r" b="b"/>
              <a:pathLst>
                <a:path w="467" h="60">
                  <a:moveTo>
                    <a:pt x="437" y="60"/>
                  </a:moveTo>
                  <a:cubicBezTo>
                    <a:pt x="30" y="60"/>
                    <a:pt x="30" y="60"/>
                    <a:pt x="30" y="60"/>
                  </a:cubicBezTo>
                  <a:cubicBezTo>
                    <a:pt x="13" y="60"/>
                    <a:pt x="0" y="46"/>
                    <a:pt x="0" y="30"/>
                  </a:cubicBezTo>
                  <a:cubicBezTo>
                    <a:pt x="0" y="13"/>
                    <a:pt x="13" y="0"/>
                    <a:pt x="30" y="0"/>
                  </a:cubicBezTo>
                  <a:cubicBezTo>
                    <a:pt x="437" y="0"/>
                    <a:pt x="437" y="0"/>
                    <a:pt x="437" y="0"/>
                  </a:cubicBezTo>
                  <a:cubicBezTo>
                    <a:pt x="453" y="0"/>
                    <a:pt x="467" y="13"/>
                    <a:pt x="467" y="30"/>
                  </a:cubicBezTo>
                  <a:cubicBezTo>
                    <a:pt x="467" y="46"/>
                    <a:pt x="453" y="60"/>
                    <a:pt x="437" y="60"/>
                  </a:cubicBezTo>
                  <a:close/>
                </a:path>
              </a:pathLst>
            </a:custGeom>
            <a:solidFill>
              <a:srgbClr val="0063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47" name="Freeform 10"/>
            <p:cNvSpPr>
              <a:spLocks/>
            </p:cNvSpPr>
            <p:nvPr/>
          </p:nvSpPr>
          <p:spPr bwMode="auto">
            <a:xfrm>
              <a:off x="7438" y="370"/>
              <a:ext cx="244" cy="125"/>
            </a:xfrm>
            <a:custGeom>
              <a:avLst/>
              <a:gdLst>
                <a:gd name="T0" fmla="*/ 440 w 507"/>
                <a:gd name="T1" fmla="*/ 127 h 271"/>
                <a:gd name="T2" fmla="*/ 306 w 507"/>
                <a:gd name="T3" fmla="*/ 0 h 271"/>
                <a:gd name="T4" fmla="*/ 174 w 507"/>
                <a:gd name="T5" fmla="*/ 106 h 271"/>
                <a:gd name="T6" fmla="*/ 99 w 507"/>
                <a:gd name="T7" fmla="*/ 72 h 271"/>
                <a:gd name="T8" fmla="*/ 0 w 507"/>
                <a:gd name="T9" fmla="*/ 171 h 271"/>
                <a:gd name="T10" fmla="*/ 99 w 507"/>
                <a:gd name="T11" fmla="*/ 271 h 271"/>
                <a:gd name="T12" fmla="*/ 435 w 507"/>
                <a:gd name="T13" fmla="*/ 271 h 271"/>
                <a:gd name="T14" fmla="*/ 507 w 507"/>
                <a:gd name="T15" fmla="*/ 199 h 271"/>
                <a:gd name="T16" fmla="*/ 440 w 507"/>
                <a:gd name="T17" fmla="*/ 127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7" h="271">
                  <a:moveTo>
                    <a:pt x="440" y="127"/>
                  </a:moveTo>
                  <a:cubicBezTo>
                    <a:pt x="436" y="56"/>
                    <a:pt x="378" y="0"/>
                    <a:pt x="306" y="0"/>
                  </a:cubicBezTo>
                  <a:cubicBezTo>
                    <a:pt x="241" y="0"/>
                    <a:pt x="187" y="46"/>
                    <a:pt x="174" y="106"/>
                  </a:cubicBezTo>
                  <a:cubicBezTo>
                    <a:pt x="156" y="85"/>
                    <a:pt x="129" y="72"/>
                    <a:pt x="99" y="72"/>
                  </a:cubicBezTo>
                  <a:cubicBezTo>
                    <a:pt x="44" y="72"/>
                    <a:pt x="0" y="116"/>
                    <a:pt x="0" y="171"/>
                  </a:cubicBezTo>
                  <a:cubicBezTo>
                    <a:pt x="0" y="226"/>
                    <a:pt x="44" y="271"/>
                    <a:pt x="99" y="271"/>
                  </a:cubicBezTo>
                  <a:cubicBezTo>
                    <a:pt x="99" y="271"/>
                    <a:pt x="434" y="271"/>
                    <a:pt x="435" y="271"/>
                  </a:cubicBezTo>
                  <a:cubicBezTo>
                    <a:pt x="475" y="271"/>
                    <a:pt x="507" y="238"/>
                    <a:pt x="507" y="199"/>
                  </a:cubicBezTo>
                  <a:cubicBezTo>
                    <a:pt x="507" y="161"/>
                    <a:pt x="478" y="130"/>
                    <a:pt x="440" y="127"/>
                  </a:cubicBezTo>
                  <a:close/>
                </a:path>
              </a:pathLst>
            </a:custGeom>
            <a:solidFill>
              <a:srgbClr val="0063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48" name="Freeform 11"/>
            <p:cNvSpPr>
              <a:spLocks/>
            </p:cNvSpPr>
            <p:nvPr/>
          </p:nvSpPr>
          <p:spPr bwMode="auto">
            <a:xfrm>
              <a:off x="7217" y="836"/>
              <a:ext cx="524" cy="28"/>
            </a:xfrm>
            <a:custGeom>
              <a:avLst/>
              <a:gdLst>
                <a:gd name="T0" fmla="*/ 1059 w 1089"/>
                <a:gd name="T1" fmla="*/ 60 h 60"/>
                <a:gd name="T2" fmla="*/ 30 w 1089"/>
                <a:gd name="T3" fmla="*/ 60 h 60"/>
                <a:gd name="T4" fmla="*/ 0 w 1089"/>
                <a:gd name="T5" fmla="*/ 30 h 60"/>
                <a:gd name="T6" fmla="*/ 30 w 1089"/>
                <a:gd name="T7" fmla="*/ 0 h 60"/>
                <a:gd name="T8" fmla="*/ 1059 w 1089"/>
                <a:gd name="T9" fmla="*/ 0 h 60"/>
                <a:gd name="T10" fmla="*/ 1089 w 1089"/>
                <a:gd name="T11" fmla="*/ 30 h 60"/>
                <a:gd name="T12" fmla="*/ 1059 w 1089"/>
                <a:gd name="T13" fmla="*/ 60 h 60"/>
              </a:gdLst>
              <a:ahLst/>
              <a:cxnLst>
                <a:cxn ang="0">
                  <a:pos x="T0" y="T1"/>
                </a:cxn>
                <a:cxn ang="0">
                  <a:pos x="T2" y="T3"/>
                </a:cxn>
                <a:cxn ang="0">
                  <a:pos x="T4" y="T5"/>
                </a:cxn>
                <a:cxn ang="0">
                  <a:pos x="T6" y="T7"/>
                </a:cxn>
                <a:cxn ang="0">
                  <a:pos x="T8" y="T9"/>
                </a:cxn>
                <a:cxn ang="0">
                  <a:pos x="T10" y="T11"/>
                </a:cxn>
                <a:cxn ang="0">
                  <a:pos x="T12" y="T13"/>
                </a:cxn>
              </a:cxnLst>
              <a:rect l="0" t="0" r="r" b="b"/>
              <a:pathLst>
                <a:path w="1089" h="60">
                  <a:moveTo>
                    <a:pt x="1059" y="60"/>
                  </a:moveTo>
                  <a:cubicBezTo>
                    <a:pt x="30" y="60"/>
                    <a:pt x="30" y="60"/>
                    <a:pt x="30" y="60"/>
                  </a:cubicBezTo>
                  <a:cubicBezTo>
                    <a:pt x="14" y="60"/>
                    <a:pt x="0" y="46"/>
                    <a:pt x="0" y="30"/>
                  </a:cubicBezTo>
                  <a:cubicBezTo>
                    <a:pt x="0" y="13"/>
                    <a:pt x="14" y="0"/>
                    <a:pt x="30" y="0"/>
                  </a:cubicBezTo>
                  <a:cubicBezTo>
                    <a:pt x="1059" y="0"/>
                    <a:pt x="1059" y="0"/>
                    <a:pt x="1059" y="0"/>
                  </a:cubicBezTo>
                  <a:cubicBezTo>
                    <a:pt x="1076" y="0"/>
                    <a:pt x="1089" y="13"/>
                    <a:pt x="1089" y="30"/>
                  </a:cubicBezTo>
                  <a:cubicBezTo>
                    <a:pt x="1089" y="46"/>
                    <a:pt x="1076" y="60"/>
                    <a:pt x="1059" y="60"/>
                  </a:cubicBezTo>
                  <a:close/>
                </a:path>
              </a:pathLst>
            </a:custGeom>
            <a:solidFill>
              <a:srgbClr val="0063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49" name="Freeform 12"/>
            <p:cNvSpPr>
              <a:spLocks/>
            </p:cNvSpPr>
            <p:nvPr/>
          </p:nvSpPr>
          <p:spPr bwMode="auto">
            <a:xfrm>
              <a:off x="6907" y="909"/>
              <a:ext cx="353" cy="36"/>
            </a:xfrm>
            <a:custGeom>
              <a:avLst/>
              <a:gdLst>
                <a:gd name="T0" fmla="*/ 692 w 732"/>
                <a:gd name="T1" fmla="*/ 80 h 80"/>
                <a:gd name="T2" fmla="*/ 40 w 732"/>
                <a:gd name="T3" fmla="*/ 80 h 80"/>
                <a:gd name="T4" fmla="*/ 0 w 732"/>
                <a:gd name="T5" fmla="*/ 40 h 80"/>
                <a:gd name="T6" fmla="*/ 40 w 732"/>
                <a:gd name="T7" fmla="*/ 0 h 80"/>
                <a:gd name="T8" fmla="*/ 692 w 732"/>
                <a:gd name="T9" fmla="*/ 0 h 80"/>
                <a:gd name="T10" fmla="*/ 732 w 732"/>
                <a:gd name="T11" fmla="*/ 40 h 80"/>
                <a:gd name="T12" fmla="*/ 692 w 732"/>
                <a:gd name="T13" fmla="*/ 80 h 80"/>
              </a:gdLst>
              <a:ahLst/>
              <a:cxnLst>
                <a:cxn ang="0">
                  <a:pos x="T0" y="T1"/>
                </a:cxn>
                <a:cxn ang="0">
                  <a:pos x="T2" y="T3"/>
                </a:cxn>
                <a:cxn ang="0">
                  <a:pos x="T4" y="T5"/>
                </a:cxn>
                <a:cxn ang="0">
                  <a:pos x="T6" y="T7"/>
                </a:cxn>
                <a:cxn ang="0">
                  <a:pos x="T8" y="T9"/>
                </a:cxn>
                <a:cxn ang="0">
                  <a:pos x="T10" y="T11"/>
                </a:cxn>
                <a:cxn ang="0">
                  <a:pos x="T12" y="T13"/>
                </a:cxn>
              </a:cxnLst>
              <a:rect l="0" t="0" r="r" b="b"/>
              <a:pathLst>
                <a:path w="732" h="80">
                  <a:moveTo>
                    <a:pt x="692" y="80"/>
                  </a:moveTo>
                  <a:cubicBezTo>
                    <a:pt x="40" y="80"/>
                    <a:pt x="40" y="80"/>
                    <a:pt x="40" y="80"/>
                  </a:cubicBezTo>
                  <a:cubicBezTo>
                    <a:pt x="18" y="80"/>
                    <a:pt x="0" y="62"/>
                    <a:pt x="0" y="40"/>
                  </a:cubicBezTo>
                  <a:cubicBezTo>
                    <a:pt x="0" y="18"/>
                    <a:pt x="18" y="0"/>
                    <a:pt x="40" y="0"/>
                  </a:cubicBezTo>
                  <a:cubicBezTo>
                    <a:pt x="692" y="0"/>
                    <a:pt x="692" y="0"/>
                    <a:pt x="692" y="0"/>
                  </a:cubicBezTo>
                  <a:cubicBezTo>
                    <a:pt x="714" y="0"/>
                    <a:pt x="732" y="18"/>
                    <a:pt x="732" y="40"/>
                  </a:cubicBezTo>
                  <a:cubicBezTo>
                    <a:pt x="732" y="62"/>
                    <a:pt x="714" y="80"/>
                    <a:pt x="692" y="80"/>
                  </a:cubicBezTo>
                  <a:close/>
                </a:path>
              </a:pathLst>
            </a:custGeom>
            <a:solidFill>
              <a:srgbClr val="0063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50" name="Freeform 13"/>
            <p:cNvSpPr>
              <a:spLocks/>
            </p:cNvSpPr>
            <p:nvPr/>
          </p:nvSpPr>
          <p:spPr bwMode="auto">
            <a:xfrm>
              <a:off x="6837" y="648"/>
              <a:ext cx="12" cy="26"/>
            </a:xfrm>
            <a:custGeom>
              <a:avLst/>
              <a:gdLst>
                <a:gd name="T0" fmla="*/ 0 w 12"/>
                <a:gd name="T1" fmla="*/ 0 h 26"/>
                <a:gd name="T2" fmla="*/ 1 w 12"/>
                <a:gd name="T3" fmla="*/ 5 h 26"/>
                <a:gd name="T4" fmla="*/ 0 w 12"/>
                <a:gd name="T5" fmla="*/ 26 h 26"/>
                <a:gd name="T6" fmla="*/ 7 w 12"/>
                <a:gd name="T7" fmla="*/ 26 h 26"/>
                <a:gd name="T8" fmla="*/ 12 w 12"/>
                <a:gd name="T9" fmla="*/ 5 h 26"/>
                <a:gd name="T10" fmla="*/ 12 w 12"/>
                <a:gd name="T11" fmla="*/ 0 h 26"/>
                <a:gd name="T12" fmla="*/ 0 w 12"/>
                <a:gd name="T13" fmla="*/ 0 h 26"/>
              </a:gdLst>
              <a:ahLst/>
              <a:cxnLst>
                <a:cxn ang="0">
                  <a:pos x="T0" y="T1"/>
                </a:cxn>
                <a:cxn ang="0">
                  <a:pos x="T2" y="T3"/>
                </a:cxn>
                <a:cxn ang="0">
                  <a:pos x="T4" y="T5"/>
                </a:cxn>
                <a:cxn ang="0">
                  <a:pos x="T6" y="T7"/>
                </a:cxn>
                <a:cxn ang="0">
                  <a:pos x="T8" y="T9"/>
                </a:cxn>
                <a:cxn ang="0">
                  <a:pos x="T10" y="T11"/>
                </a:cxn>
                <a:cxn ang="0">
                  <a:pos x="T12" y="T13"/>
                </a:cxn>
              </a:cxnLst>
              <a:rect l="0" t="0" r="r" b="b"/>
              <a:pathLst>
                <a:path w="12" h="26">
                  <a:moveTo>
                    <a:pt x="0" y="0"/>
                  </a:moveTo>
                  <a:lnTo>
                    <a:pt x="1" y="5"/>
                  </a:lnTo>
                  <a:lnTo>
                    <a:pt x="0" y="26"/>
                  </a:lnTo>
                  <a:lnTo>
                    <a:pt x="7" y="26"/>
                  </a:lnTo>
                  <a:lnTo>
                    <a:pt x="12" y="5"/>
                  </a:lnTo>
                  <a:lnTo>
                    <a:pt x="12" y="0"/>
                  </a:lnTo>
                  <a:lnTo>
                    <a:pt x="0" y="0"/>
                  </a:lnTo>
                  <a:close/>
                </a:path>
              </a:pathLst>
            </a:custGeom>
            <a:solidFill>
              <a:srgbClr val="004B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51" name="Freeform 14"/>
            <p:cNvSpPr>
              <a:spLocks/>
            </p:cNvSpPr>
            <p:nvPr/>
          </p:nvSpPr>
          <p:spPr bwMode="auto">
            <a:xfrm>
              <a:off x="6844" y="648"/>
              <a:ext cx="5" cy="26"/>
            </a:xfrm>
            <a:custGeom>
              <a:avLst/>
              <a:gdLst>
                <a:gd name="T0" fmla="*/ 3 w 5"/>
                <a:gd name="T1" fmla="*/ 0 h 26"/>
                <a:gd name="T2" fmla="*/ 3 w 5"/>
                <a:gd name="T3" fmla="*/ 5 h 26"/>
                <a:gd name="T4" fmla="*/ 0 w 5"/>
                <a:gd name="T5" fmla="*/ 26 h 26"/>
                <a:gd name="T6" fmla="*/ 5 w 5"/>
                <a:gd name="T7" fmla="*/ 5 h 26"/>
                <a:gd name="T8" fmla="*/ 5 w 5"/>
                <a:gd name="T9" fmla="*/ 0 h 26"/>
                <a:gd name="T10" fmla="*/ 3 w 5"/>
                <a:gd name="T11" fmla="*/ 0 h 26"/>
              </a:gdLst>
              <a:ahLst/>
              <a:cxnLst>
                <a:cxn ang="0">
                  <a:pos x="T0" y="T1"/>
                </a:cxn>
                <a:cxn ang="0">
                  <a:pos x="T2" y="T3"/>
                </a:cxn>
                <a:cxn ang="0">
                  <a:pos x="T4" y="T5"/>
                </a:cxn>
                <a:cxn ang="0">
                  <a:pos x="T6" y="T7"/>
                </a:cxn>
                <a:cxn ang="0">
                  <a:pos x="T8" y="T9"/>
                </a:cxn>
                <a:cxn ang="0">
                  <a:pos x="T10" y="T11"/>
                </a:cxn>
              </a:cxnLst>
              <a:rect l="0" t="0" r="r" b="b"/>
              <a:pathLst>
                <a:path w="5" h="26">
                  <a:moveTo>
                    <a:pt x="3" y="0"/>
                  </a:moveTo>
                  <a:lnTo>
                    <a:pt x="3" y="5"/>
                  </a:lnTo>
                  <a:lnTo>
                    <a:pt x="0" y="26"/>
                  </a:lnTo>
                  <a:lnTo>
                    <a:pt x="5" y="5"/>
                  </a:lnTo>
                  <a:lnTo>
                    <a:pt x="5" y="0"/>
                  </a:lnTo>
                  <a:lnTo>
                    <a:pt x="3" y="0"/>
                  </a:lnTo>
                  <a:close/>
                </a:path>
              </a:pathLst>
            </a:custGeom>
            <a:solidFill>
              <a:srgbClr val="0099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52" name="Freeform 15"/>
            <p:cNvSpPr>
              <a:spLocks/>
            </p:cNvSpPr>
            <p:nvPr/>
          </p:nvSpPr>
          <p:spPr bwMode="auto">
            <a:xfrm>
              <a:off x="6837" y="648"/>
              <a:ext cx="3" cy="26"/>
            </a:xfrm>
            <a:custGeom>
              <a:avLst/>
              <a:gdLst>
                <a:gd name="T0" fmla="*/ 0 w 3"/>
                <a:gd name="T1" fmla="*/ 0 h 26"/>
                <a:gd name="T2" fmla="*/ 1 w 3"/>
                <a:gd name="T3" fmla="*/ 5 h 26"/>
                <a:gd name="T4" fmla="*/ 0 w 3"/>
                <a:gd name="T5" fmla="*/ 26 h 26"/>
                <a:gd name="T6" fmla="*/ 3 w 3"/>
                <a:gd name="T7" fmla="*/ 5 h 26"/>
                <a:gd name="T8" fmla="*/ 2 w 3"/>
                <a:gd name="T9" fmla="*/ 0 h 26"/>
                <a:gd name="T10" fmla="*/ 0 w 3"/>
                <a:gd name="T11" fmla="*/ 0 h 26"/>
              </a:gdLst>
              <a:ahLst/>
              <a:cxnLst>
                <a:cxn ang="0">
                  <a:pos x="T0" y="T1"/>
                </a:cxn>
                <a:cxn ang="0">
                  <a:pos x="T2" y="T3"/>
                </a:cxn>
                <a:cxn ang="0">
                  <a:pos x="T4" y="T5"/>
                </a:cxn>
                <a:cxn ang="0">
                  <a:pos x="T6" y="T7"/>
                </a:cxn>
                <a:cxn ang="0">
                  <a:pos x="T8" y="T9"/>
                </a:cxn>
                <a:cxn ang="0">
                  <a:pos x="T10" y="T11"/>
                </a:cxn>
              </a:cxnLst>
              <a:rect l="0" t="0" r="r" b="b"/>
              <a:pathLst>
                <a:path w="3" h="26">
                  <a:moveTo>
                    <a:pt x="0" y="0"/>
                  </a:moveTo>
                  <a:lnTo>
                    <a:pt x="1" y="5"/>
                  </a:lnTo>
                  <a:lnTo>
                    <a:pt x="0" y="26"/>
                  </a:lnTo>
                  <a:lnTo>
                    <a:pt x="3" y="5"/>
                  </a:lnTo>
                  <a:lnTo>
                    <a:pt x="2" y="0"/>
                  </a:lnTo>
                  <a:lnTo>
                    <a:pt x="0" y="0"/>
                  </a:lnTo>
                  <a:close/>
                </a:path>
              </a:pathLst>
            </a:custGeom>
            <a:solidFill>
              <a:srgbClr val="002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53" name="Freeform 16"/>
            <p:cNvSpPr>
              <a:spLocks/>
            </p:cNvSpPr>
            <p:nvPr/>
          </p:nvSpPr>
          <p:spPr bwMode="auto">
            <a:xfrm>
              <a:off x="6838" y="668"/>
              <a:ext cx="11" cy="16"/>
            </a:xfrm>
            <a:custGeom>
              <a:avLst/>
              <a:gdLst>
                <a:gd name="T0" fmla="*/ 0 w 24"/>
                <a:gd name="T1" fmla="*/ 0 h 34"/>
                <a:gd name="T2" fmla="*/ 0 w 24"/>
                <a:gd name="T3" fmla="*/ 34 h 34"/>
                <a:gd name="T4" fmla="*/ 22 w 24"/>
                <a:gd name="T5" fmla="*/ 34 h 34"/>
                <a:gd name="T6" fmla="*/ 24 w 24"/>
                <a:gd name="T7" fmla="*/ 32 h 34"/>
                <a:gd name="T8" fmla="*/ 24 w 24"/>
                <a:gd name="T9" fmla="*/ 27 h 34"/>
                <a:gd name="T10" fmla="*/ 22 w 24"/>
                <a:gd name="T11" fmla="*/ 24 h 34"/>
                <a:gd name="T12" fmla="*/ 15 w 24"/>
                <a:gd name="T13" fmla="*/ 16 h 34"/>
                <a:gd name="T14" fmla="*/ 15 w 24"/>
                <a:gd name="T15" fmla="*/ 0 h 34"/>
                <a:gd name="T16" fmla="*/ 0 w 24"/>
                <a:gd name="T17"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34">
                  <a:moveTo>
                    <a:pt x="0" y="0"/>
                  </a:moveTo>
                  <a:cubicBezTo>
                    <a:pt x="0" y="34"/>
                    <a:pt x="0" y="34"/>
                    <a:pt x="0" y="34"/>
                  </a:cubicBezTo>
                  <a:cubicBezTo>
                    <a:pt x="22" y="34"/>
                    <a:pt x="22" y="34"/>
                    <a:pt x="22" y="34"/>
                  </a:cubicBezTo>
                  <a:cubicBezTo>
                    <a:pt x="22" y="34"/>
                    <a:pt x="24" y="34"/>
                    <a:pt x="24" y="32"/>
                  </a:cubicBezTo>
                  <a:cubicBezTo>
                    <a:pt x="24" y="30"/>
                    <a:pt x="24" y="27"/>
                    <a:pt x="24" y="27"/>
                  </a:cubicBezTo>
                  <a:cubicBezTo>
                    <a:pt x="24" y="27"/>
                    <a:pt x="24" y="26"/>
                    <a:pt x="22" y="24"/>
                  </a:cubicBezTo>
                  <a:cubicBezTo>
                    <a:pt x="20" y="23"/>
                    <a:pt x="16" y="18"/>
                    <a:pt x="15" y="16"/>
                  </a:cubicBezTo>
                  <a:cubicBezTo>
                    <a:pt x="15" y="0"/>
                    <a:pt x="15" y="0"/>
                    <a:pt x="15" y="0"/>
                  </a:cubicBezTo>
                  <a:cubicBezTo>
                    <a:pt x="0" y="0"/>
                    <a:pt x="0" y="0"/>
                    <a:pt x="0"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54" name="Freeform 17"/>
            <p:cNvSpPr>
              <a:spLocks/>
            </p:cNvSpPr>
            <p:nvPr/>
          </p:nvSpPr>
          <p:spPr bwMode="auto">
            <a:xfrm>
              <a:off x="6838" y="683"/>
              <a:ext cx="11" cy="2"/>
            </a:xfrm>
            <a:custGeom>
              <a:avLst/>
              <a:gdLst>
                <a:gd name="T0" fmla="*/ 24 w 24"/>
                <a:gd name="T1" fmla="*/ 0 h 4"/>
                <a:gd name="T2" fmla="*/ 24 w 24"/>
                <a:gd name="T3" fmla="*/ 2 h 4"/>
                <a:gd name="T4" fmla="*/ 22 w 24"/>
                <a:gd name="T5" fmla="*/ 4 h 4"/>
                <a:gd name="T6" fmla="*/ 0 w 24"/>
                <a:gd name="T7" fmla="*/ 4 h 4"/>
                <a:gd name="T8" fmla="*/ 0 w 24"/>
                <a:gd name="T9" fmla="*/ 2 h 4"/>
                <a:gd name="T10" fmla="*/ 22 w 24"/>
                <a:gd name="T11" fmla="*/ 2 h 4"/>
                <a:gd name="T12" fmla="*/ 24 w 24"/>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24" h="4">
                  <a:moveTo>
                    <a:pt x="24" y="0"/>
                  </a:moveTo>
                  <a:cubicBezTo>
                    <a:pt x="24" y="0"/>
                    <a:pt x="24" y="1"/>
                    <a:pt x="24" y="2"/>
                  </a:cubicBezTo>
                  <a:cubicBezTo>
                    <a:pt x="24" y="4"/>
                    <a:pt x="22" y="4"/>
                    <a:pt x="22" y="4"/>
                  </a:cubicBezTo>
                  <a:cubicBezTo>
                    <a:pt x="0" y="4"/>
                    <a:pt x="0" y="4"/>
                    <a:pt x="0" y="4"/>
                  </a:cubicBezTo>
                  <a:cubicBezTo>
                    <a:pt x="0" y="2"/>
                    <a:pt x="0" y="2"/>
                    <a:pt x="0" y="2"/>
                  </a:cubicBezTo>
                  <a:cubicBezTo>
                    <a:pt x="22" y="2"/>
                    <a:pt x="22" y="2"/>
                    <a:pt x="22" y="2"/>
                  </a:cubicBezTo>
                  <a:cubicBezTo>
                    <a:pt x="22" y="2"/>
                    <a:pt x="24" y="2"/>
                    <a:pt x="24"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55" name="Freeform 18"/>
            <p:cNvSpPr>
              <a:spLocks/>
            </p:cNvSpPr>
            <p:nvPr/>
          </p:nvSpPr>
          <p:spPr bwMode="auto">
            <a:xfrm>
              <a:off x="6845" y="676"/>
              <a:ext cx="4" cy="8"/>
            </a:xfrm>
            <a:custGeom>
              <a:avLst/>
              <a:gdLst>
                <a:gd name="T0" fmla="*/ 7 w 9"/>
                <a:gd name="T1" fmla="*/ 18 h 18"/>
                <a:gd name="T2" fmla="*/ 9 w 9"/>
                <a:gd name="T3" fmla="*/ 16 h 18"/>
                <a:gd name="T4" fmla="*/ 9 w 9"/>
                <a:gd name="T5" fmla="*/ 11 h 18"/>
                <a:gd name="T6" fmla="*/ 7 w 9"/>
                <a:gd name="T7" fmla="*/ 8 h 18"/>
                <a:gd name="T8" fmla="*/ 0 w 9"/>
                <a:gd name="T9" fmla="*/ 0 h 18"/>
                <a:gd name="T10" fmla="*/ 0 w 9"/>
                <a:gd name="T11" fmla="*/ 18 h 18"/>
                <a:gd name="T12" fmla="*/ 7 w 9"/>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9" h="18">
                  <a:moveTo>
                    <a:pt x="7" y="18"/>
                  </a:moveTo>
                  <a:cubicBezTo>
                    <a:pt x="7" y="18"/>
                    <a:pt x="9" y="18"/>
                    <a:pt x="9" y="16"/>
                  </a:cubicBezTo>
                  <a:cubicBezTo>
                    <a:pt x="9" y="14"/>
                    <a:pt x="9" y="11"/>
                    <a:pt x="9" y="11"/>
                  </a:cubicBezTo>
                  <a:cubicBezTo>
                    <a:pt x="9" y="11"/>
                    <a:pt x="9" y="10"/>
                    <a:pt x="7" y="8"/>
                  </a:cubicBezTo>
                  <a:cubicBezTo>
                    <a:pt x="5" y="7"/>
                    <a:pt x="1" y="2"/>
                    <a:pt x="0" y="0"/>
                  </a:cubicBezTo>
                  <a:cubicBezTo>
                    <a:pt x="0" y="18"/>
                    <a:pt x="0" y="18"/>
                    <a:pt x="0" y="18"/>
                  </a:cubicBezTo>
                  <a:lnTo>
                    <a:pt x="7" y="18"/>
                  </a:lnTo>
                  <a:close/>
                </a:path>
              </a:pathLst>
            </a:custGeom>
            <a:solidFill>
              <a:srgbClr val="31313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56" name="Freeform 19"/>
            <p:cNvSpPr>
              <a:spLocks/>
            </p:cNvSpPr>
            <p:nvPr/>
          </p:nvSpPr>
          <p:spPr bwMode="auto">
            <a:xfrm>
              <a:off x="6824" y="648"/>
              <a:ext cx="12" cy="26"/>
            </a:xfrm>
            <a:custGeom>
              <a:avLst/>
              <a:gdLst>
                <a:gd name="T0" fmla="*/ 0 w 12"/>
                <a:gd name="T1" fmla="*/ 0 h 26"/>
                <a:gd name="T2" fmla="*/ 1 w 12"/>
                <a:gd name="T3" fmla="*/ 5 h 26"/>
                <a:gd name="T4" fmla="*/ 1 w 12"/>
                <a:gd name="T5" fmla="*/ 26 h 26"/>
                <a:gd name="T6" fmla="*/ 8 w 12"/>
                <a:gd name="T7" fmla="*/ 26 h 26"/>
                <a:gd name="T8" fmla="*/ 12 w 12"/>
                <a:gd name="T9" fmla="*/ 5 h 26"/>
                <a:gd name="T10" fmla="*/ 12 w 12"/>
                <a:gd name="T11" fmla="*/ 0 h 26"/>
                <a:gd name="T12" fmla="*/ 0 w 12"/>
                <a:gd name="T13" fmla="*/ 0 h 26"/>
              </a:gdLst>
              <a:ahLst/>
              <a:cxnLst>
                <a:cxn ang="0">
                  <a:pos x="T0" y="T1"/>
                </a:cxn>
                <a:cxn ang="0">
                  <a:pos x="T2" y="T3"/>
                </a:cxn>
                <a:cxn ang="0">
                  <a:pos x="T4" y="T5"/>
                </a:cxn>
                <a:cxn ang="0">
                  <a:pos x="T6" y="T7"/>
                </a:cxn>
                <a:cxn ang="0">
                  <a:pos x="T8" y="T9"/>
                </a:cxn>
                <a:cxn ang="0">
                  <a:pos x="T10" y="T11"/>
                </a:cxn>
                <a:cxn ang="0">
                  <a:pos x="T12" y="T13"/>
                </a:cxn>
              </a:cxnLst>
              <a:rect l="0" t="0" r="r" b="b"/>
              <a:pathLst>
                <a:path w="12" h="26">
                  <a:moveTo>
                    <a:pt x="0" y="0"/>
                  </a:moveTo>
                  <a:lnTo>
                    <a:pt x="1" y="5"/>
                  </a:lnTo>
                  <a:lnTo>
                    <a:pt x="1" y="26"/>
                  </a:lnTo>
                  <a:lnTo>
                    <a:pt x="8" y="26"/>
                  </a:lnTo>
                  <a:lnTo>
                    <a:pt x="12" y="5"/>
                  </a:lnTo>
                  <a:lnTo>
                    <a:pt x="12" y="0"/>
                  </a:lnTo>
                  <a:lnTo>
                    <a:pt x="0" y="0"/>
                  </a:lnTo>
                  <a:close/>
                </a:path>
              </a:pathLst>
            </a:custGeom>
            <a:solidFill>
              <a:srgbClr val="004B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57" name="Freeform 20"/>
            <p:cNvSpPr>
              <a:spLocks/>
            </p:cNvSpPr>
            <p:nvPr/>
          </p:nvSpPr>
          <p:spPr bwMode="auto">
            <a:xfrm>
              <a:off x="6832" y="648"/>
              <a:ext cx="4" cy="26"/>
            </a:xfrm>
            <a:custGeom>
              <a:avLst/>
              <a:gdLst>
                <a:gd name="T0" fmla="*/ 2 w 4"/>
                <a:gd name="T1" fmla="*/ 0 h 26"/>
                <a:gd name="T2" fmla="*/ 2 w 4"/>
                <a:gd name="T3" fmla="*/ 5 h 26"/>
                <a:gd name="T4" fmla="*/ 0 w 4"/>
                <a:gd name="T5" fmla="*/ 26 h 26"/>
                <a:gd name="T6" fmla="*/ 4 w 4"/>
                <a:gd name="T7" fmla="*/ 5 h 26"/>
                <a:gd name="T8" fmla="*/ 4 w 4"/>
                <a:gd name="T9" fmla="*/ 0 h 26"/>
                <a:gd name="T10" fmla="*/ 2 w 4"/>
                <a:gd name="T11" fmla="*/ 0 h 26"/>
              </a:gdLst>
              <a:ahLst/>
              <a:cxnLst>
                <a:cxn ang="0">
                  <a:pos x="T0" y="T1"/>
                </a:cxn>
                <a:cxn ang="0">
                  <a:pos x="T2" y="T3"/>
                </a:cxn>
                <a:cxn ang="0">
                  <a:pos x="T4" y="T5"/>
                </a:cxn>
                <a:cxn ang="0">
                  <a:pos x="T6" y="T7"/>
                </a:cxn>
                <a:cxn ang="0">
                  <a:pos x="T8" y="T9"/>
                </a:cxn>
                <a:cxn ang="0">
                  <a:pos x="T10" y="T11"/>
                </a:cxn>
              </a:cxnLst>
              <a:rect l="0" t="0" r="r" b="b"/>
              <a:pathLst>
                <a:path w="4" h="26">
                  <a:moveTo>
                    <a:pt x="2" y="0"/>
                  </a:moveTo>
                  <a:lnTo>
                    <a:pt x="2" y="5"/>
                  </a:lnTo>
                  <a:lnTo>
                    <a:pt x="0" y="26"/>
                  </a:lnTo>
                  <a:lnTo>
                    <a:pt x="4" y="5"/>
                  </a:lnTo>
                  <a:lnTo>
                    <a:pt x="4" y="0"/>
                  </a:lnTo>
                  <a:lnTo>
                    <a:pt x="2" y="0"/>
                  </a:lnTo>
                  <a:close/>
                </a:path>
              </a:pathLst>
            </a:custGeom>
            <a:solidFill>
              <a:srgbClr val="0099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58" name="Freeform 21"/>
            <p:cNvSpPr>
              <a:spLocks/>
            </p:cNvSpPr>
            <p:nvPr/>
          </p:nvSpPr>
          <p:spPr bwMode="auto">
            <a:xfrm>
              <a:off x="6824" y="648"/>
              <a:ext cx="3" cy="26"/>
            </a:xfrm>
            <a:custGeom>
              <a:avLst/>
              <a:gdLst>
                <a:gd name="T0" fmla="*/ 0 w 3"/>
                <a:gd name="T1" fmla="*/ 0 h 26"/>
                <a:gd name="T2" fmla="*/ 1 w 3"/>
                <a:gd name="T3" fmla="*/ 5 h 26"/>
                <a:gd name="T4" fmla="*/ 1 w 3"/>
                <a:gd name="T5" fmla="*/ 26 h 26"/>
                <a:gd name="T6" fmla="*/ 3 w 3"/>
                <a:gd name="T7" fmla="*/ 5 h 26"/>
                <a:gd name="T8" fmla="*/ 3 w 3"/>
                <a:gd name="T9" fmla="*/ 0 h 26"/>
                <a:gd name="T10" fmla="*/ 0 w 3"/>
                <a:gd name="T11" fmla="*/ 0 h 26"/>
              </a:gdLst>
              <a:ahLst/>
              <a:cxnLst>
                <a:cxn ang="0">
                  <a:pos x="T0" y="T1"/>
                </a:cxn>
                <a:cxn ang="0">
                  <a:pos x="T2" y="T3"/>
                </a:cxn>
                <a:cxn ang="0">
                  <a:pos x="T4" y="T5"/>
                </a:cxn>
                <a:cxn ang="0">
                  <a:pos x="T6" y="T7"/>
                </a:cxn>
                <a:cxn ang="0">
                  <a:pos x="T8" y="T9"/>
                </a:cxn>
                <a:cxn ang="0">
                  <a:pos x="T10" y="T11"/>
                </a:cxn>
              </a:cxnLst>
              <a:rect l="0" t="0" r="r" b="b"/>
              <a:pathLst>
                <a:path w="3" h="26">
                  <a:moveTo>
                    <a:pt x="0" y="0"/>
                  </a:moveTo>
                  <a:lnTo>
                    <a:pt x="1" y="5"/>
                  </a:lnTo>
                  <a:lnTo>
                    <a:pt x="1" y="26"/>
                  </a:lnTo>
                  <a:lnTo>
                    <a:pt x="3" y="5"/>
                  </a:lnTo>
                  <a:lnTo>
                    <a:pt x="3" y="0"/>
                  </a:lnTo>
                  <a:lnTo>
                    <a:pt x="0" y="0"/>
                  </a:lnTo>
                  <a:close/>
                </a:path>
              </a:pathLst>
            </a:custGeom>
            <a:solidFill>
              <a:srgbClr val="002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59" name="Freeform 22"/>
            <p:cNvSpPr>
              <a:spLocks/>
            </p:cNvSpPr>
            <p:nvPr/>
          </p:nvSpPr>
          <p:spPr bwMode="auto">
            <a:xfrm>
              <a:off x="6825" y="668"/>
              <a:ext cx="12" cy="16"/>
            </a:xfrm>
            <a:custGeom>
              <a:avLst/>
              <a:gdLst>
                <a:gd name="T0" fmla="*/ 0 w 25"/>
                <a:gd name="T1" fmla="*/ 0 h 34"/>
                <a:gd name="T2" fmla="*/ 0 w 25"/>
                <a:gd name="T3" fmla="*/ 34 h 34"/>
                <a:gd name="T4" fmla="*/ 23 w 25"/>
                <a:gd name="T5" fmla="*/ 34 h 34"/>
                <a:gd name="T6" fmla="*/ 24 w 25"/>
                <a:gd name="T7" fmla="*/ 32 h 34"/>
                <a:gd name="T8" fmla="*/ 24 w 25"/>
                <a:gd name="T9" fmla="*/ 27 h 34"/>
                <a:gd name="T10" fmla="*/ 22 w 25"/>
                <a:gd name="T11" fmla="*/ 24 h 34"/>
                <a:gd name="T12" fmla="*/ 16 w 25"/>
                <a:gd name="T13" fmla="*/ 16 h 34"/>
                <a:gd name="T14" fmla="*/ 16 w 25"/>
                <a:gd name="T15" fmla="*/ 0 h 34"/>
                <a:gd name="T16" fmla="*/ 0 w 25"/>
                <a:gd name="T17"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34">
                  <a:moveTo>
                    <a:pt x="0" y="0"/>
                  </a:moveTo>
                  <a:cubicBezTo>
                    <a:pt x="0" y="34"/>
                    <a:pt x="0" y="34"/>
                    <a:pt x="0" y="34"/>
                  </a:cubicBezTo>
                  <a:cubicBezTo>
                    <a:pt x="23" y="34"/>
                    <a:pt x="23" y="34"/>
                    <a:pt x="23" y="34"/>
                  </a:cubicBezTo>
                  <a:cubicBezTo>
                    <a:pt x="23" y="34"/>
                    <a:pt x="24" y="34"/>
                    <a:pt x="24" y="32"/>
                  </a:cubicBezTo>
                  <a:cubicBezTo>
                    <a:pt x="24" y="30"/>
                    <a:pt x="24" y="27"/>
                    <a:pt x="24" y="27"/>
                  </a:cubicBezTo>
                  <a:cubicBezTo>
                    <a:pt x="24" y="27"/>
                    <a:pt x="25" y="26"/>
                    <a:pt x="22" y="24"/>
                  </a:cubicBezTo>
                  <a:cubicBezTo>
                    <a:pt x="20" y="23"/>
                    <a:pt x="16" y="18"/>
                    <a:pt x="16" y="16"/>
                  </a:cubicBezTo>
                  <a:cubicBezTo>
                    <a:pt x="16" y="0"/>
                    <a:pt x="16" y="0"/>
                    <a:pt x="16" y="0"/>
                  </a:cubicBezTo>
                  <a:cubicBezTo>
                    <a:pt x="0" y="0"/>
                    <a:pt x="0" y="0"/>
                    <a:pt x="0"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60" name="Freeform 23"/>
            <p:cNvSpPr>
              <a:spLocks/>
            </p:cNvSpPr>
            <p:nvPr/>
          </p:nvSpPr>
          <p:spPr bwMode="auto">
            <a:xfrm>
              <a:off x="6825" y="683"/>
              <a:ext cx="11" cy="2"/>
            </a:xfrm>
            <a:custGeom>
              <a:avLst/>
              <a:gdLst>
                <a:gd name="T0" fmla="*/ 24 w 24"/>
                <a:gd name="T1" fmla="*/ 0 h 4"/>
                <a:gd name="T2" fmla="*/ 24 w 24"/>
                <a:gd name="T3" fmla="*/ 2 h 4"/>
                <a:gd name="T4" fmla="*/ 23 w 24"/>
                <a:gd name="T5" fmla="*/ 4 h 4"/>
                <a:gd name="T6" fmla="*/ 0 w 24"/>
                <a:gd name="T7" fmla="*/ 4 h 4"/>
                <a:gd name="T8" fmla="*/ 0 w 24"/>
                <a:gd name="T9" fmla="*/ 2 h 4"/>
                <a:gd name="T10" fmla="*/ 23 w 24"/>
                <a:gd name="T11" fmla="*/ 2 h 4"/>
                <a:gd name="T12" fmla="*/ 24 w 24"/>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24" h="4">
                  <a:moveTo>
                    <a:pt x="24" y="0"/>
                  </a:moveTo>
                  <a:cubicBezTo>
                    <a:pt x="24" y="0"/>
                    <a:pt x="24" y="1"/>
                    <a:pt x="24" y="2"/>
                  </a:cubicBezTo>
                  <a:cubicBezTo>
                    <a:pt x="24" y="4"/>
                    <a:pt x="23" y="4"/>
                    <a:pt x="23" y="4"/>
                  </a:cubicBezTo>
                  <a:cubicBezTo>
                    <a:pt x="0" y="4"/>
                    <a:pt x="0" y="4"/>
                    <a:pt x="0" y="4"/>
                  </a:cubicBezTo>
                  <a:cubicBezTo>
                    <a:pt x="0" y="2"/>
                    <a:pt x="0" y="2"/>
                    <a:pt x="0" y="2"/>
                  </a:cubicBezTo>
                  <a:cubicBezTo>
                    <a:pt x="23" y="2"/>
                    <a:pt x="23" y="2"/>
                    <a:pt x="23" y="2"/>
                  </a:cubicBezTo>
                  <a:cubicBezTo>
                    <a:pt x="23" y="2"/>
                    <a:pt x="24" y="2"/>
                    <a:pt x="24"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61" name="Freeform 24"/>
            <p:cNvSpPr>
              <a:spLocks/>
            </p:cNvSpPr>
            <p:nvPr/>
          </p:nvSpPr>
          <p:spPr bwMode="auto">
            <a:xfrm>
              <a:off x="6833" y="676"/>
              <a:ext cx="3" cy="8"/>
            </a:xfrm>
            <a:custGeom>
              <a:avLst/>
              <a:gdLst>
                <a:gd name="T0" fmla="*/ 0 w 8"/>
                <a:gd name="T1" fmla="*/ 0 h 18"/>
                <a:gd name="T2" fmla="*/ 0 w 8"/>
                <a:gd name="T3" fmla="*/ 18 h 18"/>
                <a:gd name="T4" fmla="*/ 7 w 8"/>
                <a:gd name="T5" fmla="*/ 18 h 18"/>
                <a:gd name="T6" fmla="*/ 8 w 8"/>
                <a:gd name="T7" fmla="*/ 16 h 18"/>
                <a:gd name="T8" fmla="*/ 8 w 8"/>
                <a:gd name="T9" fmla="*/ 11 h 18"/>
                <a:gd name="T10" fmla="*/ 8 w 8"/>
                <a:gd name="T11" fmla="*/ 11 h 18"/>
                <a:gd name="T12" fmla="*/ 8 w 8"/>
                <a:gd name="T13" fmla="*/ 11 h 18"/>
                <a:gd name="T14" fmla="*/ 8 w 8"/>
                <a:gd name="T15" fmla="*/ 11 h 18"/>
                <a:gd name="T16" fmla="*/ 6 w 8"/>
                <a:gd name="T17" fmla="*/ 8 h 18"/>
                <a:gd name="T18" fmla="*/ 0 w 8"/>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 h="18">
                  <a:moveTo>
                    <a:pt x="0" y="0"/>
                  </a:moveTo>
                  <a:cubicBezTo>
                    <a:pt x="0" y="18"/>
                    <a:pt x="0" y="18"/>
                    <a:pt x="0" y="18"/>
                  </a:cubicBezTo>
                  <a:cubicBezTo>
                    <a:pt x="7" y="18"/>
                    <a:pt x="7" y="18"/>
                    <a:pt x="7" y="18"/>
                  </a:cubicBezTo>
                  <a:cubicBezTo>
                    <a:pt x="7" y="18"/>
                    <a:pt x="8" y="18"/>
                    <a:pt x="8" y="16"/>
                  </a:cubicBezTo>
                  <a:cubicBezTo>
                    <a:pt x="8" y="14"/>
                    <a:pt x="8" y="11"/>
                    <a:pt x="8" y="11"/>
                  </a:cubicBezTo>
                  <a:cubicBezTo>
                    <a:pt x="8" y="11"/>
                    <a:pt x="8" y="11"/>
                    <a:pt x="8" y="11"/>
                  </a:cubicBezTo>
                  <a:cubicBezTo>
                    <a:pt x="8" y="11"/>
                    <a:pt x="8" y="11"/>
                    <a:pt x="8" y="11"/>
                  </a:cubicBezTo>
                  <a:cubicBezTo>
                    <a:pt x="8" y="11"/>
                    <a:pt x="8" y="11"/>
                    <a:pt x="8" y="11"/>
                  </a:cubicBezTo>
                  <a:cubicBezTo>
                    <a:pt x="8" y="10"/>
                    <a:pt x="8" y="9"/>
                    <a:pt x="6" y="8"/>
                  </a:cubicBezTo>
                  <a:cubicBezTo>
                    <a:pt x="4" y="7"/>
                    <a:pt x="0" y="2"/>
                    <a:pt x="0"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62" name="Freeform 25"/>
            <p:cNvSpPr>
              <a:spLocks/>
            </p:cNvSpPr>
            <p:nvPr/>
          </p:nvSpPr>
          <p:spPr bwMode="auto">
            <a:xfrm>
              <a:off x="6844" y="587"/>
              <a:ext cx="4" cy="1"/>
            </a:xfrm>
            <a:custGeom>
              <a:avLst/>
              <a:gdLst>
                <a:gd name="T0" fmla="*/ 0 w 4"/>
                <a:gd name="T1" fmla="*/ 0 h 1"/>
                <a:gd name="T2" fmla="*/ 4 w 4"/>
                <a:gd name="T3" fmla="*/ 1 h 1"/>
                <a:gd name="T4" fmla="*/ 4 w 4"/>
                <a:gd name="T5" fmla="*/ 1 h 1"/>
                <a:gd name="T6" fmla="*/ 0 w 4"/>
                <a:gd name="T7" fmla="*/ 0 h 1"/>
                <a:gd name="T8" fmla="*/ 0 w 4"/>
                <a:gd name="T9" fmla="*/ 0 h 1"/>
              </a:gdLst>
              <a:ahLst/>
              <a:cxnLst>
                <a:cxn ang="0">
                  <a:pos x="T0" y="T1"/>
                </a:cxn>
                <a:cxn ang="0">
                  <a:pos x="T2" y="T3"/>
                </a:cxn>
                <a:cxn ang="0">
                  <a:pos x="T4" y="T5"/>
                </a:cxn>
                <a:cxn ang="0">
                  <a:pos x="T6" y="T7"/>
                </a:cxn>
                <a:cxn ang="0">
                  <a:pos x="T8" y="T9"/>
                </a:cxn>
              </a:cxnLst>
              <a:rect l="0" t="0" r="r" b="b"/>
              <a:pathLst>
                <a:path w="4" h="1">
                  <a:moveTo>
                    <a:pt x="0" y="0"/>
                  </a:moveTo>
                  <a:lnTo>
                    <a:pt x="4" y="1"/>
                  </a:lnTo>
                  <a:lnTo>
                    <a:pt x="4" y="1"/>
                  </a:lnTo>
                  <a:lnTo>
                    <a:pt x="0" y="0"/>
                  </a:lnTo>
                  <a:lnTo>
                    <a:pt x="0" y="0"/>
                  </a:lnTo>
                  <a:close/>
                </a:path>
              </a:pathLst>
            </a:custGeom>
            <a:solidFill>
              <a:srgbClr val="FBD9B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63" name="Freeform 26"/>
            <p:cNvSpPr>
              <a:spLocks/>
            </p:cNvSpPr>
            <p:nvPr/>
          </p:nvSpPr>
          <p:spPr bwMode="auto">
            <a:xfrm>
              <a:off x="6840" y="579"/>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solidFill>
              <a:srgbClr val="F6CA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64" name="Freeform 27"/>
            <p:cNvSpPr>
              <a:spLocks/>
            </p:cNvSpPr>
            <p:nvPr/>
          </p:nvSpPr>
          <p:spPr bwMode="auto">
            <a:xfrm>
              <a:off x="6834" y="577"/>
              <a:ext cx="17" cy="19"/>
            </a:xfrm>
            <a:custGeom>
              <a:avLst/>
              <a:gdLst>
                <a:gd name="T0" fmla="*/ 33 w 36"/>
                <a:gd name="T1" fmla="*/ 16 h 42"/>
                <a:gd name="T2" fmla="*/ 28 w 36"/>
                <a:gd name="T3" fmla="*/ 7 h 42"/>
                <a:gd name="T4" fmla="*/ 27 w 36"/>
                <a:gd name="T5" fmla="*/ 5 h 42"/>
                <a:gd name="T6" fmla="*/ 27 w 36"/>
                <a:gd name="T7" fmla="*/ 5 h 42"/>
                <a:gd name="T8" fmla="*/ 17 w 36"/>
                <a:gd name="T9" fmla="*/ 4 h 42"/>
                <a:gd name="T10" fmla="*/ 13 w 36"/>
                <a:gd name="T11" fmla="*/ 0 h 42"/>
                <a:gd name="T12" fmla="*/ 13 w 36"/>
                <a:gd name="T13" fmla="*/ 0 h 42"/>
                <a:gd name="T14" fmla="*/ 13 w 36"/>
                <a:gd name="T15" fmla="*/ 5 h 42"/>
                <a:gd name="T16" fmla="*/ 13 w 36"/>
                <a:gd name="T17" fmla="*/ 6 h 42"/>
                <a:gd name="T18" fmla="*/ 13 w 36"/>
                <a:gd name="T19" fmla="*/ 11 h 42"/>
                <a:gd name="T20" fmla="*/ 14 w 36"/>
                <a:gd name="T21" fmla="*/ 14 h 42"/>
                <a:gd name="T22" fmla="*/ 11 w 36"/>
                <a:gd name="T23" fmla="*/ 14 h 42"/>
                <a:gd name="T24" fmla="*/ 6 w 36"/>
                <a:gd name="T25" fmla="*/ 11 h 42"/>
                <a:gd name="T26" fmla="*/ 3 w 36"/>
                <a:gd name="T27" fmla="*/ 12 h 42"/>
                <a:gd name="T28" fmla="*/ 4 w 36"/>
                <a:gd name="T29" fmla="*/ 17 h 42"/>
                <a:gd name="T30" fmla="*/ 5 w 36"/>
                <a:gd name="T31" fmla="*/ 20 h 42"/>
                <a:gd name="T32" fmla="*/ 6 w 36"/>
                <a:gd name="T33" fmla="*/ 22 h 42"/>
                <a:gd name="T34" fmla="*/ 6 w 36"/>
                <a:gd name="T35" fmla="*/ 22 h 42"/>
                <a:gd name="T36" fmla="*/ 6 w 36"/>
                <a:gd name="T37" fmla="*/ 22 h 42"/>
                <a:gd name="T38" fmla="*/ 2 w 36"/>
                <a:gd name="T39" fmla="*/ 31 h 42"/>
                <a:gd name="T40" fmla="*/ 0 w 36"/>
                <a:gd name="T41" fmla="*/ 30 h 42"/>
                <a:gd name="T42" fmla="*/ 2 w 36"/>
                <a:gd name="T43" fmla="*/ 41 h 42"/>
                <a:gd name="T44" fmla="*/ 19 w 36"/>
                <a:gd name="T45" fmla="*/ 42 h 42"/>
                <a:gd name="T46" fmla="*/ 18 w 36"/>
                <a:gd name="T47" fmla="*/ 36 h 42"/>
                <a:gd name="T48" fmla="*/ 23 w 36"/>
                <a:gd name="T49" fmla="*/ 37 h 42"/>
                <a:gd name="T50" fmla="*/ 28 w 36"/>
                <a:gd name="T51" fmla="*/ 34 h 42"/>
                <a:gd name="T52" fmla="*/ 29 w 36"/>
                <a:gd name="T53" fmla="*/ 29 h 42"/>
                <a:gd name="T54" fmla="*/ 29 w 36"/>
                <a:gd name="T55" fmla="*/ 24 h 42"/>
                <a:gd name="T56" fmla="*/ 30 w 36"/>
                <a:gd name="T57" fmla="*/ 20 h 42"/>
                <a:gd name="T58" fmla="*/ 33 w 36"/>
                <a:gd name="T59" fmla="*/ 16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6" h="42">
                  <a:moveTo>
                    <a:pt x="33" y="16"/>
                  </a:moveTo>
                  <a:cubicBezTo>
                    <a:pt x="33" y="16"/>
                    <a:pt x="28" y="8"/>
                    <a:pt x="28" y="7"/>
                  </a:cubicBezTo>
                  <a:cubicBezTo>
                    <a:pt x="27" y="6"/>
                    <a:pt x="27" y="5"/>
                    <a:pt x="27" y="5"/>
                  </a:cubicBezTo>
                  <a:cubicBezTo>
                    <a:pt x="27" y="5"/>
                    <a:pt x="27" y="5"/>
                    <a:pt x="27" y="5"/>
                  </a:cubicBezTo>
                  <a:cubicBezTo>
                    <a:pt x="23" y="6"/>
                    <a:pt x="20" y="5"/>
                    <a:pt x="17" y="4"/>
                  </a:cubicBezTo>
                  <a:cubicBezTo>
                    <a:pt x="15" y="2"/>
                    <a:pt x="13" y="0"/>
                    <a:pt x="13" y="0"/>
                  </a:cubicBezTo>
                  <a:cubicBezTo>
                    <a:pt x="13" y="0"/>
                    <a:pt x="13" y="0"/>
                    <a:pt x="13" y="0"/>
                  </a:cubicBezTo>
                  <a:cubicBezTo>
                    <a:pt x="13" y="5"/>
                    <a:pt x="13" y="5"/>
                    <a:pt x="13" y="5"/>
                  </a:cubicBezTo>
                  <a:cubicBezTo>
                    <a:pt x="13" y="6"/>
                    <a:pt x="13" y="6"/>
                    <a:pt x="13" y="6"/>
                  </a:cubicBezTo>
                  <a:cubicBezTo>
                    <a:pt x="13" y="6"/>
                    <a:pt x="13" y="9"/>
                    <a:pt x="13" y="11"/>
                  </a:cubicBezTo>
                  <a:cubicBezTo>
                    <a:pt x="14" y="12"/>
                    <a:pt x="14" y="14"/>
                    <a:pt x="14" y="14"/>
                  </a:cubicBezTo>
                  <a:cubicBezTo>
                    <a:pt x="14" y="16"/>
                    <a:pt x="11" y="14"/>
                    <a:pt x="11" y="14"/>
                  </a:cubicBezTo>
                  <a:cubicBezTo>
                    <a:pt x="11" y="14"/>
                    <a:pt x="9" y="12"/>
                    <a:pt x="6" y="11"/>
                  </a:cubicBezTo>
                  <a:cubicBezTo>
                    <a:pt x="5" y="11"/>
                    <a:pt x="4" y="11"/>
                    <a:pt x="3" y="12"/>
                  </a:cubicBezTo>
                  <a:cubicBezTo>
                    <a:pt x="3" y="13"/>
                    <a:pt x="3" y="15"/>
                    <a:pt x="4" y="17"/>
                  </a:cubicBezTo>
                  <a:cubicBezTo>
                    <a:pt x="4" y="18"/>
                    <a:pt x="4" y="20"/>
                    <a:pt x="5" y="20"/>
                  </a:cubicBezTo>
                  <a:cubicBezTo>
                    <a:pt x="5" y="21"/>
                    <a:pt x="6" y="22"/>
                    <a:pt x="6" y="22"/>
                  </a:cubicBezTo>
                  <a:cubicBezTo>
                    <a:pt x="6" y="22"/>
                    <a:pt x="6" y="22"/>
                    <a:pt x="6" y="22"/>
                  </a:cubicBezTo>
                  <a:cubicBezTo>
                    <a:pt x="6" y="22"/>
                    <a:pt x="6" y="22"/>
                    <a:pt x="6" y="22"/>
                  </a:cubicBezTo>
                  <a:cubicBezTo>
                    <a:pt x="6" y="22"/>
                    <a:pt x="6" y="28"/>
                    <a:pt x="2" y="31"/>
                  </a:cubicBezTo>
                  <a:cubicBezTo>
                    <a:pt x="0" y="30"/>
                    <a:pt x="0" y="30"/>
                    <a:pt x="0" y="30"/>
                  </a:cubicBezTo>
                  <a:cubicBezTo>
                    <a:pt x="2" y="41"/>
                    <a:pt x="2" y="41"/>
                    <a:pt x="2" y="41"/>
                  </a:cubicBezTo>
                  <a:cubicBezTo>
                    <a:pt x="19" y="42"/>
                    <a:pt x="19" y="42"/>
                    <a:pt x="19" y="42"/>
                  </a:cubicBezTo>
                  <a:cubicBezTo>
                    <a:pt x="18" y="36"/>
                    <a:pt x="18" y="36"/>
                    <a:pt x="18" y="36"/>
                  </a:cubicBezTo>
                  <a:cubicBezTo>
                    <a:pt x="20" y="37"/>
                    <a:pt x="21" y="37"/>
                    <a:pt x="23" y="37"/>
                  </a:cubicBezTo>
                  <a:cubicBezTo>
                    <a:pt x="28" y="37"/>
                    <a:pt x="28" y="34"/>
                    <a:pt x="28" y="34"/>
                  </a:cubicBezTo>
                  <a:cubicBezTo>
                    <a:pt x="29" y="29"/>
                    <a:pt x="29" y="29"/>
                    <a:pt x="29" y="29"/>
                  </a:cubicBezTo>
                  <a:cubicBezTo>
                    <a:pt x="29" y="24"/>
                    <a:pt x="29" y="24"/>
                    <a:pt x="29" y="24"/>
                  </a:cubicBezTo>
                  <a:cubicBezTo>
                    <a:pt x="30" y="20"/>
                    <a:pt x="30" y="20"/>
                    <a:pt x="30" y="20"/>
                  </a:cubicBezTo>
                  <a:cubicBezTo>
                    <a:pt x="36" y="19"/>
                    <a:pt x="34" y="17"/>
                    <a:pt x="33" y="16"/>
                  </a:cubicBezTo>
                  <a:close/>
                </a:path>
              </a:pathLst>
            </a:custGeom>
            <a:solidFill>
              <a:srgbClr val="9D69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65" name="Freeform 28"/>
            <p:cNvSpPr>
              <a:spLocks/>
            </p:cNvSpPr>
            <p:nvPr/>
          </p:nvSpPr>
          <p:spPr bwMode="auto">
            <a:xfrm>
              <a:off x="6836" y="593"/>
              <a:ext cx="6" cy="1"/>
            </a:xfrm>
            <a:custGeom>
              <a:avLst/>
              <a:gdLst>
                <a:gd name="T0" fmla="*/ 0 w 12"/>
                <a:gd name="T1" fmla="*/ 0 h 3"/>
                <a:gd name="T2" fmla="*/ 12 w 12"/>
                <a:gd name="T3" fmla="*/ 3 h 3"/>
                <a:gd name="T4" fmla="*/ 12 w 12"/>
                <a:gd name="T5" fmla="*/ 1 h 3"/>
                <a:gd name="T6" fmla="*/ 0 w 12"/>
                <a:gd name="T7" fmla="*/ 0 h 3"/>
              </a:gdLst>
              <a:ahLst/>
              <a:cxnLst>
                <a:cxn ang="0">
                  <a:pos x="T0" y="T1"/>
                </a:cxn>
                <a:cxn ang="0">
                  <a:pos x="T2" y="T3"/>
                </a:cxn>
                <a:cxn ang="0">
                  <a:pos x="T4" y="T5"/>
                </a:cxn>
                <a:cxn ang="0">
                  <a:pos x="T6" y="T7"/>
                </a:cxn>
              </a:cxnLst>
              <a:rect l="0" t="0" r="r" b="b"/>
              <a:pathLst>
                <a:path w="12" h="3">
                  <a:moveTo>
                    <a:pt x="0" y="0"/>
                  </a:moveTo>
                  <a:cubicBezTo>
                    <a:pt x="1" y="1"/>
                    <a:pt x="4" y="3"/>
                    <a:pt x="12" y="3"/>
                  </a:cubicBezTo>
                  <a:cubicBezTo>
                    <a:pt x="12" y="2"/>
                    <a:pt x="12" y="2"/>
                    <a:pt x="12" y="1"/>
                  </a:cubicBezTo>
                  <a:cubicBezTo>
                    <a:pt x="8" y="1"/>
                    <a:pt x="4" y="1"/>
                    <a:pt x="0" y="0"/>
                  </a:cubicBezTo>
                  <a:close/>
                </a:path>
              </a:pathLst>
            </a:custGeom>
            <a:solidFill>
              <a:srgbClr val="8054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66" name="Freeform 29"/>
            <p:cNvSpPr>
              <a:spLocks/>
            </p:cNvSpPr>
            <p:nvPr/>
          </p:nvSpPr>
          <p:spPr bwMode="auto">
            <a:xfrm>
              <a:off x="6846" y="588"/>
              <a:ext cx="2" cy="2"/>
            </a:xfrm>
            <a:custGeom>
              <a:avLst/>
              <a:gdLst>
                <a:gd name="T0" fmla="*/ 4 w 4"/>
                <a:gd name="T1" fmla="*/ 3 h 4"/>
                <a:gd name="T2" fmla="*/ 2 w 4"/>
                <a:gd name="T3" fmla="*/ 0 h 4"/>
                <a:gd name="T4" fmla="*/ 0 w 4"/>
                <a:gd name="T5" fmla="*/ 0 h 4"/>
                <a:gd name="T6" fmla="*/ 4 w 4"/>
                <a:gd name="T7" fmla="*/ 4 h 4"/>
                <a:gd name="T8" fmla="*/ 4 w 4"/>
                <a:gd name="T9" fmla="*/ 3 h 4"/>
              </a:gdLst>
              <a:ahLst/>
              <a:cxnLst>
                <a:cxn ang="0">
                  <a:pos x="T0" y="T1"/>
                </a:cxn>
                <a:cxn ang="0">
                  <a:pos x="T2" y="T3"/>
                </a:cxn>
                <a:cxn ang="0">
                  <a:pos x="T4" y="T5"/>
                </a:cxn>
                <a:cxn ang="0">
                  <a:pos x="T6" y="T7"/>
                </a:cxn>
                <a:cxn ang="0">
                  <a:pos x="T8" y="T9"/>
                </a:cxn>
              </a:cxnLst>
              <a:rect l="0" t="0" r="r" b="b"/>
              <a:pathLst>
                <a:path w="4" h="4">
                  <a:moveTo>
                    <a:pt x="4" y="3"/>
                  </a:moveTo>
                  <a:cubicBezTo>
                    <a:pt x="3" y="2"/>
                    <a:pt x="2" y="1"/>
                    <a:pt x="2" y="0"/>
                  </a:cubicBezTo>
                  <a:cubicBezTo>
                    <a:pt x="0" y="0"/>
                    <a:pt x="0" y="0"/>
                    <a:pt x="0" y="0"/>
                  </a:cubicBezTo>
                  <a:cubicBezTo>
                    <a:pt x="0" y="0"/>
                    <a:pt x="2" y="2"/>
                    <a:pt x="4" y="4"/>
                  </a:cubicBezTo>
                  <a:lnTo>
                    <a:pt x="4" y="3"/>
                  </a:lnTo>
                  <a:close/>
                </a:path>
              </a:pathLst>
            </a:custGeom>
            <a:solidFill>
              <a:srgbClr val="8054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67" name="Freeform 30"/>
            <p:cNvSpPr>
              <a:spLocks/>
            </p:cNvSpPr>
            <p:nvPr/>
          </p:nvSpPr>
          <p:spPr bwMode="auto">
            <a:xfrm>
              <a:off x="6847" y="588"/>
              <a:ext cx="1" cy="1"/>
            </a:xfrm>
            <a:custGeom>
              <a:avLst/>
              <a:gdLst>
                <a:gd name="T0" fmla="*/ 2 w 2"/>
                <a:gd name="T1" fmla="*/ 0 h 3"/>
                <a:gd name="T2" fmla="*/ 0 w 2"/>
                <a:gd name="T3" fmla="*/ 0 h 3"/>
                <a:gd name="T4" fmla="*/ 2 w 2"/>
                <a:gd name="T5" fmla="*/ 3 h 3"/>
                <a:gd name="T6" fmla="*/ 2 w 2"/>
                <a:gd name="T7" fmla="*/ 0 h 3"/>
              </a:gdLst>
              <a:ahLst/>
              <a:cxnLst>
                <a:cxn ang="0">
                  <a:pos x="T0" y="T1"/>
                </a:cxn>
                <a:cxn ang="0">
                  <a:pos x="T2" y="T3"/>
                </a:cxn>
                <a:cxn ang="0">
                  <a:pos x="T4" y="T5"/>
                </a:cxn>
                <a:cxn ang="0">
                  <a:pos x="T6" y="T7"/>
                </a:cxn>
              </a:cxnLst>
              <a:rect l="0" t="0" r="r" b="b"/>
              <a:pathLst>
                <a:path w="2" h="3">
                  <a:moveTo>
                    <a:pt x="2" y="0"/>
                  </a:moveTo>
                  <a:cubicBezTo>
                    <a:pt x="0" y="0"/>
                    <a:pt x="0" y="0"/>
                    <a:pt x="0" y="0"/>
                  </a:cubicBezTo>
                  <a:cubicBezTo>
                    <a:pt x="0" y="1"/>
                    <a:pt x="1" y="2"/>
                    <a:pt x="2" y="3"/>
                  </a:cubicBezTo>
                  <a:lnTo>
                    <a:pt x="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68" name="Freeform 31"/>
            <p:cNvSpPr>
              <a:spLocks/>
            </p:cNvSpPr>
            <p:nvPr/>
          </p:nvSpPr>
          <p:spPr bwMode="auto">
            <a:xfrm>
              <a:off x="6846" y="581"/>
              <a:ext cx="1" cy="2"/>
            </a:xfrm>
            <a:custGeom>
              <a:avLst/>
              <a:gdLst>
                <a:gd name="T0" fmla="*/ 3 w 3"/>
                <a:gd name="T1" fmla="*/ 1 h 3"/>
                <a:gd name="T2" fmla="*/ 1 w 3"/>
                <a:gd name="T3" fmla="*/ 3 h 3"/>
                <a:gd name="T4" fmla="*/ 0 w 3"/>
                <a:gd name="T5" fmla="*/ 2 h 3"/>
                <a:gd name="T6" fmla="*/ 1 w 3"/>
                <a:gd name="T7" fmla="*/ 0 h 3"/>
                <a:gd name="T8" fmla="*/ 3 w 3"/>
                <a:gd name="T9" fmla="*/ 1 h 3"/>
              </a:gdLst>
              <a:ahLst/>
              <a:cxnLst>
                <a:cxn ang="0">
                  <a:pos x="T0" y="T1"/>
                </a:cxn>
                <a:cxn ang="0">
                  <a:pos x="T2" y="T3"/>
                </a:cxn>
                <a:cxn ang="0">
                  <a:pos x="T4" y="T5"/>
                </a:cxn>
                <a:cxn ang="0">
                  <a:pos x="T6" y="T7"/>
                </a:cxn>
                <a:cxn ang="0">
                  <a:pos x="T8" y="T9"/>
                </a:cxn>
              </a:cxnLst>
              <a:rect l="0" t="0" r="r" b="b"/>
              <a:pathLst>
                <a:path w="3" h="3">
                  <a:moveTo>
                    <a:pt x="3" y="1"/>
                  </a:moveTo>
                  <a:cubicBezTo>
                    <a:pt x="3" y="2"/>
                    <a:pt x="2" y="3"/>
                    <a:pt x="1" y="3"/>
                  </a:cubicBezTo>
                  <a:cubicBezTo>
                    <a:pt x="1" y="3"/>
                    <a:pt x="0" y="3"/>
                    <a:pt x="0" y="2"/>
                  </a:cubicBezTo>
                  <a:cubicBezTo>
                    <a:pt x="0" y="1"/>
                    <a:pt x="0" y="1"/>
                    <a:pt x="1" y="0"/>
                  </a:cubicBezTo>
                  <a:cubicBezTo>
                    <a:pt x="2" y="0"/>
                    <a:pt x="2" y="1"/>
                    <a:pt x="3" y="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69" name="Freeform 32"/>
            <p:cNvSpPr>
              <a:spLocks/>
            </p:cNvSpPr>
            <p:nvPr/>
          </p:nvSpPr>
          <p:spPr bwMode="auto">
            <a:xfrm>
              <a:off x="6831" y="593"/>
              <a:ext cx="13" cy="7"/>
            </a:xfrm>
            <a:custGeom>
              <a:avLst/>
              <a:gdLst>
                <a:gd name="T0" fmla="*/ 0 w 13"/>
                <a:gd name="T1" fmla="*/ 4 h 7"/>
                <a:gd name="T2" fmla="*/ 2 w 13"/>
                <a:gd name="T3" fmla="*/ 0 h 7"/>
                <a:gd name="T4" fmla="*/ 13 w 13"/>
                <a:gd name="T5" fmla="*/ 2 h 7"/>
                <a:gd name="T6" fmla="*/ 13 w 13"/>
                <a:gd name="T7" fmla="*/ 7 h 7"/>
                <a:gd name="T8" fmla="*/ 0 w 13"/>
                <a:gd name="T9" fmla="*/ 4 h 7"/>
              </a:gdLst>
              <a:ahLst/>
              <a:cxnLst>
                <a:cxn ang="0">
                  <a:pos x="T0" y="T1"/>
                </a:cxn>
                <a:cxn ang="0">
                  <a:pos x="T2" y="T3"/>
                </a:cxn>
                <a:cxn ang="0">
                  <a:pos x="T4" y="T5"/>
                </a:cxn>
                <a:cxn ang="0">
                  <a:pos x="T6" y="T7"/>
                </a:cxn>
                <a:cxn ang="0">
                  <a:pos x="T8" y="T9"/>
                </a:cxn>
              </a:cxnLst>
              <a:rect l="0" t="0" r="r" b="b"/>
              <a:pathLst>
                <a:path w="13" h="7">
                  <a:moveTo>
                    <a:pt x="0" y="4"/>
                  </a:moveTo>
                  <a:lnTo>
                    <a:pt x="2" y="0"/>
                  </a:lnTo>
                  <a:lnTo>
                    <a:pt x="13" y="2"/>
                  </a:lnTo>
                  <a:lnTo>
                    <a:pt x="13" y="7"/>
                  </a:lnTo>
                  <a:lnTo>
                    <a:pt x="0" y="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70" name="Freeform 33"/>
            <p:cNvSpPr>
              <a:spLocks/>
            </p:cNvSpPr>
            <p:nvPr/>
          </p:nvSpPr>
          <p:spPr bwMode="auto">
            <a:xfrm>
              <a:off x="6818" y="594"/>
              <a:ext cx="36" cy="56"/>
            </a:xfrm>
            <a:custGeom>
              <a:avLst/>
              <a:gdLst>
                <a:gd name="T0" fmla="*/ 31 w 74"/>
                <a:gd name="T1" fmla="*/ 4 h 121"/>
                <a:gd name="T2" fmla="*/ 14 w 74"/>
                <a:gd name="T3" fmla="*/ 24 h 121"/>
                <a:gd name="T4" fmla="*/ 0 w 74"/>
                <a:gd name="T5" fmla="*/ 119 h 121"/>
                <a:gd name="T6" fmla="*/ 68 w 74"/>
                <a:gd name="T7" fmla="*/ 115 h 121"/>
                <a:gd name="T8" fmla="*/ 62 w 74"/>
                <a:gd name="T9" fmla="*/ 16 h 121"/>
                <a:gd name="T10" fmla="*/ 31 w 74"/>
                <a:gd name="T11" fmla="*/ 4 h 121"/>
              </a:gdLst>
              <a:ahLst/>
              <a:cxnLst>
                <a:cxn ang="0">
                  <a:pos x="T0" y="T1"/>
                </a:cxn>
                <a:cxn ang="0">
                  <a:pos x="T2" y="T3"/>
                </a:cxn>
                <a:cxn ang="0">
                  <a:pos x="T4" y="T5"/>
                </a:cxn>
                <a:cxn ang="0">
                  <a:pos x="T6" y="T7"/>
                </a:cxn>
                <a:cxn ang="0">
                  <a:pos x="T8" y="T9"/>
                </a:cxn>
                <a:cxn ang="0">
                  <a:pos x="T10" y="T11"/>
                </a:cxn>
              </a:cxnLst>
              <a:rect l="0" t="0" r="r" b="b"/>
              <a:pathLst>
                <a:path w="74" h="121">
                  <a:moveTo>
                    <a:pt x="31" y="4"/>
                  </a:moveTo>
                  <a:cubicBezTo>
                    <a:pt x="17" y="5"/>
                    <a:pt x="14" y="22"/>
                    <a:pt x="14" y="24"/>
                  </a:cubicBezTo>
                  <a:cubicBezTo>
                    <a:pt x="13" y="49"/>
                    <a:pt x="11" y="118"/>
                    <a:pt x="0" y="119"/>
                  </a:cubicBezTo>
                  <a:cubicBezTo>
                    <a:pt x="60" y="119"/>
                    <a:pt x="62" y="121"/>
                    <a:pt x="68" y="115"/>
                  </a:cubicBezTo>
                  <a:cubicBezTo>
                    <a:pt x="74" y="109"/>
                    <a:pt x="62" y="16"/>
                    <a:pt x="62" y="16"/>
                  </a:cubicBezTo>
                  <a:cubicBezTo>
                    <a:pt x="61" y="0"/>
                    <a:pt x="48" y="3"/>
                    <a:pt x="31" y="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71" name="Freeform 34"/>
            <p:cNvSpPr>
              <a:spLocks/>
            </p:cNvSpPr>
            <p:nvPr/>
          </p:nvSpPr>
          <p:spPr bwMode="auto">
            <a:xfrm>
              <a:off x="6818" y="596"/>
              <a:ext cx="24" cy="53"/>
            </a:xfrm>
            <a:custGeom>
              <a:avLst/>
              <a:gdLst>
                <a:gd name="T0" fmla="*/ 31 w 50"/>
                <a:gd name="T1" fmla="*/ 1 h 116"/>
                <a:gd name="T2" fmla="*/ 14 w 50"/>
                <a:gd name="T3" fmla="*/ 21 h 116"/>
                <a:gd name="T4" fmla="*/ 0 w 50"/>
                <a:gd name="T5" fmla="*/ 116 h 116"/>
                <a:gd name="T6" fmla="*/ 9 w 50"/>
                <a:gd name="T7" fmla="*/ 116 h 116"/>
                <a:gd name="T8" fmla="*/ 8 w 50"/>
                <a:gd name="T9" fmla="*/ 116 h 116"/>
                <a:gd name="T10" fmla="*/ 22 w 50"/>
                <a:gd name="T11" fmla="*/ 31 h 116"/>
                <a:gd name="T12" fmla="*/ 40 w 50"/>
                <a:gd name="T13" fmla="*/ 2 h 116"/>
                <a:gd name="T14" fmla="*/ 49 w 50"/>
                <a:gd name="T15" fmla="*/ 0 h 116"/>
                <a:gd name="T16" fmla="*/ 31 w 50"/>
                <a:gd name="T17" fmla="*/ 1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 h="116">
                  <a:moveTo>
                    <a:pt x="31" y="1"/>
                  </a:moveTo>
                  <a:cubicBezTo>
                    <a:pt x="17" y="2"/>
                    <a:pt x="14" y="19"/>
                    <a:pt x="14" y="21"/>
                  </a:cubicBezTo>
                  <a:cubicBezTo>
                    <a:pt x="13" y="46"/>
                    <a:pt x="11" y="115"/>
                    <a:pt x="0" y="116"/>
                  </a:cubicBezTo>
                  <a:cubicBezTo>
                    <a:pt x="3" y="116"/>
                    <a:pt x="6" y="116"/>
                    <a:pt x="9" y="116"/>
                  </a:cubicBezTo>
                  <a:cubicBezTo>
                    <a:pt x="8" y="116"/>
                    <a:pt x="8" y="116"/>
                    <a:pt x="8" y="116"/>
                  </a:cubicBezTo>
                  <a:cubicBezTo>
                    <a:pt x="20" y="115"/>
                    <a:pt x="21" y="55"/>
                    <a:pt x="22" y="31"/>
                  </a:cubicBezTo>
                  <a:cubicBezTo>
                    <a:pt x="22" y="29"/>
                    <a:pt x="26" y="3"/>
                    <a:pt x="40" y="2"/>
                  </a:cubicBezTo>
                  <a:cubicBezTo>
                    <a:pt x="43" y="2"/>
                    <a:pt x="50" y="1"/>
                    <a:pt x="49" y="0"/>
                  </a:cubicBezTo>
                  <a:cubicBezTo>
                    <a:pt x="44" y="0"/>
                    <a:pt x="38" y="0"/>
                    <a:pt x="31" y="1"/>
                  </a:cubicBezTo>
                  <a:close/>
                </a:path>
              </a:pathLst>
            </a:custGeom>
            <a:solidFill>
              <a:srgbClr val="C6C6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72" name="Freeform 35"/>
            <p:cNvSpPr>
              <a:spLocks/>
            </p:cNvSpPr>
            <p:nvPr/>
          </p:nvSpPr>
          <p:spPr bwMode="auto">
            <a:xfrm>
              <a:off x="6830" y="619"/>
              <a:ext cx="31" cy="19"/>
            </a:xfrm>
            <a:custGeom>
              <a:avLst/>
              <a:gdLst>
                <a:gd name="T0" fmla="*/ 63 w 63"/>
                <a:gd name="T1" fmla="*/ 36 h 41"/>
                <a:gd name="T2" fmla="*/ 57 w 63"/>
                <a:gd name="T3" fmla="*/ 41 h 41"/>
                <a:gd name="T4" fmla="*/ 6 w 63"/>
                <a:gd name="T5" fmla="*/ 41 h 41"/>
                <a:gd name="T6" fmla="*/ 0 w 63"/>
                <a:gd name="T7" fmla="*/ 36 h 41"/>
                <a:gd name="T8" fmla="*/ 0 w 63"/>
                <a:gd name="T9" fmla="*/ 6 h 41"/>
                <a:gd name="T10" fmla="*/ 6 w 63"/>
                <a:gd name="T11" fmla="*/ 0 h 41"/>
                <a:gd name="T12" fmla="*/ 57 w 63"/>
                <a:gd name="T13" fmla="*/ 0 h 41"/>
                <a:gd name="T14" fmla="*/ 63 w 63"/>
                <a:gd name="T15" fmla="*/ 6 h 41"/>
                <a:gd name="T16" fmla="*/ 63 w 63"/>
                <a:gd name="T17" fmla="*/ 36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3" h="41">
                  <a:moveTo>
                    <a:pt x="63" y="36"/>
                  </a:moveTo>
                  <a:cubicBezTo>
                    <a:pt x="63" y="39"/>
                    <a:pt x="60" y="41"/>
                    <a:pt x="57" y="41"/>
                  </a:cubicBezTo>
                  <a:cubicBezTo>
                    <a:pt x="6" y="41"/>
                    <a:pt x="6" y="41"/>
                    <a:pt x="6" y="41"/>
                  </a:cubicBezTo>
                  <a:cubicBezTo>
                    <a:pt x="3" y="41"/>
                    <a:pt x="0" y="39"/>
                    <a:pt x="0" y="36"/>
                  </a:cubicBezTo>
                  <a:cubicBezTo>
                    <a:pt x="0" y="6"/>
                    <a:pt x="0" y="6"/>
                    <a:pt x="0" y="6"/>
                  </a:cubicBezTo>
                  <a:cubicBezTo>
                    <a:pt x="0" y="3"/>
                    <a:pt x="3" y="0"/>
                    <a:pt x="6" y="0"/>
                  </a:cubicBezTo>
                  <a:cubicBezTo>
                    <a:pt x="57" y="0"/>
                    <a:pt x="57" y="0"/>
                    <a:pt x="57" y="0"/>
                  </a:cubicBezTo>
                  <a:cubicBezTo>
                    <a:pt x="60" y="0"/>
                    <a:pt x="63" y="3"/>
                    <a:pt x="63" y="6"/>
                  </a:cubicBezTo>
                  <a:lnTo>
                    <a:pt x="63" y="36"/>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73" name="Freeform 36"/>
            <p:cNvSpPr>
              <a:spLocks/>
            </p:cNvSpPr>
            <p:nvPr/>
          </p:nvSpPr>
          <p:spPr bwMode="auto">
            <a:xfrm>
              <a:off x="6854" y="635"/>
              <a:ext cx="7" cy="7"/>
            </a:xfrm>
            <a:custGeom>
              <a:avLst/>
              <a:gdLst>
                <a:gd name="T0" fmla="*/ 0 w 14"/>
                <a:gd name="T1" fmla="*/ 10 h 15"/>
                <a:gd name="T2" fmla="*/ 0 w 14"/>
                <a:gd name="T3" fmla="*/ 10 h 15"/>
                <a:gd name="T4" fmla="*/ 1 w 14"/>
                <a:gd name="T5" fmla="*/ 12 h 15"/>
                <a:gd name="T6" fmla="*/ 6 w 14"/>
                <a:gd name="T7" fmla="*/ 15 h 15"/>
                <a:gd name="T8" fmla="*/ 8 w 14"/>
                <a:gd name="T9" fmla="*/ 14 h 15"/>
                <a:gd name="T10" fmla="*/ 9 w 14"/>
                <a:gd name="T11" fmla="*/ 13 h 15"/>
                <a:gd name="T12" fmla="*/ 11 w 14"/>
                <a:gd name="T13" fmla="*/ 12 h 15"/>
                <a:gd name="T14" fmla="*/ 11 w 14"/>
                <a:gd name="T15" fmla="*/ 10 h 15"/>
                <a:gd name="T16" fmla="*/ 13 w 14"/>
                <a:gd name="T17" fmla="*/ 9 h 15"/>
                <a:gd name="T18" fmla="*/ 12 w 14"/>
                <a:gd name="T19" fmla="*/ 6 h 15"/>
                <a:gd name="T20" fmla="*/ 11 w 14"/>
                <a:gd name="T21" fmla="*/ 6 h 15"/>
                <a:gd name="T22" fmla="*/ 13 w 14"/>
                <a:gd name="T23" fmla="*/ 5 h 15"/>
                <a:gd name="T24" fmla="*/ 13 w 14"/>
                <a:gd name="T25" fmla="*/ 3 h 15"/>
                <a:gd name="T26" fmla="*/ 8 w 14"/>
                <a:gd name="T27" fmla="*/ 0 h 15"/>
                <a:gd name="T28" fmla="*/ 6 w 14"/>
                <a:gd name="T29" fmla="*/ 0 h 15"/>
                <a:gd name="T30" fmla="*/ 0 w 14"/>
                <a:gd name="T31" fmla="*/ 1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 h="15">
                  <a:moveTo>
                    <a:pt x="0" y="10"/>
                  </a:moveTo>
                  <a:cubicBezTo>
                    <a:pt x="0" y="10"/>
                    <a:pt x="0" y="10"/>
                    <a:pt x="0" y="10"/>
                  </a:cubicBezTo>
                  <a:cubicBezTo>
                    <a:pt x="0" y="11"/>
                    <a:pt x="0" y="11"/>
                    <a:pt x="1" y="12"/>
                  </a:cubicBezTo>
                  <a:cubicBezTo>
                    <a:pt x="6" y="15"/>
                    <a:pt x="6" y="15"/>
                    <a:pt x="6" y="15"/>
                  </a:cubicBezTo>
                  <a:cubicBezTo>
                    <a:pt x="7" y="15"/>
                    <a:pt x="8" y="15"/>
                    <a:pt x="8" y="14"/>
                  </a:cubicBezTo>
                  <a:cubicBezTo>
                    <a:pt x="9" y="14"/>
                    <a:pt x="9" y="13"/>
                    <a:pt x="9" y="13"/>
                  </a:cubicBezTo>
                  <a:cubicBezTo>
                    <a:pt x="9" y="13"/>
                    <a:pt x="10" y="13"/>
                    <a:pt x="11" y="12"/>
                  </a:cubicBezTo>
                  <a:cubicBezTo>
                    <a:pt x="11" y="11"/>
                    <a:pt x="11" y="10"/>
                    <a:pt x="11" y="10"/>
                  </a:cubicBezTo>
                  <a:cubicBezTo>
                    <a:pt x="11" y="10"/>
                    <a:pt x="12" y="10"/>
                    <a:pt x="13" y="9"/>
                  </a:cubicBezTo>
                  <a:cubicBezTo>
                    <a:pt x="13" y="8"/>
                    <a:pt x="13" y="7"/>
                    <a:pt x="12" y="6"/>
                  </a:cubicBezTo>
                  <a:cubicBezTo>
                    <a:pt x="11" y="6"/>
                    <a:pt x="11" y="6"/>
                    <a:pt x="11" y="6"/>
                  </a:cubicBezTo>
                  <a:cubicBezTo>
                    <a:pt x="12" y="6"/>
                    <a:pt x="13" y="6"/>
                    <a:pt x="13" y="5"/>
                  </a:cubicBezTo>
                  <a:cubicBezTo>
                    <a:pt x="14" y="4"/>
                    <a:pt x="14" y="3"/>
                    <a:pt x="13" y="3"/>
                  </a:cubicBezTo>
                  <a:cubicBezTo>
                    <a:pt x="8" y="0"/>
                    <a:pt x="8" y="0"/>
                    <a:pt x="8" y="0"/>
                  </a:cubicBezTo>
                  <a:cubicBezTo>
                    <a:pt x="7" y="0"/>
                    <a:pt x="6" y="0"/>
                    <a:pt x="6" y="0"/>
                  </a:cubicBezTo>
                  <a:cubicBezTo>
                    <a:pt x="2" y="2"/>
                    <a:pt x="0" y="10"/>
                    <a:pt x="0" y="10"/>
                  </a:cubicBezTo>
                  <a:close/>
                </a:path>
              </a:pathLst>
            </a:custGeom>
            <a:solidFill>
              <a:srgbClr val="9D69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74" name="Freeform 37"/>
            <p:cNvSpPr>
              <a:spLocks/>
            </p:cNvSpPr>
            <p:nvPr/>
          </p:nvSpPr>
          <p:spPr bwMode="auto">
            <a:xfrm>
              <a:off x="6855" y="633"/>
              <a:ext cx="5" cy="2"/>
            </a:xfrm>
            <a:custGeom>
              <a:avLst/>
              <a:gdLst>
                <a:gd name="T0" fmla="*/ 0 w 11"/>
                <a:gd name="T1" fmla="*/ 2 h 4"/>
                <a:gd name="T2" fmla="*/ 2 w 11"/>
                <a:gd name="T3" fmla="*/ 0 h 4"/>
                <a:gd name="T4" fmla="*/ 10 w 11"/>
                <a:gd name="T5" fmla="*/ 0 h 4"/>
                <a:gd name="T6" fmla="*/ 11 w 11"/>
                <a:gd name="T7" fmla="*/ 2 h 4"/>
                <a:gd name="T8" fmla="*/ 11 w 11"/>
                <a:gd name="T9" fmla="*/ 2 h 4"/>
                <a:gd name="T10" fmla="*/ 10 w 11"/>
                <a:gd name="T11" fmla="*/ 4 h 4"/>
                <a:gd name="T12" fmla="*/ 2 w 11"/>
                <a:gd name="T13" fmla="*/ 4 h 4"/>
                <a:gd name="T14" fmla="*/ 0 w 11"/>
                <a:gd name="T15" fmla="*/ 2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4">
                  <a:moveTo>
                    <a:pt x="0" y="2"/>
                  </a:moveTo>
                  <a:cubicBezTo>
                    <a:pt x="0" y="1"/>
                    <a:pt x="1" y="0"/>
                    <a:pt x="2" y="0"/>
                  </a:cubicBezTo>
                  <a:cubicBezTo>
                    <a:pt x="10" y="0"/>
                    <a:pt x="10" y="0"/>
                    <a:pt x="10" y="0"/>
                  </a:cubicBezTo>
                  <a:cubicBezTo>
                    <a:pt x="11" y="0"/>
                    <a:pt x="11" y="1"/>
                    <a:pt x="11" y="2"/>
                  </a:cubicBezTo>
                  <a:cubicBezTo>
                    <a:pt x="11" y="2"/>
                    <a:pt x="11" y="2"/>
                    <a:pt x="11" y="2"/>
                  </a:cubicBezTo>
                  <a:cubicBezTo>
                    <a:pt x="11" y="3"/>
                    <a:pt x="10" y="4"/>
                    <a:pt x="10" y="4"/>
                  </a:cubicBezTo>
                  <a:cubicBezTo>
                    <a:pt x="2" y="4"/>
                    <a:pt x="2" y="4"/>
                    <a:pt x="2" y="4"/>
                  </a:cubicBezTo>
                  <a:cubicBezTo>
                    <a:pt x="1" y="4"/>
                    <a:pt x="0" y="3"/>
                    <a:pt x="0" y="2"/>
                  </a:cubicBezTo>
                  <a:close/>
                </a:path>
              </a:pathLst>
            </a:custGeom>
            <a:solidFill>
              <a:srgbClr val="9D69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75" name="Freeform 38"/>
            <p:cNvSpPr>
              <a:spLocks/>
            </p:cNvSpPr>
            <p:nvPr/>
          </p:nvSpPr>
          <p:spPr bwMode="auto">
            <a:xfrm>
              <a:off x="6831" y="601"/>
              <a:ext cx="28" cy="39"/>
            </a:xfrm>
            <a:custGeom>
              <a:avLst/>
              <a:gdLst>
                <a:gd name="T0" fmla="*/ 48 w 57"/>
                <a:gd name="T1" fmla="*/ 84 h 84"/>
                <a:gd name="T2" fmla="*/ 42 w 57"/>
                <a:gd name="T3" fmla="*/ 82 h 84"/>
                <a:gd name="T4" fmla="*/ 18 w 57"/>
                <a:gd name="T5" fmla="*/ 59 h 84"/>
                <a:gd name="T6" fmla="*/ 1 w 57"/>
                <a:gd name="T7" fmla="*/ 11 h 84"/>
                <a:gd name="T8" fmla="*/ 6 w 57"/>
                <a:gd name="T9" fmla="*/ 1 h 84"/>
                <a:gd name="T10" fmla="*/ 16 w 57"/>
                <a:gd name="T11" fmla="*/ 6 h 84"/>
                <a:gd name="T12" fmla="*/ 32 w 57"/>
                <a:gd name="T13" fmla="*/ 50 h 84"/>
                <a:gd name="T14" fmla="*/ 53 w 57"/>
                <a:gd name="T15" fmla="*/ 70 h 84"/>
                <a:gd name="T16" fmla="*/ 54 w 57"/>
                <a:gd name="T17" fmla="*/ 81 h 84"/>
                <a:gd name="T18" fmla="*/ 48 w 57"/>
                <a:gd name="T19" fmla="*/ 8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 h="84">
                  <a:moveTo>
                    <a:pt x="48" y="84"/>
                  </a:moveTo>
                  <a:cubicBezTo>
                    <a:pt x="46" y="84"/>
                    <a:pt x="44" y="83"/>
                    <a:pt x="42" y="82"/>
                  </a:cubicBezTo>
                  <a:cubicBezTo>
                    <a:pt x="18" y="59"/>
                    <a:pt x="18" y="59"/>
                    <a:pt x="18" y="59"/>
                  </a:cubicBezTo>
                  <a:cubicBezTo>
                    <a:pt x="1" y="11"/>
                    <a:pt x="1" y="11"/>
                    <a:pt x="1" y="11"/>
                  </a:cubicBezTo>
                  <a:cubicBezTo>
                    <a:pt x="0" y="7"/>
                    <a:pt x="2" y="2"/>
                    <a:pt x="6" y="1"/>
                  </a:cubicBezTo>
                  <a:cubicBezTo>
                    <a:pt x="10" y="0"/>
                    <a:pt x="15" y="2"/>
                    <a:pt x="16" y="6"/>
                  </a:cubicBezTo>
                  <a:cubicBezTo>
                    <a:pt x="32" y="50"/>
                    <a:pt x="32" y="50"/>
                    <a:pt x="32" y="50"/>
                  </a:cubicBezTo>
                  <a:cubicBezTo>
                    <a:pt x="53" y="70"/>
                    <a:pt x="53" y="70"/>
                    <a:pt x="53" y="70"/>
                  </a:cubicBezTo>
                  <a:cubicBezTo>
                    <a:pt x="57" y="73"/>
                    <a:pt x="57" y="78"/>
                    <a:pt x="54" y="81"/>
                  </a:cubicBezTo>
                  <a:cubicBezTo>
                    <a:pt x="52" y="83"/>
                    <a:pt x="50" y="84"/>
                    <a:pt x="48" y="8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76" name="Freeform 39"/>
            <p:cNvSpPr>
              <a:spLocks/>
            </p:cNvSpPr>
            <p:nvPr/>
          </p:nvSpPr>
          <p:spPr bwMode="auto">
            <a:xfrm>
              <a:off x="6831" y="602"/>
              <a:ext cx="25" cy="38"/>
            </a:xfrm>
            <a:custGeom>
              <a:avLst/>
              <a:gdLst>
                <a:gd name="T0" fmla="*/ 48 w 51"/>
                <a:gd name="T1" fmla="*/ 76 h 82"/>
                <a:gd name="T2" fmla="*/ 23 w 51"/>
                <a:gd name="T3" fmla="*/ 53 h 82"/>
                <a:gd name="T4" fmla="*/ 5 w 51"/>
                <a:gd name="T5" fmla="*/ 2 h 82"/>
                <a:gd name="T6" fmla="*/ 4 w 51"/>
                <a:gd name="T7" fmla="*/ 0 h 82"/>
                <a:gd name="T8" fmla="*/ 1 w 51"/>
                <a:gd name="T9" fmla="*/ 9 h 82"/>
                <a:gd name="T10" fmla="*/ 18 w 51"/>
                <a:gd name="T11" fmla="*/ 57 h 82"/>
                <a:gd name="T12" fmla="*/ 42 w 51"/>
                <a:gd name="T13" fmla="*/ 80 h 82"/>
                <a:gd name="T14" fmla="*/ 48 w 51"/>
                <a:gd name="T15" fmla="*/ 82 h 82"/>
                <a:gd name="T16" fmla="*/ 51 w 51"/>
                <a:gd name="T17" fmla="*/ 81 h 82"/>
                <a:gd name="T18" fmla="*/ 48 w 51"/>
                <a:gd name="T19" fmla="*/ 76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 h="82">
                  <a:moveTo>
                    <a:pt x="48" y="76"/>
                  </a:moveTo>
                  <a:cubicBezTo>
                    <a:pt x="23" y="53"/>
                    <a:pt x="23" y="53"/>
                    <a:pt x="23" y="53"/>
                  </a:cubicBezTo>
                  <a:cubicBezTo>
                    <a:pt x="5" y="2"/>
                    <a:pt x="5" y="2"/>
                    <a:pt x="5" y="2"/>
                  </a:cubicBezTo>
                  <a:cubicBezTo>
                    <a:pt x="5" y="1"/>
                    <a:pt x="5" y="1"/>
                    <a:pt x="4" y="0"/>
                  </a:cubicBezTo>
                  <a:cubicBezTo>
                    <a:pt x="1" y="2"/>
                    <a:pt x="0" y="6"/>
                    <a:pt x="1" y="9"/>
                  </a:cubicBezTo>
                  <a:cubicBezTo>
                    <a:pt x="18" y="57"/>
                    <a:pt x="18" y="57"/>
                    <a:pt x="18" y="57"/>
                  </a:cubicBezTo>
                  <a:cubicBezTo>
                    <a:pt x="42" y="80"/>
                    <a:pt x="42" y="80"/>
                    <a:pt x="42" y="80"/>
                  </a:cubicBezTo>
                  <a:cubicBezTo>
                    <a:pt x="44" y="81"/>
                    <a:pt x="46" y="82"/>
                    <a:pt x="48" y="82"/>
                  </a:cubicBezTo>
                  <a:cubicBezTo>
                    <a:pt x="49" y="82"/>
                    <a:pt x="50" y="82"/>
                    <a:pt x="51" y="81"/>
                  </a:cubicBezTo>
                  <a:cubicBezTo>
                    <a:pt x="51" y="79"/>
                    <a:pt x="50" y="78"/>
                    <a:pt x="48" y="76"/>
                  </a:cubicBezTo>
                  <a:close/>
                </a:path>
              </a:pathLst>
            </a:custGeom>
            <a:solidFill>
              <a:srgbClr val="C6C6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77" name="Freeform 40"/>
            <p:cNvSpPr>
              <a:spLocks/>
            </p:cNvSpPr>
            <p:nvPr/>
          </p:nvSpPr>
          <p:spPr bwMode="auto">
            <a:xfrm>
              <a:off x="6823" y="567"/>
              <a:ext cx="26" cy="24"/>
            </a:xfrm>
            <a:custGeom>
              <a:avLst/>
              <a:gdLst>
                <a:gd name="T0" fmla="*/ 49 w 53"/>
                <a:gd name="T1" fmla="*/ 11 h 53"/>
                <a:gd name="T2" fmla="*/ 42 w 53"/>
                <a:gd name="T3" fmla="*/ 6 h 53"/>
                <a:gd name="T4" fmla="*/ 40 w 53"/>
                <a:gd name="T5" fmla="*/ 6 h 53"/>
                <a:gd name="T6" fmla="*/ 33 w 53"/>
                <a:gd name="T7" fmla="*/ 1 h 53"/>
                <a:gd name="T8" fmla="*/ 29 w 53"/>
                <a:gd name="T9" fmla="*/ 3 h 53"/>
                <a:gd name="T10" fmla="*/ 23 w 53"/>
                <a:gd name="T11" fmla="*/ 0 h 53"/>
                <a:gd name="T12" fmla="*/ 15 w 53"/>
                <a:gd name="T13" fmla="*/ 4 h 53"/>
                <a:gd name="T14" fmla="*/ 14 w 53"/>
                <a:gd name="T15" fmla="*/ 4 h 53"/>
                <a:gd name="T16" fmla="*/ 6 w 53"/>
                <a:gd name="T17" fmla="*/ 12 h 53"/>
                <a:gd name="T18" fmla="*/ 6 w 53"/>
                <a:gd name="T19" fmla="*/ 13 h 53"/>
                <a:gd name="T20" fmla="*/ 0 w 53"/>
                <a:gd name="T21" fmla="*/ 21 h 53"/>
                <a:gd name="T22" fmla="*/ 1 w 53"/>
                <a:gd name="T23" fmla="*/ 25 h 53"/>
                <a:gd name="T24" fmla="*/ 0 w 53"/>
                <a:gd name="T25" fmla="*/ 30 h 53"/>
                <a:gd name="T26" fmla="*/ 4 w 53"/>
                <a:gd name="T27" fmla="*/ 37 h 53"/>
                <a:gd name="T28" fmla="*/ 4 w 53"/>
                <a:gd name="T29" fmla="*/ 38 h 53"/>
                <a:gd name="T30" fmla="*/ 3 w 53"/>
                <a:gd name="T31" fmla="*/ 39 h 53"/>
                <a:gd name="T32" fmla="*/ 11 w 53"/>
                <a:gd name="T33" fmla="*/ 48 h 53"/>
                <a:gd name="T34" fmla="*/ 11 w 53"/>
                <a:gd name="T35" fmla="*/ 48 h 53"/>
                <a:gd name="T36" fmla="*/ 16 w 53"/>
                <a:gd name="T37" fmla="*/ 52 h 53"/>
                <a:gd name="T38" fmla="*/ 19 w 53"/>
                <a:gd name="T39" fmla="*/ 52 h 53"/>
                <a:gd name="T40" fmla="*/ 22 w 53"/>
                <a:gd name="T41" fmla="*/ 53 h 53"/>
                <a:gd name="T42" fmla="*/ 22 w 53"/>
                <a:gd name="T43" fmla="*/ 53 h 53"/>
                <a:gd name="T44" fmla="*/ 22 w 53"/>
                <a:gd name="T45" fmla="*/ 53 h 53"/>
                <a:gd name="T46" fmla="*/ 26 w 53"/>
                <a:gd name="T47" fmla="*/ 50 h 53"/>
                <a:gd name="T48" fmla="*/ 31 w 53"/>
                <a:gd name="T49" fmla="*/ 49 h 53"/>
                <a:gd name="T50" fmla="*/ 31 w 53"/>
                <a:gd name="T51" fmla="*/ 40 h 53"/>
                <a:gd name="T52" fmla="*/ 38 w 53"/>
                <a:gd name="T53" fmla="*/ 39 h 53"/>
                <a:gd name="T54" fmla="*/ 38 w 53"/>
                <a:gd name="T55" fmla="*/ 31 h 53"/>
                <a:gd name="T56" fmla="*/ 43 w 53"/>
                <a:gd name="T57" fmla="*/ 30 h 53"/>
                <a:gd name="T58" fmla="*/ 45 w 53"/>
                <a:gd name="T59" fmla="*/ 26 h 53"/>
                <a:gd name="T60" fmla="*/ 49 w 53"/>
                <a:gd name="T61" fmla="*/ 26 h 53"/>
                <a:gd name="T62" fmla="*/ 49 w 53"/>
                <a:gd name="T63" fmla="*/ 26 h 53"/>
                <a:gd name="T64" fmla="*/ 53 w 53"/>
                <a:gd name="T65" fmla="*/ 17 h 53"/>
                <a:gd name="T66" fmla="*/ 49 w 53"/>
                <a:gd name="T67" fmla="*/ 1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3" h="53">
                  <a:moveTo>
                    <a:pt x="49" y="11"/>
                  </a:moveTo>
                  <a:cubicBezTo>
                    <a:pt x="48" y="8"/>
                    <a:pt x="45" y="6"/>
                    <a:pt x="42" y="6"/>
                  </a:cubicBezTo>
                  <a:cubicBezTo>
                    <a:pt x="41" y="6"/>
                    <a:pt x="41" y="6"/>
                    <a:pt x="40" y="6"/>
                  </a:cubicBezTo>
                  <a:cubicBezTo>
                    <a:pt x="39" y="3"/>
                    <a:pt x="36" y="1"/>
                    <a:pt x="33" y="1"/>
                  </a:cubicBezTo>
                  <a:cubicBezTo>
                    <a:pt x="32" y="1"/>
                    <a:pt x="30" y="2"/>
                    <a:pt x="29" y="3"/>
                  </a:cubicBezTo>
                  <a:cubicBezTo>
                    <a:pt x="27" y="1"/>
                    <a:pt x="25" y="0"/>
                    <a:pt x="23" y="0"/>
                  </a:cubicBezTo>
                  <a:cubicBezTo>
                    <a:pt x="19" y="0"/>
                    <a:pt x="16" y="2"/>
                    <a:pt x="15" y="4"/>
                  </a:cubicBezTo>
                  <a:cubicBezTo>
                    <a:pt x="14" y="4"/>
                    <a:pt x="14" y="4"/>
                    <a:pt x="14" y="4"/>
                  </a:cubicBezTo>
                  <a:cubicBezTo>
                    <a:pt x="10" y="4"/>
                    <a:pt x="6" y="8"/>
                    <a:pt x="6" y="12"/>
                  </a:cubicBezTo>
                  <a:cubicBezTo>
                    <a:pt x="6" y="13"/>
                    <a:pt x="6" y="13"/>
                    <a:pt x="6" y="13"/>
                  </a:cubicBezTo>
                  <a:cubicBezTo>
                    <a:pt x="3" y="14"/>
                    <a:pt x="0" y="17"/>
                    <a:pt x="0" y="21"/>
                  </a:cubicBezTo>
                  <a:cubicBezTo>
                    <a:pt x="0" y="22"/>
                    <a:pt x="1" y="24"/>
                    <a:pt x="1" y="25"/>
                  </a:cubicBezTo>
                  <a:cubicBezTo>
                    <a:pt x="0" y="26"/>
                    <a:pt x="0" y="28"/>
                    <a:pt x="0" y="30"/>
                  </a:cubicBezTo>
                  <a:cubicBezTo>
                    <a:pt x="0" y="33"/>
                    <a:pt x="1" y="36"/>
                    <a:pt x="4" y="37"/>
                  </a:cubicBezTo>
                  <a:cubicBezTo>
                    <a:pt x="4" y="38"/>
                    <a:pt x="4" y="38"/>
                    <a:pt x="4" y="38"/>
                  </a:cubicBezTo>
                  <a:cubicBezTo>
                    <a:pt x="3" y="38"/>
                    <a:pt x="3" y="39"/>
                    <a:pt x="3" y="39"/>
                  </a:cubicBezTo>
                  <a:cubicBezTo>
                    <a:pt x="3" y="44"/>
                    <a:pt x="7" y="47"/>
                    <a:pt x="11" y="48"/>
                  </a:cubicBezTo>
                  <a:cubicBezTo>
                    <a:pt x="11" y="48"/>
                    <a:pt x="11" y="48"/>
                    <a:pt x="11" y="48"/>
                  </a:cubicBezTo>
                  <a:cubicBezTo>
                    <a:pt x="11" y="50"/>
                    <a:pt x="14" y="52"/>
                    <a:pt x="16" y="52"/>
                  </a:cubicBezTo>
                  <a:cubicBezTo>
                    <a:pt x="17" y="52"/>
                    <a:pt x="18" y="52"/>
                    <a:pt x="19" y="52"/>
                  </a:cubicBezTo>
                  <a:cubicBezTo>
                    <a:pt x="20" y="52"/>
                    <a:pt x="21" y="53"/>
                    <a:pt x="22" y="53"/>
                  </a:cubicBezTo>
                  <a:cubicBezTo>
                    <a:pt x="22" y="53"/>
                    <a:pt x="22" y="53"/>
                    <a:pt x="22" y="53"/>
                  </a:cubicBezTo>
                  <a:cubicBezTo>
                    <a:pt x="22" y="53"/>
                    <a:pt x="22" y="53"/>
                    <a:pt x="22" y="53"/>
                  </a:cubicBezTo>
                  <a:cubicBezTo>
                    <a:pt x="24" y="52"/>
                    <a:pt x="25" y="51"/>
                    <a:pt x="26" y="50"/>
                  </a:cubicBezTo>
                  <a:cubicBezTo>
                    <a:pt x="27" y="50"/>
                    <a:pt x="29" y="50"/>
                    <a:pt x="31" y="49"/>
                  </a:cubicBezTo>
                  <a:cubicBezTo>
                    <a:pt x="39" y="46"/>
                    <a:pt x="32" y="45"/>
                    <a:pt x="31" y="40"/>
                  </a:cubicBezTo>
                  <a:cubicBezTo>
                    <a:pt x="31" y="35"/>
                    <a:pt x="36" y="40"/>
                    <a:pt x="38" y="39"/>
                  </a:cubicBezTo>
                  <a:cubicBezTo>
                    <a:pt x="40" y="39"/>
                    <a:pt x="38" y="35"/>
                    <a:pt x="38" y="31"/>
                  </a:cubicBezTo>
                  <a:cubicBezTo>
                    <a:pt x="37" y="27"/>
                    <a:pt x="39" y="30"/>
                    <a:pt x="43" y="30"/>
                  </a:cubicBezTo>
                  <a:cubicBezTo>
                    <a:pt x="46" y="29"/>
                    <a:pt x="46" y="28"/>
                    <a:pt x="45" y="26"/>
                  </a:cubicBezTo>
                  <a:cubicBezTo>
                    <a:pt x="47" y="26"/>
                    <a:pt x="48" y="26"/>
                    <a:pt x="49" y="26"/>
                  </a:cubicBezTo>
                  <a:cubicBezTo>
                    <a:pt x="49" y="26"/>
                    <a:pt x="49" y="26"/>
                    <a:pt x="49" y="26"/>
                  </a:cubicBezTo>
                  <a:cubicBezTo>
                    <a:pt x="52" y="24"/>
                    <a:pt x="53" y="20"/>
                    <a:pt x="53" y="17"/>
                  </a:cubicBezTo>
                  <a:cubicBezTo>
                    <a:pt x="52" y="14"/>
                    <a:pt x="51" y="13"/>
                    <a:pt x="49" y="1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78" name="Freeform 41"/>
            <p:cNvSpPr>
              <a:spLocks/>
            </p:cNvSpPr>
            <p:nvPr/>
          </p:nvSpPr>
          <p:spPr bwMode="auto">
            <a:xfrm>
              <a:off x="6820" y="563"/>
              <a:ext cx="29" cy="21"/>
            </a:xfrm>
            <a:custGeom>
              <a:avLst/>
              <a:gdLst>
                <a:gd name="T0" fmla="*/ 60 w 60"/>
                <a:gd name="T1" fmla="*/ 26 h 47"/>
                <a:gd name="T2" fmla="*/ 59 w 60"/>
                <a:gd name="T3" fmla="*/ 21 h 47"/>
                <a:gd name="T4" fmla="*/ 22 w 60"/>
                <a:gd name="T5" fmla="*/ 6 h 47"/>
                <a:gd name="T6" fmla="*/ 6 w 60"/>
                <a:gd name="T7" fmla="*/ 43 h 47"/>
                <a:gd name="T8" fmla="*/ 8 w 60"/>
                <a:gd name="T9" fmla="*/ 47 h 47"/>
                <a:gd name="T10" fmla="*/ 60 w 60"/>
                <a:gd name="T11" fmla="*/ 26 h 47"/>
              </a:gdLst>
              <a:ahLst/>
              <a:cxnLst>
                <a:cxn ang="0">
                  <a:pos x="T0" y="T1"/>
                </a:cxn>
                <a:cxn ang="0">
                  <a:pos x="T2" y="T3"/>
                </a:cxn>
                <a:cxn ang="0">
                  <a:pos x="T4" y="T5"/>
                </a:cxn>
                <a:cxn ang="0">
                  <a:pos x="T6" y="T7"/>
                </a:cxn>
                <a:cxn ang="0">
                  <a:pos x="T8" y="T9"/>
                </a:cxn>
                <a:cxn ang="0">
                  <a:pos x="T10" y="T11"/>
                </a:cxn>
              </a:cxnLst>
              <a:rect l="0" t="0" r="r" b="b"/>
              <a:pathLst>
                <a:path w="60" h="47">
                  <a:moveTo>
                    <a:pt x="60" y="26"/>
                  </a:moveTo>
                  <a:cubicBezTo>
                    <a:pt x="60" y="24"/>
                    <a:pt x="59" y="23"/>
                    <a:pt x="59" y="21"/>
                  </a:cubicBezTo>
                  <a:cubicBezTo>
                    <a:pt x="53" y="7"/>
                    <a:pt x="36" y="0"/>
                    <a:pt x="22" y="6"/>
                  </a:cubicBezTo>
                  <a:cubicBezTo>
                    <a:pt x="7" y="12"/>
                    <a:pt x="0" y="29"/>
                    <a:pt x="6" y="43"/>
                  </a:cubicBezTo>
                  <a:cubicBezTo>
                    <a:pt x="7" y="44"/>
                    <a:pt x="7" y="46"/>
                    <a:pt x="8" y="47"/>
                  </a:cubicBezTo>
                  <a:lnTo>
                    <a:pt x="60" y="26"/>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79" name="Freeform 42"/>
            <p:cNvSpPr>
              <a:spLocks/>
            </p:cNvSpPr>
            <p:nvPr/>
          </p:nvSpPr>
          <p:spPr bwMode="auto">
            <a:xfrm>
              <a:off x="6829" y="563"/>
              <a:ext cx="20" cy="13"/>
            </a:xfrm>
            <a:custGeom>
              <a:avLst/>
              <a:gdLst>
                <a:gd name="T0" fmla="*/ 34 w 42"/>
                <a:gd name="T1" fmla="*/ 24 h 28"/>
                <a:gd name="T2" fmla="*/ 35 w 42"/>
                <a:gd name="T3" fmla="*/ 28 h 28"/>
                <a:gd name="T4" fmla="*/ 42 w 42"/>
                <a:gd name="T5" fmla="*/ 26 h 28"/>
                <a:gd name="T6" fmla="*/ 41 w 42"/>
                <a:gd name="T7" fmla="*/ 21 h 28"/>
                <a:gd name="T8" fmla="*/ 4 w 42"/>
                <a:gd name="T9" fmla="*/ 6 h 28"/>
                <a:gd name="T10" fmla="*/ 0 w 42"/>
                <a:gd name="T11" fmla="*/ 8 h 28"/>
                <a:gd name="T12" fmla="*/ 34 w 42"/>
                <a:gd name="T13" fmla="*/ 24 h 28"/>
              </a:gdLst>
              <a:ahLst/>
              <a:cxnLst>
                <a:cxn ang="0">
                  <a:pos x="T0" y="T1"/>
                </a:cxn>
                <a:cxn ang="0">
                  <a:pos x="T2" y="T3"/>
                </a:cxn>
                <a:cxn ang="0">
                  <a:pos x="T4" y="T5"/>
                </a:cxn>
                <a:cxn ang="0">
                  <a:pos x="T6" y="T7"/>
                </a:cxn>
                <a:cxn ang="0">
                  <a:pos x="T8" y="T9"/>
                </a:cxn>
                <a:cxn ang="0">
                  <a:pos x="T10" y="T11"/>
                </a:cxn>
                <a:cxn ang="0">
                  <a:pos x="T12" y="T13"/>
                </a:cxn>
              </a:cxnLst>
              <a:rect l="0" t="0" r="r" b="b"/>
              <a:pathLst>
                <a:path w="42" h="28">
                  <a:moveTo>
                    <a:pt x="34" y="24"/>
                  </a:moveTo>
                  <a:cubicBezTo>
                    <a:pt x="34" y="26"/>
                    <a:pt x="34" y="27"/>
                    <a:pt x="35" y="28"/>
                  </a:cubicBezTo>
                  <a:cubicBezTo>
                    <a:pt x="42" y="26"/>
                    <a:pt x="42" y="26"/>
                    <a:pt x="42" y="26"/>
                  </a:cubicBezTo>
                  <a:cubicBezTo>
                    <a:pt x="42" y="24"/>
                    <a:pt x="41" y="23"/>
                    <a:pt x="41" y="21"/>
                  </a:cubicBezTo>
                  <a:cubicBezTo>
                    <a:pt x="35" y="7"/>
                    <a:pt x="18" y="0"/>
                    <a:pt x="4" y="6"/>
                  </a:cubicBezTo>
                  <a:cubicBezTo>
                    <a:pt x="2" y="7"/>
                    <a:pt x="1" y="7"/>
                    <a:pt x="0" y="8"/>
                  </a:cubicBezTo>
                  <a:cubicBezTo>
                    <a:pt x="14" y="4"/>
                    <a:pt x="28" y="11"/>
                    <a:pt x="34" y="24"/>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80" name="Freeform 43"/>
            <p:cNvSpPr>
              <a:spLocks/>
            </p:cNvSpPr>
            <p:nvPr/>
          </p:nvSpPr>
          <p:spPr bwMode="auto">
            <a:xfrm>
              <a:off x="6821" y="566"/>
              <a:ext cx="10" cy="18"/>
            </a:xfrm>
            <a:custGeom>
              <a:avLst/>
              <a:gdLst>
                <a:gd name="T0" fmla="*/ 20 w 20"/>
                <a:gd name="T1" fmla="*/ 0 h 40"/>
                <a:gd name="T2" fmla="*/ 16 w 20"/>
                <a:gd name="T3" fmla="*/ 1 h 40"/>
                <a:gd name="T4" fmla="*/ 3 w 20"/>
                <a:gd name="T5" fmla="*/ 30 h 40"/>
                <a:gd name="T6" fmla="*/ 3 w 20"/>
                <a:gd name="T7" fmla="*/ 30 h 40"/>
                <a:gd name="T8" fmla="*/ 3 w 20"/>
                <a:gd name="T9" fmla="*/ 31 h 40"/>
                <a:gd name="T10" fmla="*/ 4 w 20"/>
                <a:gd name="T11" fmla="*/ 36 h 40"/>
                <a:gd name="T12" fmla="*/ 6 w 20"/>
                <a:gd name="T13" fmla="*/ 40 h 40"/>
                <a:gd name="T14" fmla="*/ 10 w 20"/>
                <a:gd name="T15" fmla="*/ 38 h 40"/>
                <a:gd name="T16" fmla="*/ 13 w 20"/>
                <a:gd name="T17" fmla="*/ 37 h 40"/>
                <a:gd name="T18" fmla="*/ 11 w 20"/>
                <a:gd name="T19" fmla="*/ 33 h 40"/>
                <a:gd name="T20" fmla="*/ 20 w 20"/>
                <a:gd name="T21"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 h="40">
                  <a:moveTo>
                    <a:pt x="20" y="0"/>
                  </a:moveTo>
                  <a:cubicBezTo>
                    <a:pt x="18" y="0"/>
                    <a:pt x="17" y="1"/>
                    <a:pt x="16" y="1"/>
                  </a:cubicBezTo>
                  <a:cubicBezTo>
                    <a:pt x="6" y="7"/>
                    <a:pt x="0" y="19"/>
                    <a:pt x="3" y="30"/>
                  </a:cubicBezTo>
                  <a:cubicBezTo>
                    <a:pt x="3" y="30"/>
                    <a:pt x="3" y="30"/>
                    <a:pt x="3" y="30"/>
                  </a:cubicBezTo>
                  <a:cubicBezTo>
                    <a:pt x="3" y="31"/>
                    <a:pt x="3" y="31"/>
                    <a:pt x="3" y="31"/>
                  </a:cubicBezTo>
                  <a:cubicBezTo>
                    <a:pt x="3" y="33"/>
                    <a:pt x="4" y="34"/>
                    <a:pt x="4" y="36"/>
                  </a:cubicBezTo>
                  <a:cubicBezTo>
                    <a:pt x="5" y="37"/>
                    <a:pt x="6" y="39"/>
                    <a:pt x="6" y="40"/>
                  </a:cubicBezTo>
                  <a:cubicBezTo>
                    <a:pt x="10" y="38"/>
                    <a:pt x="10" y="38"/>
                    <a:pt x="10" y="38"/>
                  </a:cubicBezTo>
                  <a:cubicBezTo>
                    <a:pt x="13" y="37"/>
                    <a:pt x="13" y="37"/>
                    <a:pt x="13" y="37"/>
                  </a:cubicBezTo>
                  <a:cubicBezTo>
                    <a:pt x="13" y="36"/>
                    <a:pt x="12" y="34"/>
                    <a:pt x="11" y="33"/>
                  </a:cubicBezTo>
                  <a:cubicBezTo>
                    <a:pt x="6" y="21"/>
                    <a:pt x="10" y="8"/>
                    <a:pt x="20" y="0"/>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81" name="Freeform 44"/>
            <p:cNvSpPr>
              <a:spLocks/>
            </p:cNvSpPr>
            <p:nvPr/>
          </p:nvSpPr>
          <p:spPr bwMode="auto">
            <a:xfrm>
              <a:off x="6821" y="572"/>
              <a:ext cx="29" cy="13"/>
            </a:xfrm>
            <a:custGeom>
              <a:avLst/>
              <a:gdLst>
                <a:gd name="T0" fmla="*/ 58 w 61"/>
                <a:gd name="T1" fmla="*/ 0 h 29"/>
                <a:gd name="T2" fmla="*/ 1 w 61"/>
                <a:gd name="T3" fmla="*/ 23 h 29"/>
                <a:gd name="T4" fmla="*/ 1 w 61"/>
                <a:gd name="T5" fmla="*/ 27 h 29"/>
                <a:gd name="T6" fmla="*/ 3 w 61"/>
                <a:gd name="T7" fmla="*/ 29 h 29"/>
                <a:gd name="T8" fmla="*/ 61 w 61"/>
                <a:gd name="T9" fmla="*/ 5 h 29"/>
                <a:gd name="T10" fmla="*/ 61 w 61"/>
                <a:gd name="T11" fmla="*/ 2 h 29"/>
                <a:gd name="T12" fmla="*/ 58 w 61"/>
                <a:gd name="T13" fmla="*/ 0 h 29"/>
              </a:gdLst>
              <a:ahLst/>
              <a:cxnLst>
                <a:cxn ang="0">
                  <a:pos x="T0" y="T1"/>
                </a:cxn>
                <a:cxn ang="0">
                  <a:pos x="T2" y="T3"/>
                </a:cxn>
                <a:cxn ang="0">
                  <a:pos x="T4" y="T5"/>
                </a:cxn>
                <a:cxn ang="0">
                  <a:pos x="T6" y="T7"/>
                </a:cxn>
                <a:cxn ang="0">
                  <a:pos x="T8" y="T9"/>
                </a:cxn>
                <a:cxn ang="0">
                  <a:pos x="T10" y="T11"/>
                </a:cxn>
                <a:cxn ang="0">
                  <a:pos x="T12" y="T13"/>
                </a:cxn>
              </a:cxnLst>
              <a:rect l="0" t="0" r="r" b="b"/>
              <a:pathLst>
                <a:path w="61" h="29">
                  <a:moveTo>
                    <a:pt x="58" y="0"/>
                  </a:moveTo>
                  <a:cubicBezTo>
                    <a:pt x="1" y="23"/>
                    <a:pt x="1" y="23"/>
                    <a:pt x="1" y="23"/>
                  </a:cubicBezTo>
                  <a:cubicBezTo>
                    <a:pt x="1" y="23"/>
                    <a:pt x="0" y="25"/>
                    <a:pt x="1" y="27"/>
                  </a:cubicBezTo>
                  <a:cubicBezTo>
                    <a:pt x="2" y="28"/>
                    <a:pt x="3" y="29"/>
                    <a:pt x="3" y="29"/>
                  </a:cubicBezTo>
                  <a:cubicBezTo>
                    <a:pt x="61" y="5"/>
                    <a:pt x="61" y="5"/>
                    <a:pt x="61" y="5"/>
                  </a:cubicBezTo>
                  <a:cubicBezTo>
                    <a:pt x="61" y="5"/>
                    <a:pt x="61" y="4"/>
                    <a:pt x="61" y="2"/>
                  </a:cubicBezTo>
                  <a:cubicBezTo>
                    <a:pt x="60" y="0"/>
                    <a:pt x="58" y="0"/>
                    <a:pt x="58" y="0"/>
                  </a:cubicBez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82" name="Freeform 45"/>
            <p:cNvSpPr>
              <a:spLocks noEditPoints="1"/>
            </p:cNvSpPr>
            <p:nvPr/>
          </p:nvSpPr>
          <p:spPr bwMode="auto">
            <a:xfrm>
              <a:off x="6761" y="707"/>
              <a:ext cx="86" cy="101"/>
            </a:xfrm>
            <a:custGeom>
              <a:avLst/>
              <a:gdLst>
                <a:gd name="T0" fmla="*/ 100 w 178"/>
                <a:gd name="T1" fmla="*/ 161 h 219"/>
                <a:gd name="T2" fmla="*/ 175 w 178"/>
                <a:gd name="T3" fmla="*/ 114 h 219"/>
                <a:gd name="T4" fmla="*/ 176 w 178"/>
                <a:gd name="T5" fmla="*/ 113 h 219"/>
                <a:gd name="T6" fmla="*/ 176 w 178"/>
                <a:gd name="T7" fmla="*/ 113 h 219"/>
                <a:gd name="T8" fmla="*/ 177 w 178"/>
                <a:gd name="T9" fmla="*/ 112 h 219"/>
                <a:gd name="T10" fmla="*/ 177 w 178"/>
                <a:gd name="T11" fmla="*/ 110 h 219"/>
                <a:gd name="T12" fmla="*/ 177 w 178"/>
                <a:gd name="T13" fmla="*/ 109 h 219"/>
                <a:gd name="T14" fmla="*/ 177 w 178"/>
                <a:gd name="T15" fmla="*/ 108 h 219"/>
                <a:gd name="T16" fmla="*/ 176 w 178"/>
                <a:gd name="T17" fmla="*/ 107 h 219"/>
                <a:gd name="T18" fmla="*/ 176 w 178"/>
                <a:gd name="T19" fmla="*/ 107 h 219"/>
                <a:gd name="T20" fmla="*/ 175 w 178"/>
                <a:gd name="T21" fmla="*/ 106 h 219"/>
                <a:gd name="T22" fmla="*/ 174 w 178"/>
                <a:gd name="T23" fmla="*/ 105 h 219"/>
                <a:gd name="T24" fmla="*/ 100 w 178"/>
                <a:gd name="T25" fmla="*/ 58 h 219"/>
                <a:gd name="T26" fmla="*/ 176 w 178"/>
                <a:gd name="T27" fmla="*/ 3 h 219"/>
                <a:gd name="T28" fmla="*/ 89 w 178"/>
                <a:gd name="T29" fmla="*/ 51 h 219"/>
                <a:gd name="T30" fmla="*/ 2 w 178"/>
                <a:gd name="T31" fmla="*/ 3 h 219"/>
                <a:gd name="T32" fmla="*/ 78 w 178"/>
                <a:gd name="T33" fmla="*/ 58 h 219"/>
                <a:gd name="T34" fmla="*/ 3 w 178"/>
                <a:gd name="T35" fmla="*/ 105 h 219"/>
                <a:gd name="T36" fmla="*/ 2 w 178"/>
                <a:gd name="T37" fmla="*/ 106 h 219"/>
                <a:gd name="T38" fmla="*/ 2 w 178"/>
                <a:gd name="T39" fmla="*/ 107 h 219"/>
                <a:gd name="T40" fmla="*/ 2 w 178"/>
                <a:gd name="T41" fmla="*/ 107 h 219"/>
                <a:gd name="T42" fmla="*/ 1 w 178"/>
                <a:gd name="T43" fmla="*/ 108 h 219"/>
                <a:gd name="T44" fmla="*/ 1 w 178"/>
                <a:gd name="T45" fmla="*/ 109 h 219"/>
                <a:gd name="T46" fmla="*/ 1 w 178"/>
                <a:gd name="T47" fmla="*/ 110 h 219"/>
                <a:gd name="T48" fmla="*/ 1 w 178"/>
                <a:gd name="T49" fmla="*/ 112 h 219"/>
                <a:gd name="T50" fmla="*/ 1 w 178"/>
                <a:gd name="T51" fmla="*/ 113 h 219"/>
                <a:gd name="T52" fmla="*/ 2 w 178"/>
                <a:gd name="T53" fmla="*/ 113 h 219"/>
                <a:gd name="T54" fmla="*/ 3 w 178"/>
                <a:gd name="T55" fmla="*/ 114 h 219"/>
                <a:gd name="T56" fmla="*/ 78 w 178"/>
                <a:gd name="T57" fmla="*/ 161 h 219"/>
                <a:gd name="T58" fmla="*/ 2 w 178"/>
                <a:gd name="T59" fmla="*/ 216 h 219"/>
                <a:gd name="T60" fmla="*/ 10 w 178"/>
                <a:gd name="T61" fmla="*/ 218 h 219"/>
                <a:gd name="T62" fmla="*/ 168 w 178"/>
                <a:gd name="T63" fmla="*/ 218 h 219"/>
                <a:gd name="T64" fmla="*/ 176 w 178"/>
                <a:gd name="T65" fmla="*/ 216 h 219"/>
                <a:gd name="T66" fmla="*/ 18 w 178"/>
                <a:gd name="T67" fmla="*/ 110 h 219"/>
                <a:gd name="T68" fmla="*/ 160 w 178"/>
                <a:gd name="T69" fmla="*/ 110 h 219"/>
                <a:gd name="T70" fmla="*/ 18 w 178"/>
                <a:gd name="T71" fmla="*/ 110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78" h="219">
                  <a:moveTo>
                    <a:pt x="174" y="208"/>
                  </a:moveTo>
                  <a:cubicBezTo>
                    <a:pt x="100" y="161"/>
                    <a:pt x="100" y="161"/>
                    <a:pt x="100" y="161"/>
                  </a:cubicBezTo>
                  <a:cubicBezTo>
                    <a:pt x="174" y="115"/>
                    <a:pt x="174" y="115"/>
                    <a:pt x="174" y="115"/>
                  </a:cubicBezTo>
                  <a:cubicBezTo>
                    <a:pt x="175" y="114"/>
                    <a:pt x="175" y="114"/>
                    <a:pt x="175" y="114"/>
                  </a:cubicBezTo>
                  <a:cubicBezTo>
                    <a:pt x="175" y="114"/>
                    <a:pt x="175" y="114"/>
                    <a:pt x="175" y="114"/>
                  </a:cubicBezTo>
                  <a:cubicBezTo>
                    <a:pt x="175" y="114"/>
                    <a:pt x="176" y="114"/>
                    <a:pt x="176" y="113"/>
                  </a:cubicBezTo>
                  <a:cubicBezTo>
                    <a:pt x="176" y="113"/>
                    <a:pt x="176" y="113"/>
                    <a:pt x="176" y="113"/>
                  </a:cubicBezTo>
                  <a:cubicBezTo>
                    <a:pt x="176" y="113"/>
                    <a:pt x="176" y="113"/>
                    <a:pt x="176" y="113"/>
                  </a:cubicBezTo>
                  <a:cubicBezTo>
                    <a:pt x="177" y="112"/>
                    <a:pt x="177" y="112"/>
                    <a:pt x="177" y="112"/>
                  </a:cubicBezTo>
                  <a:cubicBezTo>
                    <a:pt x="177" y="112"/>
                    <a:pt x="177" y="112"/>
                    <a:pt x="177" y="112"/>
                  </a:cubicBezTo>
                  <a:cubicBezTo>
                    <a:pt x="177" y="111"/>
                    <a:pt x="177" y="111"/>
                    <a:pt x="177" y="111"/>
                  </a:cubicBezTo>
                  <a:cubicBezTo>
                    <a:pt x="177" y="110"/>
                    <a:pt x="177" y="110"/>
                    <a:pt x="177" y="110"/>
                  </a:cubicBezTo>
                  <a:cubicBezTo>
                    <a:pt x="177" y="110"/>
                    <a:pt x="177" y="110"/>
                    <a:pt x="177" y="110"/>
                  </a:cubicBezTo>
                  <a:cubicBezTo>
                    <a:pt x="177" y="109"/>
                    <a:pt x="177" y="109"/>
                    <a:pt x="177" y="109"/>
                  </a:cubicBezTo>
                  <a:cubicBezTo>
                    <a:pt x="177" y="109"/>
                    <a:pt x="177" y="109"/>
                    <a:pt x="177" y="109"/>
                  </a:cubicBezTo>
                  <a:cubicBezTo>
                    <a:pt x="177" y="108"/>
                    <a:pt x="177" y="108"/>
                    <a:pt x="177" y="108"/>
                  </a:cubicBezTo>
                  <a:cubicBezTo>
                    <a:pt x="177" y="108"/>
                    <a:pt x="177" y="108"/>
                    <a:pt x="177" y="108"/>
                  </a:cubicBezTo>
                  <a:cubicBezTo>
                    <a:pt x="176" y="107"/>
                    <a:pt x="176" y="107"/>
                    <a:pt x="176" y="107"/>
                  </a:cubicBezTo>
                  <a:cubicBezTo>
                    <a:pt x="176" y="107"/>
                    <a:pt x="176" y="107"/>
                    <a:pt x="176" y="107"/>
                  </a:cubicBezTo>
                  <a:cubicBezTo>
                    <a:pt x="176" y="107"/>
                    <a:pt x="176" y="107"/>
                    <a:pt x="176" y="107"/>
                  </a:cubicBezTo>
                  <a:cubicBezTo>
                    <a:pt x="176" y="106"/>
                    <a:pt x="176" y="106"/>
                    <a:pt x="176" y="106"/>
                  </a:cubicBezTo>
                  <a:cubicBezTo>
                    <a:pt x="175" y="106"/>
                    <a:pt x="175" y="106"/>
                    <a:pt x="175" y="106"/>
                  </a:cubicBezTo>
                  <a:cubicBezTo>
                    <a:pt x="175" y="105"/>
                    <a:pt x="175" y="105"/>
                    <a:pt x="175" y="105"/>
                  </a:cubicBezTo>
                  <a:cubicBezTo>
                    <a:pt x="174" y="105"/>
                    <a:pt x="174" y="105"/>
                    <a:pt x="174" y="105"/>
                  </a:cubicBezTo>
                  <a:cubicBezTo>
                    <a:pt x="174" y="105"/>
                    <a:pt x="174" y="105"/>
                    <a:pt x="174" y="105"/>
                  </a:cubicBezTo>
                  <a:cubicBezTo>
                    <a:pt x="100" y="58"/>
                    <a:pt x="100" y="58"/>
                    <a:pt x="100" y="58"/>
                  </a:cubicBezTo>
                  <a:cubicBezTo>
                    <a:pt x="174" y="12"/>
                    <a:pt x="174" y="12"/>
                    <a:pt x="174" y="12"/>
                  </a:cubicBezTo>
                  <a:cubicBezTo>
                    <a:pt x="177" y="10"/>
                    <a:pt x="178" y="6"/>
                    <a:pt x="176" y="3"/>
                  </a:cubicBezTo>
                  <a:cubicBezTo>
                    <a:pt x="174" y="1"/>
                    <a:pt x="171" y="0"/>
                    <a:pt x="168" y="2"/>
                  </a:cubicBezTo>
                  <a:cubicBezTo>
                    <a:pt x="89" y="51"/>
                    <a:pt x="89" y="51"/>
                    <a:pt x="89" y="51"/>
                  </a:cubicBezTo>
                  <a:cubicBezTo>
                    <a:pt x="10" y="2"/>
                    <a:pt x="10" y="2"/>
                    <a:pt x="10" y="2"/>
                  </a:cubicBezTo>
                  <a:cubicBezTo>
                    <a:pt x="7" y="0"/>
                    <a:pt x="3" y="1"/>
                    <a:pt x="2" y="3"/>
                  </a:cubicBezTo>
                  <a:cubicBezTo>
                    <a:pt x="0" y="6"/>
                    <a:pt x="1" y="10"/>
                    <a:pt x="4" y="12"/>
                  </a:cubicBezTo>
                  <a:cubicBezTo>
                    <a:pt x="78" y="58"/>
                    <a:pt x="78" y="58"/>
                    <a:pt x="78" y="58"/>
                  </a:cubicBezTo>
                  <a:cubicBezTo>
                    <a:pt x="4" y="105"/>
                    <a:pt x="4" y="105"/>
                    <a:pt x="4" y="105"/>
                  </a:cubicBezTo>
                  <a:cubicBezTo>
                    <a:pt x="3" y="105"/>
                    <a:pt x="3" y="105"/>
                    <a:pt x="3" y="105"/>
                  </a:cubicBezTo>
                  <a:cubicBezTo>
                    <a:pt x="3" y="105"/>
                    <a:pt x="3" y="105"/>
                    <a:pt x="3" y="105"/>
                  </a:cubicBezTo>
                  <a:cubicBezTo>
                    <a:pt x="2" y="106"/>
                    <a:pt x="2" y="106"/>
                    <a:pt x="2" y="106"/>
                  </a:cubicBezTo>
                  <a:cubicBezTo>
                    <a:pt x="2" y="106"/>
                    <a:pt x="2" y="106"/>
                    <a:pt x="2" y="106"/>
                  </a:cubicBezTo>
                  <a:cubicBezTo>
                    <a:pt x="2" y="107"/>
                    <a:pt x="2" y="107"/>
                    <a:pt x="2" y="107"/>
                  </a:cubicBezTo>
                  <a:cubicBezTo>
                    <a:pt x="2" y="107"/>
                    <a:pt x="2" y="107"/>
                    <a:pt x="2" y="107"/>
                  </a:cubicBezTo>
                  <a:cubicBezTo>
                    <a:pt x="2" y="107"/>
                    <a:pt x="2" y="107"/>
                    <a:pt x="2" y="107"/>
                  </a:cubicBezTo>
                  <a:cubicBezTo>
                    <a:pt x="1" y="108"/>
                    <a:pt x="1" y="108"/>
                    <a:pt x="1" y="108"/>
                  </a:cubicBezTo>
                  <a:cubicBezTo>
                    <a:pt x="1" y="108"/>
                    <a:pt x="1" y="108"/>
                    <a:pt x="1" y="108"/>
                  </a:cubicBezTo>
                  <a:cubicBezTo>
                    <a:pt x="1" y="109"/>
                    <a:pt x="1" y="109"/>
                    <a:pt x="1" y="109"/>
                  </a:cubicBezTo>
                  <a:cubicBezTo>
                    <a:pt x="1" y="109"/>
                    <a:pt x="1" y="109"/>
                    <a:pt x="1" y="109"/>
                  </a:cubicBezTo>
                  <a:cubicBezTo>
                    <a:pt x="1" y="110"/>
                    <a:pt x="1" y="110"/>
                    <a:pt x="1" y="110"/>
                  </a:cubicBezTo>
                  <a:cubicBezTo>
                    <a:pt x="1" y="110"/>
                    <a:pt x="1" y="110"/>
                    <a:pt x="1" y="110"/>
                  </a:cubicBezTo>
                  <a:cubicBezTo>
                    <a:pt x="1" y="111"/>
                    <a:pt x="1" y="111"/>
                    <a:pt x="1" y="111"/>
                  </a:cubicBezTo>
                  <a:cubicBezTo>
                    <a:pt x="1" y="112"/>
                    <a:pt x="1" y="112"/>
                    <a:pt x="1" y="112"/>
                  </a:cubicBezTo>
                  <a:cubicBezTo>
                    <a:pt x="1" y="112"/>
                    <a:pt x="1" y="112"/>
                    <a:pt x="1" y="112"/>
                  </a:cubicBezTo>
                  <a:cubicBezTo>
                    <a:pt x="1" y="113"/>
                    <a:pt x="1" y="113"/>
                    <a:pt x="1" y="113"/>
                  </a:cubicBezTo>
                  <a:cubicBezTo>
                    <a:pt x="2" y="113"/>
                    <a:pt x="2" y="113"/>
                    <a:pt x="2" y="113"/>
                  </a:cubicBezTo>
                  <a:cubicBezTo>
                    <a:pt x="2" y="113"/>
                    <a:pt x="2" y="113"/>
                    <a:pt x="2" y="113"/>
                  </a:cubicBezTo>
                  <a:cubicBezTo>
                    <a:pt x="2" y="114"/>
                    <a:pt x="2" y="114"/>
                    <a:pt x="3" y="114"/>
                  </a:cubicBezTo>
                  <a:cubicBezTo>
                    <a:pt x="3" y="114"/>
                    <a:pt x="3" y="114"/>
                    <a:pt x="3" y="114"/>
                  </a:cubicBezTo>
                  <a:cubicBezTo>
                    <a:pt x="4" y="115"/>
                    <a:pt x="4" y="115"/>
                    <a:pt x="4" y="115"/>
                  </a:cubicBezTo>
                  <a:cubicBezTo>
                    <a:pt x="78" y="161"/>
                    <a:pt x="78" y="161"/>
                    <a:pt x="78" y="161"/>
                  </a:cubicBezTo>
                  <a:cubicBezTo>
                    <a:pt x="4" y="208"/>
                    <a:pt x="4" y="208"/>
                    <a:pt x="4" y="208"/>
                  </a:cubicBezTo>
                  <a:cubicBezTo>
                    <a:pt x="1" y="210"/>
                    <a:pt x="0" y="213"/>
                    <a:pt x="2" y="216"/>
                  </a:cubicBezTo>
                  <a:cubicBezTo>
                    <a:pt x="3" y="218"/>
                    <a:pt x="5" y="219"/>
                    <a:pt x="7" y="219"/>
                  </a:cubicBezTo>
                  <a:cubicBezTo>
                    <a:pt x="8" y="219"/>
                    <a:pt x="9" y="219"/>
                    <a:pt x="10" y="218"/>
                  </a:cubicBezTo>
                  <a:cubicBezTo>
                    <a:pt x="89" y="169"/>
                    <a:pt x="89" y="169"/>
                    <a:pt x="89" y="169"/>
                  </a:cubicBezTo>
                  <a:cubicBezTo>
                    <a:pt x="168" y="218"/>
                    <a:pt x="168" y="218"/>
                    <a:pt x="168" y="218"/>
                  </a:cubicBezTo>
                  <a:cubicBezTo>
                    <a:pt x="169" y="219"/>
                    <a:pt x="170" y="219"/>
                    <a:pt x="171" y="219"/>
                  </a:cubicBezTo>
                  <a:cubicBezTo>
                    <a:pt x="173" y="219"/>
                    <a:pt x="175" y="218"/>
                    <a:pt x="176" y="216"/>
                  </a:cubicBezTo>
                  <a:cubicBezTo>
                    <a:pt x="178" y="213"/>
                    <a:pt x="177" y="210"/>
                    <a:pt x="174" y="208"/>
                  </a:cubicBezTo>
                  <a:close/>
                  <a:moveTo>
                    <a:pt x="18" y="110"/>
                  </a:moveTo>
                  <a:cubicBezTo>
                    <a:pt x="89" y="65"/>
                    <a:pt x="89" y="65"/>
                    <a:pt x="89" y="65"/>
                  </a:cubicBezTo>
                  <a:cubicBezTo>
                    <a:pt x="160" y="110"/>
                    <a:pt x="160" y="110"/>
                    <a:pt x="160" y="110"/>
                  </a:cubicBezTo>
                  <a:cubicBezTo>
                    <a:pt x="89" y="154"/>
                    <a:pt x="89" y="154"/>
                    <a:pt x="89" y="154"/>
                  </a:cubicBezTo>
                  <a:lnTo>
                    <a:pt x="18" y="11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83" name="Freeform 46"/>
            <p:cNvSpPr>
              <a:spLocks/>
            </p:cNvSpPr>
            <p:nvPr/>
          </p:nvSpPr>
          <p:spPr bwMode="auto">
            <a:xfrm>
              <a:off x="6744" y="799"/>
              <a:ext cx="120" cy="38"/>
            </a:xfrm>
            <a:custGeom>
              <a:avLst/>
              <a:gdLst>
                <a:gd name="T0" fmla="*/ 250 w 250"/>
                <a:gd name="T1" fmla="*/ 72 h 81"/>
                <a:gd name="T2" fmla="*/ 241 w 250"/>
                <a:gd name="T3" fmla="*/ 81 h 81"/>
                <a:gd name="T4" fmla="*/ 9 w 250"/>
                <a:gd name="T5" fmla="*/ 81 h 81"/>
                <a:gd name="T6" fmla="*/ 0 w 250"/>
                <a:gd name="T7" fmla="*/ 72 h 81"/>
                <a:gd name="T8" fmla="*/ 0 w 250"/>
                <a:gd name="T9" fmla="*/ 9 h 81"/>
                <a:gd name="T10" fmla="*/ 9 w 250"/>
                <a:gd name="T11" fmla="*/ 0 h 81"/>
                <a:gd name="T12" fmla="*/ 241 w 250"/>
                <a:gd name="T13" fmla="*/ 0 h 81"/>
                <a:gd name="T14" fmla="*/ 250 w 250"/>
                <a:gd name="T15" fmla="*/ 9 h 81"/>
                <a:gd name="T16" fmla="*/ 250 w 250"/>
                <a:gd name="T17" fmla="*/ 72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0" h="81">
                  <a:moveTo>
                    <a:pt x="250" y="72"/>
                  </a:moveTo>
                  <a:cubicBezTo>
                    <a:pt x="250" y="77"/>
                    <a:pt x="246" y="81"/>
                    <a:pt x="241" y="81"/>
                  </a:cubicBezTo>
                  <a:cubicBezTo>
                    <a:pt x="9" y="81"/>
                    <a:pt x="9" y="81"/>
                    <a:pt x="9" y="81"/>
                  </a:cubicBezTo>
                  <a:cubicBezTo>
                    <a:pt x="4" y="81"/>
                    <a:pt x="0" y="77"/>
                    <a:pt x="0" y="72"/>
                  </a:cubicBezTo>
                  <a:cubicBezTo>
                    <a:pt x="0" y="9"/>
                    <a:pt x="0" y="9"/>
                    <a:pt x="0" y="9"/>
                  </a:cubicBezTo>
                  <a:cubicBezTo>
                    <a:pt x="0" y="4"/>
                    <a:pt x="4" y="0"/>
                    <a:pt x="9" y="0"/>
                  </a:cubicBezTo>
                  <a:cubicBezTo>
                    <a:pt x="241" y="0"/>
                    <a:pt x="241" y="0"/>
                    <a:pt x="241" y="0"/>
                  </a:cubicBezTo>
                  <a:cubicBezTo>
                    <a:pt x="246" y="0"/>
                    <a:pt x="250" y="4"/>
                    <a:pt x="250" y="9"/>
                  </a:cubicBezTo>
                  <a:lnTo>
                    <a:pt x="250" y="72"/>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84" name="Freeform 47"/>
            <p:cNvSpPr>
              <a:spLocks/>
            </p:cNvSpPr>
            <p:nvPr/>
          </p:nvSpPr>
          <p:spPr bwMode="auto">
            <a:xfrm>
              <a:off x="6744" y="805"/>
              <a:ext cx="114" cy="32"/>
            </a:xfrm>
            <a:custGeom>
              <a:avLst/>
              <a:gdLst>
                <a:gd name="T0" fmla="*/ 22 w 236"/>
                <a:gd name="T1" fmla="*/ 55 h 68"/>
                <a:gd name="T2" fmla="*/ 14 w 236"/>
                <a:gd name="T3" fmla="*/ 46 h 68"/>
                <a:gd name="T4" fmla="*/ 14 w 236"/>
                <a:gd name="T5" fmla="*/ 0 h 68"/>
                <a:gd name="T6" fmla="*/ 0 w 236"/>
                <a:gd name="T7" fmla="*/ 0 h 68"/>
                <a:gd name="T8" fmla="*/ 0 w 236"/>
                <a:gd name="T9" fmla="*/ 59 h 68"/>
                <a:gd name="T10" fmla="*/ 9 w 236"/>
                <a:gd name="T11" fmla="*/ 68 h 68"/>
                <a:gd name="T12" fmla="*/ 236 w 236"/>
                <a:gd name="T13" fmla="*/ 68 h 68"/>
                <a:gd name="T14" fmla="*/ 236 w 236"/>
                <a:gd name="T15" fmla="*/ 55 h 68"/>
                <a:gd name="T16" fmla="*/ 22 w 236"/>
                <a:gd name="T17" fmla="*/ 55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6" h="68">
                  <a:moveTo>
                    <a:pt x="22" y="55"/>
                  </a:moveTo>
                  <a:cubicBezTo>
                    <a:pt x="17" y="55"/>
                    <a:pt x="14" y="51"/>
                    <a:pt x="14" y="46"/>
                  </a:cubicBezTo>
                  <a:cubicBezTo>
                    <a:pt x="14" y="0"/>
                    <a:pt x="14" y="0"/>
                    <a:pt x="14" y="0"/>
                  </a:cubicBezTo>
                  <a:cubicBezTo>
                    <a:pt x="0" y="0"/>
                    <a:pt x="0" y="0"/>
                    <a:pt x="0" y="0"/>
                  </a:cubicBezTo>
                  <a:cubicBezTo>
                    <a:pt x="0" y="59"/>
                    <a:pt x="0" y="59"/>
                    <a:pt x="0" y="59"/>
                  </a:cubicBezTo>
                  <a:cubicBezTo>
                    <a:pt x="0" y="64"/>
                    <a:pt x="4" y="68"/>
                    <a:pt x="9" y="68"/>
                  </a:cubicBezTo>
                  <a:cubicBezTo>
                    <a:pt x="236" y="68"/>
                    <a:pt x="236" y="68"/>
                    <a:pt x="236" y="68"/>
                  </a:cubicBezTo>
                  <a:cubicBezTo>
                    <a:pt x="236" y="55"/>
                    <a:pt x="236" y="55"/>
                    <a:pt x="236" y="55"/>
                  </a:cubicBezTo>
                  <a:lnTo>
                    <a:pt x="22" y="55"/>
                  </a:lnTo>
                  <a:close/>
                </a:path>
              </a:pathLst>
            </a:custGeom>
            <a:solidFill>
              <a:srgbClr val="DB7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85" name="Freeform 48"/>
            <p:cNvSpPr>
              <a:spLocks/>
            </p:cNvSpPr>
            <p:nvPr/>
          </p:nvSpPr>
          <p:spPr bwMode="auto">
            <a:xfrm>
              <a:off x="6744" y="799"/>
              <a:ext cx="120" cy="38"/>
            </a:xfrm>
            <a:custGeom>
              <a:avLst/>
              <a:gdLst>
                <a:gd name="T0" fmla="*/ 241 w 250"/>
                <a:gd name="T1" fmla="*/ 81 h 81"/>
                <a:gd name="T2" fmla="*/ 236 w 250"/>
                <a:gd name="T3" fmla="*/ 81 h 81"/>
                <a:gd name="T4" fmla="*/ 236 w 250"/>
                <a:gd name="T5" fmla="*/ 22 h 81"/>
                <a:gd name="T6" fmla="*/ 228 w 250"/>
                <a:gd name="T7" fmla="*/ 13 h 81"/>
                <a:gd name="T8" fmla="*/ 0 w 250"/>
                <a:gd name="T9" fmla="*/ 13 h 81"/>
                <a:gd name="T10" fmla="*/ 0 w 250"/>
                <a:gd name="T11" fmla="*/ 9 h 81"/>
                <a:gd name="T12" fmla="*/ 9 w 250"/>
                <a:gd name="T13" fmla="*/ 0 h 81"/>
                <a:gd name="T14" fmla="*/ 241 w 250"/>
                <a:gd name="T15" fmla="*/ 0 h 81"/>
                <a:gd name="T16" fmla="*/ 250 w 250"/>
                <a:gd name="T17" fmla="*/ 9 h 81"/>
                <a:gd name="T18" fmla="*/ 250 w 250"/>
                <a:gd name="T19" fmla="*/ 72 h 81"/>
                <a:gd name="T20" fmla="*/ 241 w 250"/>
                <a:gd name="T21" fmla="*/ 81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0" h="81">
                  <a:moveTo>
                    <a:pt x="241" y="81"/>
                  </a:moveTo>
                  <a:cubicBezTo>
                    <a:pt x="236" y="81"/>
                    <a:pt x="236" y="81"/>
                    <a:pt x="236" y="81"/>
                  </a:cubicBezTo>
                  <a:cubicBezTo>
                    <a:pt x="236" y="22"/>
                    <a:pt x="236" y="22"/>
                    <a:pt x="236" y="22"/>
                  </a:cubicBezTo>
                  <a:cubicBezTo>
                    <a:pt x="236" y="17"/>
                    <a:pt x="232" y="13"/>
                    <a:pt x="228" y="13"/>
                  </a:cubicBezTo>
                  <a:cubicBezTo>
                    <a:pt x="0" y="13"/>
                    <a:pt x="0" y="13"/>
                    <a:pt x="0" y="13"/>
                  </a:cubicBezTo>
                  <a:cubicBezTo>
                    <a:pt x="0" y="9"/>
                    <a:pt x="0" y="9"/>
                    <a:pt x="0" y="9"/>
                  </a:cubicBezTo>
                  <a:cubicBezTo>
                    <a:pt x="0" y="4"/>
                    <a:pt x="4" y="0"/>
                    <a:pt x="9" y="0"/>
                  </a:cubicBezTo>
                  <a:cubicBezTo>
                    <a:pt x="241" y="0"/>
                    <a:pt x="241" y="0"/>
                    <a:pt x="241" y="0"/>
                  </a:cubicBezTo>
                  <a:cubicBezTo>
                    <a:pt x="246" y="0"/>
                    <a:pt x="250" y="4"/>
                    <a:pt x="250" y="9"/>
                  </a:cubicBezTo>
                  <a:cubicBezTo>
                    <a:pt x="250" y="72"/>
                    <a:pt x="250" y="72"/>
                    <a:pt x="250" y="72"/>
                  </a:cubicBezTo>
                  <a:cubicBezTo>
                    <a:pt x="250" y="77"/>
                    <a:pt x="246" y="81"/>
                    <a:pt x="241" y="81"/>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86" name="Oval 49"/>
            <p:cNvSpPr>
              <a:spLocks noChangeArrowheads="1"/>
            </p:cNvSpPr>
            <p:nvPr/>
          </p:nvSpPr>
          <p:spPr bwMode="auto">
            <a:xfrm>
              <a:off x="6755" y="822"/>
              <a:ext cx="30" cy="29"/>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87" name="Oval 50"/>
            <p:cNvSpPr>
              <a:spLocks noChangeArrowheads="1"/>
            </p:cNvSpPr>
            <p:nvPr/>
          </p:nvSpPr>
          <p:spPr bwMode="auto">
            <a:xfrm>
              <a:off x="6761" y="828"/>
              <a:ext cx="18" cy="17"/>
            </a:xfrm>
            <a:prstGeom prst="ellipse">
              <a:avLst/>
            </a:pr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88" name="Freeform 51"/>
            <p:cNvSpPr>
              <a:spLocks/>
            </p:cNvSpPr>
            <p:nvPr/>
          </p:nvSpPr>
          <p:spPr bwMode="auto">
            <a:xfrm>
              <a:off x="6761" y="831"/>
              <a:ext cx="15" cy="14"/>
            </a:xfrm>
            <a:custGeom>
              <a:avLst/>
              <a:gdLst>
                <a:gd name="T0" fmla="*/ 18 w 31"/>
                <a:gd name="T1" fmla="*/ 31 h 31"/>
                <a:gd name="T2" fmla="*/ 31 w 31"/>
                <a:gd name="T3" fmla="*/ 26 h 31"/>
                <a:gd name="T4" fmla="*/ 6 w 31"/>
                <a:gd name="T5" fmla="*/ 0 h 31"/>
                <a:gd name="T6" fmla="*/ 0 w 31"/>
                <a:gd name="T7" fmla="*/ 13 h 31"/>
                <a:gd name="T8" fmla="*/ 18 w 31"/>
                <a:gd name="T9" fmla="*/ 31 h 31"/>
              </a:gdLst>
              <a:ahLst/>
              <a:cxnLst>
                <a:cxn ang="0">
                  <a:pos x="T0" y="T1"/>
                </a:cxn>
                <a:cxn ang="0">
                  <a:pos x="T2" y="T3"/>
                </a:cxn>
                <a:cxn ang="0">
                  <a:pos x="T4" y="T5"/>
                </a:cxn>
                <a:cxn ang="0">
                  <a:pos x="T6" y="T7"/>
                </a:cxn>
                <a:cxn ang="0">
                  <a:pos x="T8" y="T9"/>
                </a:cxn>
              </a:cxnLst>
              <a:rect l="0" t="0" r="r" b="b"/>
              <a:pathLst>
                <a:path w="31" h="31">
                  <a:moveTo>
                    <a:pt x="18" y="31"/>
                  </a:moveTo>
                  <a:cubicBezTo>
                    <a:pt x="23" y="31"/>
                    <a:pt x="28" y="29"/>
                    <a:pt x="31" y="26"/>
                  </a:cubicBezTo>
                  <a:cubicBezTo>
                    <a:pt x="6" y="0"/>
                    <a:pt x="6" y="0"/>
                    <a:pt x="6" y="0"/>
                  </a:cubicBezTo>
                  <a:cubicBezTo>
                    <a:pt x="2" y="4"/>
                    <a:pt x="0" y="8"/>
                    <a:pt x="0" y="13"/>
                  </a:cubicBezTo>
                  <a:cubicBezTo>
                    <a:pt x="0" y="23"/>
                    <a:pt x="8" y="31"/>
                    <a:pt x="18" y="31"/>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89" name="Oval 52"/>
            <p:cNvSpPr>
              <a:spLocks noChangeArrowheads="1"/>
            </p:cNvSpPr>
            <p:nvPr/>
          </p:nvSpPr>
          <p:spPr bwMode="auto">
            <a:xfrm>
              <a:off x="6823" y="822"/>
              <a:ext cx="30" cy="29"/>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90" name="Oval 53"/>
            <p:cNvSpPr>
              <a:spLocks noChangeArrowheads="1"/>
            </p:cNvSpPr>
            <p:nvPr/>
          </p:nvSpPr>
          <p:spPr bwMode="auto">
            <a:xfrm>
              <a:off x="6829" y="828"/>
              <a:ext cx="18" cy="17"/>
            </a:xfrm>
            <a:prstGeom prst="ellipse">
              <a:avLst/>
            </a:pr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91" name="Freeform 54"/>
            <p:cNvSpPr>
              <a:spLocks/>
            </p:cNvSpPr>
            <p:nvPr/>
          </p:nvSpPr>
          <p:spPr bwMode="auto">
            <a:xfrm>
              <a:off x="6829" y="831"/>
              <a:ext cx="15" cy="14"/>
            </a:xfrm>
            <a:custGeom>
              <a:avLst/>
              <a:gdLst>
                <a:gd name="T0" fmla="*/ 18 w 31"/>
                <a:gd name="T1" fmla="*/ 31 h 31"/>
                <a:gd name="T2" fmla="*/ 31 w 31"/>
                <a:gd name="T3" fmla="*/ 26 h 31"/>
                <a:gd name="T4" fmla="*/ 6 w 31"/>
                <a:gd name="T5" fmla="*/ 0 h 31"/>
                <a:gd name="T6" fmla="*/ 0 w 31"/>
                <a:gd name="T7" fmla="*/ 13 h 31"/>
                <a:gd name="T8" fmla="*/ 18 w 31"/>
                <a:gd name="T9" fmla="*/ 31 h 31"/>
              </a:gdLst>
              <a:ahLst/>
              <a:cxnLst>
                <a:cxn ang="0">
                  <a:pos x="T0" y="T1"/>
                </a:cxn>
                <a:cxn ang="0">
                  <a:pos x="T2" y="T3"/>
                </a:cxn>
                <a:cxn ang="0">
                  <a:pos x="T4" y="T5"/>
                </a:cxn>
                <a:cxn ang="0">
                  <a:pos x="T6" y="T7"/>
                </a:cxn>
                <a:cxn ang="0">
                  <a:pos x="T8" y="T9"/>
                </a:cxn>
              </a:cxnLst>
              <a:rect l="0" t="0" r="r" b="b"/>
              <a:pathLst>
                <a:path w="31" h="31">
                  <a:moveTo>
                    <a:pt x="18" y="31"/>
                  </a:moveTo>
                  <a:cubicBezTo>
                    <a:pt x="23" y="31"/>
                    <a:pt x="28" y="29"/>
                    <a:pt x="31" y="26"/>
                  </a:cubicBezTo>
                  <a:cubicBezTo>
                    <a:pt x="6" y="0"/>
                    <a:pt x="6" y="0"/>
                    <a:pt x="6" y="0"/>
                  </a:cubicBezTo>
                  <a:cubicBezTo>
                    <a:pt x="2" y="4"/>
                    <a:pt x="0" y="8"/>
                    <a:pt x="0" y="13"/>
                  </a:cubicBezTo>
                  <a:cubicBezTo>
                    <a:pt x="0" y="23"/>
                    <a:pt x="8" y="31"/>
                    <a:pt x="18" y="31"/>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92" name="Freeform 55"/>
            <p:cNvSpPr>
              <a:spLocks noEditPoints="1"/>
            </p:cNvSpPr>
            <p:nvPr/>
          </p:nvSpPr>
          <p:spPr bwMode="auto">
            <a:xfrm>
              <a:off x="6740" y="638"/>
              <a:ext cx="128" cy="75"/>
            </a:xfrm>
            <a:custGeom>
              <a:avLst/>
              <a:gdLst>
                <a:gd name="T0" fmla="*/ 258 w 266"/>
                <a:gd name="T1" fmla="*/ 0 h 163"/>
                <a:gd name="T2" fmla="*/ 8 w 266"/>
                <a:gd name="T3" fmla="*/ 0 h 163"/>
                <a:gd name="T4" fmla="*/ 0 w 266"/>
                <a:gd name="T5" fmla="*/ 8 h 163"/>
                <a:gd name="T6" fmla="*/ 8 w 266"/>
                <a:gd name="T7" fmla="*/ 16 h 163"/>
                <a:gd name="T8" fmla="*/ 23 w 266"/>
                <a:gd name="T9" fmla="*/ 16 h 163"/>
                <a:gd name="T10" fmla="*/ 23 w 266"/>
                <a:gd name="T11" fmla="*/ 102 h 163"/>
                <a:gd name="T12" fmla="*/ 17 w 266"/>
                <a:gd name="T13" fmla="*/ 102 h 163"/>
                <a:gd name="T14" fmla="*/ 8 w 266"/>
                <a:gd name="T15" fmla="*/ 111 h 163"/>
                <a:gd name="T16" fmla="*/ 8 w 266"/>
                <a:gd name="T17" fmla="*/ 155 h 163"/>
                <a:gd name="T18" fmla="*/ 17 w 266"/>
                <a:gd name="T19" fmla="*/ 163 h 163"/>
                <a:gd name="T20" fmla="*/ 249 w 266"/>
                <a:gd name="T21" fmla="*/ 163 h 163"/>
                <a:gd name="T22" fmla="*/ 258 w 266"/>
                <a:gd name="T23" fmla="*/ 155 h 163"/>
                <a:gd name="T24" fmla="*/ 258 w 266"/>
                <a:gd name="T25" fmla="*/ 111 h 163"/>
                <a:gd name="T26" fmla="*/ 249 w 266"/>
                <a:gd name="T27" fmla="*/ 102 h 163"/>
                <a:gd name="T28" fmla="*/ 243 w 266"/>
                <a:gd name="T29" fmla="*/ 102 h 163"/>
                <a:gd name="T30" fmla="*/ 243 w 266"/>
                <a:gd name="T31" fmla="*/ 16 h 163"/>
                <a:gd name="T32" fmla="*/ 258 w 266"/>
                <a:gd name="T33" fmla="*/ 16 h 163"/>
                <a:gd name="T34" fmla="*/ 266 w 266"/>
                <a:gd name="T35" fmla="*/ 8 h 163"/>
                <a:gd name="T36" fmla="*/ 258 w 266"/>
                <a:gd name="T37" fmla="*/ 0 h 163"/>
                <a:gd name="T38" fmla="*/ 189 w 266"/>
                <a:gd name="T39" fmla="*/ 16 h 163"/>
                <a:gd name="T40" fmla="*/ 189 w 266"/>
                <a:gd name="T41" fmla="*/ 102 h 163"/>
                <a:gd name="T42" fmla="*/ 160 w 266"/>
                <a:gd name="T43" fmla="*/ 102 h 163"/>
                <a:gd name="T44" fmla="*/ 160 w 266"/>
                <a:gd name="T45" fmla="*/ 16 h 163"/>
                <a:gd name="T46" fmla="*/ 189 w 266"/>
                <a:gd name="T47" fmla="*/ 16 h 163"/>
                <a:gd name="T48" fmla="*/ 148 w 266"/>
                <a:gd name="T49" fmla="*/ 16 h 163"/>
                <a:gd name="T50" fmla="*/ 148 w 266"/>
                <a:gd name="T51" fmla="*/ 102 h 163"/>
                <a:gd name="T52" fmla="*/ 118 w 266"/>
                <a:gd name="T53" fmla="*/ 102 h 163"/>
                <a:gd name="T54" fmla="*/ 118 w 266"/>
                <a:gd name="T55" fmla="*/ 16 h 163"/>
                <a:gd name="T56" fmla="*/ 148 w 266"/>
                <a:gd name="T57" fmla="*/ 16 h 163"/>
                <a:gd name="T58" fmla="*/ 106 w 266"/>
                <a:gd name="T59" fmla="*/ 16 h 163"/>
                <a:gd name="T60" fmla="*/ 106 w 266"/>
                <a:gd name="T61" fmla="*/ 102 h 163"/>
                <a:gd name="T62" fmla="*/ 77 w 266"/>
                <a:gd name="T63" fmla="*/ 102 h 163"/>
                <a:gd name="T64" fmla="*/ 77 w 266"/>
                <a:gd name="T65" fmla="*/ 16 h 163"/>
                <a:gd name="T66" fmla="*/ 106 w 266"/>
                <a:gd name="T67" fmla="*/ 16 h 163"/>
                <a:gd name="T68" fmla="*/ 35 w 266"/>
                <a:gd name="T69" fmla="*/ 16 h 163"/>
                <a:gd name="T70" fmla="*/ 65 w 266"/>
                <a:gd name="T71" fmla="*/ 16 h 163"/>
                <a:gd name="T72" fmla="*/ 65 w 266"/>
                <a:gd name="T73" fmla="*/ 102 h 163"/>
                <a:gd name="T74" fmla="*/ 35 w 266"/>
                <a:gd name="T75" fmla="*/ 102 h 163"/>
                <a:gd name="T76" fmla="*/ 35 w 266"/>
                <a:gd name="T77" fmla="*/ 16 h 163"/>
                <a:gd name="T78" fmla="*/ 201 w 266"/>
                <a:gd name="T79" fmla="*/ 102 h 163"/>
                <a:gd name="T80" fmla="*/ 201 w 266"/>
                <a:gd name="T81" fmla="*/ 16 h 163"/>
                <a:gd name="T82" fmla="*/ 231 w 266"/>
                <a:gd name="T83" fmla="*/ 16 h 163"/>
                <a:gd name="T84" fmla="*/ 231 w 266"/>
                <a:gd name="T85" fmla="*/ 102 h 163"/>
                <a:gd name="T86" fmla="*/ 201 w 266"/>
                <a:gd name="T87" fmla="*/ 102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66" h="163">
                  <a:moveTo>
                    <a:pt x="258" y="0"/>
                  </a:moveTo>
                  <a:cubicBezTo>
                    <a:pt x="8" y="0"/>
                    <a:pt x="8" y="0"/>
                    <a:pt x="8" y="0"/>
                  </a:cubicBezTo>
                  <a:cubicBezTo>
                    <a:pt x="4" y="0"/>
                    <a:pt x="0" y="4"/>
                    <a:pt x="0" y="8"/>
                  </a:cubicBezTo>
                  <a:cubicBezTo>
                    <a:pt x="0" y="13"/>
                    <a:pt x="4" y="16"/>
                    <a:pt x="8" y="16"/>
                  </a:cubicBezTo>
                  <a:cubicBezTo>
                    <a:pt x="23" y="16"/>
                    <a:pt x="23" y="16"/>
                    <a:pt x="23" y="16"/>
                  </a:cubicBezTo>
                  <a:cubicBezTo>
                    <a:pt x="23" y="102"/>
                    <a:pt x="23" y="102"/>
                    <a:pt x="23" y="102"/>
                  </a:cubicBezTo>
                  <a:cubicBezTo>
                    <a:pt x="17" y="102"/>
                    <a:pt x="17" y="102"/>
                    <a:pt x="17" y="102"/>
                  </a:cubicBezTo>
                  <a:cubicBezTo>
                    <a:pt x="12" y="102"/>
                    <a:pt x="8" y="106"/>
                    <a:pt x="8" y="111"/>
                  </a:cubicBezTo>
                  <a:cubicBezTo>
                    <a:pt x="8" y="155"/>
                    <a:pt x="8" y="155"/>
                    <a:pt x="8" y="155"/>
                  </a:cubicBezTo>
                  <a:cubicBezTo>
                    <a:pt x="8" y="160"/>
                    <a:pt x="12" y="163"/>
                    <a:pt x="17" y="163"/>
                  </a:cubicBezTo>
                  <a:cubicBezTo>
                    <a:pt x="249" y="163"/>
                    <a:pt x="249" y="163"/>
                    <a:pt x="249" y="163"/>
                  </a:cubicBezTo>
                  <a:cubicBezTo>
                    <a:pt x="254" y="163"/>
                    <a:pt x="258" y="160"/>
                    <a:pt x="258" y="155"/>
                  </a:cubicBezTo>
                  <a:cubicBezTo>
                    <a:pt x="258" y="111"/>
                    <a:pt x="258" y="111"/>
                    <a:pt x="258" y="111"/>
                  </a:cubicBezTo>
                  <a:cubicBezTo>
                    <a:pt x="258" y="106"/>
                    <a:pt x="254" y="102"/>
                    <a:pt x="249" y="102"/>
                  </a:cubicBezTo>
                  <a:cubicBezTo>
                    <a:pt x="243" y="102"/>
                    <a:pt x="243" y="102"/>
                    <a:pt x="243" y="102"/>
                  </a:cubicBezTo>
                  <a:cubicBezTo>
                    <a:pt x="243" y="16"/>
                    <a:pt x="243" y="16"/>
                    <a:pt x="243" y="16"/>
                  </a:cubicBezTo>
                  <a:cubicBezTo>
                    <a:pt x="258" y="16"/>
                    <a:pt x="258" y="16"/>
                    <a:pt x="258" y="16"/>
                  </a:cubicBezTo>
                  <a:cubicBezTo>
                    <a:pt x="262" y="16"/>
                    <a:pt x="266" y="13"/>
                    <a:pt x="266" y="8"/>
                  </a:cubicBezTo>
                  <a:cubicBezTo>
                    <a:pt x="266" y="4"/>
                    <a:pt x="262" y="0"/>
                    <a:pt x="258" y="0"/>
                  </a:cubicBezTo>
                  <a:close/>
                  <a:moveTo>
                    <a:pt x="189" y="16"/>
                  </a:moveTo>
                  <a:cubicBezTo>
                    <a:pt x="189" y="102"/>
                    <a:pt x="189" y="102"/>
                    <a:pt x="189" y="102"/>
                  </a:cubicBezTo>
                  <a:cubicBezTo>
                    <a:pt x="160" y="102"/>
                    <a:pt x="160" y="102"/>
                    <a:pt x="160" y="102"/>
                  </a:cubicBezTo>
                  <a:cubicBezTo>
                    <a:pt x="160" y="16"/>
                    <a:pt x="160" y="16"/>
                    <a:pt x="160" y="16"/>
                  </a:cubicBezTo>
                  <a:lnTo>
                    <a:pt x="189" y="16"/>
                  </a:lnTo>
                  <a:close/>
                  <a:moveTo>
                    <a:pt x="148" y="16"/>
                  </a:moveTo>
                  <a:cubicBezTo>
                    <a:pt x="148" y="102"/>
                    <a:pt x="148" y="102"/>
                    <a:pt x="148" y="102"/>
                  </a:cubicBezTo>
                  <a:cubicBezTo>
                    <a:pt x="118" y="102"/>
                    <a:pt x="118" y="102"/>
                    <a:pt x="118" y="102"/>
                  </a:cubicBezTo>
                  <a:cubicBezTo>
                    <a:pt x="118" y="16"/>
                    <a:pt x="118" y="16"/>
                    <a:pt x="118" y="16"/>
                  </a:cubicBezTo>
                  <a:lnTo>
                    <a:pt x="148" y="16"/>
                  </a:lnTo>
                  <a:close/>
                  <a:moveTo>
                    <a:pt x="106" y="16"/>
                  </a:moveTo>
                  <a:cubicBezTo>
                    <a:pt x="106" y="102"/>
                    <a:pt x="106" y="102"/>
                    <a:pt x="106" y="102"/>
                  </a:cubicBezTo>
                  <a:cubicBezTo>
                    <a:pt x="77" y="102"/>
                    <a:pt x="77" y="102"/>
                    <a:pt x="77" y="102"/>
                  </a:cubicBezTo>
                  <a:cubicBezTo>
                    <a:pt x="77" y="16"/>
                    <a:pt x="77" y="16"/>
                    <a:pt x="77" y="16"/>
                  </a:cubicBezTo>
                  <a:lnTo>
                    <a:pt x="106" y="16"/>
                  </a:lnTo>
                  <a:close/>
                  <a:moveTo>
                    <a:pt x="35" y="16"/>
                  </a:moveTo>
                  <a:cubicBezTo>
                    <a:pt x="65" y="16"/>
                    <a:pt x="65" y="16"/>
                    <a:pt x="65" y="16"/>
                  </a:cubicBezTo>
                  <a:cubicBezTo>
                    <a:pt x="65" y="102"/>
                    <a:pt x="65" y="102"/>
                    <a:pt x="65" y="102"/>
                  </a:cubicBezTo>
                  <a:cubicBezTo>
                    <a:pt x="35" y="102"/>
                    <a:pt x="35" y="102"/>
                    <a:pt x="35" y="102"/>
                  </a:cubicBezTo>
                  <a:lnTo>
                    <a:pt x="35" y="16"/>
                  </a:lnTo>
                  <a:close/>
                  <a:moveTo>
                    <a:pt x="201" y="102"/>
                  </a:moveTo>
                  <a:cubicBezTo>
                    <a:pt x="201" y="16"/>
                    <a:pt x="201" y="16"/>
                    <a:pt x="201" y="16"/>
                  </a:cubicBezTo>
                  <a:cubicBezTo>
                    <a:pt x="231" y="16"/>
                    <a:pt x="231" y="16"/>
                    <a:pt x="231" y="16"/>
                  </a:cubicBezTo>
                  <a:cubicBezTo>
                    <a:pt x="231" y="102"/>
                    <a:pt x="231" y="102"/>
                    <a:pt x="231" y="102"/>
                  </a:cubicBezTo>
                  <a:lnTo>
                    <a:pt x="201" y="102"/>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93" name="Freeform 56"/>
            <p:cNvSpPr>
              <a:spLocks/>
            </p:cNvSpPr>
            <p:nvPr/>
          </p:nvSpPr>
          <p:spPr bwMode="auto">
            <a:xfrm>
              <a:off x="6744" y="692"/>
              <a:ext cx="114" cy="21"/>
            </a:xfrm>
            <a:custGeom>
              <a:avLst/>
              <a:gdLst>
                <a:gd name="T0" fmla="*/ 22 w 236"/>
                <a:gd name="T1" fmla="*/ 34 h 47"/>
                <a:gd name="T2" fmla="*/ 14 w 236"/>
                <a:gd name="T3" fmla="*/ 25 h 47"/>
                <a:gd name="T4" fmla="*/ 14 w 236"/>
                <a:gd name="T5" fmla="*/ 0 h 47"/>
                <a:gd name="T6" fmla="*/ 0 w 236"/>
                <a:gd name="T7" fmla="*/ 0 h 47"/>
                <a:gd name="T8" fmla="*/ 0 w 236"/>
                <a:gd name="T9" fmla="*/ 39 h 47"/>
                <a:gd name="T10" fmla="*/ 9 w 236"/>
                <a:gd name="T11" fmla="*/ 47 h 47"/>
                <a:gd name="T12" fmla="*/ 236 w 236"/>
                <a:gd name="T13" fmla="*/ 47 h 47"/>
                <a:gd name="T14" fmla="*/ 236 w 236"/>
                <a:gd name="T15" fmla="*/ 34 h 47"/>
                <a:gd name="T16" fmla="*/ 22 w 236"/>
                <a:gd name="T17" fmla="*/ 34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6" h="47">
                  <a:moveTo>
                    <a:pt x="22" y="34"/>
                  </a:moveTo>
                  <a:cubicBezTo>
                    <a:pt x="17" y="34"/>
                    <a:pt x="14" y="30"/>
                    <a:pt x="14" y="25"/>
                  </a:cubicBezTo>
                  <a:cubicBezTo>
                    <a:pt x="14" y="0"/>
                    <a:pt x="14" y="0"/>
                    <a:pt x="14" y="0"/>
                  </a:cubicBezTo>
                  <a:cubicBezTo>
                    <a:pt x="0" y="0"/>
                    <a:pt x="0" y="0"/>
                    <a:pt x="0" y="0"/>
                  </a:cubicBezTo>
                  <a:cubicBezTo>
                    <a:pt x="0" y="39"/>
                    <a:pt x="0" y="39"/>
                    <a:pt x="0" y="39"/>
                  </a:cubicBezTo>
                  <a:cubicBezTo>
                    <a:pt x="0" y="44"/>
                    <a:pt x="4" y="47"/>
                    <a:pt x="9" y="47"/>
                  </a:cubicBezTo>
                  <a:cubicBezTo>
                    <a:pt x="236" y="47"/>
                    <a:pt x="236" y="47"/>
                    <a:pt x="236" y="47"/>
                  </a:cubicBezTo>
                  <a:cubicBezTo>
                    <a:pt x="236" y="34"/>
                    <a:pt x="236" y="34"/>
                    <a:pt x="236" y="34"/>
                  </a:cubicBezTo>
                  <a:lnTo>
                    <a:pt x="22" y="34"/>
                  </a:lnTo>
                  <a:close/>
                </a:path>
              </a:pathLst>
            </a:custGeom>
            <a:solidFill>
              <a:srgbClr val="DB7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94" name="Freeform 57"/>
            <p:cNvSpPr>
              <a:spLocks/>
            </p:cNvSpPr>
            <p:nvPr/>
          </p:nvSpPr>
          <p:spPr bwMode="auto">
            <a:xfrm>
              <a:off x="6744" y="685"/>
              <a:ext cx="120" cy="28"/>
            </a:xfrm>
            <a:custGeom>
              <a:avLst/>
              <a:gdLst>
                <a:gd name="T0" fmla="*/ 241 w 250"/>
                <a:gd name="T1" fmla="*/ 61 h 61"/>
                <a:gd name="T2" fmla="*/ 236 w 250"/>
                <a:gd name="T3" fmla="*/ 61 h 61"/>
                <a:gd name="T4" fmla="*/ 236 w 250"/>
                <a:gd name="T5" fmla="*/ 22 h 61"/>
                <a:gd name="T6" fmla="*/ 228 w 250"/>
                <a:gd name="T7" fmla="*/ 14 h 61"/>
                <a:gd name="T8" fmla="*/ 0 w 250"/>
                <a:gd name="T9" fmla="*/ 14 h 61"/>
                <a:gd name="T10" fmla="*/ 0 w 250"/>
                <a:gd name="T11" fmla="*/ 9 h 61"/>
                <a:gd name="T12" fmla="*/ 9 w 250"/>
                <a:gd name="T13" fmla="*/ 0 h 61"/>
                <a:gd name="T14" fmla="*/ 241 w 250"/>
                <a:gd name="T15" fmla="*/ 0 h 61"/>
                <a:gd name="T16" fmla="*/ 250 w 250"/>
                <a:gd name="T17" fmla="*/ 9 h 61"/>
                <a:gd name="T18" fmla="*/ 250 w 250"/>
                <a:gd name="T19" fmla="*/ 53 h 61"/>
                <a:gd name="T20" fmla="*/ 241 w 250"/>
                <a:gd name="T21" fmla="*/ 6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0" h="61">
                  <a:moveTo>
                    <a:pt x="241" y="61"/>
                  </a:moveTo>
                  <a:cubicBezTo>
                    <a:pt x="236" y="61"/>
                    <a:pt x="236" y="61"/>
                    <a:pt x="236" y="61"/>
                  </a:cubicBezTo>
                  <a:cubicBezTo>
                    <a:pt x="236" y="22"/>
                    <a:pt x="236" y="22"/>
                    <a:pt x="236" y="22"/>
                  </a:cubicBezTo>
                  <a:cubicBezTo>
                    <a:pt x="236" y="18"/>
                    <a:pt x="232" y="14"/>
                    <a:pt x="228" y="14"/>
                  </a:cubicBezTo>
                  <a:cubicBezTo>
                    <a:pt x="0" y="14"/>
                    <a:pt x="0" y="14"/>
                    <a:pt x="0" y="14"/>
                  </a:cubicBezTo>
                  <a:cubicBezTo>
                    <a:pt x="0" y="9"/>
                    <a:pt x="0" y="9"/>
                    <a:pt x="0" y="9"/>
                  </a:cubicBezTo>
                  <a:cubicBezTo>
                    <a:pt x="0" y="4"/>
                    <a:pt x="4" y="0"/>
                    <a:pt x="9" y="0"/>
                  </a:cubicBezTo>
                  <a:cubicBezTo>
                    <a:pt x="241" y="0"/>
                    <a:pt x="241" y="0"/>
                    <a:pt x="241" y="0"/>
                  </a:cubicBezTo>
                  <a:cubicBezTo>
                    <a:pt x="246" y="0"/>
                    <a:pt x="250" y="4"/>
                    <a:pt x="250" y="9"/>
                  </a:cubicBezTo>
                  <a:cubicBezTo>
                    <a:pt x="250" y="53"/>
                    <a:pt x="250" y="53"/>
                    <a:pt x="250" y="53"/>
                  </a:cubicBezTo>
                  <a:cubicBezTo>
                    <a:pt x="250" y="58"/>
                    <a:pt x="246" y="61"/>
                    <a:pt x="241" y="61"/>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95" name="Freeform 58"/>
            <p:cNvSpPr>
              <a:spLocks/>
            </p:cNvSpPr>
            <p:nvPr/>
          </p:nvSpPr>
          <p:spPr bwMode="auto">
            <a:xfrm>
              <a:off x="7492" y="642"/>
              <a:ext cx="22" cy="104"/>
            </a:xfrm>
            <a:custGeom>
              <a:avLst/>
              <a:gdLst>
                <a:gd name="T0" fmla="*/ 39 w 45"/>
                <a:gd name="T1" fmla="*/ 180 h 226"/>
                <a:gd name="T2" fmla="*/ 33 w 45"/>
                <a:gd name="T3" fmla="*/ 180 h 226"/>
                <a:gd name="T4" fmla="*/ 33 w 45"/>
                <a:gd name="T5" fmla="*/ 0 h 226"/>
                <a:gd name="T6" fmla="*/ 12 w 45"/>
                <a:gd name="T7" fmla="*/ 0 h 226"/>
                <a:gd name="T8" fmla="*/ 12 w 45"/>
                <a:gd name="T9" fmla="*/ 180 h 226"/>
                <a:gd name="T10" fmla="*/ 5 w 45"/>
                <a:gd name="T11" fmla="*/ 180 h 226"/>
                <a:gd name="T12" fmla="*/ 0 w 45"/>
                <a:gd name="T13" fmla="*/ 186 h 226"/>
                <a:gd name="T14" fmla="*/ 0 w 45"/>
                <a:gd name="T15" fmla="*/ 226 h 226"/>
                <a:gd name="T16" fmla="*/ 45 w 45"/>
                <a:gd name="T17" fmla="*/ 226 h 226"/>
                <a:gd name="T18" fmla="*/ 45 w 45"/>
                <a:gd name="T19" fmla="*/ 186 h 226"/>
                <a:gd name="T20" fmla="*/ 39 w 45"/>
                <a:gd name="T21" fmla="*/ 180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5" h="226">
                  <a:moveTo>
                    <a:pt x="39" y="180"/>
                  </a:moveTo>
                  <a:cubicBezTo>
                    <a:pt x="33" y="180"/>
                    <a:pt x="33" y="180"/>
                    <a:pt x="33" y="180"/>
                  </a:cubicBezTo>
                  <a:cubicBezTo>
                    <a:pt x="33" y="0"/>
                    <a:pt x="33" y="0"/>
                    <a:pt x="33" y="0"/>
                  </a:cubicBezTo>
                  <a:cubicBezTo>
                    <a:pt x="12" y="0"/>
                    <a:pt x="12" y="0"/>
                    <a:pt x="12" y="0"/>
                  </a:cubicBezTo>
                  <a:cubicBezTo>
                    <a:pt x="12" y="180"/>
                    <a:pt x="12" y="180"/>
                    <a:pt x="12" y="180"/>
                  </a:cubicBezTo>
                  <a:cubicBezTo>
                    <a:pt x="5" y="180"/>
                    <a:pt x="5" y="180"/>
                    <a:pt x="5" y="180"/>
                  </a:cubicBezTo>
                  <a:cubicBezTo>
                    <a:pt x="2" y="180"/>
                    <a:pt x="0" y="182"/>
                    <a:pt x="0" y="186"/>
                  </a:cubicBezTo>
                  <a:cubicBezTo>
                    <a:pt x="0" y="226"/>
                    <a:pt x="0" y="226"/>
                    <a:pt x="0" y="226"/>
                  </a:cubicBezTo>
                  <a:cubicBezTo>
                    <a:pt x="45" y="226"/>
                    <a:pt x="45" y="226"/>
                    <a:pt x="45" y="226"/>
                  </a:cubicBezTo>
                  <a:cubicBezTo>
                    <a:pt x="45" y="186"/>
                    <a:pt x="45" y="186"/>
                    <a:pt x="45" y="186"/>
                  </a:cubicBezTo>
                  <a:cubicBezTo>
                    <a:pt x="45" y="182"/>
                    <a:pt x="42" y="180"/>
                    <a:pt x="39" y="180"/>
                  </a:cubicBezTo>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96" name="Freeform 59"/>
            <p:cNvSpPr>
              <a:spLocks/>
            </p:cNvSpPr>
            <p:nvPr/>
          </p:nvSpPr>
          <p:spPr bwMode="auto">
            <a:xfrm>
              <a:off x="7504" y="642"/>
              <a:ext cx="10" cy="104"/>
            </a:xfrm>
            <a:custGeom>
              <a:avLst/>
              <a:gdLst>
                <a:gd name="T0" fmla="*/ 14 w 20"/>
                <a:gd name="T1" fmla="*/ 180 h 226"/>
                <a:gd name="T2" fmla="*/ 8 w 20"/>
                <a:gd name="T3" fmla="*/ 180 h 226"/>
                <a:gd name="T4" fmla="*/ 8 w 20"/>
                <a:gd name="T5" fmla="*/ 0 h 226"/>
                <a:gd name="T6" fmla="*/ 0 w 20"/>
                <a:gd name="T7" fmla="*/ 0 h 226"/>
                <a:gd name="T8" fmla="*/ 0 w 20"/>
                <a:gd name="T9" fmla="*/ 180 h 226"/>
                <a:gd name="T10" fmla="*/ 6 w 20"/>
                <a:gd name="T11" fmla="*/ 180 h 226"/>
                <a:gd name="T12" fmla="*/ 12 w 20"/>
                <a:gd name="T13" fmla="*/ 186 h 226"/>
                <a:gd name="T14" fmla="*/ 12 w 20"/>
                <a:gd name="T15" fmla="*/ 226 h 226"/>
                <a:gd name="T16" fmla="*/ 20 w 20"/>
                <a:gd name="T17" fmla="*/ 226 h 226"/>
                <a:gd name="T18" fmla="*/ 20 w 20"/>
                <a:gd name="T19" fmla="*/ 186 h 226"/>
                <a:gd name="T20" fmla="*/ 14 w 20"/>
                <a:gd name="T21" fmla="*/ 180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 h="226">
                  <a:moveTo>
                    <a:pt x="14" y="180"/>
                  </a:moveTo>
                  <a:cubicBezTo>
                    <a:pt x="8" y="180"/>
                    <a:pt x="8" y="180"/>
                    <a:pt x="8" y="180"/>
                  </a:cubicBezTo>
                  <a:cubicBezTo>
                    <a:pt x="8" y="0"/>
                    <a:pt x="8" y="0"/>
                    <a:pt x="8" y="0"/>
                  </a:cubicBezTo>
                  <a:cubicBezTo>
                    <a:pt x="0" y="0"/>
                    <a:pt x="0" y="0"/>
                    <a:pt x="0" y="0"/>
                  </a:cubicBezTo>
                  <a:cubicBezTo>
                    <a:pt x="0" y="180"/>
                    <a:pt x="0" y="180"/>
                    <a:pt x="0" y="180"/>
                  </a:cubicBezTo>
                  <a:cubicBezTo>
                    <a:pt x="6" y="180"/>
                    <a:pt x="6" y="180"/>
                    <a:pt x="6" y="180"/>
                  </a:cubicBezTo>
                  <a:cubicBezTo>
                    <a:pt x="9" y="180"/>
                    <a:pt x="12" y="182"/>
                    <a:pt x="12" y="186"/>
                  </a:cubicBezTo>
                  <a:cubicBezTo>
                    <a:pt x="12" y="226"/>
                    <a:pt x="12" y="226"/>
                    <a:pt x="12" y="226"/>
                  </a:cubicBezTo>
                  <a:cubicBezTo>
                    <a:pt x="20" y="226"/>
                    <a:pt x="20" y="226"/>
                    <a:pt x="20" y="226"/>
                  </a:cubicBezTo>
                  <a:cubicBezTo>
                    <a:pt x="20" y="186"/>
                    <a:pt x="20" y="186"/>
                    <a:pt x="20" y="186"/>
                  </a:cubicBezTo>
                  <a:cubicBezTo>
                    <a:pt x="20" y="182"/>
                    <a:pt x="17" y="180"/>
                    <a:pt x="14" y="180"/>
                  </a:cubicBez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97" name="Freeform 60"/>
            <p:cNvSpPr>
              <a:spLocks/>
            </p:cNvSpPr>
            <p:nvPr/>
          </p:nvSpPr>
          <p:spPr bwMode="auto">
            <a:xfrm>
              <a:off x="7492" y="642"/>
              <a:ext cx="9" cy="104"/>
            </a:xfrm>
            <a:custGeom>
              <a:avLst/>
              <a:gdLst>
                <a:gd name="T0" fmla="*/ 19 w 19"/>
                <a:gd name="T1" fmla="*/ 0 h 226"/>
                <a:gd name="T2" fmla="*/ 12 w 19"/>
                <a:gd name="T3" fmla="*/ 0 h 226"/>
                <a:gd name="T4" fmla="*/ 12 w 19"/>
                <a:gd name="T5" fmla="*/ 180 h 226"/>
                <a:gd name="T6" fmla="*/ 5 w 19"/>
                <a:gd name="T7" fmla="*/ 180 h 226"/>
                <a:gd name="T8" fmla="*/ 0 w 19"/>
                <a:gd name="T9" fmla="*/ 186 h 226"/>
                <a:gd name="T10" fmla="*/ 0 w 19"/>
                <a:gd name="T11" fmla="*/ 226 h 226"/>
                <a:gd name="T12" fmla="*/ 7 w 19"/>
                <a:gd name="T13" fmla="*/ 226 h 226"/>
                <a:gd name="T14" fmla="*/ 7 w 19"/>
                <a:gd name="T15" fmla="*/ 186 h 226"/>
                <a:gd name="T16" fmla="*/ 13 w 19"/>
                <a:gd name="T17" fmla="*/ 180 h 226"/>
                <a:gd name="T18" fmla="*/ 19 w 19"/>
                <a:gd name="T19" fmla="*/ 180 h 226"/>
                <a:gd name="T20" fmla="*/ 19 w 19"/>
                <a:gd name="T21" fmla="*/ 0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 h="226">
                  <a:moveTo>
                    <a:pt x="19" y="0"/>
                  </a:moveTo>
                  <a:cubicBezTo>
                    <a:pt x="12" y="0"/>
                    <a:pt x="12" y="0"/>
                    <a:pt x="12" y="0"/>
                  </a:cubicBezTo>
                  <a:cubicBezTo>
                    <a:pt x="12" y="180"/>
                    <a:pt x="12" y="180"/>
                    <a:pt x="12" y="180"/>
                  </a:cubicBezTo>
                  <a:cubicBezTo>
                    <a:pt x="5" y="180"/>
                    <a:pt x="5" y="180"/>
                    <a:pt x="5" y="180"/>
                  </a:cubicBezTo>
                  <a:cubicBezTo>
                    <a:pt x="2" y="180"/>
                    <a:pt x="0" y="182"/>
                    <a:pt x="0" y="186"/>
                  </a:cubicBezTo>
                  <a:cubicBezTo>
                    <a:pt x="0" y="226"/>
                    <a:pt x="0" y="226"/>
                    <a:pt x="0" y="226"/>
                  </a:cubicBezTo>
                  <a:cubicBezTo>
                    <a:pt x="7" y="226"/>
                    <a:pt x="7" y="226"/>
                    <a:pt x="7" y="226"/>
                  </a:cubicBezTo>
                  <a:cubicBezTo>
                    <a:pt x="7" y="186"/>
                    <a:pt x="7" y="186"/>
                    <a:pt x="7" y="186"/>
                  </a:cubicBezTo>
                  <a:cubicBezTo>
                    <a:pt x="7" y="182"/>
                    <a:pt x="10" y="180"/>
                    <a:pt x="13" y="180"/>
                  </a:cubicBezTo>
                  <a:cubicBezTo>
                    <a:pt x="19" y="180"/>
                    <a:pt x="19" y="180"/>
                    <a:pt x="19" y="180"/>
                  </a:cubicBezTo>
                  <a:cubicBezTo>
                    <a:pt x="19" y="0"/>
                    <a:pt x="19" y="0"/>
                    <a:pt x="19" y="0"/>
                  </a:cubicBezTo>
                </a:path>
              </a:pathLst>
            </a:custGeom>
            <a:solidFill>
              <a:srgbClr val="FFC7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98" name="Freeform 61"/>
            <p:cNvSpPr>
              <a:spLocks/>
            </p:cNvSpPr>
            <p:nvPr/>
          </p:nvSpPr>
          <p:spPr bwMode="auto">
            <a:xfrm>
              <a:off x="7240" y="391"/>
              <a:ext cx="85" cy="81"/>
            </a:xfrm>
            <a:custGeom>
              <a:avLst/>
              <a:gdLst>
                <a:gd name="T0" fmla="*/ 85 w 85"/>
                <a:gd name="T1" fmla="*/ 53 h 81"/>
                <a:gd name="T2" fmla="*/ 56 w 85"/>
                <a:gd name="T3" fmla="*/ 81 h 81"/>
                <a:gd name="T4" fmla="*/ 0 w 85"/>
                <a:gd name="T5" fmla="*/ 28 h 81"/>
                <a:gd name="T6" fmla="*/ 30 w 85"/>
                <a:gd name="T7" fmla="*/ 0 h 81"/>
                <a:gd name="T8" fmla="*/ 85 w 85"/>
                <a:gd name="T9" fmla="*/ 53 h 81"/>
              </a:gdLst>
              <a:ahLst/>
              <a:cxnLst>
                <a:cxn ang="0">
                  <a:pos x="T0" y="T1"/>
                </a:cxn>
                <a:cxn ang="0">
                  <a:pos x="T2" y="T3"/>
                </a:cxn>
                <a:cxn ang="0">
                  <a:pos x="T4" y="T5"/>
                </a:cxn>
                <a:cxn ang="0">
                  <a:pos x="T6" y="T7"/>
                </a:cxn>
                <a:cxn ang="0">
                  <a:pos x="T8" y="T9"/>
                </a:cxn>
              </a:cxnLst>
              <a:rect l="0" t="0" r="r" b="b"/>
              <a:pathLst>
                <a:path w="85" h="81">
                  <a:moveTo>
                    <a:pt x="85" y="53"/>
                  </a:moveTo>
                  <a:lnTo>
                    <a:pt x="56" y="81"/>
                  </a:lnTo>
                  <a:lnTo>
                    <a:pt x="0" y="28"/>
                  </a:lnTo>
                  <a:lnTo>
                    <a:pt x="30" y="0"/>
                  </a:lnTo>
                  <a:lnTo>
                    <a:pt x="85" y="53"/>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99" name="Freeform 62"/>
            <p:cNvSpPr>
              <a:spLocks/>
            </p:cNvSpPr>
            <p:nvPr/>
          </p:nvSpPr>
          <p:spPr bwMode="auto">
            <a:xfrm>
              <a:off x="7063" y="221"/>
              <a:ext cx="202" cy="194"/>
            </a:xfrm>
            <a:custGeom>
              <a:avLst/>
              <a:gdLst>
                <a:gd name="T0" fmla="*/ 415 w 419"/>
                <a:gd name="T1" fmla="*/ 379 h 419"/>
                <a:gd name="T2" fmla="*/ 415 w 419"/>
                <a:gd name="T3" fmla="*/ 392 h 419"/>
                <a:gd name="T4" fmla="*/ 392 w 419"/>
                <a:gd name="T5" fmla="*/ 415 h 419"/>
                <a:gd name="T6" fmla="*/ 380 w 419"/>
                <a:gd name="T7" fmla="*/ 415 h 419"/>
                <a:gd name="T8" fmla="*/ 3 w 419"/>
                <a:gd name="T9" fmla="*/ 39 h 419"/>
                <a:gd name="T10" fmla="*/ 3 w 419"/>
                <a:gd name="T11" fmla="*/ 27 h 419"/>
                <a:gd name="T12" fmla="*/ 27 w 419"/>
                <a:gd name="T13" fmla="*/ 3 h 419"/>
                <a:gd name="T14" fmla="*/ 39 w 419"/>
                <a:gd name="T15" fmla="*/ 3 h 419"/>
                <a:gd name="T16" fmla="*/ 415 w 419"/>
                <a:gd name="T17" fmla="*/ 379 h 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9" h="419">
                  <a:moveTo>
                    <a:pt x="415" y="379"/>
                  </a:moveTo>
                  <a:cubicBezTo>
                    <a:pt x="419" y="383"/>
                    <a:pt x="419" y="388"/>
                    <a:pt x="415" y="392"/>
                  </a:cubicBezTo>
                  <a:cubicBezTo>
                    <a:pt x="392" y="415"/>
                    <a:pt x="392" y="415"/>
                    <a:pt x="392" y="415"/>
                  </a:cubicBezTo>
                  <a:cubicBezTo>
                    <a:pt x="388" y="419"/>
                    <a:pt x="383" y="419"/>
                    <a:pt x="380" y="415"/>
                  </a:cubicBezTo>
                  <a:cubicBezTo>
                    <a:pt x="3" y="39"/>
                    <a:pt x="3" y="39"/>
                    <a:pt x="3" y="39"/>
                  </a:cubicBezTo>
                  <a:cubicBezTo>
                    <a:pt x="0" y="35"/>
                    <a:pt x="0" y="30"/>
                    <a:pt x="3" y="27"/>
                  </a:cubicBezTo>
                  <a:cubicBezTo>
                    <a:pt x="27" y="3"/>
                    <a:pt x="27" y="3"/>
                    <a:pt x="27" y="3"/>
                  </a:cubicBezTo>
                  <a:cubicBezTo>
                    <a:pt x="30" y="0"/>
                    <a:pt x="36" y="0"/>
                    <a:pt x="39" y="3"/>
                  </a:cubicBezTo>
                  <a:lnTo>
                    <a:pt x="415" y="379"/>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100" name="Freeform 63"/>
            <p:cNvSpPr>
              <a:spLocks/>
            </p:cNvSpPr>
            <p:nvPr/>
          </p:nvSpPr>
          <p:spPr bwMode="auto">
            <a:xfrm>
              <a:off x="7281" y="430"/>
              <a:ext cx="372" cy="356"/>
            </a:xfrm>
            <a:custGeom>
              <a:avLst/>
              <a:gdLst>
                <a:gd name="T0" fmla="*/ 372 w 372"/>
                <a:gd name="T1" fmla="*/ 316 h 356"/>
                <a:gd name="T2" fmla="*/ 330 w 372"/>
                <a:gd name="T3" fmla="*/ 356 h 356"/>
                <a:gd name="T4" fmla="*/ 0 w 372"/>
                <a:gd name="T5" fmla="*/ 39 h 356"/>
                <a:gd name="T6" fmla="*/ 41 w 372"/>
                <a:gd name="T7" fmla="*/ 0 h 356"/>
                <a:gd name="T8" fmla="*/ 372 w 372"/>
                <a:gd name="T9" fmla="*/ 316 h 356"/>
              </a:gdLst>
              <a:ahLst/>
              <a:cxnLst>
                <a:cxn ang="0">
                  <a:pos x="T0" y="T1"/>
                </a:cxn>
                <a:cxn ang="0">
                  <a:pos x="T2" y="T3"/>
                </a:cxn>
                <a:cxn ang="0">
                  <a:pos x="T4" y="T5"/>
                </a:cxn>
                <a:cxn ang="0">
                  <a:pos x="T6" y="T7"/>
                </a:cxn>
                <a:cxn ang="0">
                  <a:pos x="T8" y="T9"/>
                </a:cxn>
              </a:cxnLst>
              <a:rect l="0" t="0" r="r" b="b"/>
              <a:pathLst>
                <a:path w="372" h="356">
                  <a:moveTo>
                    <a:pt x="372" y="316"/>
                  </a:moveTo>
                  <a:lnTo>
                    <a:pt x="330" y="356"/>
                  </a:lnTo>
                  <a:lnTo>
                    <a:pt x="0" y="39"/>
                  </a:lnTo>
                  <a:lnTo>
                    <a:pt x="41" y="0"/>
                  </a:lnTo>
                  <a:lnTo>
                    <a:pt x="372" y="316"/>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101" name="Freeform 64"/>
            <p:cNvSpPr>
              <a:spLocks/>
            </p:cNvSpPr>
            <p:nvPr/>
          </p:nvSpPr>
          <p:spPr bwMode="auto">
            <a:xfrm>
              <a:off x="7236" y="387"/>
              <a:ext cx="38" cy="35"/>
            </a:xfrm>
            <a:custGeom>
              <a:avLst/>
              <a:gdLst>
                <a:gd name="T0" fmla="*/ 9 w 79"/>
                <a:gd name="T1" fmla="*/ 77 h 77"/>
                <a:gd name="T2" fmla="*/ 4 w 79"/>
                <a:gd name="T3" fmla="*/ 75 h 77"/>
                <a:gd name="T4" fmla="*/ 4 w 79"/>
                <a:gd name="T5" fmla="*/ 64 h 77"/>
                <a:gd name="T6" fmla="*/ 64 w 79"/>
                <a:gd name="T7" fmla="*/ 3 h 77"/>
                <a:gd name="T8" fmla="*/ 75 w 79"/>
                <a:gd name="T9" fmla="*/ 3 h 77"/>
                <a:gd name="T10" fmla="*/ 75 w 79"/>
                <a:gd name="T11" fmla="*/ 15 h 77"/>
                <a:gd name="T12" fmla="*/ 15 w 79"/>
                <a:gd name="T13" fmla="*/ 75 h 77"/>
                <a:gd name="T14" fmla="*/ 9 w 79"/>
                <a:gd name="T15" fmla="*/ 77 h 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9" h="77">
                  <a:moveTo>
                    <a:pt x="9" y="77"/>
                  </a:moveTo>
                  <a:cubicBezTo>
                    <a:pt x="7" y="77"/>
                    <a:pt x="5" y="77"/>
                    <a:pt x="4" y="75"/>
                  </a:cubicBezTo>
                  <a:cubicBezTo>
                    <a:pt x="0" y="72"/>
                    <a:pt x="0" y="67"/>
                    <a:pt x="4" y="64"/>
                  </a:cubicBezTo>
                  <a:cubicBezTo>
                    <a:pt x="64" y="3"/>
                    <a:pt x="64" y="3"/>
                    <a:pt x="64" y="3"/>
                  </a:cubicBezTo>
                  <a:cubicBezTo>
                    <a:pt x="67" y="0"/>
                    <a:pt x="72" y="0"/>
                    <a:pt x="75" y="3"/>
                  </a:cubicBezTo>
                  <a:cubicBezTo>
                    <a:pt x="79" y="6"/>
                    <a:pt x="79" y="12"/>
                    <a:pt x="75" y="15"/>
                  </a:cubicBezTo>
                  <a:cubicBezTo>
                    <a:pt x="15" y="75"/>
                    <a:pt x="15" y="75"/>
                    <a:pt x="15" y="75"/>
                  </a:cubicBezTo>
                  <a:cubicBezTo>
                    <a:pt x="13" y="77"/>
                    <a:pt x="11" y="77"/>
                    <a:pt x="9" y="77"/>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102" name="Freeform 65"/>
            <p:cNvSpPr>
              <a:spLocks/>
            </p:cNvSpPr>
            <p:nvPr/>
          </p:nvSpPr>
          <p:spPr bwMode="auto">
            <a:xfrm>
              <a:off x="7142" y="297"/>
              <a:ext cx="28" cy="26"/>
            </a:xfrm>
            <a:custGeom>
              <a:avLst/>
              <a:gdLst>
                <a:gd name="T0" fmla="*/ 9 w 58"/>
                <a:gd name="T1" fmla="*/ 57 h 57"/>
                <a:gd name="T2" fmla="*/ 3 w 58"/>
                <a:gd name="T3" fmla="*/ 55 h 57"/>
                <a:gd name="T4" fmla="*/ 3 w 58"/>
                <a:gd name="T5" fmla="*/ 44 h 57"/>
                <a:gd name="T6" fmla="*/ 44 w 58"/>
                <a:gd name="T7" fmla="*/ 3 h 57"/>
                <a:gd name="T8" fmla="*/ 55 w 58"/>
                <a:gd name="T9" fmla="*/ 3 h 57"/>
                <a:gd name="T10" fmla="*/ 55 w 58"/>
                <a:gd name="T11" fmla="*/ 14 h 57"/>
                <a:gd name="T12" fmla="*/ 15 w 58"/>
                <a:gd name="T13" fmla="*/ 55 h 57"/>
                <a:gd name="T14" fmla="*/ 9 w 58"/>
                <a:gd name="T15" fmla="*/ 57 h 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8" h="57">
                  <a:moveTo>
                    <a:pt x="9" y="57"/>
                  </a:moveTo>
                  <a:cubicBezTo>
                    <a:pt x="7" y="57"/>
                    <a:pt x="5" y="56"/>
                    <a:pt x="3" y="55"/>
                  </a:cubicBezTo>
                  <a:cubicBezTo>
                    <a:pt x="0" y="52"/>
                    <a:pt x="0" y="47"/>
                    <a:pt x="3" y="44"/>
                  </a:cubicBezTo>
                  <a:cubicBezTo>
                    <a:pt x="44" y="3"/>
                    <a:pt x="44" y="3"/>
                    <a:pt x="44" y="3"/>
                  </a:cubicBezTo>
                  <a:cubicBezTo>
                    <a:pt x="47" y="0"/>
                    <a:pt x="52" y="0"/>
                    <a:pt x="55" y="3"/>
                  </a:cubicBezTo>
                  <a:cubicBezTo>
                    <a:pt x="58" y="6"/>
                    <a:pt x="58" y="11"/>
                    <a:pt x="55" y="14"/>
                  </a:cubicBezTo>
                  <a:cubicBezTo>
                    <a:pt x="15" y="55"/>
                    <a:pt x="15" y="55"/>
                    <a:pt x="15" y="55"/>
                  </a:cubicBezTo>
                  <a:cubicBezTo>
                    <a:pt x="13" y="56"/>
                    <a:pt x="11" y="57"/>
                    <a:pt x="9" y="57"/>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103" name="Freeform 66"/>
            <p:cNvSpPr>
              <a:spLocks/>
            </p:cNvSpPr>
            <p:nvPr/>
          </p:nvSpPr>
          <p:spPr bwMode="auto">
            <a:xfrm>
              <a:off x="7275" y="424"/>
              <a:ext cx="54" cy="51"/>
            </a:xfrm>
            <a:custGeom>
              <a:avLst/>
              <a:gdLst>
                <a:gd name="T0" fmla="*/ 9 w 111"/>
                <a:gd name="T1" fmla="*/ 110 h 110"/>
                <a:gd name="T2" fmla="*/ 3 w 111"/>
                <a:gd name="T3" fmla="*/ 108 h 110"/>
                <a:gd name="T4" fmla="*/ 3 w 111"/>
                <a:gd name="T5" fmla="*/ 96 h 110"/>
                <a:gd name="T6" fmla="*/ 96 w 111"/>
                <a:gd name="T7" fmla="*/ 3 h 110"/>
                <a:gd name="T8" fmla="*/ 108 w 111"/>
                <a:gd name="T9" fmla="*/ 3 h 110"/>
                <a:gd name="T10" fmla="*/ 108 w 111"/>
                <a:gd name="T11" fmla="*/ 15 h 110"/>
                <a:gd name="T12" fmla="*/ 15 w 111"/>
                <a:gd name="T13" fmla="*/ 108 h 110"/>
                <a:gd name="T14" fmla="*/ 9 w 111"/>
                <a:gd name="T15" fmla="*/ 110 h 1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1" h="110">
                  <a:moveTo>
                    <a:pt x="9" y="110"/>
                  </a:moveTo>
                  <a:cubicBezTo>
                    <a:pt x="7" y="110"/>
                    <a:pt x="5" y="109"/>
                    <a:pt x="3" y="108"/>
                  </a:cubicBezTo>
                  <a:cubicBezTo>
                    <a:pt x="0" y="104"/>
                    <a:pt x="0" y="99"/>
                    <a:pt x="3" y="96"/>
                  </a:cubicBezTo>
                  <a:cubicBezTo>
                    <a:pt x="96" y="3"/>
                    <a:pt x="96" y="3"/>
                    <a:pt x="96" y="3"/>
                  </a:cubicBezTo>
                  <a:cubicBezTo>
                    <a:pt x="100" y="0"/>
                    <a:pt x="105" y="0"/>
                    <a:pt x="108" y="3"/>
                  </a:cubicBezTo>
                  <a:cubicBezTo>
                    <a:pt x="111" y="6"/>
                    <a:pt x="111" y="11"/>
                    <a:pt x="108" y="15"/>
                  </a:cubicBezTo>
                  <a:cubicBezTo>
                    <a:pt x="15" y="108"/>
                    <a:pt x="15" y="108"/>
                    <a:pt x="15" y="108"/>
                  </a:cubicBezTo>
                  <a:cubicBezTo>
                    <a:pt x="13" y="109"/>
                    <a:pt x="11" y="110"/>
                    <a:pt x="9" y="110"/>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104" name="Freeform 67"/>
            <p:cNvSpPr>
              <a:spLocks/>
            </p:cNvSpPr>
            <p:nvPr/>
          </p:nvSpPr>
          <p:spPr bwMode="auto">
            <a:xfrm>
              <a:off x="7311" y="433"/>
              <a:ext cx="342" cy="317"/>
            </a:xfrm>
            <a:custGeom>
              <a:avLst/>
              <a:gdLst>
                <a:gd name="T0" fmla="*/ 342 w 342"/>
                <a:gd name="T1" fmla="*/ 313 h 317"/>
                <a:gd name="T2" fmla="*/ 338 w 342"/>
                <a:gd name="T3" fmla="*/ 317 h 317"/>
                <a:gd name="T4" fmla="*/ 0 w 342"/>
                <a:gd name="T5" fmla="*/ 14 h 317"/>
                <a:gd name="T6" fmla="*/ 14 w 342"/>
                <a:gd name="T7" fmla="*/ 0 h 317"/>
                <a:gd name="T8" fmla="*/ 342 w 342"/>
                <a:gd name="T9" fmla="*/ 313 h 317"/>
              </a:gdLst>
              <a:ahLst/>
              <a:cxnLst>
                <a:cxn ang="0">
                  <a:pos x="T0" y="T1"/>
                </a:cxn>
                <a:cxn ang="0">
                  <a:pos x="T2" y="T3"/>
                </a:cxn>
                <a:cxn ang="0">
                  <a:pos x="T4" y="T5"/>
                </a:cxn>
                <a:cxn ang="0">
                  <a:pos x="T6" y="T7"/>
                </a:cxn>
                <a:cxn ang="0">
                  <a:pos x="T8" y="T9"/>
                </a:cxn>
              </a:cxnLst>
              <a:rect l="0" t="0" r="r" b="b"/>
              <a:pathLst>
                <a:path w="342" h="317">
                  <a:moveTo>
                    <a:pt x="342" y="313"/>
                  </a:moveTo>
                  <a:lnTo>
                    <a:pt x="338" y="317"/>
                  </a:lnTo>
                  <a:lnTo>
                    <a:pt x="0" y="14"/>
                  </a:lnTo>
                  <a:lnTo>
                    <a:pt x="14" y="0"/>
                  </a:lnTo>
                  <a:lnTo>
                    <a:pt x="342" y="313"/>
                  </a:ln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105" name="Freeform 68"/>
            <p:cNvSpPr>
              <a:spLocks/>
            </p:cNvSpPr>
            <p:nvPr/>
          </p:nvSpPr>
          <p:spPr bwMode="auto">
            <a:xfrm>
              <a:off x="7284" y="458"/>
              <a:ext cx="331" cy="328"/>
            </a:xfrm>
            <a:custGeom>
              <a:avLst/>
              <a:gdLst>
                <a:gd name="T0" fmla="*/ 327 w 331"/>
                <a:gd name="T1" fmla="*/ 328 h 328"/>
                <a:gd name="T2" fmla="*/ 331 w 331"/>
                <a:gd name="T3" fmla="*/ 325 h 328"/>
                <a:gd name="T4" fmla="*/ 15 w 331"/>
                <a:gd name="T5" fmla="*/ 0 h 328"/>
                <a:gd name="T6" fmla="*/ 0 w 331"/>
                <a:gd name="T7" fmla="*/ 14 h 328"/>
                <a:gd name="T8" fmla="*/ 327 w 331"/>
                <a:gd name="T9" fmla="*/ 328 h 328"/>
              </a:gdLst>
              <a:ahLst/>
              <a:cxnLst>
                <a:cxn ang="0">
                  <a:pos x="T0" y="T1"/>
                </a:cxn>
                <a:cxn ang="0">
                  <a:pos x="T2" y="T3"/>
                </a:cxn>
                <a:cxn ang="0">
                  <a:pos x="T4" y="T5"/>
                </a:cxn>
                <a:cxn ang="0">
                  <a:pos x="T6" y="T7"/>
                </a:cxn>
                <a:cxn ang="0">
                  <a:pos x="T8" y="T9"/>
                </a:cxn>
              </a:cxnLst>
              <a:rect l="0" t="0" r="r" b="b"/>
              <a:pathLst>
                <a:path w="331" h="328">
                  <a:moveTo>
                    <a:pt x="327" y="328"/>
                  </a:moveTo>
                  <a:lnTo>
                    <a:pt x="331" y="325"/>
                  </a:lnTo>
                  <a:lnTo>
                    <a:pt x="15" y="0"/>
                  </a:lnTo>
                  <a:lnTo>
                    <a:pt x="0" y="14"/>
                  </a:lnTo>
                  <a:lnTo>
                    <a:pt x="327" y="328"/>
                  </a:lnTo>
                  <a:close/>
                </a:path>
              </a:pathLst>
            </a:custGeom>
            <a:solidFill>
              <a:srgbClr val="DB7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106" name="Freeform 69"/>
            <p:cNvSpPr>
              <a:spLocks/>
            </p:cNvSpPr>
            <p:nvPr/>
          </p:nvSpPr>
          <p:spPr bwMode="auto">
            <a:xfrm>
              <a:off x="7431" y="746"/>
              <a:ext cx="232" cy="32"/>
            </a:xfrm>
            <a:custGeom>
              <a:avLst/>
              <a:gdLst>
                <a:gd name="T0" fmla="*/ 481 w 481"/>
                <a:gd name="T1" fmla="*/ 14 h 69"/>
                <a:gd name="T2" fmla="*/ 467 w 481"/>
                <a:gd name="T3" fmla="*/ 0 h 69"/>
                <a:gd name="T4" fmla="*/ 15 w 481"/>
                <a:gd name="T5" fmla="*/ 0 h 69"/>
                <a:gd name="T6" fmla="*/ 0 w 481"/>
                <a:gd name="T7" fmla="*/ 14 h 69"/>
                <a:gd name="T8" fmla="*/ 0 w 481"/>
                <a:gd name="T9" fmla="*/ 55 h 69"/>
                <a:gd name="T10" fmla="*/ 15 w 481"/>
                <a:gd name="T11" fmla="*/ 69 h 69"/>
                <a:gd name="T12" fmla="*/ 467 w 481"/>
                <a:gd name="T13" fmla="*/ 69 h 69"/>
                <a:gd name="T14" fmla="*/ 481 w 481"/>
                <a:gd name="T15" fmla="*/ 55 h 69"/>
                <a:gd name="T16" fmla="*/ 481 w 481"/>
                <a:gd name="T17" fmla="*/ 14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1" h="69">
                  <a:moveTo>
                    <a:pt x="481" y="14"/>
                  </a:moveTo>
                  <a:cubicBezTo>
                    <a:pt x="481" y="6"/>
                    <a:pt x="475" y="0"/>
                    <a:pt x="467" y="0"/>
                  </a:cubicBezTo>
                  <a:cubicBezTo>
                    <a:pt x="15" y="0"/>
                    <a:pt x="15" y="0"/>
                    <a:pt x="15" y="0"/>
                  </a:cubicBezTo>
                  <a:cubicBezTo>
                    <a:pt x="7" y="0"/>
                    <a:pt x="0" y="6"/>
                    <a:pt x="0" y="14"/>
                  </a:cubicBezTo>
                  <a:cubicBezTo>
                    <a:pt x="0" y="55"/>
                    <a:pt x="0" y="55"/>
                    <a:pt x="0" y="55"/>
                  </a:cubicBezTo>
                  <a:cubicBezTo>
                    <a:pt x="0" y="63"/>
                    <a:pt x="7" y="69"/>
                    <a:pt x="15" y="69"/>
                  </a:cubicBezTo>
                  <a:cubicBezTo>
                    <a:pt x="467" y="69"/>
                    <a:pt x="467" y="69"/>
                    <a:pt x="467" y="69"/>
                  </a:cubicBezTo>
                  <a:cubicBezTo>
                    <a:pt x="475" y="69"/>
                    <a:pt x="481" y="63"/>
                    <a:pt x="481" y="55"/>
                  </a:cubicBezTo>
                  <a:lnTo>
                    <a:pt x="481" y="14"/>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107" name="Oval 70"/>
            <p:cNvSpPr>
              <a:spLocks noChangeArrowheads="1"/>
            </p:cNvSpPr>
            <p:nvPr/>
          </p:nvSpPr>
          <p:spPr bwMode="auto">
            <a:xfrm>
              <a:off x="7325" y="788"/>
              <a:ext cx="67" cy="63"/>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108" name="Oval 71"/>
            <p:cNvSpPr>
              <a:spLocks noChangeArrowheads="1"/>
            </p:cNvSpPr>
            <p:nvPr/>
          </p:nvSpPr>
          <p:spPr bwMode="auto">
            <a:xfrm>
              <a:off x="7459" y="788"/>
              <a:ext cx="66" cy="63"/>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109" name="Oval 72"/>
            <p:cNvSpPr>
              <a:spLocks noChangeArrowheads="1"/>
            </p:cNvSpPr>
            <p:nvPr/>
          </p:nvSpPr>
          <p:spPr bwMode="auto">
            <a:xfrm>
              <a:off x="7560" y="788"/>
              <a:ext cx="66" cy="63"/>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110" name="Freeform 73"/>
            <p:cNvSpPr>
              <a:spLocks/>
            </p:cNvSpPr>
            <p:nvPr/>
          </p:nvSpPr>
          <p:spPr bwMode="auto">
            <a:xfrm>
              <a:off x="7278" y="683"/>
              <a:ext cx="119" cy="136"/>
            </a:xfrm>
            <a:custGeom>
              <a:avLst/>
              <a:gdLst>
                <a:gd name="T0" fmla="*/ 247 w 247"/>
                <a:gd name="T1" fmla="*/ 0 h 295"/>
                <a:gd name="T2" fmla="*/ 66 w 247"/>
                <a:gd name="T3" fmla="*/ 0 h 295"/>
                <a:gd name="T4" fmla="*/ 16 w 247"/>
                <a:gd name="T5" fmla="*/ 295 h 295"/>
                <a:gd name="T6" fmla="*/ 197 w 247"/>
                <a:gd name="T7" fmla="*/ 295 h 295"/>
                <a:gd name="T8" fmla="*/ 247 w 247"/>
                <a:gd name="T9" fmla="*/ 0 h 295"/>
              </a:gdLst>
              <a:ahLst/>
              <a:cxnLst>
                <a:cxn ang="0">
                  <a:pos x="T0" y="T1"/>
                </a:cxn>
                <a:cxn ang="0">
                  <a:pos x="T2" y="T3"/>
                </a:cxn>
                <a:cxn ang="0">
                  <a:pos x="T4" y="T5"/>
                </a:cxn>
                <a:cxn ang="0">
                  <a:pos x="T6" y="T7"/>
                </a:cxn>
                <a:cxn ang="0">
                  <a:pos x="T8" y="T9"/>
                </a:cxn>
              </a:cxnLst>
              <a:rect l="0" t="0" r="r" b="b"/>
              <a:pathLst>
                <a:path w="247" h="295">
                  <a:moveTo>
                    <a:pt x="247" y="0"/>
                  </a:moveTo>
                  <a:cubicBezTo>
                    <a:pt x="193" y="0"/>
                    <a:pt x="97" y="0"/>
                    <a:pt x="66" y="0"/>
                  </a:cubicBezTo>
                  <a:cubicBezTo>
                    <a:pt x="0" y="76"/>
                    <a:pt x="16" y="295"/>
                    <a:pt x="16" y="295"/>
                  </a:cubicBezTo>
                  <a:cubicBezTo>
                    <a:pt x="197" y="295"/>
                    <a:pt x="197" y="295"/>
                    <a:pt x="197" y="295"/>
                  </a:cubicBezTo>
                  <a:cubicBezTo>
                    <a:pt x="197" y="295"/>
                    <a:pt x="181" y="76"/>
                    <a:pt x="247" y="0"/>
                  </a:cubicBez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111" name="Freeform 74"/>
            <p:cNvSpPr>
              <a:spLocks/>
            </p:cNvSpPr>
            <p:nvPr/>
          </p:nvSpPr>
          <p:spPr bwMode="auto">
            <a:xfrm>
              <a:off x="7470" y="778"/>
              <a:ext cx="1" cy="1"/>
            </a:xfrm>
            <a:custGeom>
              <a:avLst/>
              <a:gdLst>
                <a:gd name="T0" fmla="*/ 0 w 2"/>
                <a:gd name="T1" fmla="*/ 1 h 1"/>
                <a:gd name="T2" fmla="*/ 2 w 2"/>
                <a:gd name="T3" fmla="*/ 0 h 1"/>
                <a:gd name="T4" fmla="*/ 0 w 2"/>
                <a:gd name="T5" fmla="*/ 0 h 1"/>
                <a:gd name="T6" fmla="*/ 0 w 2"/>
                <a:gd name="T7" fmla="*/ 1 h 1"/>
              </a:gdLst>
              <a:ahLst/>
              <a:cxnLst>
                <a:cxn ang="0">
                  <a:pos x="T0" y="T1"/>
                </a:cxn>
                <a:cxn ang="0">
                  <a:pos x="T2" y="T3"/>
                </a:cxn>
                <a:cxn ang="0">
                  <a:pos x="T4" y="T5"/>
                </a:cxn>
                <a:cxn ang="0">
                  <a:pos x="T6" y="T7"/>
                </a:cxn>
              </a:cxnLst>
              <a:rect l="0" t="0" r="r" b="b"/>
              <a:pathLst>
                <a:path w="2" h="1">
                  <a:moveTo>
                    <a:pt x="0" y="1"/>
                  </a:moveTo>
                  <a:cubicBezTo>
                    <a:pt x="1" y="0"/>
                    <a:pt x="2" y="0"/>
                    <a:pt x="2" y="0"/>
                  </a:cubicBezTo>
                  <a:cubicBezTo>
                    <a:pt x="0" y="0"/>
                    <a:pt x="0" y="0"/>
                    <a:pt x="0" y="0"/>
                  </a:cubicBezTo>
                  <a:lnTo>
                    <a:pt x="0" y="1"/>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112" name="Freeform 75"/>
            <p:cNvSpPr>
              <a:spLocks/>
            </p:cNvSpPr>
            <p:nvPr/>
          </p:nvSpPr>
          <p:spPr bwMode="auto">
            <a:xfrm>
              <a:off x="7395" y="778"/>
              <a:ext cx="1" cy="1"/>
            </a:xfrm>
            <a:custGeom>
              <a:avLst/>
              <a:gdLst>
                <a:gd name="T0" fmla="*/ 0 w 3"/>
                <a:gd name="T1" fmla="*/ 1 h 1"/>
                <a:gd name="T2" fmla="*/ 3 w 3"/>
                <a:gd name="T3" fmla="*/ 0 h 1"/>
                <a:gd name="T4" fmla="*/ 0 w 3"/>
                <a:gd name="T5" fmla="*/ 0 h 1"/>
                <a:gd name="T6" fmla="*/ 0 w 3"/>
                <a:gd name="T7" fmla="*/ 1 h 1"/>
              </a:gdLst>
              <a:ahLst/>
              <a:cxnLst>
                <a:cxn ang="0">
                  <a:pos x="T0" y="T1"/>
                </a:cxn>
                <a:cxn ang="0">
                  <a:pos x="T2" y="T3"/>
                </a:cxn>
                <a:cxn ang="0">
                  <a:pos x="T4" y="T5"/>
                </a:cxn>
                <a:cxn ang="0">
                  <a:pos x="T6" y="T7"/>
                </a:cxn>
              </a:cxnLst>
              <a:rect l="0" t="0" r="r" b="b"/>
              <a:pathLst>
                <a:path w="3" h="1">
                  <a:moveTo>
                    <a:pt x="0" y="1"/>
                  </a:moveTo>
                  <a:cubicBezTo>
                    <a:pt x="1" y="0"/>
                    <a:pt x="2" y="0"/>
                    <a:pt x="3" y="0"/>
                  </a:cubicBezTo>
                  <a:cubicBezTo>
                    <a:pt x="0" y="0"/>
                    <a:pt x="0" y="0"/>
                    <a:pt x="0" y="0"/>
                  </a:cubicBezTo>
                  <a:lnTo>
                    <a:pt x="0" y="1"/>
                  </a:ln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113" name="Freeform 76"/>
            <p:cNvSpPr>
              <a:spLocks/>
            </p:cNvSpPr>
            <p:nvPr/>
          </p:nvSpPr>
          <p:spPr bwMode="auto">
            <a:xfrm>
              <a:off x="7278" y="683"/>
              <a:ext cx="44" cy="136"/>
            </a:xfrm>
            <a:custGeom>
              <a:avLst/>
              <a:gdLst>
                <a:gd name="T0" fmla="*/ 92 w 92"/>
                <a:gd name="T1" fmla="*/ 0 h 295"/>
                <a:gd name="T2" fmla="*/ 66 w 92"/>
                <a:gd name="T3" fmla="*/ 0 h 295"/>
                <a:gd name="T4" fmla="*/ 16 w 92"/>
                <a:gd name="T5" fmla="*/ 295 h 295"/>
                <a:gd name="T6" fmla="*/ 42 w 92"/>
                <a:gd name="T7" fmla="*/ 295 h 295"/>
                <a:gd name="T8" fmla="*/ 92 w 92"/>
                <a:gd name="T9" fmla="*/ 0 h 295"/>
              </a:gdLst>
              <a:ahLst/>
              <a:cxnLst>
                <a:cxn ang="0">
                  <a:pos x="T0" y="T1"/>
                </a:cxn>
                <a:cxn ang="0">
                  <a:pos x="T2" y="T3"/>
                </a:cxn>
                <a:cxn ang="0">
                  <a:pos x="T4" y="T5"/>
                </a:cxn>
                <a:cxn ang="0">
                  <a:pos x="T6" y="T7"/>
                </a:cxn>
                <a:cxn ang="0">
                  <a:pos x="T8" y="T9"/>
                </a:cxn>
              </a:cxnLst>
              <a:rect l="0" t="0" r="r" b="b"/>
              <a:pathLst>
                <a:path w="92" h="295">
                  <a:moveTo>
                    <a:pt x="92" y="0"/>
                  </a:moveTo>
                  <a:cubicBezTo>
                    <a:pt x="82" y="0"/>
                    <a:pt x="73" y="0"/>
                    <a:pt x="66" y="0"/>
                  </a:cubicBezTo>
                  <a:cubicBezTo>
                    <a:pt x="0" y="76"/>
                    <a:pt x="16" y="295"/>
                    <a:pt x="16" y="295"/>
                  </a:cubicBezTo>
                  <a:cubicBezTo>
                    <a:pt x="42" y="295"/>
                    <a:pt x="42" y="295"/>
                    <a:pt x="42" y="295"/>
                  </a:cubicBezTo>
                  <a:cubicBezTo>
                    <a:pt x="42" y="295"/>
                    <a:pt x="26" y="76"/>
                    <a:pt x="92" y="0"/>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114" name="Rectangle 77"/>
            <p:cNvSpPr>
              <a:spLocks noChangeArrowheads="1"/>
            </p:cNvSpPr>
            <p:nvPr/>
          </p:nvSpPr>
          <p:spPr bwMode="auto">
            <a:xfrm>
              <a:off x="7069" y="242"/>
              <a:ext cx="7" cy="233"/>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115" name="Freeform 78"/>
            <p:cNvSpPr>
              <a:spLocks/>
            </p:cNvSpPr>
            <p:nvPr/>
          </p:nvSpPr>
          <p:spPr bwMode="auto">
            <a:xfrm>
              <a:off x="7354" y="683"/>
              <a:ext cx="315" cy="136"/>
            </a:xfrm>
            <a:custGeom>
              <a:avLst/>
              <a:gdLst>
                <a:gd name="T0" fmla="*/ 642 w 656"/>
                <a:gd name="T1" fmla="*/ 206 h 295"/>
                <a:gd name="T2" fmla="*/ 219 w 656"/>
                <a:gd name="T3" fmla="*/ 206 h 295"/>
                <a:gd name="T4" fmla="*/ 217 w 656"/>
                <a:gd name="T5" fmla="*/ 207 h 295"/>
                <a:gd name="T6" fmla="*/ 217 w 656"/>
                <a:gd name="T7" fmla="*/ 0 h 295"/>
                <a:gd name="T8" fmla="*/ 66 w 656"/>
                <a:gd name="T9" fmla="*/ 0 h 295"/>
                <a:gd name="T10" fmla="*/ 16 w 656"/>
                <a:gd name="T11" fmla="*/ 295 h 295"/>
                <a:gd name="T12" fmla="*/ 642 w 656"/>
                <a:gd name="T13" fmla="*/ 295 h 295"/>
                <a:gd name="T14" fmla="*/ 656 w 656"/>
                <a:gd name="T15" fmla="*/ 281 h 295"/>
                <a:gd name="T16" fmla="*/ 656 w 656"/>
                <a:gd name="T17" fmla="*/ 221 h 295"/>
                <a:gd name="T18" fmla="*/ 642 w 656"/>
                <a:gd name="T19" fmla="*/ 206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56" h="295">
                  <a:moveTo>
                    <a:pt x="642" y="206"/>
                  </a:moveTo>
                  <a:cubicBezTo>
                    <a:pt x="219" y="206"/>
                    <a:pt x="219" y="206"/>
                    <a:pt x="219" y="206"/>
                  </a:cubicBezTo>
                  <a:cubicBezTo>
                    <a:pt x="219" y="206"/>
                    <a:pt x="218" y="206"/>
                    <a:pt x="217" y="207"/>
                  </a:cubicBezTo>
                  <a:cubicBezTo>
                    <a:pt x="217" y="0"/>
                    <a:pt x="217" y="0"/>
                    <a:pt x="217" y="0"/>
                  </a:cubicBezTo>
                  <a:cubicBezTo>
                    <a:pt x="217" y="0"/>
                    <a:pt x="119" y="0"/>
                    <a:pt x="66" y="0"/>
                  </a:cubicBezTo>
                  <a:cubicBezTo>
                    <a:pt x="0" y="76"/>
                    <a:pt x="16" y="295"/>
                    <a:pt x="16" y="295"/>
                  </a:cubicBezTo>
                  <a:cubicBezTo>
                    <a:pt x="642" y="295"/>
                    <a:pt x="642" y="295"/>
                    <a:pt x="642" y="295"/>
                  </a:cubicBezTo>
                  <a:cubicBezTo>
                    <a:pt x="650" y="295"/>
                    <a:pt x="656" y="289"/>
                    <a:pt x="656" y="281"/>
                  </a:cubicBezTo>
                  <a:cubicBezTo>
                    <a:pt x="656" y="221"/>
                    <a:pt x="656" y="221"/>
                    <a:pt x="656" y="221"/>
                  </a:cubicBezTo>
                  <a:cubicBezTo>
                    <a:pt x="656" y="213"/>
                    <a:pt x="650" y="206"/>
                    <a:pt x="642" y="206"/>
                  </a:cubicBez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116" name="Freeform 79"/>
            <p:cNvSpPr>
              <a:spLocks/>
            </p:cNvSpPr>
            <p:nvPr/>
          </p:nvSpPr>
          <p:spPr bwMode="auto">
            <a:xfrm>
              <a:off x="7354" y="683"/>
              <a:ext cx="104" cy="136"/>
            </a:xfrm>
            <a:custGeom>
              <a:avLst/>
              <a:gdLst>
                <a:gd name="T0" fmla="*/ 81 w 217"/>
                <a:gd name="T1" fmla="*/ 15 h 295"/>
                <a:gd name="T2" fmla="*/ 217 w 217"/>
                <a:gd name="T3" fmla="*/ 15 h 295"/>
                <a:gd name="T4" fmla="*/ 217 w 217"/>
                <a:gd name="T5" fmla="*/ 0 h 295"/>
                <a:gd name="T6" fmla="*/ 66 w 217"/>
                <a:gd name="T7" fmla="*/ 0 h 295"/>
                <a:gd name="T8" fmla="*/ 16 w 217"/>
                <a:gd name="T9" fmla="*/ 295 h 295"/>
                <a:gd name="T10" fmla="*/ 30 w 217"/>
                <a:gd name="T11" fmla="*/ 295 h 295"/>
                <a:gd name="T12" fmla="*/ 81 w 217"/>
                <a:gd name="T13" fmla="*/ 15 h 295"/>
              </a:gdLst>
              <a:ahLst/>
              <a:cxnLst>
                <a:cxn ang="0">
                  <a:pos x="T0" y="T1"/>
                </a:cxn>
                <a:cxn ang="0">
                  <a:pos x="T2" y="T3"/>
                </a:cxn>
                <a:cxn ang="0">
                  <a:pos x="T4" y="T5"/>
                </a:cxn>
                <a:cxn ang="0">
                  <a:pos x="T6" y="T7"/>
                </a:cxn>
                <a:cxn ang="0">
                  <a:pos x="T8" y="T9"/>
                </a:cxn>
                <a:cxn ang="0">
                  <a:pos x="T10" y="T11"/>
                </a:cxn>
                <a:cxn ang="0">
                  <a:pos x="T12" y="T13"/>
                </a:cxn>
              </a:cxnLst>
              <a:rect l="0" t="0" r="r" b="b"/>
              <a:pathLst>
                <a:path w="217" h="295">
                  <a:moveTo>
                    <a:pt x="81" y="15"/>
                  </a:moveTo>
                  <a:cubicBezTo>
                    <a:pt x="122" y="15"/>
                    <a:pt x="188" y="15"/>
                    <a:pt x="217" y="15"/>
                  </a:cubicBezTo>
                  <a:cubicBezTo>
                    <a:pt x="217" y="0"/>
                    <a:pt x="217" y="0"/>
                    <a:pt x="217" y="0"/>
                  </a:cubicBezTo>
                  <a:cubicBezTo>
                    <a:pt x="217" y="0"/>
                    <a:pt x="119" y="0"/>
                    <a:pt x="66" y="0"/>
                  </a:cubicBezTo>
                  <a:cubicBezTo>
                    <a:pt x="0" y="76"/>
                    <a:pt x="16" y="295"/>
                    <a:pt x="16" y="295"/>
                  </a:cubicBezTo>
                  <a:cubicBezTo>
                    <a:pt x="30" y="295"/>
                    <a:pt x="30" y="295"/>
                    <a:pt x="30" y="295"/>
                  </a:cubicBezTo>
                  <a:cubicBezTo>
                    <a:pt x="28" y="244"/>
                    <a:pt x="25" y="79"/>
                    <a:pt x="81" y="15"/>
                  </a:cubicBezTo>
                  <a:close/>
                </a:path>
              </a:pathLst>
            </a:custGeom>
            <a:solidFill>
              <a:srgbClr val="FFCB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117" name="Freeform 80"/>
            <p:cNvSpPr>
              <a:spLocks/>
            </p:cNvSpPr>
            <p:nvPr/>
          </p:nvSpPr>
          <p:spPr bwMode="auto">
            <a:xfrm>
              <a:off x="7361" y="813"/>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118" name="Freeform 81"/>
            <p:cNvSpPr>
              <a:spLocks/>
            </p:cNvSpPr>
            <p:nvPr/>
          </p:nvSpPr>
          <p:spPr bwMode="auto">
            <a:xfrm>
              <a:off x="7361" y="814"/>
              <a:ext cx="0" cy="1"/>
            </a:xfrm>
            <a:custGeom>
              <a:avLst/>
              <a:gdLst>
                <a:gd name="T0" fmla="*/ 1 h 1"/>
                <a:gd name="T1" fmla="*/ 0 h 1"/>
                <a:gd name="T2" fmla="*/ 1 h 1"/>
              </a:gdLst>
              <a:ahLst/>
              <a:cxnLst>
                <a:cxn ang="0">
                  <a:pos x="0" y="T0"/>
                </a:cxn>
                <a:cxn ang="0">
                  <a:pos x="0" y="T1"/>
                </a:cxn>
                <a:cxn ang="0">
                  <a:pos x="0" y="T2"/>
                </a:cxn>
              </a:cxnLst>
              <a:rect l="0" t="0" r="r" b="b"/>
              <a:pathLst>
                <a:path h="1">
                  <a:moveTo>
                    <a:pt x="0" y="1"/>
                  </a:moveTo>
                  <a:lnTo>
                    <a:pt x="0" y="0"/>
                  </a:lnTo>
                  <a:lnTo>
                    <a:pt x="0" y="1"/>
                  </a:ln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119" name="Freeform 82"/>
            <p:cNvSpPr>
              <a:spLocks/>
            </p:cNvSpPr>
            <p:nvPr/>
          </p:nvSpPr>
          <p:spPr bwMode="auto">
            <a:xfrm>
              <a:off x="7361" y="817"/>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120" name="Freeform 83"/>
            <p:cNvSpPr>
              <a:spLocks/>
            </p:cNvSpPr>
            <p:nvPr/>
          </p:nvSpPr>
          <p:spPr bwMode="auto">
            <a:xfrm>
              <a:off x="7368" y="778"/>
              <a:ext cx="301" cy="41"/>
            </a:xfrm>
            <a:custGeom>
              <a:avLst/>
              <a:gdLst>
                <a:gd name="T0" fmla="*/ 613 w 627"/>
                <a:gd name="T1" fmla="*/ 0 h 89"/>
                <a:gd name="T2" fmla="*/ 613 w 627"/>
                <a:gd name="T3" fmla="*/ 56 h 89"/>
                <a:gd name="T4" fmla="*/ 599 w 627"/>
                <a:gd name="T5" fmla="*/ 71 h 89"/>
                <a:gd name="T6" fmla="*/ 0 w 627"/>
                <a:gd name="T7" fmla="*/ 71 h 89"/>
                <a:gd name="T8" fmla="*/ 1 w 627"/>
                <a:gd name="T9" fmla="*/ 89 h 89"/>
                <a:gd name="T10" fmla="*/ 613 w 627"/>
                <a:gd name="T11" fmla="*/ 89 h 89"/>
                <a:gd name="T12" fmla="*/ 627 w 627"/>
                <a:gd name="T13" fmla="*/ 75 h 89"/>
                <a:gd name="T14" fmla="*/ 627 w 627"/>
                <a:gd name="T15" fmla="*/ 15 h 89"/>
                <a:gd name="T16" fmla="*/ 613 w 627"/>
                <a:gd name="T17"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7" h="89">
                  <a:moveTo>
                    <a:pt x="613" y="0"/>
                  </a:moveTo>
                  <a:cubicBezTo>
                    <a:pt x="613" y="56"/>
                    <a:pt x="613" y="56"/>
                    <a:pt x="613" y="56"/>
                  </a:cubicBezTo>
                  <a:cubicBezTo>
                    <a:pt x="613" y="64"/>
                    <a:pt x="607" y="71"/>
                    <a:pt x="599" y="71"/>
                  </a:cubicBezTo>
                  <a:cubicBezTo>
                    <a:pt x="0" y="71"/>
                    <a:pt x="0" y="71"/>
                    <a:pt x="0" y="71"/>
                  </a:cubicBezTo>
                  <a:cubicBezTo>
                    <a:pt x="0" y="78"/>
                    <a:pt x="1" y="84"/>
                    <a:pt x="1" y="89"/>
                  </a:cubicBezTo>
                  <a:cubicBezTo>
                    <a:pt x="613" y="89"/>
                    <a:pt x="613" y="89"/>
                    <a:pt x="613" y="89"/>
                  </a:cubicBezTo>
                  <a:cubicBezTo>
                    <a:pt x="621" y="89"/>
                    <a:pt x="627" y="83"/>
                    <a:pt x="627" y="75"/>
                  </a:cubicBezTo>
                  <a:cubicBezTo>
                    <a:pt x="627" y="15"/>
                    <a:pt x="627" y="15"/>
                    <a:pt x="627" y="15"/>
                  </a:cubicBezTo>
                  <a:cubicBezTo>
                    <a:pt x="627" y="7"/>
                    <a:pt x="621" y="1"/>
                    <a:pt x="613" y="0"/>
                  </a:cubicBezTo>
                  <a:close/>
                </a:path>
              </a:pathLst>
            </a:custGeom>
            <a:solidFill>
              <a:srgbClr val="DB9D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121" name="Freeform 84"/>
            <p:cNvSpPr>
              <a:spLocks/>
            </p:cNvSpPr>
            <p:nvPr/>
          </p:nvSpPr>
          <p:spPr bwMode="auto">
            <a:xfrm>
              <a:off x="7374" y="698"/>
              <a:ext cx="71" cy="80"/>
            </a:xfrm>
            <a:custGeom>
              <a:avLst/>
              <a:gdLst>
                <a:gd name="T0" fmla="*/ 146 w 146"/>
                <a:gd name="T1" fmla="*/ 174 h 174"/>
                <a:gd name="T2" fmla="*/ 146 w 146"/>
                <a:gd name="T3" fmla="*/ 0 h 174"/>
                <a:gd name="T4" fmla="*/ 40 w 146"/>
                <a:gd name="T5" fmla="*/ 0 h 174"/>
                <a:gd name="T6" fmla="*/ 0 w 146"/>
                <a:gd name="T7" fmla="*/ 174 h 174"/>
                <a:gd name="T8" fmla="*/ 146 w 146"/>
                <a:gd name="T9" fmla="*/ 174 h 174"/>
              </a:gdLst>
              <a:ahLst/>
              <a:cxnLst>
                <a:cxn ang="0">
                  <a:pos x="T0" y="T1"/>
                </a:cxn>
                <a:cxn ang="0">
                  <a:pos x="T2" y="T3"/>
                </a:cxn>
                <a:cxn ang="0">
                  <a:pos x="T4" y="T5"/>
                </a:cxn>
                <a:cxn ang="0">
                  <a:pos x="T6" y="T7"/>
                </a:cxn>
                <a:cxn ang="0">
                  <a:pos x="T8" y="T9"/>
                </a:cxn>
              </a:cxnLst>
              <a:rect l="0" t="0" r="r" b="b"/>
              <a:pathLst>
                <a:path w="146" h="174">
                  <a:moveTo>
                    <a:pt x="146" y="174"/>
                  </a:moveTo>
                  <a:cubicBezTo>
                    <a:pt x="146" y="0"/>
                    <a:pt x="146" y="0"/>
                    <a:pt x="146" y="0"/>
                  </a:cubicBezTo>
                  <a:cubicBezTo>
                    <a:pt x="146" y="0"/>
                    <a:pt x="82" y="0"/>
                    <a:pt x="40" y="0"/>
                  </a:cubicBezTo>
                  <a:cubicBezTo>
                    <a:pt x="8" y="38"/>
                    <a:pt x="0" y="119"/>
                    <a:pt x="0" y="174"/>
                  </a:cubicBezTo>
                  <a:lnTo>
                    <a:pt x="146" y="174"/>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122" name="Freeform 85"/>
            <p:cNvSpPr>
              <a:spLocks/>
            </p:cNvSpPr>
            <p:nvPr/>
          </p:nvSpPr>
          <p:spPr bwMode="auto">
            <a:xfrm>
              <a:off x="7374" y="698"/>
              <a:ext cx="71" cy="80"/>
            </a:xfrm>
            <a:custGeom>
              <a:avLst/>
              <a:gdLst>
                <a:gd name="T0" fmla="*/ 146 w 146"/>
                <a:gd name="T1" fmla="*/ 174 h 174"/>
                <a:gd name="T2" fmla="*/ 40 w 146"/>
                <a:gd name="T3" fmla="*/ 0 h 174"/>
                <a:gd name="T4" fmla="*/ 0 w 146"/>
                <a:gd name="T5" fmla="*/ 174 h 174"/>
                <a:gd name="T6" fmla="*/ 146 w 146"/>
                <a:gd name="T7" fmla="*/ 174 h 174"/>
              </a:gdLst>
              <a:ahLst/>
              <a:cxnLst>
                <a:cxn ang="0">
                  <a:pos x="T0" y="T1"/>
                </a:cxn>
                <a:cxn ang="0">
                  <a:pos x="T2" y="T3"/>
                </a:cxn>
                <a:cxn ang="0">
                  <a:pos x="T4" y="T5"/>
                </a:cxn>
                <a:cxn ang="0">
                  <a:pos x="T6" y="T7"/>
                </a:cxn>
              </a:cxnLst>
              <a:rect l="0" t="0" r="r" b="b"/>
              <a:pathLst>
                <a:path w="146" h="174">
                  <a:moveTo>
                    <a:pt x="146" y="174"/>
                  </a:moveTo>
                  <a:cubicBezTo>
                    <a:pt x="146" y="174"/>
                    <a:pt x="84" y="73"/>
                    <a:pt x="40" y="0"/>
                  </a:cubicBezTo>
                  <a:cubicBezTo>
                    <a:pt x="8" y="38"/>
                    <a:pt x="0" y="119"/>
                    <a:pt x="0" y="174"/>
                  </a:cubicBezTo>
                  <a:lnTo>
                    <a:pt x="146" y="174"/>
                  </a:lnTo>
                  <a:close/>
                </a:path>
              </a:pathLst>
            </a:custGeom>
            <a:solidFill>
              <a:srgbClr val="006FC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123" name="Oval 86"/>
            <p:cNvSpPr>
              <a:spLocks noChangeArrowheads="1"/>
            </p:cNvSpPr>
            <p:nvPr/>
          </p:nvSpPr>
          <p:spPr bwMode="auto">
            <a:xfrm>
              <a:off x="7376" y="788"/>
              <a:ext cx="66" cy="63"/>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124" name="Oval 87"/>
            <p:cNvSpPr>
              <a:spLocks noChangeArrowheads="1"/>
            </p:cNvSpPr>
            <p:nvPr/>
          </p:nvSpPr>
          <p:spPr bwMode="auto">
            <a:xfrm>
              <a:off x="7392" y="802"/>
              <a:ext cx="35" cy="35"/>
            </a:xfrm>
            <a:prstGeom prst="ellipse">
              <a:avLst/>
            </a:pr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125" name="Oval 88"/>
            <p:cNvSpPr>
              <a:spLocks noChangeArrowheads="1"/>
            </p:cNvSpPr>
            <p:nvPr/>
          </p:nvSpPr>
          <p:spPr bwMode="auto">
            <a:xfrm>
              <a:off x="7579" y="788"/>
              <a:ext cx="67" cy="63"/>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126" name="Oval 89"/>
            <p:cNvSpPr>
              <a:spLocks noChangeArrowheads="1"/>
            </p:cNvSpPr>
            <p:nvPr/>
          </p:nvSpPr>
          <p:spPr bwMode="auto">
            <a:xfrm>
              <a:off x="7509" y="788"/>
              <a:ext cx="66" cy="63"/>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127" name="Freeform 90"/>
            <p:cNvSpPr>
              <a:spLocks/>
            </p:cNvSpPr>
            <p:nvPr/>
          </p:nvSpPr>
          <p:spPr bwMode="auto">
            <a:xfrm>
              <a:off x="7392" y="807"/>
              <a:ext cx="29" cy="30"/>
            </a:xfrm>
            <a:custGeom>
              <a:avLst/>
              <a:gdLst>
                <a:gd name="T0" fmla="*/ 37 w 62"/>
                <a:gd name="T1" fmla="*/ 63 h 63"/>
                <a:gd name="T2" fmla="*/ 62 w 62"/>
                <a:gd name="T3" fmla="*/ 52 h 63"/>
                <a:gd name="T4" fmla="*/ 10 w 62"/>
                <a:gd name="T5" fmla="*/ 0 h 63"/>
                <a:gd name="T6" fmla="*/ 0 w 62"/>
                <a:gd name="T7" fmla="*/ 26 h 63"/>
                <a:gd name="T8" fmla="*/ 37 w 62"/>
                <a:gd name="T9" fmla="*/ 63 h 63"/>
              </a:gdLst>
              <a:ahLst/>
              <a:cxnLst>
                <a:cxn ang="0">
                  <a:pos x="T0" y="T1"/>
                </a:cxn>
                <a:cxn ang="0">
                  <a:pos x="T2" y="T3"/>
                </a:cxn>
                <a:cxn ang="0">
                  <a:pos x="T4" y="T5"/>
                </a:cxn>
                <a:cxn ang="0">
                  <a:pos x="T6" y="T7"/>
                </a:cxn>
                <a:cxn ang="0">
                  <a:pos x="T8" y="T9"/>
                </a:cxn>
              </a:cxnLst>
              <a:rect l="0" t="0" r="r" b="b"/>
              <a:pathLst>
                <a:path w="62" h="63">
                  <a:moveTo>
                    <a:pt x="37" y="63"/>
                  </a:moveTo>
                  <a:cubicBezTo>
                    <a:pt x="47" y="63"/>
                    <a:pt x="56" y="59"/>
                    <a:pt x="62" y="52"/>
                  </a:cubicBezTo>
                  <a:cubicBezTo>
                    <a:pt x="10" y="0"/>
                    <a:pt x="10" y="0"/>
                    <a:pt x="10" y="0"/>
                  </a:cubicBezTo>
                  <a:cubicBezTo>
                    <a:pt x="4" y="7"/>
                    <a:pt x="0" y="16"/>
                    <a:pt x="0" y="26"/>
                  </a:cubicBezTo>
                  <a:cubicBezTo>
                    <a:pt x="0" y="46"/>
                    <a:pt x="16" y="63"/>
                    <a:pt x="37" y="63"/>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128" name="Freeform 91"/>
            <p:cNvSpPr>
              <a:spLocks/>
            </p:cNvSpPr>
            <p:nvPr/>
          </p:nvSpPr>
          <p:spPr bwMode="auto">
            <a:xfrm>
              <a:off x="7301" y="790"/>
              <a:ext cx="42" cy="5"/>
            </a:xfrm>
            <a:custGeom>
              <a:avLst/>
              <a:gdLst>
                <a:gd name="T0" fmla="*/ 81 w 87"/>
                <a:gd name="T1" fmla="*/ 12 h 12"/>
                <a:gd name="T2" fmla="*/ 6 w 87"/>
                <a:gd name="T3" fmla="*/ 12 h 12"/>
                <a:gd name="T4" fmla="*/ 0 w 87"/>
                <a:gd name="T5" fmla="*/ 6 h 12"/>
                <a:gd name="T6" fmla="*/ 6 w 87"/>
                <a:gd name="T7" fmla="*/ 0 h 12"/>
                <a:gd name="T8" fmla="*/ 81 w 87"/>
                <a:gd name="T9" fmla="*/ 0 h 12"/>
                <a:gd name="T10" fmla="*/ 87 w 87"/>
                <a:gd name="T11" fmla="*/ 6 h 12"/>
                <a:gd name="T12" fmla="*/ 81 w 87"/>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87" h="12">
                  <a:moveTo>
                    <a:pt x="81" y="12"/>
                  </a:moveTo>
                  <a:cubicBezTo>
                    <a:pt x="6" y="12"/>
                    <a:pt x="6" y="12"/>
                    <a:pt x="6" y="12"/>
                  </a:cubicBezTo>
                  <a:cubicBezTo>
                    <a:pt x="2" y="12"/>
                    <a:pt x="0" y="9"/>
                    <a:pt x="0" y="6"/>
                  </a:cubicBezTo>
                  <a:cubicBezTo>
                    <a:pt x="0" y="3"/>
                    <a:pt x="2" y="0"/>
                    <a:pt x="6" y="0"/>
                  </a:cubicBezTo>
                  <a:cubicBezTo>
                    <a:pt x="81" y="0"/>
                    <a:pt x="81" y="0"/>
                    <a:pt x="81" y="0"/>
                  </a:cubicBezTo>
                  <a:cubicBezTo>
                    <a:pt x="84" y="0"/>
                    <a:pt x="87" y="3"/>
                    <a:pt x="87" y="6"/>
                  </a:cubicBezTo>
                  <a:cubicBezTo>
                    <a:pt x="87" y="9"/>
                    <a:pt x="84" y="12"/>
                    <a:pt x="81" y="12"/>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129" name="Freeform 92"/>
            <p:cNvSpPr>
              <a:spLocks/>
            </p:cNvSpPr>
            <p:nvPr/>
          </p:nvSpPr>
          <p:spPr bwMode="auto">
            <a:xfrm>
              <a:off x="7301" y="802"/>
              <a:ext cx="42" cy="6"/>
            </a:xfrm>
            <a:custGeom>
              <a:avLst/>
              <a:gdLst>
                <a:gd name="T0" fmla="*/ 81 w 87"/>
                <a:gd name="T1" fmla="*/ 12 h 12"/>
                <a:gd name="T2" fmla="*/ 6 w 87"/>
                <a:gd name="T3" fmla="*/ 12 h 12"/>
                <a:gd name="T4" fmla="*/ 0 w 87"/>
                <a:gd name="T5" fmla="*/ 6 h 12"/>
                <a:gd name="T6" fmla="*/ 6 w 87"/>
                <a:gd name="T7" fmla="*/ 0 h 12"/>
                <a:gd name="T8" fmla="*/ 81 w 87"/>
                <a:gd name="T9" fmla="*/ 0 h 12"/>
                <a:gd name="T10" fmla="*/ 87 w 87"/>
                <a:gd name="T11" fmla="*/ 6 h 12"/>
                <a:gd name="T12" fmla="*/ 81 w 87"/>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87" h="12">
                  <a:moveTo>
                    <a:pt x="81" y="12"/>
                  </a:moveTo>
                  <a:cubicBezTo>
                    <a:pt x="6" y="12"/>
                    <a:pt x="6" y="12"/>
                    <a:pt x="6" y="12"/>
                  </a:cubicBezTo>
                  <a:cubicBezTo>
                    <a:pt x="2" y="12"/>
                    <a:pt x="0" y="10"/>
                    <a:pt x="0" y="6"/>
                  </a:cubicBezTo>
                  <a:cubicBezTo>
                    <a:pt x="0" y="3"/>
                    <a:pt x="2" y="0"/>
                    <a:pt x="6" y="0"/>
                  </a:cubicBezTo>
                  <a:cubicBezTo>
                    <a:pt x="81" y="0"/>
                    <a:pt x="81" y="0"/>
                    <a:pt x="81" y="0"/>
                  </a:cubicBezTo>
                  <a:cubicBezTo>
                    <a:pt x="84" y="0"/>
                    <a:pt x="87" y="3"/>
                    <a:pt x="87" y="6"/>
                  </a:cubicBezTo>
                  <a:cubicBezTo>
                    <a:pt x="87" y="10"/>
                    <a:pt x="84" y="12"/>
                    <a:pt x="81" y="12"/>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130" name="Freeform 93"/>
            <p:cNvSpPr>
              <a:spLocks/>
            </p:cNvSpPr>
            <p:nvPr/>
          </p:nvSpPr>
          <p:spPr bwMode="auto">
            <a:xfrm>
              <a:off x="7290" y="698"/>
              <a:ext cx="79" cy="81"/>
            </a:xfrm>
            <a:custGeom>
              <a:avLst/>
              <a:gdLst>
                <a:gd name="T0" fmla="*/ 31 w 164"/>
                <a:gd name="T1" fmla="*/ 0 h 175"/>
                <a:gd name="T2" fmla="*/ 0 w 164"/>
                <a:gd name="T3" fmla="*/ 175 h 175"/>
                <a:gd name="T4" fmla="*/ 133 w 164"/>
                <a:gd name="T5" fmla="*/ 175 h 175"/>
                <a:gd name="T6" fmla="*/ 164 w 164"/>
                <a:gd name="T7" fmla="*/ 0 h 175"/>
                <a:gd name="T8" fmla="*/ 31 w 164"/>
                <a:gd name="T9" fmla="*/ 0 h 175"/>
              </a:gdLst>
              <a:ahLst/>
              <a:cxnLst>
                <a:cxn ang="0">
                  <a:pos x="T0" y="T1"/>
                </a:cxn>
                <a:cxn ang="0">
                  <a:pos x="T2" y="T3"/>
                </a:cxn>
                <a:cxn ang="0">
                  <a:pos x="T4" y="T5"/>
                </a:cxn>
                <a:cxn ang="0">
                  <a:pos x="T6" y="T7"/>
                </a:cxn>
                <a:cxn ang="0">
                  <a:pos x="T8" y="T9"/>
                </a:cxn>
              </a:cxnLst>
              <a:rect l="0" t="0" r="r" b="b"/>
              <a:pathLst>
                <a:path w="164" h="175">
                  <a:moveTo>
                    <a:pt x="31" y="0"/>
                  </a:moveTo>
                  <a:cubicBezTo>
                    <a:pt x="9" y="49"/>
                    <a:pt x="1" y="119"/>
                    <a:pt x="0" y="175"/>
                  </a:cubicBezTo>
                  <a:cubicBezTo>
                    <a:pt x="133" y="175"/>
                    <a:pt x="133" y="175"/>
                    <a:pt x="133" y="175"/>
                  </a:cubicBezTo>
                  <a:cubicBezTo>
                    <a:pt x="134" y="119"/>
                    <a:pt x="142" y="49"/>
                    <a:pt x="164" y="0"/>
                  </a:cubicBezTo>
                  <a:lnTo>
                    <a:pt x="31"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131" name="Freeform 94"/>
            <p:cNvSpPr>
              <a:spLocks/>
            </p:cNvSpPr>
            <p:nvPr/>
          </p:nvSpPr>
          <p:spPr bwMode="auto">
            <a:xfrm>
              <a:off x="7290" y="698"/>
              <a:ext cx="64" cy="81"/>
            </a:xfrm>
            <a:custGeom>
              <a:avLst/>
              <a:gdLst>
                <a:gd name="T0" fmla="*/ 31 w 134"/>
                <a:gd name="T1" fmla="*/ 0 h 175"/>
                <a:gd name="T2" fmla="*/ 0 w 134"/>
                <a:gd name="T3" fmla="*/ 175 h 175"/>
                <a:gd name="T4" fmla="*/ 133 w 134"/>
                <a:gd name="T5" fmla="*/ 175 h 175"/>
                <a:gd name="T6" fmla="*/ 31 w 134"/>
                <a:gd name="T7" fmla="*/ 0 h 175"/>
              </a:gdLst>
              <a:ahLst/>
              <a:cxnLst>
                <a:cxn ang="0">
                  <a:pos x="T0" y="T1"/>
                </a:cxn>
                <a:cxn ang="0">
                  <a:pos x="T2" y="T3"/>
                </a:cxn>
                <a:cxn ang="0">
                  <a:pos x="T4" y="T5"/>
                </a:cxn>
                <a:cxn ang="0">
                  <a:pos x="T6" y="T7"/>
                </a:cxn>
              </a:cxnLst>
              <a:rect l="0" t="0" r="r" b="b"/>
              <a:pathLst>
                <a:path w="134" h="175">
                  <a:moveTo>
                    <a:pt x="31" y="0"/>
                  </a:moveTo>
                  <a:cubicBezTo>
                    <a:pt x="9" y="49"/>
                    <a:pt x="1" y="119"/>
                    <a:pt x="0" y="175"/>
                  </a:cubicBezTo>
                  <a:cubicBezTo>
                    <a:pt x="133" y="175"/>
                    <a:pt x="133" y="175"/>
                    <a:pt x="133" y="175"/>
                  </a:cubicBezTo>
                  <a:cubicBezTo>
                    <a:pt x="134" y="119"/>
                    <a:pt x="31" y="0"/>
                    <a:pt x="31" y="0"/>
                  </a:cubicBezTo>
                  <a:close/>
                </a:path>
              </a:pathLst>
            </a:custGeom>
            <a:solidFill>
              <a:srgbClr val="006FC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132" name="Freeform 95"/>
            <p:cNvSpPr>
              <a:spLocks noEditPoints="1"/>
            </p:cNvSpPr>
            <p:nvPr/>
          </p:nvSpPr>
          <p:spPr bwMode="auto">
            <a:xfrm>
              <a:off x="6958" y="500"/>
              <a:ext cx="98" cy="94"/>
            </a:xfrm>
            <a:custGeom>
              <a:avLst/>
              <a:gdLst>
                <a:gd name="T0" fmla="*/ 203 w 203"/>
                <a:gd name="T1" fmla="*/ 93 h 203"/>
                <a:gd name="T2" fmla="*/ 187 w 203"/>
                <a:gd name="T3" fmla="*/ 77 h 203"/>
                <a:gd name="T4" fmla="*/ 192 w 203"/>
                <a:gd name="T5" fmla="*/ 54 h 203"/>
                <a:gd name="T6" fmla="*/ 170 w 203"/>
                <a:gd name="T7" fmla="*/ 46 h 203"/>
                <a:gd name="T8" fmla="*/ 167 w 203"/>
                <a:gd name="T9" fmla="*/ 23 h 203"/>
                <a:gd name="T10" fmla="*/ 144 w 203"/>
                <a:gd name="T11" fmla="*/ 25 h 203"/>
                <a:gd name="T12" fmla="*/ 132 w 203"/>
                <a:gd name="T13" fmla="*/ 4 h 203"/>
                <a:gd name="T14" fmla="*/ 111 w 203"/>
                <a:gd name="T15" fmla="*/ 15 h 203"/>
                <a:gd name="T16" fmla="*/ 92 w 203"/>
                <a:gd name="T17" fmla="*/ 0 h 203"/>
                <a:gd name="T18" fmla="*/ 77 w 203"/>
                <a:gd name="T19" fmla="*/ 18 h 203"/>
                <a:gd name="T20" fmla="*/ 54 w 203"/>
                <a:gd name="T21" fmla="*/ 11 h 203"/>
                <a:gd name="T22" fmla="*/ 47 w 203"/>
                <a:gd name="T23" fmla="*/ 33 h 203"/>
                <a:gd name="T24" fmla="*/ 23 w 203"/>
                <a:gd name="T25" fmla="*/ 36 h 203"/>
                <a:gd name="T26" fmla="*/ 24 w 203"/>
                <a:gd name="T27" fmla="*/ 59 h 203"/>
                <a:gd name="T28" fmla="*/ 4 w 203"/>
                <a:gd name="T29" fmla="*/ 71 h 203"/>
                <a:gd name="T30" fmla="*/ 14 w 203"/>
                <a:gd name="T31" fmla="*/ 93 h 203"/>
                <a:gd name="T32" fmla="*/ 0 w 203"/>
                <a:gd name="T33" fmla="*/ 112 h 203"/>
                <a:gd name="T34" fmla="*/ 16 w 203"/>
                <a:gd name="T35" fmla="*/ 127 h 203"/>
                <a:gd name="T36" fmla="*/ 11 w 203"/>
                <a:gd name="T37" fmla="*/ 149 h 203"/>
                <a:gd name="T38" fmla="*/ 32 w 203"/>
                <a:gd name="T39" fmla="*/ 158 h 203"/>
                <a:gd name="T40" fmla="*/ 36 w 203"/>
                <a:gd name="T41" fmla="*/ 180 h 203"/>
                <a:gd name="T42" fmla="*/ 59 w 203"/>
                <a:gd name="T43" fmla="*/ 180 h 203"/>
                <a:gd name="T44" fmla="*/ 71 w 203"/>
                <a:gd name="T45" fmla="*/ 199 h 203"/>
                <a:gd name="T46" fmla="*/ 92 w 203"/>
                <a:gd name="T47" fmla="*/ 191 h 203"/>
                <a:gd name="T48" fmla="*/ 111 w 203"/>
                <a:gd name="T49" fmla="*/ 203 h 203"/>
                <a:gd name="T50" fmla="*/ 127 w 203"/>
                <a:gd name="T51" fmla="*/ 188 h 203"/>
                <a:gd name="T52" fmla="*/ 149 w 203"/>
                <a:gd name="T53" fmla="*/ 192 h 203"/>
                <a:gd name="T54" fmla="*/ 158 w 203"/>
                <a:gd name="T55" fmla="*/ 171 h 203"/>
                <a:gd name="T56" fmla="*/ 180 w 203"/>
                <a:gd name="T57" fmla="*/ 167 h 203"/>
                <a:gd name="T58" fmla="*/ 180 w 203"/>
                <a:gd name="T59" fmla="*/ 144 h 203"/>
                <a:gd name="T60" fmla="*/ 199 w 203"/>
                <a:gd name="T61" fmla="*/ 132 h 203"/>
                <a:gd name="T62" fmla="*/ 190 w 203"/>
                <a:gd name="T63" fmla="*/ 112 h 203"/>
                <a:gd name="T64" fmla="*/ 57 w 203"/>
                <a:gd name="T65" fmla="*/ 58 h 203"/>
                <a:gd name="T66" fmla="*/ 93 w 203"/>
                <a:gd name="T67" fmla="*/ 73 h 203"/>
                <a:gd name="T68" fmla="*/ 39 w 203"/>
                <a:gd name="T69" fmla="*/ 95 h 203"/>
                <a:gd name="T70" fmla="*/ 93 w 203"/>
                <a:gd name="T71" fmla="*/ 166 h 203"/>
                <a:gd name="T72" fmla="*/ 39 w 203"/>
                <a:gd name="T73" fmla="*/ 111 h 203"/>
                <a:gd name="T74" fmla="*/ 93 w 203"/>
                <a:gd name="T75" fmla="*/ 133 h 203"/>
                <a:gd name="T76" fmla="*/ 89 w 203"/>
                <a:gd name="T77" fmla="*/ 102 h 203"/>
                <a:gd name="T78" fmla="*/ 114 w 203"/>
                <a:gd name="T79" fmla="*/ 102 h 203"/>
                <a:gd name="T80" fmla="*/ 89 w 203"/>
                <a:gd name="T81" fmla="*/ 102 h 203"/>
                <a:gd name="T82" fmla="*/ 110 w 203"/>
                <a:gd name="T83" fmla="*/ 166 h 203"/>
                <a:gd name="T84" fmla="*/ 124 w 203"/>
                <a:gd name="T85" fmla="*/ 125 h 203"/>
                <a:gd name="T86" fmla="*/ 165 w 203"/>
                <a:gd name="T87" fmla="*/ 111 h 203"/>
                <a:gd name="T88" fmla="*/ 132 w 203"/>
                <a:gd name="T89" fmla="*/ 95 h 203"/>
                <a:gd name="T90" fmla="*/ 110 w 203"/>
                <a:gd name="T91" fmla="*/ 40 h 203"/>
                <a:gd name="T92" fmla="*/ 165 w 203"/>
                <a:gd name="T93" fmla="*/ 95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03" h="203">
                  <a:moveTo>
                    <a:pt x="203" y="112"/>
                  </a:moveTo>
                  <a:cubicBezTo>
                    <a:pt x="203" y="93"/>
                    <a:pt x="203" y="93"/>
                    <a:pt x="203" y="93"/>
                  </a:cubicBezTo>
                  <a:cubicBezTo>
                    <a:pt x="190" y="93"/>
                    <a:pt x="190" y="93"/>
                    <a:pt x="190" y="93"/>
                  </a:cubicBezTo>
                  <a:cubicBezTo>
                    <a:pt x="189" y="88"/>
                    <a:pt x="188" y="82"/>
                    <a:pt x="187" y="77"/>
                  </a:cubicBezTo>
                  <a:cubicBezTo>
                    <a:pt x="199" y="72"/>
                    <a:pt x="199" y="72"/>
                    <a:pt x="199" y="72"/>
                  </a:cubicBezTo>
                  <a:cubicBezTo>
                    <a:pt x="192" y="54"/>
                    <a:pt x="192" y="54"/>
                    <a:pt x="192" y="54"/>
                  </a:cubicBezTo>
                  <a:cubicBezTo>
                    <a:pt x="179" y="60"/>
                    <a:pt x="179" y="60"/>
                    <a:pt x="179" y="60"/>
                  </a:cubicBezTo>
                  <a:cubicBezTo>
                    <a:pt x="177" y="55"/>
                    <a:pt x="174" y="51"/>
                    <a:pt x="170" y="46"/>
                  </a:cubicBezTo>
                  <a:cubicBezTo>
                    <a:pt x="180" y="36"/>
                    <a:pt x="180" y="36"/>
                    <a:pt x="180" y="36"/>
                  </a:cubicBezTo>
                  <a:cubicBezTo>
                    <a:pt x="167" y="23"/>
                    <a:pt x="167" y="23"/>
                    <a:pt x="167" y="23"/>
                  </a:cubicBezTo>
                  <a:cubicBezTo>
                    <a:pt x="157" y="33"/>
                    <a:pt x="157" y="33"/>
                    <a:pt x="157" y="33"/>
                  </a:cubicBezTo>
                  <a:cubicBezTo>
                    <a:pt x="153" y="30"/>
                    <a:pt x="148" y="27"/>
                    <a:pt x="144" y="25"/>
                  </a:cubicBezTo>
                  <a:cubicBezTo>
                    <a:pt x="149" y="11"/>
                    <a:pt x="149" y="11"/>
                    <a:pt x="149" y="11"/>
                  </a:cubicBezTo>
                  <a:cubicBezTo>
                    <a:pt x="132" y="4"/>
                    <a:pt x="132" y="4"/>
                    <a:pt x="132" y="4"/>
                  </a:cubicBezTo>
                  <a:cubicBezTo>
                    <a:pt x="127" y="18"/>
                    <a:pt x="127" y="18"/>
                    <a:pt x="127" y="18"/>
                  </a:cubicBezTo>
                  <a:cubicBezTo>
                    <a:pt x="122" y="16"/>
                    <a:pt x="116" y="15"/>
                    <a:pt x="111" y="15"/>
                  </a:cubicBezTo>
                  <a:cubicBezTo>
                    <a:pt x="111" y="0"/>
                    <a:pt x="111" y="0"/>
                    <a:pt x="111" y="0"/>
                  </a:cubicBezTo>
                  <a:cubicBezTo>
                    <a:pt x="92" y="0"/>
                    <a:pt x="92" y="0"/>
                    <a:pt x="92" y="0"/>
                  </a:cubicBezTo>
                  <a:cubicBezTo>
                    <a:pt x="92" y="15"/>
                    <a:pt x="92" y="15"/>
                    <a:pt x="92" y="15"/>
                  </a:cubicBezTo>
                  <a:cubicBezTo>
                    <a:pt x="87" y="15"/>
                    <a:pt x="82" y="16"/>
                    <a:pt x="77" y="18"/>
                  </a:cubicBezTo>
                  <a:cubicBezTo>
                    <a:pt x="72" y="4"/>
                    <a:pt x="72" y="4"/>
                    <a:pt x="72" y="4"/>
                  </a:cubicBezTo>
                  <a:cubicBezTo>
                    <a:pt x="54" y="11"/>
                    <a:pt x="54" y="11"/>
                    <a:pt x="54" y="11"/>
                  </a:cubicBezTo>
                  <a:cubicBezTo>
                    <a:pt x="60" y="25"/>
                    <a:pt x="60" y="25"/>
                    <a:pt x="60" y="25"/>
                  </a:cubicBezTo>
                  <a:cubicBezTo>
                    <a:pt x="55" y="27"/>
                    <a:pt x="51" y="30"/>
                    <a:pt x="47" y="33"/>
                  </a:cubicBezTo>
                  <a:cubicBezTo>
                    <a:pt x="36" y="23"/>
                    <a:pt x="36" y="23"/>
                    <a:pt x="36" y="23"/>
                  </a:cubicBezTo>
                  <a:cubicBezTo>
                    <a:pt x="23" y="36"/>
                    <a:pt x="23" y="36"/>
                    <a:pt x="23" y="36"/>
                  </a:cubicBezTo>
                  <a:cubicBezTo>
                    <a:pt x="33" y="46"/>
                    <a:pt x="33" y="46"/>
                    <a:pt x="33" y="46"/>
                  </a:cubicBezTo>
                  <a:cubicBezTo>
                    <a:pt x="30" y="51"/>
                    <a:pt x="27" y="55"/>
                    <a:pt x="24" y="59"/>
                  </a:cubicBezTo>
                  <a:cubicBezTo>
                    <a:pt x="11" y="54"/>
                    <a:pt x="11" y="54"/>
                    <a:pt x="11" y="54"/>
                  </a:cubicBezTo>
                  <a:cubicBezTo>
                    <a:pt x="4" y="71"/>
                    <a:pt x="4" y="71"/>
                    <a:pt x="4" y="71"/>
                  </a:cubicBezTo>
                  <a:cubicBezTo>
                    <a:pt x="17" y="77"/>
                    <a:pt x="17" y="77"/>
                    <a:pt x="17" y="77"/>
                  </a:cubicBezTo>
                  <a:cubicBezTo>
                    <a:pt x="15" y="82"/>
                    <a:pt x="14" y="88"/>
                    <a:pt x="14" y="93"/>
                  </a:cubicBezTo>
                  <a:cubicBezTo>
                    <a:pt x="0" y="93"/>
                    <a:pt x="0" y="93"/>
                    <a:pt x="0" y="93"/>
                  </a:cubicBezTo>
                  <a:cubicBezTo>
                    <a:pt x="0" y="112"/>
                    <a:pt x="0" y="112"/>
                    <a:pt x="0" y="112"/>
                  </a:cubicBezTo>
                  <a:cubicBezTo>
                    <a:pt x="14" y="112"/>
                    <a:pt x="14" y="112"/>
                    <a:pt x="14" y="112"/>
                  </a:cubicBezTo>
                  <a:cubicBezTo>
                    <a:pt x="14" y="117"/>
                    <a:pt x="15" y="122"/>
                    <a:pt x="16" y="127"/>
                  </a:cubicBezTo>
                  <a:cubicBezTo>
                    <a:pt x="4" y="132"/>
                    <a:pt x="4" y="132"/>
                    <a:pt x="4" y="132"/>
                  </a:cubicBezTo>
                  <a:cubicBezTo>
                    <a:pt x="11" y="149"/>
                    <a:pt x="11" y="149"/>
                    <a:pt x="11" y="149"/>
                  </a:cubicBezTo>
                  <a:cubicBezTo>
                    <a:pt x="23" y="144"/>
                    <a:pt x="23" y="144"/>
                    <a:pt x="23" y="144"/>
                  </a:cubicBezTo>
                  <a:cubicBezTo>
                    <a:pt x="26" y="149"/>
                    <a:pt x="29" y="154"/>
                    <a:pt x="32" y="158"/>
                  </a:cubicBezTo>
                  <a:cubicBezTo>
                    <a:pt x="23" y="167"/>
                    <a:pt x="23" y="167"/>
                    <a:pt x="23" y="167"/>
                  </a:cubicBezTo>
                  <a:cubicBezTo>
                    <a:pt x="36" y="180"/>
                    <a:pt x="36" y="180"/>
                    <a:pt x="36" y="180"/>
                  </a:cubicBezTo>
                  <a:cubicBezTo>
                    <a:pt x="45" y="171"/>
                    <a:pt x="45" y="171"/>
                    <a:pt x="45" y="171"/>
                  </a:cubicBezTo>
                  <a:cubicBezTo>
                    <a:pt x="50" y="175"/>
                    <a:pt x="54" y="178"/>
                    <a:pt x="59" y="180"/>
                  </a:cubicBezTo>
                  <a:cubicBezTo>
                    <a:pt x="54" y="192"/>
                    <a:pt x="54" y="192"/>
                    <a:pt x="54" y="192"/>
                  </a:cubicBezTo>
                  <a:cubicBezTo>
                    <a:pt x="71" y="199"/>
                    <a:pt x="71" y="199"/>
                    <a:pt x="71" y="199"/>
                  </a:cubicBezTo>
                  <a:cubicBezTo>
                    <a:pt x="76" y="188"/>
                    <a:pt x="76" y="188"/>
                    <a:pt x="76" y="188"/>
                  </a:cubicBezTo>
                  <a:cubicBezTo>
                    <a:pt x="81" y="189"/>
                    <a:pt x="87" y="190"/>
                    <a:pt x="92" y="191"/>
                  </a:cubicBezTo>
                  <a:cubicBezTo>
                    <a:pt x="92" y="203"/>
                    <a:pt x="92" y="203"/>
                    <a:pt x="92" y="203"/>
                  </a:cubicBezTo>
                  <a:cubicBezTo>
                    <a:pt x="111" y="203"/>
                    <a:pt x="111" y="203"/>
                    <a:pt x="111" y="203"/>
                  </a:cubicBezTo>
                  <a:cubicBezTo>
                    <a:pt x="111" y="191"/>
                    <a:pt x="111" y="191"/>
                    <a:pt x="111" y="191"/>
                  </a:cubicBezTo>
                  <a:cubicBezTo>
                    <a:pt x="117" y="190"/>
                    <a:pt x="122" y="189"/>
                    <a:pt x="127" y="188"/>
                  </a:cubicBezTo>
                  <a:cubicBezTo>
                    <a:pt x="132" y="199"/>
                    <a:pt x="132" y="199"/>
                    <a:pt x="132" y="199"/>
                  </a:cubicBezTo>
                  <a:cubicBezTo>
                    <a:pt x="149" y="192"/>
                    <a:pt x="149" y="192"/>
                    <a:pt x="149" y="192"/>
                  </a:cubicBezTo>
                  <a:cubicBezTo>
                    <a:pt x="144" y="181"/>
                    <a:pt x="144" y="181"/>
                    <a:pt x="144" y="181"/>
                  </a:cubicBezTo>
                  <a:cubicBezTo>
                    <a:pt x="149" y="178"/>
                    <a:pt x="154" y="175"/>
                    <a:pt x="158" y="171"/>
                  </a:cubicBezTo>
                  <a:cubicBezTo>
                    <a:pt x="167" y="180"/>
                    <a:pt x="167" y="180"/>
                    <a:pt x="167" y="180"/>
                  </a:cubicBezTo>
                  <a:cubicBezTo>
                    <a:pt x="180" y="167"/>
                    <a:pt x="180" y="167"/>
                    <a:pt x="180" y="167"/>
                  </a:cubicBezTo>
                  <a:cubicBezTo>
                    <a:pt x="171" y="158"/>
                    <a:pt x="171" y="158"/>
                    <a:pt x="171" y="158"/>
                  </a:cubicBezTo>
                  <a:cubicBezTo>
                    <a:pt x="175" y="154"/>
                    <a:pt x="178" y="149"/>
                    <a:pt x="180" y="144"/>
                  </a:cubicBezTo>
                  <a:cubicBezTo>
                    <a:pt x="192" y="149"/>
                    <a:pt x="192" y="149"/>
                    <a:pt x="192" y="149"/>
                  </a:cubicBezTo>
                  <a:cubicBezTo>
                    <a:pt x="199" y="132"/>
                    <a:pt x="199" y="132"/>
                    <a:pt x="199" y="132"/>
                  </a:cubicBezTo>
                  <a:cubicBezTo>
                    <a:pt x="187" y="127"/>
                    <a:pt x="187" y="127"/>
                    <a:pt x="187" y="127"/>
                  </a:cubicBezTo>
                  <a:cubicBezTo>
                    <a:pt x="188" y="122"/>
                    <a:pt x="189" y="117"/>
                    <a:pt x="190" y="112"/>
                  </a:cubicBezTo>
                  <a:lnTo>
                    <a:pt x="203" y="112"/>
                  </a:lnTo>
                  <a:close/>
                  <a:moveTo>
                    <a:pt x="57" y="58"/>
                  </a:moveTo>
                  <a:cubicBezTo>
                    <a:pt x="67" y="48"/>
                    <a:pt x="80" y="41"/>
                    <a:pt x="93" y="40"/>
                  </a:cubicBezTo>
                  <a:cubicBezTo>
                    <a:pt x="93" y="73"/>
                    <a:pt x="93" y="73"/>
                    <a:pt x="93" y="73"/>
                  </a:cubicBezTo>
                  <a:cubicBezTo>
                    <a:pt x="83" y="76"/>
                    <a:pt x="75" y="84"/>
                    <a:pt x="72" y="95"/>
                  </a:cubicBezTo>
                  <a:cubicBezTo>
                    <a:pt x="39" y="95"/>
                    <a:pt x="39" y="95"/>
                    <a:pt x="39" y="95"/>
                  </a:cubicBezTo>
                  <a:cubicBezTo>
                    <a:pt x="40" y="81"/>
                    <a:pt x="47" y="68"/>
                    <a:pt x="57" y="58"/>
                  </a:cubicBezTo>
                  <a:close/>
                  <a:moveTo>
                    <a:pt x="93" y="166"/>
                  </a:moveTo>
                  <a:cubicBezTo>
                    <a:pt x="80" y="164"/>
                    <a:pt x="67" y="158"/>
                    <a:pt x="57" y="148"/>
                  </a:cubicBezTo>
                  <a:cubicBezTo>
                    <a:pt x="47" y="138"/>
                    <a:pt x="40" y="125"/>
                    <a:pt x="39" y="111"/>
                  </a:cubicBezTo>
                  <a:cubicBezTo>
                    <a:pt x="72" y="111"/>
                    <a:pt x="72" y="111"/>
                    <a:pt x="72" y="111"/>
                  </a:cubicBezTo>
                  <a:cubicBezTo>
                    <a:pt x="75" y="122"/>
                    <a:pt x="83" y="130"/>
                    <a:pt x="93" y="133"/>
                  </a:cubicBezTo>
                  <a:lnTo>
                    <a:pt x="93" y="166"/>
                  </a:lnTo>
                  <a:close/>
                  <a:moveTo>
                    <a:pt x="89" y="102"/>
                  </a:moveTo>
                  <a:cubicBezTo>
                    <a:pt x="89" y="95"/>
                    <a:pt x="95" y="89"/>
                    <a:pt x="102" y="89"/>
                  </a:cubicBezTo>
                  <a:cubicBezTo>
                    <a:pt x="109" y="89"/>
                    <a:pt x="114" y="95"/>
                    <a:pt x="114" y="102"/>
                  </a:cubicBezTo>
                  <a:cubicBezTo>
                    <a:pt x="114" y="109"/>
                    <a:pt x="109" y="114"/>
                    <a:pt x="102" y="114"/>
                  </a:cubicBezTo>
                  <a:cubicBezTo>
                    <a:pt x="95" y="114"/>
                    <a:pt x="89" y="109"/>
                    <a:pt x="89" y="102"/>
                  </a:cubicBezTo>
                  <a:close/>
                  <a:moveTo>
                    <a:pt x="147" y="148"/>
                  </a:moveTo>
                  <a:cubicBezTo>
                    <a:pt x="137" y="158"/>
                    <a:pt x="124" y="164"/>
                    <a:pt x="110" y="166"/>
                  </a:cubicBezTo>
                  <a:cubicBezTo>
                    <a:pt x="110" y="133"/>
                    <a:pt x="110" y="133"/>
                    <a:pt x="110" y="133"/>
                  </a:cubicBezTo>
                  <a:cubicBezTo>
                    <a:pt x="115" y="131"/>
                    <a:pt x="120" y="129"/>
                    <a:pt x="124" y="125"/>
                  </a:cubicBezTo>
                  <a:cubicBezTo>
                    <a:pt x="128" y="121"/>
                    <a:pt x="130" y="116"/>
                    <a:pt x="132" y="111"/>
                  </a:cubicBezTo>
                  <a:cubicBezTo>
                    <a:pt x="165" y="111"/>
                    <a:pt x="165" y="111"/>
                    <a:pt x="165" y="111"/>
                  </a:cubicBezTo>
                  <a:cubicBezTo>
                    <a:pt x="163" y="125"/>
                    <a:pt x="157" y="138"/>
                    <a:pt x="147" y="148"/>
                  </a:cubicBezTo>
                  <a:close/>
                  <a:moveTo>
                    <a:pt x="132" y="95"/>
                  </a:moveTo>
                  <a:cubicBezTo>
                    <a:pt x="129" y="84"/>
                    <a:pt x="121" y="76"/>
                    <a:pt x="110" y="73"/>
                  </a:cubicBezTo>
                  <a:cubicBezTo>
                    <a:pt x="110" y="40"/>
                    <a:pt x="110" y="40"/>
                    <a:pt x="110" y="40"/>
                  </a:cubicBezTo>
                  <a:cubicBezTo>
                    <a:pt x="124" y="41"/>
                    <a:pt x="137" y="48"/>
                    <a:pt x="147" y="58"/>
                  </a:cubicBezTo>
                  <a:cubicBezTo>
                    <a:pt x="157" y="68"/>
                    <a:pt x="163" y="81"/>
                    <a:pt x="165" y="95"/>
                  </a:cubicBezTo>
                  <a:lnTo>
                    <a:pt x="132" y="95"/>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133" name="Freeform 96"/>
            <p:cNvSpPr>
              <a:spLocks noEditPoints="1"/>
            </p:cNvSpPr>
            <p:nvPr/>
          </p:nvSpPr>
          <p:spPr bwMode="auto">
            <a:xfrm>
              <a:off x="6906" y="576"/>
              <a:ext cx="89" cy="86"/>
            </a:xfrm>
            <a:custGeom>
              <a:avLst/>
              <a:gdLst>
                <a:gd name="T0" fmla="*/ 184 w 184"/>
                <a:gd name="T1" fmla="*/ 112 h 185"/>
                <a:gd name="T2" fmla="*/ 161 w 184"/>
                <a:gd name="T3" fmla="*/ 89 h 185"/>
                <a:gd name="T4" fmla="*/ 181 w 184"/>
                <a:gd name="T5" fmla="*/ 63 h 185"/>
                <a:gd name="T6" fmla="*/ 150 w 184"/>
                <a:gd name="T7" fmla="*/ 55 h 185"/>
                <a:gd name="T8" fmla="*/ 155 w 184"/>
                <a:gd name="T9" fmla="*/ 22 h 185"/>
                <a:gd name="T10" fmla="*/ 123 w 184"/>
                <a:gd name="T11" fmla="*/ 31 h 185"/>
                <a:gd name="T12" fmla="*/ 111 w 184"/>
                <a:gd name="T13" fmla="*/ 0 h 185"/>
                <a:gd name="T14" fmla="*/ 88 w 184"/>
                <a:gd name="T15" fmla="*/ 23 h 185"/>
                <a:gd name="T16" fmla="*/ 63 w 184"/>
                <a:gd name="T17" fmla="*/ 3 h 185"/>
                <a:gd name="T18" fmla="*/ 54 w 184"/>
                <a:gd name="T19" fmla="*/ 34 h 185"/>
                <a:gd name="T20" fmla="*/ 22 w 184"/>
                <a:gd name="T21" fmla="*/ 29 h 185"/>
                <a:gd name="T22" fmla="*/ 30 w 184"/>
                <a:gd name="T23" fmla="*/ 61 h 185"/>
                <a:gd name="T24" fmla="*/ 0 w 184"/>
                <a:gd name="T25" fmla="*/ 73 h 185"/>
                <a:gd name="T26" fmla="*/ 23 w 184"/>
                <a:gd name="T27" fmla="*/ 96 h 185"/>
                <a:gd name="T28" fmla="*/ 2 w 184"/>
                <a:gd name="T29" fmla="*/ 121 h 185"/>
                <a:gd name="T30" fmla="*/ 34 w 184"/>
                <a:gd name="T31" fmla="*/ 130 h 185"/>
                <a:gd name="T32" fmla="*/ 29 w 184"/>
                <a:gd name="T33" fmla="*/ 162 h 185"/>
                <a:gd name="T34" fmla="*/ 60 w 184"/>
                <a:gd name="T35" fmla="*/ 154 h 185"/>
                <a:gd name="T36" fmla="*/ 72 w 184"/>
                <a:gd name="T37" fmla="*/ 185 h 185"/>
                <a:gd name="T38" fmla="*/ 95 w 184"/>
                <a:gd name="T39" fmla="*/ 161 h 185"/>
                <a:gd name="T40" fmla="*/ 121 w 184"/>
                <a:gd name="T41" fmla="*/ 182 h 185"/>
                <a:gd name="T42" fmla="*/ 129 w 184"/>
                <a:gd name="T43" fmla="*/ 150 h 185"/>
                <a:gd name="T44" fmla="*/ 162 w 184"/>
                <a:gd name="T45" fmla="*/ 156 h 185"/>
                <a:gd name="T46" fmla="*/ 153 w 184"/>
                <a:gd name="T47" fmla="*/ 124 h 185"/>
                <a:gd name="T48" fmla="*/ 184 w 184"/>
                <a:gd name="T49" fmla="*/ 112 h 185"/>
                <a:gd name="T50" fmla="*/ 92 w 184"/>
                <a:gd name="T51" fmla="*/ 115 h 185"/>
                <a:gd name="T52" fmla="*/ 69 w 184"/>
                <a:gd name="T53" fmla="*/ 92 h 185"/>
                <a:gd name="T54" fmla="*/ 92 w 184"/>
                <a:gd name="T55" fmla="*/ 70 h 185"/>
                <a:gd name="T56" fmla="*/ 114 w 184"/>
                <a:gd name="T57" fmla="*/ 92 h 185"/>
                <a:gd name="T58" fmla="*/ 92 w 184"/>
                <a:gd name="T59" fmla="*/ 115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84" h="185">
                  <a:moveTo>
                    <a:pt x="184" y="112"/>
                  </a:moveTo>
                  <a:cubicBezTo>
                    <a:pt x="161" y="89"/>
                    <a:pt x="161" y="89"/>
                    <a:pt x="161" y="89"/>
                  </a:cubicBezTo>
                  <a:cubicBezTo>
                    <a:pt x="181" y="63"/>
                    <a:pt x="181" y="63"/>
                    <a:pt x="181" y="63"/>
                  </a:cubicBezTo>
                  <a:cubicBezTo>
                    <a:pt x="150" y="55"/>
                    <a:pt x="150" y="55"/>
                    <a:pt x="150" y="55"/>
                  </a:cubicBezTo>
                  <a:cubicBezTo>
                    <a:pt x="155" y="22"/>
                    <a:pt x="155" y="22"/>
                    <a:pt x="155" y="22"/>
                  </a:cubicBezTo>
                  <a:cubicBezTo>
                    <a:pt x="123" y="31"/>
                    <a:pt x="123" y="31"/>
                    <a:pt x="123" y="31"/>
                  </a:cubicBezTo>
                  <a:cubicBezTo>
                    <a:pt x="111" y="0"/>
                    <a:pt x="111" y="0"/>
                    <a:pt x="111" y="0"/>
                  </a:cubicBezTo>
                  <a:cubicBezTo>
                    <a:pt x="88" y="23"/>
                    <a:pt x="88" y="23"/>
                    <a:pt x="88" y="23"/>
                  </a:cubicBezTo>
                  <a:cubicBezTo>
                    <a:pt x="63" y="3"/>
                    <a:pt x="63" y="3"/>
                    <a:pt x="63" y="3"/>
                  </a:cubicBezTo>
                  <a:cubicBezTo>
                    <a:pt x="54" y="34"/>
                    <a:pt x="54" y="34"/>
                    <a:pt x="54" y="34"/>
                  </a:cubicBezTo>
                  <a:cubicBezTo>
                    <a:pt x="22" y="29"/>
                    <a:pt x="22" y="29"/>
                    <a:pt x="22" y="29"/>
                  </a:cubicBezTo>
                  <a:cubicBezTo>
                    <a:pt x="30" y="61"/>
                    <a:pt x="30" y="61"/>
                    <a:pt x="30" y="61"/>
                  </a:cubicBezTo>
                  <a:cubicBezTo>
                    <a:pt x="0" y="73"/>
                    <a:pt x="0" y="73"/>
                    <a:pt x="0" y="73"/>
                  </a:cubicBezTo>
                  <a:cubicBezTo>
                    <a:pt x="23" y="96"/>
                    <a:pt x="23" y="96"/>
                    <a:pt x="23" y="96"/>
                  </a:cubicBezTo>
                  <a:cubicBezTo>
                    <a:pt x="2" y="121"/>
                    <a:pt x="2" y="121"/>
                    <a:pt x="2" y="121"/>
                  </a:cubicBezTo>
                  <a:cubicBezTo>
                    <a:pt x="34" y="130"/>
                    <a:pt x="34" y="130"/>
                    <a:pt x="34" y="130"/>
                  </a:cubicBezTo>
                  <a:cubicBezTo>
                    <a:pt x="29" y="162"/>
                    <a:pt x="29" y="162"/>
                    <a:pt x="29" y="162"/>
                  </a:cubicBezTo>
                  <a:cubicBezTo>
                    <a:pt x="60" y="154"/>
                    <a:pt x="60" y="154"/>
                    <a:pt x="60" y="154"/>
                  </a:cubicBezTo>
                  <a:cubicBezTo>
                    <a:pt x="72" y="185"/>
                    <a:pt x="72" y="185"/>
                    <a:pt x="72" y="185"/>
                  </a:cubicBezTo>
                  <a:cubicBezTo>
                    <a:pt x="95" y="161"/>
                    <a:pt x="95" y="161"/>
                    <a:pt x="95" y="161"/>
                  </a:cubicBezTo>
                  <a:cubicBezTo>
                    <a:pt x="121" y="182"/>
                    <a:pt x="121" y="182"/>
                    <a:pt x="121" y="182"/>
                  </a:cubicBezTo>
                  <a:cubicBezTo>
                    <a:pt x="129" y="150"/>
                    <a:pt x="129" y="150"/>
                    <a:pt x="129" y="150"/>
                  </a:cubicBezTo>
                  <a:cubicBezTo>
                    <a:pt x="162" y="156"/>
                    <a:pt x="162" y="156"/>
                    <a:pt x="162" y="156"/>
                  </a:cubicBezTo>
                  <a:cubicBezTo>
                    <a:pt x="153" y="124"/>
                    <a:pt x="153" y="124"/>
                    <a:pt x="153" y="124"/>
                  </a:cubicBezTo>
                  <a:lnTo>
                    <a:pt x="184" y="112"/>
                  </a:lnTo>
                  <a:close/>
                  <a:moveTo>
                    <a:pt x="92" y="115"/>
                  </a:moveTo>
                  <a:cubicBezTo>
                    <a:pt x="79" y="115"/>
                    <a:pt x="69" y="105"/>
                    <a:pt x="69" y="92"/>
                  </a:cubicBezTo>
                  <a:cubicBezTo>
                    <a:pt x="69" y="80"/>
                    <a:pt x="79" y="70"/>
                    <a:pt x="92" y="70"/>
                  </a:cubicBezTo>
                  <a:cubicBezTo>
                    <a:pt x="104" y="70"/>
                    <a:pt x="114" y="80"/>
                    <a:pt x="114" y="92"/>
                  </a:cubicBezTo>
                  <a:cubicBezTo>
                    <a:pt x="114" y="105"/>
                    <a:pt x="104" y="115"/>
                    <a:pt x="92" y="115"/>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134" name="Freeform 97"/>
            <p:cNvSpPr>
              <a:spLocks noEditPoints="1"/>
            </p:cNvSpPr>
            <p:nvPr/>
          </p:nvSpPr>
          <p:spPr bwMode="auto">
            <a:xfrm>
              <a:off x="7031" y="552"/>
              <a:ext cx="124" cy="119"/>
            </a:xfrm>
            <a:custGeom>
              <a:avLst/>
              <a:gdLst>
                <a:gd name="T0" fmla="*/ 247 w 259"/>
                <a:gd name="T1" fmla="*/ 139 h 259"/>
                <a:gd name="T2" fmla="*/ 228 w 259"/>
                <a:gd name="T3" fmla="*/ 133 h 259"/>
                <a:gd name="T4" fmla="*/ 224 w 259"/>
                <a:gd name="T5" fmla="*/ 103 h 259"/>
                <a:gd name="T6" fmla="*/ 241 w 259"/>
                <a:gd name="T7" fmla="*/ 94 h 259"/>
                <a:gd name="T8" fmla="*/ 247 w 259"/>
                <a:gd name="T9" fmla="*/ 73 h 259"/>
                <a:gd name="T10" fmla="*/ 239 w 259"/>
                <a:gd name="T11" fmla="*/ 59 h 259"/>
                <a:gd name="T12" fmla="*/ 219 w 259"/>
                <a:gd name="T13" fmla="*/ 53 h 259"/>
                <a:gd name="T14" fmla="*/ 202 w 259"/>
                <a:gd name="T15" fmla="*/ 63 h 259"/>
                <a:gd name="T16" fmla="*/ 178 w 259"/>
                <a:gd name="T17" fmla="*/ 44 h 259"/>
                <a:gd name="T18" fmla="*/ 183 w 259"/>
                <a:gd name="T19" fmla="*/ 25 h 259"/>
                <a:gd name="T20" fmla="*/ 173 w 259"/>
                <a:gd name="T21" fmla="*/ 7 h 259"/>
                <a:gd name="T22" fmla="*/ 157 w 259"/>
                <a:gd name="T23" fmla="*/ 2 h 259"/>
                <a:gd name="T24" fmla="*/ 138 w 259"/>
                <a:gd name="T25" fmla="*/ 12 h 259"/>
                <a:gd name="T26" fmla="*/ 133 w 259"/>
                <a:gd name="T27" fmla="*/ 31 h 259"/>
                <a:gd name="T28" fmla="*/ 103 w 259"/>
                <a:gd name="T29" fmla="*/ 35 h 259"/>
                <a:gd name="T30" fmla="*/ 93 w 259"/>
                <a:gd name="T31" fmla="*/ 18 h 259"/>
                <a:gd name="T32" fmla="*/ 73 w 259"/>
                <a:gd name="T33" fmla="*/ 12 h 259"/>
                <a:gd name="T34" fmla="*/ 59 w 259"/>
                <a:gd name="T35" fmla="*/ 20 h 259"/>
                <a:gd name="T36" fmla="*/ 53 w 259"/>
                <a:gd name="T37" fmla="*/ 40 h 259"/>
                <a:gd name="T38" fmla="*/ 63 w 259"/>
                <a:gd name="T39" fmla="*/ 58 h 259"/>
                <a:gd name="T40" fmla="*/ 44 w 259"/>
                <a:gd name="T41" fmla="*/ 81 h 259"/>
                <a:gd name="T42" fmla="*/ 25 w 259"/>
                <a:gd name="T43" fmla="*/ 76 h 259"/>
                <a:gd name="T44" fmla="*/ 7 w 259"/>
                <a:gd name="T45" fmla="*/ 86 h 259"/>
                <a:gd name="T46" fmla="*/ 2 w 259"/>
                <a:gd name="T47" fmla="*/ 103 h 259"/>
                <a:gd name="T48" fmla="*/ 12 w 259"/>
                <a:gd name="T49" fmla="*/ 121 h 259"/>
                <a:gd name="T50" fmla="*/ 31 w 259"/>
                <a:gd name="T51" fmla="*/ 126 h 259"/>
                <a:gd name="T52" fmla="*/ 35 w 259"/>
                <a:gd name="T53" fmla="*/ 156 h 259"/>
                <a:gd name="T54" fmla="*/ 18 w 259"/>
                <a:gd name="T55" fmla="*/ 166 h 259"/>
                <a:gd name="T56" fmla="*/ 12 w 259"/>
                <a:gd name="T57" fmla="*/ 186 h 259"/>
                <a:gd name="T58" fmla="*/ 20 w 259"/>
                <a:gd name="T59" fmla="*/ 201 h 259"/>
                <a:gd name="T60" fmla="*/ 40 w 259"/>
                <a:gd name="T61" fmla="*/ 206 h 259"/>
                <a:gd name="T62" fmla="*/ 58 w 259"/>
                <a:gd name="T63" fmla="*/ 197 h 259"/>
                <a:gd name="T64" fmla="*/ 81 w 259"/>
                <a:gd name="T65" fmla="*/ 215 h 259"/>
                <a:gd name="T66" fmla="*/ 76 w 259"/>
                <a:gd name="T67" fmla="*/ 234 h 259"/>
                <a:gd name="T68" fmla="*/ 86 w 259"/>
                <a:gd name="T69" fmla="*/ 253 h 259"/>
                <a:gd name="T70" fmla="*/ 102 w 259"/>
                <a:gd name="T71" fmla="*/ 257 h 259"/>
                <a:gd name="T72" fmla="*/ 121 w 259"/>
                <a:gd name="T73" fmla="*/ 247 h 259"/>
                <a:gd name="T74" fmla="*/ 126 w 259"/>
                <a:gd name="T75" fmla="*/ 228 h 259"/>
                <a:gd name="T76" fmla="*/ 156 w 259"/>
                <a:gd name="T77" fmla="*/ 224 h 259"/>
                <a:gd name="T78" fmla="*/ 166 w 259"/>
                <a:gd name="T79" fmla="*/ 242 h 259"/>
                <a:gd name="T80" fmla="*/ 186 w 259"/>
                <a:gd name="T81" fmla="*/ 247 h 259"/>
                <a:gd name="T82" fmla="*/ 200 w 259"/>
                <a:gd name="T83" fmla="*/ 239 h 259"/>
                <a:gd name="T84" fmla="*/ 206 w 259"/>
                <a:gd name="T85" fmla="*/ 219 h 259"/>
                <a:gd name="T86" fmla="*/ 197 w 259"/>
                <a:gd name="T87" fmla="*/ 202 h 259"/>
                <a:gd name="T88" fmla="*/ 215 w 259"/>
                <a:gd name="T89" fmla="*/ 178 h 259"/>
                <a:gd name="T90" fmla="*/ 234 w 259"/>
                <a:gd name="T91" fmla="*/ 183 h 259"/>
                <a:gd name="T92" fmla="*/ 252 w 259"/>
                <a:gd name="T93" fmla="*/ 173 h 259"/>
                <a:gd name="T94" fmla="*/ 257 w 259"/>
                <a:gd name="T95" fmla="*/ 157 h 259"/>
                <a:gd name="T96" fmla="*/ 247 w 259"/>
                <a:gd name="T97" fmla="*/ 139 h 259"/>
                <a:gd name="T98" fmla="*/ 116 w 259"/>
                <a:gd name="T99" fmla="*/ 178 h 259"/>
                <a:gd name="T100" fmla="*/ 82 w 259"/>
                <a:gd name="T101" fmla="*/ 116 h 259"/>
                <a:gd name="T102" fmla="*/ 143 w 259"/>
                <a:gd name="T103" fmla="*/ 82 h 259"/>
                <a:gd name="T104" fmla="*/ 177 w 259"/>
                <a:gd name="T105" fmla="*/ 143 h 259"/>
                <a:gd name="T106" fmla="*/ 116 w 259"/>
                <a:gd name="T107" fmla="*/ 178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59" h="259">
                  <a:moveTo>
                    <a:pt x="247" y="139"/>
                  </a:moveTo>
                  <a:cubicBezTo>
                    <a:pt x="228" y="133"/>
                    <a:pt x="228" y="133"/>
                    <a:pt x="228" y="133"/>
                  </a:cubicBezTo>
                  <a:cubicBezTo>
                    <a:pt x="228" y="123"/>
                    <a:pt x="227" y="113"/>
                    <a:pt x="224" y="103"/>
                  </a:cubicBezTo>
                  <a:cubicBezTo>
                    <a:pt x="241" y="94"/>
                    <a:pt x="241" y="94"/>
                    <a:pt x="241" y="94"/>
                  </a:cubicBezTo>
                  <a:cubicBezTo>
                    <a:pt x="249" y="90"/>
                    <a:pt x="251" y="81"/>
                    <a:pt x="247" y="73"/>
                  </a:cubicBezTo>
                  <a:cubicBezTo>
                    <a:pt x="239" y="59"/>
                    <a:pt x="239" y="59"/>
                    <a:pt x="239" y="59"/>
                  </a:cubicBezTo>
                  <a:cubicBezTo>
                    <a:pt x="235" y="52"/>
                    <a:pt x="226" y="49"/>
                    <a:pt x="219" y="53"/>
                  </a:cubicBezTo>
                  <a:cubicBezTo>
                    <a:pt x="202" y="63"/>
                    <a:pt x="202" y="63"/>
                    <a:pt x="202" y="63"/>
                  </a:cubicBezTo>
                  <a:cubicBezTo>
                    <a:pt x="195" y="55"/>
                    <a:pt x="187" y="49"/>
                    <a:pt x="178" y="44"/>
                  </a:cubicBezTo>
                  <a:cubicBezTo>
                    <a:pt x="183" y="25"/>
                    <a:pt x="183" y="25"/>
                    <a:pt x="183" y="25"/>
                  </a:cubicBezTo>
                  <a:cubicBezTo>
                    <a:pt x="185" y="17"/>
                    <a:pt x="181" y="9"/>
                    <a:pt x="173" y="7"/>
                  </a:cubicBezTo>
                  <a:cubicBezTo>
                    <a:pt x="157" y="2"/>
                    <a:pt x="157" y="2"/>
                    <a:pt x="157" y="2"/>
                  </a:cubicBezTo>
                  <a:cubicBezTo>
                    <a:pt x="149" y="0"/>
                    <a:pt x="141" y="5"/>
                    <a:pt x="138" y="12"/>
                  </a:cubicBezTo>
                  <a:cubicBezTo>
                    <a:pt x="133" y="31"/>
                    <a:pt x="133" y="31"/>
                    <a:pt x="133" y="31"/>
                  </a:cubicBezTo>
                  <a:cubicBezTo>
                    <a:pt x="123" y="31"/>
                    <a:pt x="113" y="32"/>
                    <a:pt x="103" y="35"/>
                  </a:cubicBezTo>
                  <a:cubicBezTo>
                    <a:pt x="93" y="18"/>
                    <a:pt x="93" y="18"/>
                    <a:pt x="93" y="18"/>
                  </a:cubicBezTo>
                  <a:cubicBezTo>
                    <a:pt x="90" y="11"/>
                    <a:pt x="80" y="8"/>
                    <a:pt x="73" y="12"/>
                  </a:cubicBezTo>
                  <a:cubicBezTo>
                    <a:pt x="59" y="20"/>
                    <a:pt x="59" y="20"/>
                    <a:pt x="59" y="20"/>
                  </a:cubicBezTo>
                  <a:cubicBezTo>
                    <a:pt x="51" y="24"/>
                    <a:pt x="49" y="33"/>
                    <a:pt x="53" y="40"/>
                  </a:cubicBezTo>
                  <a:cubicBezTo>
                    <a:pt x="63" y="58"/>
                    <a:pt x="63" y="58"/>
                    <a:pt x="63" y="58"/>
                  </a:cubicBezTo>
                  <a:cubicBezTo>
                    <a:pt x="55" y="64"/>
                    <a:pt x="49" y="72"/>
                    <a:pt x="44" y="81"/>
                  </a:cubicBezTo>
                  <a:cubicBezTo>
                    <a:pt x="25" y="76"/>
                    <a:pt x="25" y="76"/>
                    <a:pt x="25" y="76"/>
                  </a:cubicBezTo>
                  <a:cubicBezTo>
                    <a:pt x="17" y="74"/>
                    <a:pt x="9" y="78"/>
                    <a:pt x="7" y="86"/>
                  </a:cubicBezTo>
                  <a:cubicBezTo>
                    <a:pt x="2" y="103"/>
                    <a:pt x="2" y="103"/>
                    <a:pt x="2" y="103"/>
                  </a:cubicBezTo>
                  <a:cubicBezTo>
                    <a:pt x="0" y="110"/>
                    <a:pt x="4" y="119"/>
                    <a:pt x="12" y="121"/>
                  </a:cubicBezTo>
                  <a:cubicBezTo>
                    <a:pt x="31" y="126"/>
                    <a:pt x="31" y="126"/>
                    <a:pt x="31" y="126"/>
                  </a:cubicBezTo>
                  <a:cubicBezTo>
                    <a:pt x="31" y="136"/>
                    <a:pt x="32" y="146"/>
                    <a:pt x="35" y="156"/>
                  </a:cubicBezTo>
                  <a:cubicBezTo>
                    <a:pt x="18" y="166"/>
                    <a:pt x="18" y="166"/>
                    <a:pt x="18" y="166"/>
                  </a:cubicBezTo>
                  <a:cubicBezTo>
                    <a:pt x="11" y="170"/>
                    <a:pt x="8" y="179"/>
                    <a:pt x="12" y="186"/>
                  </a:cubicBezTo>
                  <a:cubicBezTo>
                    <a:pt x="20" y="201"/>
                    <a:pt x="20" y="201"/>
                    <a:pt x="20" y="201"/>
                  </a:cubicBezTo>
                  <a:cubicBezTo>
                    <a:pt x="24" y="208"/>
                    <a:pt x="33" y="210"/>
                    <a:pt x="40" y="206"/>
                  </a:cubicBezTo>
                  <a:cubicBezTo>
                    <a:pt x="58" y="197"/>
                    <a:pt x="58" y="197"/>
                    <a:pt x="58" y="197"/>
                  </a:cubicBezTo>
                  <a:cubicBezTo>
                    <a:pt x="64" y="204"/>
                    <a:pt x="72" y="210"/>
                    <a:pt x="81" y="215"/>
                  </a:cubicBezTo>
                  <a:cubicBezTo>
                    <a:pt x="76" y="234"/>
                    <a:pt x="76" y="234"/>
                    <a:pt x="76" y="234"/>
                  </a:cubicBezTo>
                  <a:cubicBezTo>
                    <a:pt x="74" y="242"/>
                    <a:pt x="78" y="250"/>
                    <a:pt x="86" y="253"/>
                  </a:cubicBezTo>
                  <a:cubicBezTo>
                    <a:pt x="102" y="257"/>
                    <a:pt x="102" y="257"/>
                    <a:pt x="102" y="257"/>
                  </a:cubicBezTo>
                  <a:cubicBezTo>
                    <a:pt x="110" y="259"/>
                    <a:pt x="118" y="255"/>
                    <a:pt x="121" y="247"/>
                  </a:cubicBezTo>
                  <a:cubicBezTo>
                    <a:pt x="126" y="228"/>
                    <a:pt x="126" y="228"/>
                    <a:pt x="126" y="228"/>
                  </a:cubicBezTo>
                  <a:cubicBezTo>
                    <a:pt x="136" y="228"/>
                    <a:pt x="146" y="227"/>
                    <a:pt x="156" y="224"/>
                  </a:cubicBezTo>
                  <a:cubicBezTo>
                    <a:pt x="166" y="242"/>
                    <a:pt x="166" y="242"/>
                    <a:pt x="166" y="242"/>
                  </a:cubicBezTo>
                  <a:cubicBezTo>
                    <a:pt x="170" y="249"/>
                    <a:pt x="179" y="251"/>
                    <a:pt x="186" y="247"/>
                  </a:cubicBezTo>
                  <a:cubicBezTo>
                    <a:pt x="200" y="239"/>
                    <a:pt x="200" y="239"/>
                    <a:pt x="200" y="239"/>
                  </a:cubicBezTo>
                  <a:cubicBezTo>
                    <a:pt x="208" y="235"/>
                    <a:pt x="210" y="226"/>
                    <a:pt x="206" y="219"/>
                  </a:cubicBezTo>
                  <a:cubicBezTo>
                    <a:pt x="197" y="202"/>
                    <a:pt x="197" y="202"/>
                    <a:pt x="197" y="202"/>
                  </a:cubicBezTo>
                  <a:cubicBezTo>
                    <a:pt x="204" y="195"/>
                    <a:pt x="210" y="187"/>
                    <a:pt x="215" y="178"/>
                  </a:cubicBezTo>
                  <a:cubicBezTo>
                    <a:pt x="234" y="183"/>
                    <a:pt x="234" y="183"/>
                    <a:pt x="234" y="183"/>
                  </a:cubicBezTo>
                  <a:cubicBezTo>
                    <a:pt x="242" y="185"/>
                    <a:pt x="250" y="181"/>
                    <a:pt x="252" y="173"/>
                  </a:cubicBezTo>
                  <a:cubicBezTo>
                    <a:pt x="257" y="157"/>
                    <a:pt x="257" y="157"/>
                    <a:pt x="257" y="157"/>
                  </a:cubicBezTo>
                  <a:cubicBezTo>
                    <a:pt x="259" y="149"/>
                    <a:pt x="255" y="141"/>
                    <a:pt x="247" y="139"/>
                  </a:cubicBezTo>
                  <a:close/>
                  <a:moveTo>
                    <a:pt x="116" y="178"/>
                  </a:moveTo>
                  <a:cubicBezTo>
                    <a:pt x="90" y="170"/>
                    <a:pt x="74" y="143"/>
                    <a:pt x="82" y="116"/>
                  </a:cubicBezTo>
                  <a:cubicBezTo>
                    <a:pt x="89" y="90"/>
                    <a:pt x="117" y="74"/>
                    <a:pt x="143" y="82"/>
                  </a:cubicBezTo>
                  <a:cubicBezTo>
                    <a:pt x="169" y="89"/>
                    <a:pt x="185" y="117"/>
                    <a:pt x="177" y="143"/>
                  </a:cubicBezTo>
                  <a:cubicBezTo>
                    <a:pt x="170" y="170"/>
                    <a:pt x="142" y="185"/>
                    <a:pt x="116" y="178"/>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135" name="Freeform 98"/>
            <p:cNvSpPr>
              <a:spLocks noEditPoints="1"/>
            </p:cNvSpPr>
            <p:nvPr/>
          </p:nvSpPr>
          <p:spPr bwMode="auto">
            <a:xfrm>
              <a:off x="7153" y="554"/>
              <a:ext cx="80" cy="77"/>
            </a:xfrm>
            <a:custGeom>
              <a:avLst/>
              <a:gdLst>
                <a:gd name="T0" fmla="*/ 165 w 165"/>
                <a:gd name="T1" fmla="*/ 75 h 166"/>
                <a:gd name="T2" fmla="*/ 165 w 165"/>
                <a:gd name="T3" fmla="*/ 75 h 166"/>
                <a:gd name="T4" fmla="*/ 151 w 165"/>
                <a:gd name="T5" fmla="*/ 63 h 166"/>
                <a:gd name="T6" fmla="*/ 156 w 165"/>
                <a:gd name="T7" fmla="*/ 44 h 166"/>
                <a:gd name="T8" fmla="*/ 138 w 165"/>
                <a:gd name="T9" fmla="*/ 38 h 166"/>
                <a:gd name="T10" fmla="*/ 136 w 165"/>
                <a:gd name="T11" fmla="*/ 19 h 166"/>
                <a:gd name="T12" fmla="*/ 117 w 165"/>
                <a:gd name="T13" fmla="*/ 20 h 166"/>
                <a:gd name="T14" fmla="*/ 107 w 165"/>
                <a:gd name="T15" fmla="*/ 3 h 166"/>
                <a:gd name="T16" fmla="*/ 90 w 165"/>
                <a:gd name="T17" fmla="*/ 12 h 166"/>
                <a:gd name="T18" fmla="*/ 90 w 165"/>
                <a:gd name="T19" fmla="*/ 0 h 166"/>
                <a:gd name="T20" fmla="*/ 75 w 165"/>
                <a:gd name="T21" fmla="*/ 0 h 166"/>
                <a:gd name="T22" fmla="*/ 62 w 165"/>
                <a:gd name="T23" fmla="*/ 14 h 166"/>
                <a:gd name="T24" fmla="*/ 44 w 165"/>
                <a:gd name="T25" fmla="*/ 9 h 166"/>
                <a:gd name="T26" fmla="*/ 36 w 165"/>
                <a:gd name="T27" fmla="*/ 27 h 166"/>
                <a:gd name="T28" fmla="*/ 18 w 165"/>
                <a:gd name="T29" fmla="*/ 30 h 166"/>
                <a:gd name="T30" fmla="*/ 19 w 165"/>
                <a:gd name="T31" fmla="*/ 48 h 166"/>
                <a:gd name="T32" fmla="*/ 3 w 165"/>
                <a:gd name="T33" fmla="*/ 58 h 166"/>
                <a:gd name="T34" fmla="*/ 10 w 165"/>
                <a:gd name="T35" fmla="*/ 75 h 166"/>
                <a:gd name="T36" fmla="*/ 0 w 165"/>
                <a:gd name="T37" fmla="*/ 75 h 166"/>
                <a:gd name="T38" fmla="*/ 0 w 165"/>
                <a:gd name="T39" fmla="*/ 80 h 166"/>
                <a:gd name="T40" fmla="*/ 0 w 165"/>
                <a:gd name="T41" fmla="*/ 90 h 166"/>
                <a:gd name="T42" fmla="*/ 10 w 165"/>
                <a:gd name="T43" fmla="*/ 90 h 166"/>
                <a:gd name="T44" fmla="*/ 3 w 165"/>
                <a:gd name="T45" fmla="*/ 107 h 166"/>
                <a:gd name="T46" fmla="*/ 18 w 165"/>
                <a:gd name="T47" fmla="*/ 118 h 166"/>
                <a:gd name="T48" fmla="*/ 18 w 165"/>
                <a:gd name="T49" fmla="*/ 136 h 166"/>
                <a:gd name="T50" fmla="*/ 36 w 165"/>
                <a:gd name="T51" fmla="*/ 140 h 166"/>
                <a:gd name="T52" fmla="*/ 44 w 165"/>
                <a:gd name="T53" fmla="*/ 156 h 166"/>
                <a:gd name="T54" fmla="*/ 62 w 165"/>
                <a:gd name="T55" fmla="*/ 153 h 166"/>
                <a:gd name="T56" fmla="*/ 75 w 165"/>
                <a:gd name="T57" fmla="*/ 166 h 166"/>
                <a:gd name="T58" fmla="*/ 90 w 165"/>
                <a:gd name="T59" fmla="*/ 166 h 166"/>
                <a:gd name="T60" fmla="*/ 90 w 165"/>
                <a:gd name="T61" fmla="*/ 155 h 166"/>
                <a:gd name="T62" fmla="*/ 107 w 165"/>
                <a:gd name="T63" fmla="*/ 162 h 166"/>
                <a:gd name="T64" fmla="*/ 117 w 165"/>
                <a:gd name="T65" fmla="*/ 146 h 166"/>
                <a:gd name="T66" fmla="*/ 135 w 165"/>
                <a:gd name="T67" fmla="*/ 147 h 166"/>
                <a:gd name="T68" fmla="*/ 138 w 165"/>
                <a:gd name="T69" fmla="*/ 129 h 166"/>
                <a:gd name="T70" fmla="*/ 156 w 165"/>
                <a:gd name="T71" fmla="*/ 122 h 166"/>
                <a:gd name="T72" fmla="*/ 151 w 165"/>
                <a:gd name="T73" fmla="*/ 103 h 166"/>
                <a:gd name="T74" fmla="*/ 165 w 165"/>
                <a:gd name="T75" fmla="*/ 90 h 166"/>
                <a:gd name="T76" fmla="*/ 133 w 165"/>
                <a:gd name="T77" fmla="*/ 75 h 166"/>
                <a:gd name="T78" fmla="*/ 104 w 165"/>
                <a:gd name="T79" fmla="*/ 71 h 166"/>
                <a:gd name="T80" fmla="*/ 113 w 165"/>
                <a:gd name="T81" fmla="*/ 42 h 166"/>
                <a:gd name="T82" fmla="*/ 90 w 165"/>
                <a:gd name="T83" fmla="*/ 59 h 166"/>
                <a:gd name="T84" fmla="*/ 113 w 165"/>
                <a:gd name="T85" fmla="*/ 42 h 166"/>
                <a:gd name="T86" fmla="*/ 75 w 165"/>
                <a:gd name="T87" fmla="*/ 90 h 166"/>
                <a:gd name="T88" fmla="*/ 90 w 165"/>
                <a:gd name="T89" fmla="*/ 76 h 166"/>
                <a:gd name="T90" fmla="*/ 75 w 165"/>
                <a:gd name="T91" fmla="*/ 32 h 166"/>
                <a:gd name="T92" fmla="*/ 69 w 165"/>
                <a:gd name="T93" fmla="*/ 61 h 166"/>
                <a:gd name="T94" fmla="*/ 75 w 165"/>
                <a:gd name="T95" fmla="*/ 32 h 166"/>
                <a:gd name="T96" fmla="*/ 60 w 165"/>
                <a:gd name="T97" fmla="*/ 71 h 166"/>
                <a:gd name="T98" fmla="*/ 31 w 165"/>
                <a:gd name="T99" fmla="*/ 75 h 166"/>
                <a:gd name="T100" fmla="*/ 41 w 165"/>
                <a:gd name="T101" fmla="*/ 115 h 166"/>
                <a:gd name="T102" fmla="*/ 57 w 165"/>
                <a:gd name="T103" fmla="*/ 90 h 166"/>
                <a:gd name="T104" fmla="*/ 41 w 165"/>
                <a:gd name="T105" fmla="*/ 115 h 166"/>
                <a:gd name="T106" fmla="*/ 69 w 165"/>
                <a:gd name="T107" fmla="*/ 106 h 166"/>
                <a:gd name="T108" fmla="*/ 75 w 165"/>
                <a:gd name="T109" fmla="*/ 135 h 166"/>
                <a:gd name="T110" fmla="*/ 90 w 165"/>
                <a:gd name="T111" fmla="*/ 135 h 166"/>
                <a:gd name="T112" fmla="*/ 94 w 165"/>
                <a:gd name="T113" fmla="*/ 106 h 166"/>
                <a:gd name="T114" fmla="*/ 90 w 165"/>
                <a:gd name="T115" fmla="*/ 135 h 166"/>
                <a:gd name="T116" fmla="*/ 104 w 165"/>
                <a:gd name="T117" fmla="*/ 96 h 166"/>
                <a:gd name="T118" fmla="*/ 133 w 165"/>
                <a:gd name="T119" fmla="*/ 9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65" h="166">
                  <a:moveTo>
                    <a:pt x="165" y="90"/>
                  </a:moveTo>
                  <a:cubicBezTo>
                    <a:pt x="165" y="75"/>
                    <a:pt x="165" y="75"/>
                    <a:pt x="165" y="75"/>
                  </a:cubicBezTo>
                  <a:cubicBezTo>
                    <a:pt x="165" y="75"/>
                    <a:pt x="165" y="75"/>
                    <a:pt x="165" y="75"/>
                  </a:cubicBezTo>
                  <a:cubicBezTo>
                    <a:pt x="165" y="75"/>
                    <a:pt x="165" y="75"/>
                    <a:pt x="165" y="75"/>
                  </a:cubicBezTo>
                  <a:cubicBezTo>
                    <a:pt x="154" y="75"/>
                    <a:pt x="154" y="75"/>
                    <a:pt x="154" y="75"/>
                  </a:cubicBezTo>
                  <a:cubicBezTo>
                    <a:pt x="153" y="71"/>
                    <a:pt x="152" y="67"/>
                    <a:pt x="151" y="63"/>
                  </a:cubicBezTo>
                  <a:cubicBezTo>
                    <a:pt x="162" y="58"/>
                    <a:pt x="162" y="58"/>
                    <a:pt x="162" y="58"/>
                  </a:cubicBezTo>
                  <a:cubicBezTo>
                    <a:pt x="156" y="44"/>
                    <a:pt x="156" y="44"/>
                    <a:pt x="156" y="44"/>
                  </a:cubicBezTo>
                  <a:cubicBezTo>
                    <a:pt x="145" y="49"/>
                    <a:pt x="145" y="49"/>
                    <a:pt x="145" y="49"/>
                  </a:cubicBezTo>
                  <a:cubicBezTo>
                    <a:pt x="143" y="45"/>
                    <a:pt x="141" y="41"/>
                    <a:pt x="138" y="38"/>
                  </a:cubicBezTo>
                  <a:cubicBezTo>
                    <a:pt x="146" y="30"/>
                    <a:pt x="146" y="30"/>
                    <a:pt x="146" y="30"/>
                  </a:cubicBezTo>
                  <a:cubicBezTo>
                    <a:pt x="136" y="19"/>
                    <a:pt x="136" y="19"/>
                    <a:pt x="136" y="19"/>
                  </a:cubicBezTo>
                  <a:cubicBezTo>
                    <a:pt x="127" y="27"/>
                    <a:pt x="127" y="27"/>
                    <a:pt x="127" y="27"/>
                  </a:cubicBezTo>
                  <a:cubicBezTo>
                    <a:pt x="124" y="25"/>
                    <a:pt x="120" y="22"/>
                    <a:pt x="117" y="20"/>
                  </a:cubicBezTo>
                  <a:cubicBezTo>
                    <a:pt x="121" y="9"/>
                    <a:pt x="121" y="9"/>
                    <a:pt x="121" y="9"/>
                  </a:cubicBezTo>
                  <a:cubicBezTo>
                    <a:pt x="107" y="3"/>
                    <a:pt x="107" y="3"/>
                    <a:pt x="107" y="3"/>
                  </a:cubicBezTo>
                  <a:cubicBezTo>
                    <a:pt x="103" y="14"/>
                    <a:pt x="103" y="14"/>
                    <a:pt x="103" y="14"/>
                  </a:cubicBezTo>
                  <a:cubicBezTo>
                    <a:pt x="99" y="13"/>
                    <a:pt x="94" y="12"/>
                    <a:pt x="90" y="12"/>
                  </a:cubicBezTo>
                  <a:cubicBezTo>
                    <a:pt x="90" y="0"/>
                    <a:pt x="90" y="0"/>
                    <a:pt x="90" y="0"/>
                  </a:cubicBezTo>
                  <a:cubicBezTo>
                    <a:pt x="90" y="0"/>
                    <a:pt x="90" y="0"/>
                    <a:pt x="90" y="0"/>
                  </a:cubicBezTo>
                  <a:cubicBezTo>
                    <a:pt x="75" y="0"/>
                    <a:pt x="75" y="0"/>
                    <a:pt x="75" y="0"/>
                  </a:cubicBezTo>
                  <a:cubicBezTo>
                    <a:pt x="75" y="0"/>
                    <a:pt x="75" y="0"/>
                    <a:pt x="75" y="0"/>
                  </a:cubicBezTo>
                  <a:cubicBezTo>
                    <a:pt x="75" y="12"/>
                    <a:pt x="75" y="12"/>
                    <a:pt x="75" y="12"/>
                  </a:cubicBezTo>
                  <a:cubicBezTo>
                    <a:pt x="71" y="12"/>
                    <a:pt x="66" y="13"/>
                    <a:pt x="62" y="14"/>
                  </a:cubicBezTo>
                  <a:cubicBezTo>
                    <a:pt x="58" y="3"/>
                    <a:pt x="58" y="3"/>
                    <a:pt x="58" y="3"/>
                  </a:cubicBezTo>
                  <a:cubicBezTo>
                    <a:pt x="44" y="9"/>
                    <a:pt x="44" y="9"/>
                    <a:pt x="44" y="9"/>
                  </a:cubicBezTo>
                  <a:cubicBezTo>
                    <a:pt x="48" y="20"/>
                    <a:pt x="48" y="20"/>
                    <a:pt x="48" y="20"/>
                  </a:cubicBezTo>
                  <a:cubicBezTo>
                    <a:pt x="44" y="22"/>
                    <a:pt x="40" y="24"/>
                    <a:pt x="36" y="27"/>
                  </a:cubicBezTo>
                  <a:cubicBezTo>
                    <a:pt x="29" y="19"/>
                    <a:pt x="29" y="19"/>
                    <a:pt x="29" y="19"/>
                  </a:cubicBezTo>
                  <a:cubicBezTo>
                    <a:pt x="18" y="30"/>
                    <a:pt x="18" y="30"/>
                    <a:pt x="18" y="30"/>
                  </a:cubicBezTo>
                  <a:cubicBezTo>
                    <a:pt x="26" y="38"/>
                    <a:pt x="26" y="38"/>
                    <a:pt x="26" y="38"/>
                  </a:cubicBezTo>
                  <a:cubicBezTo>
                    <a:pt x="23" y="41"/>
                    <a:pt x="21" y="45"/>
                    <a:pt x="19" y="48"/>
                  </a:cubicBezTo>
                  <a:cubicBezTo>
                    <a:pt x="9" y="44"/>
                    <a:pt x="9" y="44"/>
                    <a:pt x="9" y="44"/>
                  </a:cubicBezTo>
                  <a:cubicBezTo>
                    <a:pt x="3" y="58"/>
                    <a:pt x="3" y="58"/>
                    <a:pt x="3" y="58"/>
                  </a:cubicBezTo>
                  <a:cubicBezTo>
                    <a:pt x="13" y="62"/>
                    <a:pt x="13" y="62"/>
                    <a:pt x="13" y="62"/>
                  </a:cubicBezTo>
                  <a:cubicBezTo>
                    <a:pt x="11" y="66"/>
                    <a:pt x="11" y="71"/>
                    <a:pt x="10" y="75"/>
                  </a:cubicBezTo>
                  <a:cubicBezTo>
                    <a:pt x="0" y="75"/>
                    <a:pt x="0" y="75"/>
                    <a:pt x="0" y="75"/>
                  </a:cubicBezTo>
                  <a:cubicBezTo>
                    <a:pt x="0" y="75"/>
                    <a:pt x="0" y="75"/>
                    <a:pt x="0" y="75"/>
                  </a:cubicBezTo>
                  <a:cubicBezTo>
                    <a:pt x="0" y="75"/>
                    <a:pt x="0" y="75"/>
                    <a:pt x="0" y="75"/>
                  </a:cubicBezTo>
                  <a:cubicBezTo>
                    <a:pt x="0" y="80"/>
                    <a:pt x="0" y="80"/>
                    <a:pt x="0" y="80"/>
                  </a:cubicBezTo>
                  <a:cubicBezTo>
                    <a:pt x="0" y="90"/>
                    <a:pt x="0" y="90"/>
                    <a:pt x="0" y="90"/>
                  </a:cubicBezTo>
                  <a:cubicBezTo>
                    <a:pt x="0" y="90"/>
                    <a:pt x="0" y="90"/>
                    <a:pt x="0" y="90"/>
                  </a:cubicBezTo>
                  <a:cubicBezTo>
                    <a:pt x="0" y="90"/>
                    <a:pt x="0" y="90"/>
                    <a:pt x="0" y="90"/>
                  </a:cubicBezTo>
                  <a:cubicBezTo>
                    <a:pt x="10" y="90"/>
                    <a:pt x="10" y="90"/>
                    <a:pt x="10" y="90"/>
                  </a:cubicBezTo>
                  <a:cubicBezTo>
                    <a:pt x="10" y="95"/>
                    <a:pt x="11" y="99"/>
                    <a:pt x="12" y="103"/>
                  </a:cubicBezTo>
                  <a:cubicBezTo>
                    <a:pt x="3" y="107"/>
                    <a:pt x="3" y="107"/>
                    <a:pt x="3" y="107"/>
                  </a:cubicBezTo>
                  <a:cubicBezTo>
                    <a:pt x="9" y="121"/>
                    <a:pt x="9" y="121"/>
                    <a:pt x="9" y="121"/>
                  </a:cubicBezTo>
                  <a:cubicBezTo>
                    <a:pt x="18" y="118"/>
                    <a:pt x="18" y="118"/>
                    <a:pt x="18" y="118"/>
                  </a:cubicBezTo>
                  <a:cubicBezTo>
                    <a:pt x="20" y="122"/>
                    <a:pt x="23" y="125"/>
                    <a:pt x="26" y="129"/>
                  </a:cubicBezTo>
                  <a:cubicBezTo>
                    <a:pt x="18" y="136"/>
                    <a:pt x="18" y="136"/>
                    <a:pt x="18" y="136"/>
                  </a:cubicBezTo>
                  <a:cubicBezTo>
                    <a:pt x="29" y="147"/>
                    <a:pt x="29" y="147"/>
                    <a:pt x="29" y="147"/>
                  </a:cubicBezTo>
                  <a:cubicBezTo>
                    <a:pt x="36" y="140"/>
                    <a:pt x="36" y="140"/>
                    <a:pt x="36" y="140"/>
                  </a:cubicBezTo>
                  <a:cubicBezTo>
                    <a:pt x="40" y="142"/>
                    <a:pt x="44" y="145"/>
                    <a:pt x="48" y="147"/>
                  </a:cubicBezTo>
                  <a:cubicBezTo>
                    <a:pt x="44" y="156"/>
                    <a:pt x="44" y="156"/>
                    <a:pt x="44" y="156"/>
                  </a:cubicBezTo>
                  <a:cubicBezTo>
                    <a:pt x="58" y="162"/>
                    <a:pt x="58" y="162"/>
                    <a:pt x="58" y="162"/>
                  </a:cubicBezTo>
                  <a:cubicBezTo>
                    <a:pt x="62" y="153"/>
                    <a:pt x="62" y="153"/>
                    <a:pt x="62" y="153"/>
                  </a:cubicBezTo>
                  <a:cubicBezTo>
                    <a:pt x="66" y="154"/>
                    <a:pt x="70" y="155"/>
                    <a:pt x="75" y="155"/>
                  </a:cubicBezTo>
                  <a:cubicBezTo>
                    <a:pt x="75" y="166"/>
                    <a:pt x="75" y="166"/>
                    <a:pt x="75" y="166"/>
                  </a:cubicBezTo>
                  <a:cubicBezTo>
                    <a:pt x="90" y="166"/>
                    <a:pt x="90" y="166"/>
                    <a:pt x="90" y="166"/>
                  </a:cubicBezTo>
                  <a:cubicBezTo>
                    <a:pt x="90" y="166"/>
                    <a:pt x="90" y="166"/>
                    <a:pt x="90" y="166"/>
                  </a:cubicBezTo>
                  <a:cubicBezTo>
                    <a:pt x="90" y="166"/>
                    <a:pt x="90" y="166"/>
                    <a:pt x="90" y="166"/>
                  </a:cubicBezTo>
                  <a:cubicBezTo>
                    <a:pt x="90" y="155"/>
                    <a:pt x="90" y="155"/>
                    <a:pt x="90" y="155"/>
                  </a:cubicBezTo>
                  <a:cubicBezTo>
                    <a:pt x="94" y="155"/>
                    <a:pt x="99" y="154"/>
                    <a:pt x="103" y="152"/>
                  </a:cubicBezTo>
                  <a:cubicBezTo>
                    <a:pt x="107" y="162"/>
                    <a:pt x="107" y="162"/>
                    <a:pt x="107" y="162"/>
                  </a:cubicBezTo>
                  <a:cubicBezTo>
                    <a:pt x="121" y="156"/>
                    <a:pt x="121" y="156"/>
                    <a:pt x="121" y="156"/>
                  </a:cubicBezTo>
                  <a:cubicBezTo>
                    <a:pt x="117" y="146"/>
                    <a:pt x="117" y="146"/>
                    <a:pt x="117" y="146"/>
                  </a:cubicBezTo>
                  <a:cubicBezTo>
                    <a:pt x="121" y="144"/>
                    <a:pt x="124" y="142"/>
                    <a:pt x="127" y="140"/>
                  </a:cubicBezTo>
                  <a:cubicBezTo>
                    <a:pt x="135" y="147"/>
                    <a:pt x="135" y="147"/>
                    <a:pt x="135" y="147"/>
                  </a:cubicBezTo>
                  <a:cubicBezTo>
                    <a:pt x="146" y="137"/>
                    <a:pt x="146" y="137"/>
                    <a:pt x="146" y="137"/>
                  </a:cubicBezTo>
                  <a:cubicBezTo>
                    <a:pt x="138" y="129"/>
                    <a:pt x="138" y="129"/>
                    <a:pt x="138" y="129"/>
                  </a:cubicBezTo>
                  <a:cubicBezTo>
                    <a:pt x="141" y="125"/>
                    <a:pt x="143" y="121"/>
                    <a:pt x="146" y="117"/>
                  </a:cubicBezTo>
                  <a:cubicBezTo>
                    <a:pt x="156" y="122"/>
                    <a:pt x="156" y="122"/>
                    <a:pt x="156" y="122"/>
                  </a:cubicBezTo>
                  <a:cubicBezTo>
                    <a:pt x="162" y="108"/>
                    <a:pt x="162" y="108"/>
                    <a:pt x="162" y="108"/>
                  </a:cubicBezTo>
                  <a:cubicBezTo>
                    <a:pt x="151" y="103"/>
                    <a:pt x="151" y="103"/>
                    <a:pt x="151" y="103"/>
                  </a:cubicBezTo>
                  <a:cubicBezTo>
                    <a:pt x="152" y="99"/>
                    <a:pt x="153" y="95"/>
                    <a:pt x="154" y="90"/>
                  </a:cubicBezTo>
                  <a:lnTo>
                    <a:pt x="165" y="90"/>
                  </a:lnTo>
                  <a:close/>
                  <a:moveTo>
                    <a:pt x="123" y="52"/>
                  </a:moveTo>
                  <a:cubicBezTo>
                    <a:pt x="128" y="59"/>
                    <a:pt x="132" y="67"/>
                    <a:pt x="133" y="75"/>
                  </a:cubicBezTo>
                  <a:cubicBezTo>
                    <a:pt x="106" y="75"/>
                    <a:pt x="106" y="75"/>
                    <a:pt x="106" y="75"/>
                  </a:cubicBezTo>
                  <a:cubicBezTo>
                    <a:pt x="105" y="74"/>
                    <a:pt x="105" y="72"/>
                    <a:pt x="104" y="71"/>
                  </a:cubicBezTo>
                  <a:lnTo>
                    <a:pt x="123" y="52"/>
                  </a:lnTo>
                  <a:close/>
                  <a:moveTo>
                    <a:pt x="113" y="42"/>
                  </a:moveTo>
                  <a:cubicBezTo>
                    <a:pt x="94" y="61"/>
                    <a:pt x="94" y="61"/>
                    <a:pt x="94" y="61"/>
                  </a:cubicBezTo>
                  <a:cubicBezTo>
                    <a:pt x="93" y="61"/>
                    <a:pt x="92" y="60"/>
                    <a:pt x="90" y="59"/>
                  </a:cubicBezTo>
                  <a:cubicBezTo>
                    <a:pt x="90" y="32"/>
                    <a:pt x="90" y="32"/>
                    <a:pt x="90" y="32"/>
                  </a:cubicBezTo>
                  <a:cubicBezTo>
                    <a:pt x="99" y="34"/>
                    <a:pt x="107" y="37"/>
                    <a:pt x="113" y="42"/>
                  </a:cubicBezTo>
                  <a:close/>
                  <a:moveTo>
                    <a:pt x="90" y="90"/>
                  </a:moveTo>
                  <a:cubicBezTo>
                    <a:pt x="86" y="94"/>
                    <a:pt x="79" y="94"/>
                    <a:pt x="75" y="90"/>
                  </a:cubicBezTo>
                  <a:cubicBezTo>
                    <a:pt x="71" y="86"/>
                    <a:pt x="71" y="80"/>
                    <a:pt x="75" y="76"/>
                  </a:cubicBezTo>
                  <a:cubicBezTo>
                    <a:pt x="79" y="72"/>
                    <a:pt x="86" y="72"/>
                    <a:pt x="90" y="76"/>
                  </a:cubicBezTo>
                  <a:cubicBezTo>
                    <a:pt x="94" y="80"/>
                    <a:pt x="94" y="86"/>
                    <a:pt x="90" y="90"/>
                  </a:cubicBezTo>
                  <a:close/>
                  <a:moveTo>
                    <a:pt x="75" y="32"/>
                  </a:moveTo>
                  <a:cubicBezTo>
                    <a:pt x="75" y="59"/>
                    <a:pt x="75" y="59"/>
                    <a:pt x="75" y="59"/>
                  </a:cubicBezTo>
                  <a:cubicBezTo>
                    <a:pt x="73" y="60"/>
                    <a:pt x="71" y="60"/>
                    <a:pt x="69" y="61"/>
                  </a:cubicBezTo>
                  <a:cubicBezTo>
                    <a:pt x="50" y="42"/>
                    <a:pt x="50" y="42"/>
                    <a:pt x="50" y="42"/>
                  </a:cubicBezTo>
                  <a:cubicBezTo>
                    <a:pt x="57" y="37"/>
                    <a:pt x="66" y="33"/>
                    <a:pt x="75" y="32"/>
                  </a:cubicBezTo>
                  <a:close/>
                  <a:moveTo>
                    <a:pt x="41" y="52"/>
                  </a:moveTo>
                  <a:cubicBezTo>
                    <a:pt x="60" y="71"/>
                    <a:pt x="60" y="71"/>
                    <a:pt x="60" y="71"/>
                  </a:cubicBezTo>
                  <a:cubicBezTo>
                    <a:pt x="59" y="72"/>
                    <a:pt x="58" y="74"/>
                    <a:pt x="58" y="75"/>
                  </a:cubicBezTo>
                  <a:cubicBezTo>
                    <a:pt x="31" y="75"/>
                    <a:pt x="31" y="75"/>
                    <a:pt x="31" y="75"/>
                  </a:cubicBezTo>
                  <a:cubicBezTo>
                    <a:pt x="32" y="67"/>
                    <a:pt x="35" y="59"/>
                    <a:pt x="41" y="52"/>
                  </a:cubicBezTo>
                  <a:close/>
                  <a:moveTo>
                    <a:pt x="41" y="115"/>
                  </a:moveTo>
                  <a:cubicBezTo>
                    <a:pt x="35" y="108"/>
                    <a:pt x="32" y="99"/>
                    <a:pt x="30" y="90"/>
                  </a:cubicBezTo>
                  <a:cubicBezTo>
                    <a:pt x="57" y="90"/>
                    <a:pt x="57" y="90"/>
                    <a:pt x="57" y="90"/>
                  </a:cubicBezTo>
                  <a:cubicBezTo>
                    <a:pt x="58" y="92"/>
                    <a:pt x="59" y="94"/>
                    <a:pt x="60" y="96"/>
                  </a:cubicBezTo>
                  <a:lnTo>
                    <a:pt x="41" y="115"/>
                  </a:lnTo>
                  <a:close/>
                  <a:moveTo>
                    <a:pt x="50" y="125"/>
                  </a:moveTo>
                  <a:cubicBezTo>
                    <a:pt x="69" y="106"/>
                    <a:pt x="69" y="106"/>
                    <a:pt x="69" y="106"/>
                  </a:cubicBezTo>
                  <a:cubicBezTo>
                    <a:pt x="71" y="107"/>
                    <a:pt x="73" y="107"/>
                    <a:pt x="75" y="108"/>
                  </a:cubicBezTo>
                  <a:cubicBezTo>
                    <a:pt x="75" y="135"/>
                    <a:pt x="75" y="135"/>
                    <a:pt x="75" y="135"/>
                  </a:cubicBezTo>
                  <a:cubicBezTo>
                    <a:pt x="66" y="134"/>
                    <a:pt x="57" y="130"/>
                    <a:pt x="50" y="125"/>
                  </a:cubicBezTo>
                  <a:close/>
                  <a:moveTo>
                    <a:pt x="90" y="135"/>
                  </a:moveTo>
                  <a:cubicBezTo>
                    <a:pt x="90" y="107"/>
                    <a:pt x="90" y="107"/>
                    <a:pt x="90" y="107"/>
                  </a:cubicBezTo>
                  <a:cubicBezTo>
                    <a:pt x="92" y="107"/>
                    <a:pt x="93" y="106"/>
                    <a:pt x="94" y="106"/>
                  </a:cubicBezTo>
                  <a:cubicBezTo>
                    <a:pt x="113" y="125"/>
                    <a:pt x="113" y="125"/>
                    <a:pt x="113" y="125"/>
                  </a:cubicBezTo>
                  <a:cubicBezTo>
                    <a:pt x="107" y="130"/>
                    <a:pt x="99" y="133"/>
                    <a:pt x="90" y="135"/>
                  </a:cubicBezTo>
                  <a:close/>
                  <a:moveTo>
                    <a:pt x="123" y="115"/>
                  </a:moveTo>
                  <a:cubicBezTo>
                    <a:pt x="104" y="96"/>
                    <a:pt x="104" y="96"/>
                    <a:pt x="104" y="96"/>
                  </a:cubicBezTo>
                  <a:cubicBezTo>
                    <a:pt x="105" y="94"/>
                    <a:pt x="106" y="92"/>
                    <a:pt x="106" y="90"/>
                  </a:cubicBezTo>
                  <a:cubicBezTo>
                    <a:pt x="133" y="90"/>
                    <a:pt x="133" y="90"/>
                    <a:pt x="133" y="90"/>
                  </a:cubicBezTo>
                  <a:cubicBezTo>
                    <a:pt x="132" y="99"/>
                    <a:pt x="129" y="108"/>
                    <a:pt x="123" y="115"/>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136" name="Freeform 99"/>
            <p:cNvSpPr>
              <a:spLocks/>
            </p:cNvSpPr>
            <p:nvPr/>
          </p:nvSpPr>
          <p:spPr bwMode="auto">
            <a:xfrm>
              <a:off x="6890" y="638"/>
              <a:ext cx="360" cy="71"/>
            </a:xfrm>
            <a:custGeom>
              <a:avLst/>
              <a:gdLst>
                <a:gd name="T0" fmla="*/ 3 w 748"/>
                <a:gd name="T1" fmla="*/ 0 h 153"/>
                <a:gd name="T2" fmla="*/ 0 w 748"/>
                <a:gd name="T3" fmla="*/ 26 h 153"/>
                <a:gd name="T4" fmla="*/ 127 w 748"/>
                <a:gd name="T5" fmla="*/ 153 h 153"/>
                <a:gd name="T6" fmla="*/ 621 w 748"/>
                <a:gd name="T7" fmla="*/ 153 h 153"/>
                <a:gd name="T8" fmla="*/ 748 w 748"/>
                <a:gd name="T9" fmla="*/ 26 h 153"/>
                <a:gd name="T10" fmla="*/ 745 w 748"/>
                <a:gd name="T11" fmla="*/ 0 h 153"/>
                <a:gd name="T12" fmla="*/ 3 w 748"/>
                <a:gd name="T13" fmla="*/ 0 h 153"/>
              </a:gdLst>
              <a:ahLst/>
              <a:cxnLst>
                <a:cxn ang="0">
                  <a:pos x="T0" y="T1"/>
                </a:cxn>
                <a:cxn ang="0">
                  <a:pos x="T2" y="T3"/>
                </a:cxn>
                <a:cxn ang="0">
                  <a:pos x="T4" y="T5"/>
                </a:cxn>
                <a:cxn ang="0">
                  <a:pos x="T6" y="T7"/>
                </a:cxn>
                <a:cxn ang="0">
                  <a:pos x="T8" y="T9"/>
                </a:cxn>
                <a:cxn ang="0">
                  <a:pos x="T10" y="T11"/>
                </a:cxn>
                <a:cxn ang="0">
                  <a:pos x="T12" y="T13"/>
                </a:cxn>
              </a:cxnLst>
              <a:rect l="0" t="0" r="r" b="b"/>
              <a:pathLst>
                <a:path w="748" h="153">
                  <a:moveTo>
                    <a:pt x="3" y="0"/>
                  </a:moveTo>
                  <a:cubicBezTo>
                    <a:pt x="1" y="9"/>
                    <a:pt x="0" y="17"/>
                    <a:pt x="0" y="26"/>
                  </a:cubicBezTo>
                  <a:cubicBezTo>
                    <a:pt x="0" y="96"/>
                    <a:pt x="57" y="153"/>
                    <a:pt x="127" y="153"/>
                  </a:cubicBezTo>
                  <a:cubicBezTo>
                    <a:pt x="621" y="153"/>
                    <a:pt x="621" y="153"/>
                    <a:pt x="621" y="153"/>
                  </a:cubicBezTo>
                  <a:cubicBezTo>
                    <a:pt x="691" y="153"/>
                    <a:pt x="748" y="96"/>
                    <a:pt x="748" y="26"/>
                  </a:cubicBezTo>
                  <a:cubicBezTo>
                    <a:pt x="748" y="17"/>
                    <a:pt x="747" y="9"/>
                    <a:pt x="745" y="0"/>
                  </a:cubicBezTo>
                  <a:lnTo>
                    <a:pt x="3" y="0"/>
                  </a:lnTo>
                  <a:close/>
                </a:path>
              </a:pathLst>
            </a:custGeom>
            <a:solidFill>
              <a:schemeClr val="accent5">
                <a:lumMod val="20000"/>
                <a:lumOff val="8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137" name="Freeform 100"/>
            <p:cNvSpPr>
              <a:spLocks/>
            </p:cNvSpPr>
            <p:nvPr/>
          </p:nvSpPr>
          <p:spPr bwMode="auto">
            <a:xfrm>
              <a:off x="6904" y="638"/>
              <a:ext cx="346" cy="71"/>
            </a:xfrm>
            <a:custGeom>
              <a:avLst/>
              <a:gdLst>
                <a:gd name="T0" fmla="*/ 716 w 719"/>
                <a:gd name="T1" fmla="*/ 0 h 153"/>
                <a:gd name="T2" fmla="*/ 700 w 719"/>
                <a:gd name="T3" fmla="*/ 0 h 153"/>
                <a:gd name="T4" fmla="*/ 701 w 719"/>
                <a:gd name="T5" fmla="*/ 8 h 153"/>
                <a:gd name="T6" fmla="*/ 573 w 719"/>
                <a:gd name="T7" fmla="*/ 135 h 153"/>
                <a:gd name="T8" fmla="*/ 80 w 719"/>
                <a:gd name="T9" fmla="*/ 135 h 153"/>
                <a:gd name="T10" fmla="*/ 0 w 719"/>
                <a:gd name="T11" fmla="*/ 106 h 153"/>
                <a:gd name="T12" fmla="*/ 98 w 719"/>
                <a:gd name="T13" fmla="*/ 153 h 153"/>
                <a:gd name="T14" fmla="*/ 592 w 719"/>
                <a:gd name="T15" fmla="*/ 153 h 153"/>
                <a:gd name="T16" fmla="*/ 719 w 719"/>
                <a:gd name="T17" fmla="*/ 26 h 153"/>
                <a:gd name="T18" fmla="*/ 716 w 719"/>
                <a:gd name="T19" fmla="*/ 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19" h="153">
                  <a:moveTo>
                    <a:pt x="716" y="0"/>
                  </a:moveTo>
                  <a:cubicBezTo>
                    <a:pt x="700" y="0"/>
                    <a:pt x="700" y="0"/>
                    <a:pt x="700" y="0"/>
                  </a:cubicBezTo>
                  <a:cubicBezTo>
                    <a:pt x="701" y="3"/>
                    <a:pt x="701" y="5"/>
                    <a:pt x="701" y="8"/>
                  </a:cubicBezTo>
                  <a:cubicBezTo>
                    <a:pt x="701" y="78"/>
                    <a:pt x="644" y="135"/>
                    <a:pt x="573" y="135"/>
                  </a:cubicBezTo>
                  <a:cubicBezTo>
                    <a:pt x="80" y="135"/>
                    <a:pt x="80" y="135"/>
                    <a:pt x="80" y="135"/>
                  </a:cubicBezTo>
                  <a:cubicBezTo>
                    <a:pt x="50" y="135"/>
                    <a:pt x="22" y="124"/>
                    <a:pt x="0" y="106"/>
                  </a:cubicBezTo>
                  <a:cubicBezTo>
                    <a:pt x="23" y="135"/>
                    <a:pt x="59" y="153"/>
                    <a:pt x="98" y="153"/>
                  </a:cubicBezTo>
                  <a:cubicBezTo>
                    <a:pt x="592" y="153"/>
                    <a:pt x="592" y="153"/>
                    <a:pt x="592" y="153"/>
                  </a:cubicBezTo>
                  <a:cubicBezTo>
                    <a:pt x="662" y="153"/>
                    <a:pt x="719" y="96"/>
                    <a:pt x="719" y="26"/>
                  </a:cubicBezTo>
                  <a:cubicBezTo>
                    <a:pt x="719" y="17"/>
                    <a:pt x="718" y="9"/>
                    <a:pt x="716" y="0"/>
                  </a:cubicBezTo>
                  <a:close/>
                </a:path>
              </a:pathLst>
            </a:custGeom>
            <a:solidFill>
              <a:srgbClr val="C6C6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138" name="Freeform 101"/>
            <p:cNvSpPr>
              <a:spLocks/>
            </p:cNvSpPr>
            <p:nvPr/>
          </p:nvSpPr>
          <p:spPr bwMode="auto">
            <a:xfrm>
              <a:off x="6891" y="398"/>
              <a:ext cx="358" cy="127"/>
            </a:xfrm>
            <a:custGeom>
              <a:avLst/>
              <a:gdLst>
                <a:gd name="T0" fmla="*/ 744 w 744"/>
                <a:gd name="T1" fmla="*/ 274 h 274"/>
                <a:gd name="T2" fmla="*/ 621 w 744"/>
                <a:gd name="T3" fmla="*/ 173 h 274"/>
                <a:gd name="T4" fmla="*/ 581 w 744"/>
                <a:gd name="T5" fmla="*/ 179 h 274"/>
                <a:gd name="T6" fmla="*/ 457 w 744"/>
                <a:gd name="T7" fmla="*/ 68 h 274"/>
                <a:gd name="T8" fmla="*/ 372 w 744"/>
                <a:gd name="T9" fmla="*/ 101 h 274"/>
                <a:gd name="T10" fmla="*/ 249 w 744"/>
                <a:gd name="T11" fmla="*/ 0 h 274"/>
                <a:gd name="T12" fmla="*/ 123 w 744"/>
                <a:gd name="T13" fmla="*/ 125 h 274"/>
                <a:gd name="T14" fmla="*/ 133 w 744"/>
                <a:gd name="T15" fmla="*/ 173 h 274"/>
                <a:gd name="T16" fmla="*/ 123 w 744"/>
                <a:gd name="T17" fmla="*/ 173 h 274"/>
                <a:gd name="T18" fmla="*/ 0 w 744"/>
                <a:gd name="T19" fmla="*/ 274 h 274"/>
                <a:gd name="T20" fmla="*/ 744 w 744"/>
                <a:gd name="T21" fmla="*/ 274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44" h="274">
                  <a:moveTo>
                    <a:pt x="744" y="274"/>
                  </a:moveTo>
                  <a:cubicBezTo>
                    <a:pt x="733" y="217"/>
                    <a:pt x="682" y="173"/>
                    <a:pt x="621" y="173"/>
                  </a:cubicBezTo>
                  <a:cubicBezTo>
                    <a:pt x="607" y="173"/>
                    <a:pt x="594" y="175"/>
                    <a:pt x="581" y="179"/>
                  </a:cubicBezTo>
                  <a:cubicBezTo>
                    <a:pt x="574" y="117"/>
                    <a:pt x="521" y="68"/>
                    <a:pt x="457" y="68"/>
                  </a:cubicBezTo>
                  <a:cubicBezTo>
                    <a:pt x="424" y="68"/>
                    <a:pt x="394" y="81"/>
                    <a:pt x="372" y="101"/>
                  </a:cubicBezTo>
                  <a:cubicBezTo>
                    <a:pt x="361" y="44"/>
                    <a:pt x="310" y="0"/>
                    <a:pt x="249" y="0"/>
                  </a:cubicBezTo>
                  <a:cubicBezTo>
                    <a:pt x="179" y="0"/>
                    <a:pt x="123" y="56"/>
                    <a:pt x="123" y="125"/>
                  </a:cubicBezTo>
                  <a:cubicBezTo>
                    <a:pt x="123" y="142"/>
                    <a:pt x="127" y="159"/>
                    <a:pt x="133" y="173"/>
                  </a:cubicBezTo>
                  <a:cubicBezTo>
                    <a:pt x="130" y="173"/>
                    <a:pt x="127" y="173"/>
                    <a:pt x="123" y="173"/>
                  </a:cubicBezTo>
                  <a:cubicBezTo>
                    <a:pt x="62" y="173"/>
                    <a:pt x="12" y="217"/>
                    <a:pt x="0" y="274"/>
                  </a:cubicBezTo>
                  <a:lnTo>
                    <a:pt x="744" y="274"/>
                  </a:lnTo>
                  <a:close/>
                </a:path>
              </a:pathLst>
            </a:custGeom>
            <a:solidFill>
              <a:schemeClr val="accent5">
                <a:lumMod val="20000"/>
                <a:lumOff val="8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139" name="Freeform 102"/>
            <p:cNvSpPr>
              <a:spLocks/>
            </p:cNvSpPr>
            <p:nvPr/>
          </p:nvSpPr>
          <p:spPr bwMode="auto">
            <a:xfrm>
              <a:off x="6962" y="398"/>
              <a:ext cx="287" cy="127"/>
            </a:xfrm>
            <a:custGeom>
              <a:avLst/>
              <a:gdLst>
                <a:gd name="T0" fmla="*/ 80 w 597"/>
                <a:gd name="T1" fmla="*/ 23 h 274"/>
                <a:gd name="T2" fmla="*/ 203 w 597"/>
                <a:gd name="T3" fmla="*/ 125 h 274"/>
                <a:gd name="T4" fmla="*/ 288 w 597"/>
                <a:gd name="T5" fmla="*/ 91 h 274"/>
                <a:gd name="T6" fmla="*/ 413 w 597"/>
                <a:gd name="T7" fmla="*/ 203 h 274"/>
                <a:gd name="T8" fmla="*/ 452 w 597"/>
                <a:gd name="T9" fmla="*/ 196 h 274"/>
                <a:gd name="T10" fmla="*/ 568 w 597"/>
                <a:gd name="T11" fmla="*/ 274 h 274"/>
                <a:gd name="T12" fmla="*/ 597 w 597"/>
                <a:gd name="T13" fmla="*/ 274 h 274"/>
                <a:gd name="T14" fmla="*/ 474 w 597"/>
                <a:gd name="T15" fmla="*/ 173 h 274"/>
                <a:gd name="T16" fmla="*/ 434 w 597"/>
                <a:gd name="T17" fmla="*/ 179 h 274"/>
                <a:gd name="T18" fmla="*/ 310 w 597"/>
                <a:gd name="T19" fmla="*/ 68 h 274"/>
                <a:gd name="T20" fmla="*/ 225 w 597"/>
                <a:gd name="T21" fmla="*/ 101 h 274"/>
                <a:gd name="T22" fmla="*/ 102 w 597"/>
                <a:gd name="T23" fmla="*/ 0 h 274"/>
                <a:gd name="T24" fmla="*/ 0 w 597"/>
                <a:gd name="T25" fmla="*/ 52 h 274"/>
                <a:gd name="T26" fmla="*/ 80 w 597"/>
                <a:gd name="T27" fmla="*/ 23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97" h="274">
                  <a:moveTo>
                    <a:pt x="80" y="23"/>
                  </a:moveTo>
                  <a:cubicBezTo>
                    <a:pt x="141" y="23"/>
                    <a:pt x="192" y="67"/>
                    <a:pt x="203" y="125"/>
                  </a:cubicBezTo>
                  <a:cubicBezTo>
                    <a:pt x="225" y="104"/>
                    <a:pt x="255" y="91"/>
                    <a:pt x="288" y="91"/>
                  </a:cubicBezTo>
                  <a:cubicBezTo>
                    <a:pt x="353" y="91"/>
                    <a:pt x="406" y="140"/>
                    <a:pt x="413" y="203"/>
                  </a:cubicBezTo>
                  <a:cubicBezTo>
                    <a:pt x="425" y="199"/>
                    <a:pt x="438" y="196"/>
                    <a:pt x="452" y="196"/>
                  </a:cubicBezTo>
                  <a:cubicBezTo>
                    <a:pt x="505" y="196"/>
                    <a:pt x="549" y="229"/>
                    <a:pt x="568" y="274"/>
                  </a:cubicBezTo>
                  <a:cubicBezTo>
                    <a:pt x="597" y="274"/>
                    <a:pt x="597" y="274"/>
                    <a:pt x="597" y="274"/>
                  </a:cubicBezTo>
                  <a:cubicBezTo>
                    <a:pt x="586" y="217"/>
                    <a:pt x="535" y="173"/>
                    <a:pt x="474" y="173"/>
                  </a:cubicBezTo>
                  <a:cubicBezTo>
                    <a:pt x="460" y="173"/>
                    <a:pt x="447" y="175"/>
                    <a:pt x="434" y="179"/>
                  </a:cubicBezTo>
                  <a:cubicBezTo>
                    <a:pt x="427" y="117"/>
                    <a:pt x="374" y="68"/>
                    <a:pt x="310" y="68"/>
                  </a:cubicBezTo>
                  <a:cubicBezTo>
                    <a:pt x="277" y="68"/>
                    <a:pt x="247" y="81"/>
                    <a:pt x="225" y="101"/>
                  </a:cubicBezTo>
                  <a:cubicBezTo>
                    <a:pt x="214" y="44"/>
                    <a:pt x="163" y="0"/>
                    <a:pt x="102" y="0"/>
                  </a:cubicBezTo>
                  <a:cubicBezTo>
                    <a:pt x="60" y="0"/>
                    <a:pt x="23" y="20"/>
                    <a:pt x="0" y="52"/>
                  </a:cubicBezTo>
                  <a:cubicBezTo>
                    <a:pt x="22" y="34"/>
                    <a:pt x="49" y="23"/>
                    <a:pt x="80" y="23"/>
                  </a:cubicBezTo>
                  <a:close/>
                </a:path>
              </a:pathLst>
            </a:custGeom>
            <a:solidFill>
              <a:srgbClr val="C6C6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140" name="Oval 103"/>
            <p:cNvSpPr>
              <a:spLocks noChangeArrowheads="1"/>
            </p:cNvSpPr>
            <p:nvPr/>
          </p:nvSpPr>
          <p:spPr bwMode="auto">
            <a:xfrm>
              <a:off x="7595" y="802"/>
              <a:ext cx="35" cy="35"/>
            </a:xfrm>
            <a:prstGeom prst="ellipse">
              <a:avLst/>
            </a:pr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141" name="Oval 104"/>
            <p:cNvSpPr>
              <a:spLocks noChangeArrowheads="1"/>
            </p:cNvSpPr>
            <p:nvPr/>
          </p:nvSpPr>
          <p:spPr bwMode="auto">
            <a:xfrm>
              <a:off x="7525" y="802"/>
              <a:ext cx="35" cy="35"/>
            </a:xfrm>
            <a:prstGeom prst="ellipse">
              <a:avLst/>
            </a:pr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142" name="Freeform 105"/>
            <p:cNvSpPr>
              <a:spLocks/>
            </p:cNvSpPr>
            <p:nvPr/>
          </p:nvSpPr>
          <p:spPr bwMode="auto">
            <a:xfrm>
              <a:off x="7525" y="807"/>
              <a:ext cx="29" cy="30"/>
            </a:xfrm>
            <a:custGeom>
              <a:avLst/>
              <a:gdLst>
                <a:gd name="T0" fmla="*/ 37 w 62"/>
                <a:gd name="T1" fmla="*/ 63 h 63"/>
                <a:gd name="T2" fmla="*/ 62 w 62"/>
                <a:gd name="T3" fmla="*/ 52 h 63"/>
                <a:gd name="T4" fmla="*/ 11 w 62"/>
                <a:gd name="T5" fmla="*/ 0 h 63"/>
                <a:gd name="T6" fmla="*/ 0 w 62"/>
                <a:gd name="T7" fmla="*/ 26 h 63"/>
                <a:gd name="T8" fmla="*/ 37 w 62"/>
                <a:gd name="T9" fmla="*/ 63 h 63"/>
              </a:gdLst>
              <a:ahLst/>
              <a:cxnLst>
                <a:cxn ang="0">
                  <a:pos x="T0" y="T1"/>
                </a:cxn>
                <a:cxn ang="0">
                  <a:pos x="T2" y="T3"/>
                </a:cxn>
                <a:cxn ang="0">
                  <a:pos x="T4" y="T5"/>
                </a:cxn>
                <a:cxn ang="0">
                  <a:pos x="T6" y="T7"/>
                </a:cxn>
                <a:cxn ang="0">
                  <a:pos x="T8" y="T9"/>
                </a:cxn>
              </a:cxnLst>
              <a:rect l="0" t="0" r="r" b="b"/>
              <a:pathLst>
                <a:path w="62" h="63">
                  <a:moveTo>
                    <a:pt x="37" y="63"/>
                  </a:moveTo>
                  <a:cubicBezTo>
                    <a:pt x="47" y="63"/>
                    <a:pt x="56" y="59"/>
                    <a:pt x="62" y="52"/>
                  </a:cubicBezTo>
                  <a:cubicBezTo>
                    <a:pt x="11" y="0"/>
                    <a:pt x="11" y="0"/>
                    <a:pt x="11" y="0"/>
                  </a:cubicBezTo>
                  <a:cubicBezTo>
                    <a:pt x="4" y="7"/>
                    <a:pt x="0" y="16"/>
                    <a:pt x="0" y="26"/>
                  </a:cubicBezTo>
                  <a:cubicBezTo>
                    <a:pt x="0" y="46"/>
                    <a:pt x="16" y="63"/>
                    <a:pt x="37" y="63"/>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143" name="Freeform 106"/>
            <p:cNvSpPr>
              <a:spLocks/>
            </p:cNvSpPr>
            <p:nvPr/>
          </p:nvSpPr>
          <p:spPr bwMode="auto">
            <a:xfrm>
              <a:off x="7595" y="807"/>
              <a:ext cx="30" cy="30"/>
            </a:xfrm>
            <a:custGeom>
              <a:avLst/>
              <a:gdLst>
                <a:gd name="T0" fmla="*/ 37 w 63"/>
                <a:gd name="T1" fmla="*/ 63 h 63"/>
                <a:gd name="T2" fmla="*/ 63 w 63"/>
                <a:gd name="T3" fmla="*/ 52 h 63"/>
                <a:gd name="T4" fmla="*/ 11 w 63"/>
                <a:gd name="T5" fmla="*/ 0 h 63"/>
                <a:gd name="T6" fmla="*/ 0 w 63"/>
                <a:gd name="T7" fmla="*/ 26 h 63"/>
                <a:gd name="T8" fmla="*/ 37 w 63"/>
                <a:gd name="T9" fmla="*/ 63 h 63"/>
              </a:gdLst>
              <a:ahLst/>
              <a:cxnLst>
                <a:cxn ang="0">
                  <a:pos x="T0" y="T1"/>
                </a:cxn>
                <a:cxn ang="0">
                  <a:pos x="T2" y="T3"/>
                </a:cxn>
                <a:cxn ang="0">
                  <a:pos x="T4" y="T5"/>
                </a:cxn>
                <a:cxn ang="0">
                  <a:pos x="T6" y="T7"/>
                </a:cxn>
                <a:cxn ang="0">
                  <a:pos x="T8" y="T9"/>
                </a:cxn>
              </a:cxnLst>
              <a:rect l="0" t="0" r="r" b="b"/>
              <a:pathLst>
                <a:path w="63" h="63">
                  <a:moveTo>
                    <a:pt x="37" y="63"/>
                  </a:moveTo>
                  <a:cubicBezTo>
                    <a:pt x="47" y="63"/>
                    <a:pt x="56" y="59"/>
                    <a:pt x="63" y="52"/>
                  </a:cubicBezTo>
                  <a:cubicBezTo>
                    <a:pt x="11" y="0"/>
                    <a:pt x="11" y="0"/>
                    <a:pt x="11" y="0"/>
                  </a:cubicBezTo>
                  <a:cubicBezTo>
                    <a:pt x="4" y="7"/>
                    <a:pt x="0" y="16"/>
                    <a:pt x="0" y="26"/>
                  </a:cubicBezTo>
                  <a:cubicBezTo>
                    <a:pt x="0" y="46"/>
                    <a:pt x="17" y="63"/>
                    <a:pt x="37" y="63"/>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grpSp>
      <p:sp>
        <p:nvSpPr>
          <p:cNvPr id="144" name="Rectangle 143"/>
          <p:cNvSpPr/>
          <p:nvPr/>
        </p:nvSpPr>
        <p:spPr>
          <a:xfrm>
            <a:off x="7577541" y="6118245"/>
            <a:ext cx="4211409" cy="363946"/>
          </a:xfrm>
          <a:prstGeom prst="rect">
            <a:avLst/>
          </a:prstGeom>
        </p:spPr>
        <p:txBody>
          <a:bodyPr wrap="none">
            <a:spAutoFit/>
          </a:bodyPr>
          <a:lstStyle/>
          <a:p>
            <a:r>
              <a:rPr lang="en-GB" sz="1765" dirty="0">
                <a:solidFill>
                  <a:schemeClr val="bg1"/>
                </a:solidFill>
              </a:rPr>
              <a:t>https://azure.microsoft.com/en-us/regions/</a:t>
            </a:r>
          </a:p>
        </p:txBody>
      </p:sp>
    </p:spTree>
    <p:extLst>
      <p:ext uri="{BB962C8B-B14F-4D97-AF65-F5344CB8AC3E}">
        <p14:creationId xmlns:p14="http://schemas.microsoft.com/office/powerpoint/2010/main" val="306856942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animEffect transition="in" filter="fade">
                                      <p:cBhvr>
                                        <p:cTn id="17" dur="500"/>
                                        <p:tgtEl>
                                          <p:spTgt spid="4">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6" end="6"/>
                                            </p:txEl>
                                          </p:spTgt>
                                        </p:tgtEl>
                                        <p:attrNameLst>
                                          <p:attrName>style.visibility</p:attrName>
                                        </p:attrNameLst>
                                      </p:cBhvr>
                                      <p:to>
                                        <p:strVal val="visible"/>
                                      </p:to>
                                    </p:set>
                                    <p:animEffect transition="in" filter="fade">
                                      <p:cBhvr>
                                        <p:cTn id="22" dur="500"/>
                                        <p:tgtEl>
                                          <p:spTgt spid="4">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animEffect transition="in" filter="fade">
                                      <p:cBhvr>
                                        <p:cTn id="27" dur="500"/>
                                        <p:tgtEl>
                                          <p:spTgt spid="4">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8" end="8"/>
                                            </p:txEl>
                                          </p:spTgt>
                                        </p:tgtEl>
                                        <p:attrNameLst>
                                          <p:attrName>style.visibility</p:attrName>
                                        </p:attrNameLst>
                                      </p:cBhvr>
                                      <p:to>
                                        <p:strVal val="visible"/>
                                      </p:to>
                                    </p:set>
                                    <p:animEffect transition="in" filter="fade">
                                      <p:cBhvr>
                                        <p:cTn id="32" dur="500"/>
                                        <p:tgtEl>
                                          <p:spTgt spid="4">
                                            <p:txEl>
                                              <p:pRg st="8" end="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
                                            <p:txEl>
                                              <p:pRg st="9" end="9"/>
                                            </p:txEl>
                                          </p:spTgt>
                                        </p:tgtEl>
                                        <p:attrNameLst>
                                          <p:attrName>style.visibility</p:attrName>
                                        </p:attrNameLst>
                                      </p:cBhvr>
                                      <p:to>
                                        <p:strVal val="visible"/>
                                      </p:to>
                                    </p:set>
                                    <p:animEffect transition="in" filter="fade">
                                      <p:cBhvr>
                                        <p:cTn id="37" dur="500"/>
                                        <p:tgtEl>
                                          <p:spTgt spid="4">
                                            <p:txEl>
                                              <p:pRg st="9" end="9"/>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4">
                                            <p:txEl>
                                              <p:pRg st="10" end="10"/>
                                            </p:txEl>
                                          </p:spTgt>
                                        </p:tgtEl>
                                        <p:attrNameLst>
                                          <p:attrName>style.visibility</p:attrName>
                                        </p:attrNameLst>
                                      </p:cBhvr>
                                      <p:to>
                                        <p:strVal val="visible"/>
                                      </p:to>
                                    </p:set>
                                    <p:animEffect transition="in" filter="fade">
                                      <p:cBhvr>
                                        <p:cTn id="42" dur="500"/>
                                        <p:tgtEl>
                                          <p:spTgt spid="4">
                                            <p:txEl>
                                              <p:pRg st="10" end="1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4">
                                            <p:txEl>
                                              <p:pRg st="11" end="11"/>
                                            </p:txEl>
                                          </p:spTgt>
                                        </p:tgtEl>
                                        <p:attrNameLst>
                                          <p:attrName>style.visibility</p:attrName>
                                        </p:attrNameLst>
                                      </p:cBhvr>
                                      <p:to>
                                        <p:strVal val="visible"/>
                                      </p:to>
                                    </p:set>
                                    <p:animEffect transition="in" filter="fade">
                                      <p:cBhvr>
                                        <p:cTn id="47" dur="500"/>
                                        <p:tgtEl>
                                          <p:spTgt spid="4">
                                            <p:txEl>
                                              <p:pRg st="11" end="11"/>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4">
                                            <p:txEl>
                                              <p:pRg st="13" end="13"/>
                                            </p:txEl>
                                          </p:spTgt>
                                        </p:tgtEl>
                                        <p:attrNameLst>
                                          <p:attrName>style.visibility</p:attrName>
                                        </p:attrNameLst>
                                      </p:cBhvr>
                                      <p:to>
                                        <p:strVal val="visible"/>
                                      </p:to>
                                    </p:set>
                                    <p:animEffect transition="in" filter="fade">
                                      <p:cBhvr>
                                        <p:cTn id="52" dur="500"/>
                                        <p:tgtEl>
                                          <p:spTgt spid="4">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62642" y="1664188"/>
            <a:ext cx="10163695" cy="3459032"/>
          </a:xfrm>
        </p:spPr>
        <p:txBody>
          <a:bodyPr>
            <a:normAutofit/>
          </a:bodyPr>
          <a:lstStyle/>
          <a:p>
            <a:r>
              <a:rPr lang="en-GB" sz="4900" b="1" dirty="0">
                <a:solidFill>
                  <a:schemeClr val="bg1"/>
                </a:solidFill>
                <a:latin typeface="Segoe UI Light" panose="020B0502040204020203" pitchFamily="34" charset="0"/>
                <a:cs typeface="Segoe UI Light" panose="020B0502040204020203" pitchFamily="34" charset="0"/>
              </a:rPr>
              <a:t>Demo </a:t>
            </a:r>
            <a:br>
              <a:rPr lang="en-GB" sz="4900" dirty="0">
                <a:solidFill>
                  <a:schemeClr val="bg1"/>
                </a:solidFill>
                <a:latin typeface="Segoe UI Light" panose="020B0502040204020203" pitchFamily="34" charset="0"/>
                <a:cs typeface="Segoe UI Light" panose="020B0502040204020203" pitchFamily="34" charset="0"/>
              </a:rPr>
            </a:br>
            <a:br>
              <a:rPr lang="en-GB" sz="4900" dirty="0">
                <a:solidFill>
                  <a:schemeClr val="bg1"/>
                </a:solidFill>
                <a:latin typeface="Segoe UI Light" panose="020B0502040204020203" pitchFamily="34" charset="0"/>
                <a:cs typeface="Segoe UI Light" panose="020B0502040204020203" pitchFamily="34" charset="0"/>
              </a:rPr>
            </a:br>
            <a:endParaRPr lang="en-US" sz="4900" dirty="0">
              <a:solidFill>
                <a:schemeClr val="bg1"/>
              </a:solidFill>
              <a:latin typeface="Segoe UI Light" panose="020B0502040204020203" pitchFamily="34" charset="0"/>
              <a:cs typeface="Segoe UI Light" panose="020B0502040204020203" pitchFamily="34" charset="0"/>
            </a:endParaRPr>
          </a:p>
        </p:txBody>
      </p:sp>
      <p:sp>
        <p:nvSpPr>
          <p:cNvPr id="4" name="Title 1"/>
          <p:cNvSpPr txBox="1">
            <a:spLocks/>
          </p:cNvSpPr>
          <p:nvPr/>
        </p:nvSpPr>
        <p:spPr>
          <a:xfrm>
            <a:off x="1165666" y="2087744"/>
            <a:ext cx="9860672" cy="899537"/>
          </a:xfrm>
          <a:prstGeom prst="rect">
            <a:avLst/>
          </a:prstGeom>
        </p:spPr>
        <p:txBody>
          <a:bodyPr vert="horz" wrap="square" lIns="143428" tIns="89642" rIns="143428" bIns="89642" rtlCol="0" anchor="t">
            <a:noAutofit/>
          </a:bodyPr>
          <a:lstStyle>
            <a:lvl1pPr marL="282575" indent="-282575" algn="l" defTabSz="932742" rtl="0" eaLnBrk="1" latinLnBrk="0" hangingPunct="1">
              <a:lnSpc>
                <a:spcPct val="90000"/>
              </a:lnSpc>
              <a:spcBef>
                <a:spcPct val="0"/>
              </a:spcBef>
              <a:buNone/>
              <a:tabLst>
                <a:tab pos="282575" algn="l"/>
              </a:tabLst>
              <a:defRPr lang="en-US" sz="6000" b="0" kern="1200" cap="none" spc="-102" baseline="0">
                <a:ln w="3175">
                  <a:noFill/>
                </a:ln>
                <a:gradFill>
                  <a:gsLst>
                    <a:gs pos="1250">
                      <a:schemeClr val="tx1"/>
                    </a:gs>
                    <a:gs pos="100000">
                      <a:schemeClr val="tx1"/>
                    </a:gs>
                  </a:gsLst>
                  <a:lin ang="5400000" scaled="0"/>
                </a:gradFill>
                <a:effectLst/>
                <a:latin typeface="+mj-lt"/>
                <a:ea typeface="+mn-ea"/>
                <a:cs typeface="Segoe UI" pitchFamily="34" charset="0"/>
              </a:defRPr>
            </a:lvl1pPr>
          </a:lstStyle>
          <a:p>
            <a:endParaRPr lang="en-GB" sz="5882" dirty="0">
              <a:solidFill>
                <a:srgbClr val="5C2D91"/>
              </a:solidFill>
            </a:endParaRPr>
          </a:p>
        </p:txBody>
      </p:sp>
    </p:spTree>
    <p:extLst>
      <p:ext uri="{BB962C8B-B14F-4D97-AF65-F5344CB8AC3E}">
        <p14:creationId xmlns:p14="http://schemas.microsoft.com/office/powerpoint/2010/main" val="33201093"/>
      </p:ext>
    </p:extLst>
  </p:cSld>
  <p:clrMapOvr>
    <a:overrideClrMapping bg1="lt1" tx1="dk1" bg2="lt2" tx2="dk2" accent1="accent1" accent2="accent2" accent3="accent3" accent4="accent4" accent5="accent5" accent6="accent6" hlink="hlink" folHlink="folHlink"/>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9" name="Title 1"/>
          <p:cNvSpPr>
            <a:spLocks noGrp="1"/>
          </p:cNvSpPr>
          <p:nvPr>
            <p:ph type="title"/>
          </p:nvPr>
        </p:nvSpPr>
        <p:spPr>
          <a:xfrm>
            <a:off x="269240" y="-316301"/>
            <a:ext cx="10515600" cy="1788454"/>
          </a:xfrm>
        </p:spPr>
        <p:txBody>
          <a:bodyPr>
            <a:normAutofit/>
          </a:bodyPr>
          <a:lstStyle/>
          <a:p>
            <a:r>
              <a:rPr lang="en-US" dirty="0">
                <a:solidFill>
                  <a:schemeClr val="bg1"/>
                </a:solidFill>
                <a:latin typeface="Segoe UI Light" panose="020B0502040204020203" pitchFamily="34" charset="0"/>
                <a:cs typeface="Segoe UI Light" panose="020B0502040204020203" pitchFamily="34" charset="0"/>
              </a:rPr>
              <a:t>ARM Deployment Template Example</a:t>
            </a:r>
          </a:p>
        </p:txBody>
      </p:sp>
      <p:sp>
        <p:nvSpPr>
          <p:cNvPr id="81" name="Text Placeholder 80"/>
          <p:cNvSpPr>
            <a:spLocks noGrp="1"/>
          </p:cNvSpPr>
          <p:nvPr>
            <p:ph type="body" sz="quarter" idx="10"/>
          </p:nvPr>
        </p:nvSpPr>
        <p:spPr>
          <a:xfrm>
            <a:off x="269240" y="1276709"/>
            <a:ext cx="11653522" cy="5754808"/>
          </a:xfrm>
        </p:spPr>
        <p:txBody>
          <a:bodyPr>
            <a:normAutofit fontScale="77500" lnSpcReduction="20000"/>
          </a:bodyPr>
          <a:lstStyle/>
          <a:p>
            <a:r>
              <a:rPr lang="en-GB" sz="1176" dirty="0">
                <a:solidFill>
                  <a:srgbClr val="000000"/>
                </a:solidFill>
                <a:highlight>
                  <a:srgbClr val="FFFFFF"/>
                </a:highlight>
              </a:rPr>
              <a:t>{</a:t>
            </a:r>
          </a:p>
          <a:p>
            <a:r>
              <a:rPr lang="en-GB" sz="1176" dirty="0">
                <a:solidFill>
                  <a:srgbClr val="000000"/>
                </a:solidFill>
                <a:highlight>
                  <a:srgbClr val="FFFFFF"/>
                </a:highlight>
              </a:rPr>
              <a:t>    </a:t>
            </a:r>
            <a:r>
              <a:rPr lang="en-GB" sz="1176" dirty="0">
                <a:solidFill>
                  <a:srgbClr val="2E75B6"/>
                </a:solidFill>
                <a:highlight>
                  <a:srgbClr val="FFFFFF"/>
                </a:highlight>
              </a:rPr>
              <a:t>"$schema"</a:t>
            </a:r>
            <a:r>
              <a:rPr lang="en-GB" sz="1176" dirty="0">
                <a:solidFill>
                  <a:srgbClr val="000000"/>
                </a:solidFill>
                <a:highlight>
                  <a:srgbClr val="FFFFFF"/>
                </a:highlight>
              </a:rPr>
              <a:t>: </a:t>
            </a:r>
            <a:r>
              <a:rPr lang="en-GB" sz="1176" dirty="0">
                <a:solidFill>
                  <a:srgbClr val="A31515"/>
                </a:solidFill>
                <a:highlight>
                  <a:srgbClr val="FFFFFF"/>
                </a:highlight>
              </a:rPr>
              <a:t>"https://schema.management.azure.com/schemas/2015-01-01/</a:t>
            </a:r>
            <a:r>
              <a:rPr lang="en-GB" sz="1176" dirty="0" err="1">
                <a:solidFill>
                  <a:srgbClr val="A31515"/>
                </a:solidFill>
                <a:highlight>
                  <a:srgbClr val="FFFFFF"/>
                </a:highlight>
              </a:rPr>
              <a:t>deploymentTemplate.json</a:t>
            </a:r>
            <a:r>
              <a:rPr lang="en-GB" sz="1176" dirty="0">
                <a:solidFill>
                  <a:srgbClr val="A31515"/>
                </a:solidFill>
                <a:highlight>
                  <a:srgbClr val="FFFFFF"/>
                </a:highlight>
              </a:rPr>
              <a:t>#"</a:t>
            </a:r>
            <a:r>
              <a:rPr lang="en-GB" sz="1176" dirty="0">
                <a:solidFill>
                  <a:srgbClr val="000000"/>
                </a:solidFill>
                <a:highlight>
                  <a:srgbClr val="FFFFFF"/>
                </a:highlight>
              </a:rPr>
              <a:t>,</a:t>
            </a:r>
          </a:p>
          <a:p>
            <a:r>
              <a:rPr lang="en-GB" sz="1176" dirty="0">
                <a:solidFill>
                  <a:srgbClr val="000000"/>
                </a:solidFill>
                <a:highlight>
                  <a:srgbClr val="FFFFFF"/>
                </a:highlight>
              </a:rPr>
              <a:t>    </a:t>
            </a:r>
            <a:r>
              <a:rPr lang="en-GB" sz="1176" dirty="0">
                <a:solidFill>
                  <a:srgbClr val="2E75B6"/>
                </a:solidFill>
                <a:highlight>
                  <a:srgbClr val="FFFFFF"/>
                </a:highlight>
              </a:rPr>
              <a:t>"</a:t>
            </a:r>
            <a:r>
              <a:rPr lang="en-GB" sz="1176" dirty="0" err="1">
                <a:solidFill>
                  <a:srgbClr val="2E75B6"/>
                </a:solidFill>
                <a:highlight>
                  <a:srgbClr val="FFFFFF"/>
                </a:highlight>
              </a:rPr>
              <a:t>contentVersion</a:t>
            </a:r>
            <a:r>
              <a:rPr lang="en-GB" sz="1176" dirty="0">
                <a:solidFill>
                  <a:srgbClr val="2E75B6"/>
                </a:solidFill>
                <a:highlight>
                  <a:srgbClr val="FFFFFF"/>
                </a:highlight>
              </a:rPr>
              <a:t>"</a:t>
            </a:r>
            <a:r>
              <a:rPr lang="en-GB" sz="1176" dirty="0">
                <a:solidFill>
                  <a:srgbClr val="000000"/>
                </a:solidFill>
                <a:highlight>
                  <a:srgbClr val="FFFFFF"/>
                </a:highlight>
              </a:rPr>
              <a:t>: </a:t>
            </a:r>
            <a:r>
              <a:rPr lang="en-GB" sz="1176" dirty="0">
                <a:solidFill>
                  <a:srgbClr val="A31515"/>
                </a:solidFill>
                <a:highlight>
                  <a:srgbClr val="FFFFFF"/>
                </a:highlight>
              </a:rPr>
              <a:t>"1.0.0.0"</a:t>
            </a:r>
            <a:r>
              <a:rPr lang="en-GB" sz="1176" dirty="0">
                <a:solidFill>
                  <a:srgbClr val="000000"/>
                </a:solidFill>
                <a:highlight>
                  <a:srgbClr val="FFFFFF"/>
                </a:highlight>
              </a:rPr>
              <a:t>,</a:t>
            </a:r>
          </a:p>
          <a:p>
            <a:r>
              <a:rPr lang="en-GB" sz="1176" dirty="0">
                <a:solidFill>
                  <a:srgbClr val="000000"/>
                </a:solidFill>
                <a:highlight>
                  <a:srgbClr val="FFFFFF"/>
                </a:highlight>
              </a:rPr>
              <a:t>    </a:t>
            </a:r>
            <a:r>
              <a:rPr lang="en-GB" sz="1176" dirty="0">
                <a:solidFill>
                  <a:srgbClr val="2E75B6"/>
                </a:solidFill>
                <a:highlight>
                  <a:srgbClr val="FFFFFF"/>
                </a:highlight>
              </a:rPr>
              <a:t>"parameters"</a:t>
            </a:r>
            <a:r>
              <a:rPr lang="en-GB" sz="1176" dirty="0">
                <a:solidFill>
                  <a:srgbClr val="000000"/>
                </a:solidFill>
                <a:highlight>
                  <a:srgbClr val="FFFFFF"/>
                </a:highlight>
              </a:rPr>
              <a:t>: {</a:t>
            </a:r>
          </a:p>
          <a:p>
            <a:r>
              <a:rPr lang="en-GB" sz="1176" dirty="0">
                <a:solidFill>
                  <a:srgbClr val="000000"/>
                </a:solidFill>
                <a:highlight>
                  <a:srgbClr val="FFFFFF"/>
                </a:highlight>
              </a:rPr>
              <a:t>        </a:t>
            </a:r>
            <a:r>
              <a:rPr lang="en-GB" sz="1176" dirty="0">
                <a:solidFill>
                  <a:srgbClr val="2E75B6"/>
                </a:solidFill>
                <a:highlight>
                  <a:srgbClr val="FFFFFF"/>
                </a:highlight>
              </a:rPr>
              <a:t>"</a:t>
            </a:r>
            <a:r>
              <a:rPr lang="en-GB" sz="1176" dirty="0" err="1">
                <a:solidFill>
                  <a:srgbClr val="2E75B6"/>
                </a:solidFill>
                <a:highlight>
                  <a:srgbClr val="FFFFFF"/>
                </a:highlight>
              </a:rPr>
              <a:t>storageAccounts_willstestfiles_name</a:t>
            </a:r>
            <a:r>
              <a:rPr lang="en-GB" sz="1176" dirty="0">
                <a:solidFill>
                  <a:srgbClr val="2E75B6"/>
                </a:solidFill>
                <a:highlight>
                  <a:srgbClr val="FFFFFF"/>
                </a:highlight>
              </a:rPr>
              <a:t>"</a:t>
            </a:r>
            <a:r>
              <a:rPr lang="en-GB" sz="1176" dirty="0">
                <a:solidFill>
                  <a:srgbClr val="000000"/>
                </a:solidFill>
                <a:highlight>
                  <a:srgbClr val="FFFFFF"/>
                </a:highlight>
              </a:rPr>
              <a:t>: {</a:t>
            </a:r>
          </a:p>
          <a:p>
            <a:r>
              <a:rPr lang="en-GB" sz="1176" dirty="0">
                <a:solidFill>
                  <a:srgbClr val="000000"/>
                </a:solidFill>
                <a:highlight>
                  <a:srgbClr val="FFFFFF"/>
                </a:highlight>
              </a:rPr>
              <a:t>            </a:t>
            </a:r>
            <a:r>
              <a:rPr lang="en-GB" sz="1176" dirty="0">
                <a:solidFill>
                  <a:srgbClr val="2E75B6"/>
                </a:solidFill>
                <a:highlight>
                  <a:srgbClr val="FFFFFF"/>
                </a:highlight>
              </a:rPr>
              <a:t>"</a:t>
            </a:r>
            <a:r>
              <a:rPr lang="en-GB" sz="1176" dirty="0" err="1">
                <a:solidFill>
                  <a:srgbClr val="2E75B6"/>
                </a:solidFill>
                <a:highlight>
                  <a:srgbClr val="FFFFFF"/>
                </a:highlight>
              </a:rPr>
              <a:t>defaultValue</a:t>
            </a:r>
            <a:r>
              <a:rPr lang="en-GB" sz="1176" dirty="0">
                <a:solidFill>
                  <a:srgbClr val="2E75B6"/>
                </a:solidFill>
                <a:highlight>
                  <a:srgbClr val="FFFFFF"/>
                </a:highlight>
              </a:rPr>
              <a:t>"</a:t>
            </a:r>
            <a:r>
              <a:rPr lang="en-GB" sz="1176" dirty="0">
                <a:solidFill>
                  <a:srgbClr val="000000"/>
                </a:solidFill>
                <a:highlight>
                  <a:srgbClr val="FFFFFF"/>
                </a:highlight>
              </a:rPr>
              <a:t>: </a:t>
            </a:r>
            <a:r>
              <a:rPr lang="en-GB" sz="1176" dirty="0">
                <a:solidFill>
                  <a:srgbClr val="A31515"/>
                </a:solidFill>
                <a:highlight>
                  <a:srgbClr val="FFFFFF"/>
                </a:highlight>
              </a:rPr>
              <a:t>"</a:t>
            </a:r>
            <a:r>
              <a:rPr lang="en-GB" sz="1176" dirty="0" err="1">
                <a:solidFill>
                  <a:srgbClr val="A31515"/>
                </a:solidFill>
                <a:highlight>
                  <a:srgbClr val="FFFFFF"/>
                </a:highlight>
              </a:rPr>
              <a:t>willstestfiles</a:t>
            </a:r>
            <a:r>
              <a:rPr lang="en-GB" sz="1176" dirty="0">
                <a:solidFill>
                  <a:srgbClr val="A31515"/>
                </a:solidFill>
                <a:highlight>
                  <a:srgbClr val="FFFFFF"/>
                </a:highlight>
              </a:rPr>
              <a:t>"</a:t>
            </a:r>
            <a:r>
              <a:rPr lang="en-GB" sz="1176" dirty="0">
                <a:solidFill>
                  <a:srgbClr val="000000"/>
                </a:solidFill>
                <a:highlight>
                  <a:srgbClr val="FFFFFF"/>
                </a:highlight>
              </a:rPr>
              <a:t>,</a:t>
            </a:r>
          </a:p>
          <a:p>
            <a:r>
              <a:rPr lang="en-GB" sz="1176" dirty="0">
                <a:solidFill>
                  <a:srgbClr val="000000"/>
                </a:solidFill>
                <a:highlight>
                  <a:srgbClr val="FFFFFF"/>
                </a:highlight>
              </a:rPr>
              <a:t>            </a:t>
            </a:r>
            <a:r>
              <a:rPr lang="en-GB" sz="1176" dirty="0">
                <a:solidFill>
                  <a:srgbClr val="2E75B6"/>
                </a:solidFill>
                <a:highlight>
                  <a:srgbClr val="FFFFFF"/>
                </a:highlight>
              </a:rPr>
              <a:t>"type"</a:t>
            </a:r>
            <a:r>
              <a:rPr lang="en-GB" sz="1176" dirty="0">
                <a:solidFill>
                  <a:srgbClr val="000000"/>
                </a:solidFill>
                <a:highlight>
                  <a:srgbClr val="FFFFFF"/>
                </a:highlight>
              </a:rPr>
              <a:t>: </a:t>
            </a:r>
            <a:r>
              <a:rPr lang="en-GB" sz="1176" dirty="0">
                <a:solidFill>
                  <a:srgbClr val="A31515"/>
                </a:solidFill>
                <a:highlight>
                  <a:srgbClr val="FFFFFF"/>
                </a:highlight>
              </a:rPr>
              <a:t>"String"</a:t>
            </a:r>
            <a:endParaRPr lang="en-GB" sz="1176" dirty="0">
              <a:solidFill>
                <a:srgbClr val="000000"/>
              </a:solidFill>
              <a:highlight>
                <a:srgbClr val="FFFFFF"/>
              </a:highlight>
            </a:endParaRPr>
          </a:p>
          <a:p>
            <a:r>
              <a:rPr lang="en-GB" sz="1176" dirty="0">
                <a:solidFill>
                  <a:srgbClr val="000000"/>
                </a:solidFill>
                <a:highlight>
                  <a:srgbClr val="FFFFFF"/>
                </a:highlight>
              </a:rPr>
              <a:t>        }</a:t>
            </a:r>
          </a:p>
          <a:p>
            <a:r>
              <a:rPr lang="en-GB" sz="1176" dirty="0">
                <a:solidFill>
                  <a:srgbClr val="000000"/>
                </a:solidFill>
                <a:highlight>
                  <a:srgbClr val="FFFFFF"/>
                </a:highlight>
              </a:rPr>
              <a:t>    },</a:t>
            </a:r>
          </a:p>
          <a:p>
            <a:r>
              <a:rPr lang="en-GB" sz="1176" dirty="0">
                <a:solidFill>
                  <a:srgbClr val="000000"/>
                </a:solidFill>
                <a:highlight>
                  <a:srgbClr val="FFFFFF"/>
                </a:highlight>
              </a:rPr>
              <a:t>    </a:t>
            </a:r>
            <a:r>
              <a:rPr lang="en-GB" sz="1176" dirty="0">
                <a:solidFill>
                  <a:srgbClr val="2E75B6"/>
                </a:solidFill>
                <a:highlight>
                  <a:srgbClr val="FFFFFF"/>
                </a:highlight>
              </a:rPr>
              <a:t>"variables"</a:t>
            </a:r>
            <a:r>
              <a:rPr lang="en-GB" sz="1176" dirty="0">
                <a:solidFill>
                  <a:srgbClr val="000000"/>
                </a:solidFill>
                <a:highlight>
                  <a:srgbClr val="FFFFFF"/>
                </a:highlight>
              </a:rPr>
              <a:t>: {},</a:t>
            </a:r>
          </a:p>
          <a:p>
            <a:r>
              <a:rPr lang="en-GB" sz="1176" dirty="0">
                <a:solidFill>
                  <a:srgbClr val="000000"/>
                </a:solidFill>
                <a:highlight>
                  <a:srgbClr val="FFFFFF"/>
                </a:highlight>
              </a:rPr>
              <a:t>    </a:t>
            </a:r>
            <a:r>
              <a:rPr lang="en-GB" sz="1176" dirty="0">
                <a:solidFill>
                  <a:srgbClr val="2E75B6"/>
                </a:solidFill>
                <a:highlight>
                  <a:srgbClr val="FFFFFF"/>
                </a:highlight>
              </a:rPr>
              <a:t>"resources"</a:t>
            </a:r>
            <a:r>
              <a:rPr lang="en-GB" sz="1176" dirty="0">
                <a:solidFill>
                  <a:srgbClr val="000000"/>
                </a:solidFill>
                <a:highlight>
                  <a:srgbClr val="FFFFFF"/>
                </a:highlight>
              </a:rPr>
              <a:t>: [</a:t>
            </a:r>
          </a:p>
          <a:p>
            <a:r>
              <a:rPr lang="en-GB" sz="1176" dirty="0">
                <a:solidFill>
                  <a:srgbClr val="000000"/>
                </a:solidFill>
                <a:highlight>
                  <a:srgbClr val="FFFFFF"/>
                </a:highlight>
              </a:rPr>
              <a:t>        {</a:t>
            </a:r>
          </a:p>
          <a:p>
            <a:r>
              <a:rPr lang="en-GB" sz="1176" dirty="0">
                <a:solidFill>
                  <a:srgbClr val="000000"/>
                </a:solidFill>
                <a:highlight>
                  <a:srgbClr val="FFFFFF"/>
                </a:highlight>
              </a:rPr>
              <a:t>            </a:t>
            </a:r>
            <a:r>
              <a:rPr lang="en-GB" sz="1176" dirty="0">
                <a:solidFill>
                  <a:srgbClr val="2E75B6"/>
                </a:solidFill>
                <a:highlight>
                  <a:srgbClr val="FFFFFF"/>
                </a:highlight>
              </a:rPr>
              <a:t>"comments"</a:t>
            </a:r>
            <a:r>
              <a:rPr lang="en-GB" sz="1176" dirty="0">
                <a:solidFill>
                  <a:srgbClr val="000000"/>
                </a:solidFill>
                <a:highlight>
                  <a:srgbClr val="FFFFFF"/>
                </a:highlight>
              </a:rPr>
              <a:t>: </a:t>
            </a:r>
            <a:r>
              <a:rPr lang="en-GB" sz="1176" dirty="0">
                <a:solidFill>
                  <a:srgbClr val="A31515"/>
                </a:solidFill>
                <a:highlight>
                  <a:srgbClr val="FFFFFF"/>
                </a:highlight>
              </a:rPr>
              <a:t>"Generalized from resource: '/subscriptions/389f74ca-43b9-4ce7-abbd-6bf070c8de3b/</a:t>
            </a:r>
            <a:r>
              <a:rPr lang="en-GB" sz="1176" dirty="0" err="1">
                <a:solidFill>
                  <a:srgbClr val="A31515"/>
                </a:solidFill>
                <a:highlight>
                  <a:srgbClr val="FFFFFF"/>
                </a:highlight>
              </a:rPr>
              <a:t>resourceGroups</a:t>
            </a:r>
            <a:r>
              <a:rPr lang="en-GB" sz="1176" dirty="0">
                <a:solidFill>
                  <a:srgbClr val="A31515"/>
                </a:solidFill>
                <a:highlight>
                  <a:srgbClr val="FFFFFF"/>
                </a:highlight>
              </a:rPr>
              <a:t>/</a:t>
            </a:r>
            <a:r>
              <a:rPr lang="en-GB" sz="1176" dirty="0" err="1">
                <a:solidFill>
                  <a:srgbClr val="A31515"/>
                </a:solidFill>
                <a:highlight>
                  <a:srgbClr val="FFFFFF"/>
                </a:highlight>
              </a:rPr>
              <a:t>willstestfiles</a:t>
            </a:r>
            <a:r>
              <a:rPr lang="en-GB" sz="1176" dirty="0">
                <a:solidFill>
                  <a:srgbClr val="A31515"/>
                </a:solidFill>
                <a:highlight>
                  <a:srgbClr val="FFFFFF"/>
                </a:highlight>
              </a:rPr>
              <a:t>/providers/</a:t>
            </a:r>
            <a:r>
              <a:rPr lang="en-GB" sz="1176" dirty="0" err="1">
                <a:solidFill>
                  <a:srgbClr val="A31515"/>
                </a:solidFill>
                <a:highlight>
                  <a:srgbClr val="FFFFFF"/>
                </a:highlight>
              </a:rPr>
              <a:t>Microsoft.Storage</a:t>
            </a:r>
            <a:r>
              <a:rPr lang="en-GB" sz="1176" dirty="0">
                <a:solidFill>
                  <a:srgbClr val="A31515"/>
                </a:solidFill>
                <a:highlight>
                  <a:srgbClr val="FFFFFF"/>
                </a:highlight>
              </a:rPr>
              <a:t>/</a:t>
            </a:r>
            <a:r>
              <a:rPr lang="en-GB" sz="1176" dirty="0" err="1">
                <a:solidFill>
                  <a:srgbClr val="A31515"/>
                </a:solidFill>
                <a:highlight>
                  <a:srgbClr val="FFFFFF"/>
                </a:highlight>
              </a:rPr>
              <a:t>storageAccounts</a:t>
            </a:r>
            <a:r>
              <a:rPr lang="en-GB" sz="1176" dirty="0">
                <a:solidFill>
                  <a:srgbClr val="A31515"/>
                </a:solidFill>
                <a:highlight>
                  <a:srgbClr val="FFFFFF"/>
                </a:highlight>
              </a:rPr>
              <a:t>/</a:t>
            </a:r>
            <a:r>
              <a:rPr lang="en-GB" sz="1176" dirty="0" err="1">
                <a:solidFill>
                  <a:srgbClr val="A31515"/>
                </a:solidFill>
                <a:highlight>
                  <a:srgbClr val="FFFFFF"/>
                </a:highlight>
              </a:rPr>
              <a:t>willstestfiles</a:t>
            </a:r>
            <a:r>
              <a:rPr lang="en-GB" sz="1176" dirty="0">
                <a:solidFill>
                  <a:srgbClr val="A31515"/>
                </a:solidFill>
                <a:highlight>
                  <a:srgbClr val="FFFFFF"/>
                </a:highlight>
              </a:rPr>
              <a:t>'."</a:t>
            </a:r>
            <a:r>
              <a:rPr lang="en-GB" sz="1176" dirty="0">
                <a:solidFill>
                  <a:srgbClr val="000000"/>
                </a:solidFill>
                <a:highlight>
                  <a:srgbClr val="FFFFFF"/>
                </a:highlight>
              </a:rPr>
              <a:t>,</a:t>
            </a:r>
          </a:p>
          <a:p>
            <a:r>
              <a:rPr lang="en-GB" sz="1176" dirty="0">
                <a:solidFill>
                  <a:srgbClr val="000000"/>
                </a:solidFill>
                <a:highlight>
                  <a:srgbClr val="FFFFFF"/>
                </a:highlight>
              </a:rPr>
              <a:t>            </a:t>
            </a:r>
            <a:r>
              <a:rPr lang="en-GB" sz="1176" dirty="0">
                <a:solidFill>
                  <a:srgbClr val="2E75B6"/>
                </a:solidFill>
                <a:highlight>
                  <a:srgbClr val="FFFFFF"/>
                </a:highlight>
              </a:rPr>
              <a:t>"type"</a:t>
            </a:r>
            <a:r>
              <a:rPr lang="en-GB" sz="1176" dirty="0">
                <a:solidFill>
                  <a:srgbClr val="000000"/>
                </a:solidFill>
                <a:highlight>
                  <a:srgbClr val="FFFFFF"/>
                </a:highlight>
              </a:rPr>
              <a:t>: </a:t>
            </a:r>
            <a:r>
              <a:rPr lang="en-GB" sz="1176" dirty="0">
                <a:solidFill>
                  <a:srgbClr val="A31515"/>
                </a:solidFill>
                <a:highlight>
                  <a:srgbClr val="FFFFFF"/>
                </a:highlight>
              </a:rPr>
              <a:t>"</a:t>
            </a:r>
            <a:r>
              <a:rPr lang="en-GB" sz="1176" dirty="0" err="1">
                <a:solidFill>
                  <a:srgbClr val="A31515"/>
                </a:solidFill>
                <a:highlight>
                  <a:srgbClr val="FFFFFF"/>
                </a:highlight>
              </a:rPr>
              <a:t>Microsoft.Storage</a:t>
            </a:r>
            <a:r>
              <a:rPr lang="en-GB" sz="1176" dirty="0">
                <a:solidFill>
                  <a:srgbClr val="A31515"/>
                </a:solidFill>
                <a:highlight>
                  <a:srgbClr val="FFFFFF"/>
                </a:highlight>
              </a:rPr>
              <a:t>/</a:t>
            </a:r>
            <a:r>
              <a:rPr lang="en-GB" sz="1176" dirty="0" err="1">
                <a:solidFill>
                  <a:srgbClr val="A31515"/>
                </a:solidFill>
                <a:highlight>
                  <a:srgbClr val="FFFFFF"/>
                </a:highlight>
              </a:rPr>
              <a:t>storageAccounts</a:t>
            </a:r>
            <a:r>
              <a:rPr lang="en-GB" sz="1176" dirty="0">
                <a:solidFill>
                  <a:srgbClr val="A31515"/>
                </a:solidFill>
                <a:highlight>
                  <a:srgbClr val="FFFFFF"/>
                </a:highlight>
              </a:rPr>
              <a:t>"</a:t>
            </a:r>
            <a:r>
              <a:rPr lang="en-GB" sz="1176" dirty="0">
                <a:solidFill>
                  <a:srgbClr val="000000"/>
                </a:solidFill>
                <a:highlight>
                  <a:srgbClr val="FFFFFF"/>
                </a:highlight>
              </a:rPr>
              <a:t>,</a:t>
            </a:r>
          </a:p>
          <a:p>
            <a:r>
              <a:rPr lang="en-GB" sz="1176" dirty="0">
                <a:solidFill>
                  <a:srgbClr val="000000"/>
                </a:solidFill>
                <a:highlight>
                  <a:srgbClr val="FFFFFF"/>
                </a:highlight>
              </a:rPr>
              <a:t>            </a:t>
            </a:r>
            <a:r>
              <a:rPr lang="en-GB" sz="1176" dirty="0">
                <a:solidFill>
                  <a:srgbClr val="2E75B6"/>
                </a:solidFill>
                <a:highlight>
                  <a:srgbClr val="FFFFFF"/>
                </a:highlight>
              </a:rPr>
              <a:t>"name"</a:t>
            </a:r>
            <a:r>
              <a:rPr lang="en-GB" sz="1176" dirty="0">
                <a:solidFill>
                  <a:srgbClr val="000000"/>
                </a:solidFill>
                <a:highlight>
                  <a:srgbClr val="FFFFFF"/>
                </a:highlight>
              </a:rPr>
              <a:t>: </a:t>
            </a:r>
            <a:r>
              <a:rPr lang="en-GB" sz="1176" dirty="0">
                <a:solidFill>
                  <a:srgbClr val="A31515"/>
                </a:solidFill>
                <a:highlight>
                  <a:srgbClr val="FFFFFF"/>
                </a:highlight>
              </a:rPr>
              <a:t>"[parameters('</a:t>
            </a:r>
            <a:r>
              <a:rPr lang="en-GB" sz="1176" dirty="0" err="1">
                <a:solidFill>
                  <a:srgbClr val="A31515"/>
                </a:solidFill>
                <a:highlight>
                  <a:srgbClr val="FFFFFF"/>
                </a:highlight>
              </a:rPr>
              <a:t>storageAccounts_willstestfiles_name</a:t>
            </a:r>
            <a:r>
              <a:rPr lang="en-GB" sz="1176" dirty="0">
                <a:solidFill>
                  <a:srgbClr val="A31515"/>
                </a:solidFill>
                <a:highlight>
                  <a:srgbClr val="FFFFFF"/>
                </a:highlight>
              </a:rPr>
              <a:t>')]"</a:t>
            </a:r>
            <a:r>
              <a:rPr lang="en-GB" sz="1176" dirty="0">
                <a:solidFill>
                  <a:srgbClr val="000000"/>
                </a:solidFill>
                <a:highlight>
                  <a:srgbClr val="FFFFFF"/>
                </a:highlight>
              </a:rPr>
              <a:t>,</a:t>
            </a:r>
          </a:p>
          <a:p>
            <a:r>
              <a:rPr lang="en-GB" sz="1176" dirty="0">
                <a:solidFill>
                  <a:srgbClr val="000000"/>
                </a:solidFill>
                <a:highlight>
                  <a:srgbClr val="FFFFFF"/>
                </a:highlight>
              </a:rPr>
              <a:t>            </a:t>
            </a:r>
            <a:r>
              <a:rPr lang="en-GB" sz="1176" dirty="0">
                <a:solidFill>
                  <a:srgbClr val="2E75B6"/>
                </a:solidFill>
                <a:highlight>
                  <a:srgbClr val="FFFFFF"/>
                </a:highlight>
              </a:rPr>
              <a:t>"</a:t>
            </a:r>
            <a:r>
              <a:rPr lang="en-GB" sz="1176" dirty="0" err="1">
                <a:solidFill>
                  <a:srgbClr val="2E75B6"/>
                </a:solidFill>
                <a:highlight>
                  <a:srgbClr val="FFFFFF"/>
                </a:highlight>
              </a:rPr>
              <a:t>apiVersion</a:t>
            </a:r>
            <a:r>
              <a:rPr lang="en-GB" sz="1176" dirty="0">
                <a:solidFill>
                  <a:srgbClr val="2E75B6"/>
                </a:solidFill>
                <a:highlight>
                  <a:srgbClr val="FFFFFF"/>
                </a:highlight>
              </a:rPr>
              <a:t>"</a:t>
            </a:r>
            <a:r>
              <a:rPr lang="en-GB" sz="1176" dirty="0">
                <a:solidFill>
                  <a:srgbClr val="000000"/>
                </a:solidFill>
                <a:highlight>
                  <a:srgbClr val="FFFFFF"/>
                </a:highlight>
              </a:rPr>
              <a:t>: </a:t>
            </a:r>
            <a:r>
              <a:rPr lang="en-GB" sz="1176" dirty="0">
                <a:solidFill>
                  <a:srgbClr val="A31515"/>
                </a:solidFill>
                <a:highlight>
                  <a:srgbClr val="FFFFFF"/>
                </a:highlight>
              </a:rPr>
              <a:t>"2015-06-15"</a:t>
            </a:r>
            <a:r>
              <a:rPr lang="en-GB" sz="1176" dirty="0">
                <a:solidFill>
                  <a:srgbClr val="000000"/>
                </a:solidFill>
                <a:highlight>
                  <a:srgbClr val="FFFFFF"/>
                </a:highlight>
              </a:rPr>
              <a:t>,</a:t>
            </a:r>
          </a:p>
          <a:p>
            <a:r>
              <a:rPr lang="en-GB" sz="1176" dirty="0">
                <a:solidFill>
                  <a:srgbClr val="000000"/>
                </a:solidFill>
                <a:highlight>
                  <a:srgbClr val="FFFFFF"/>
                </a:highlight>
              </a:rPr>
              <a:t>            </a:t>
            </a:r>
            <a:r>
              <a:rPr lang="en-GB" sz="1176" dirty="0">
                <a:solidFill>
                  <a:srgbClr val="2E75B6"/>
                </a:solidFill>
                <a:highlight>
                  <a:srgbClr val="FFFFFF"/>
                </a:highlight>
              </a:rPr>
              <a:t>"location"</a:t>
            </a:r>
            <a:r>
              <a:rPr lang="en-GB" sz="1176" dirty="0">
                <a:solidFill>
                  <a:srgbClr val="000000"/>
                </a:solidFill>
                <a:highlight>
                  <a:srgbClr val="FFFFFF"/>
                </a:highlight>
              </a:rPr>
              <a:t>: </a:t>
            </a:r>
            <a:r>
              <a:rPr lang="en-GB" sz="1176" dirty="0">
                <a:solidFill>
                  <a:srgbClr val="A31515"/>
                </a:solidFill>
                <a:highlight>
                  <a:srgbClr val="FFFFFF"/>
                </a:highlight>
              </a:rPr>
              <a:t>"</a:t>
            </a:r>
            <a:r>
              <a:rPr lang="en-GB" sz="1176" dirty="0" err="1">
                <a:solidFill>
                  <a:srgbClr val="A31515"/>
                </a:solidFill>
                <a:highlight>
                  <a:srgbClr val="FFFFFF"/>
                </a:highlight>
              </a:rPr>
              <a:t>northeurope</a:t>
            </a:r>
            <a:r>
              <a:rPr lang="en-GB" sz="1176" dirty="0">
                <a:solidFill>
                  <a:srgbClr val="A31515"/>
                </a:solidFill>
                <a:highlight>
                  <a:srgbClr val="FFFFFF"/>
                </a:highlight>
              </a:rPr>
              <a:t>"</a:t>
            </a:r>
            <a:r>
              <a:rPr lang="en-GB" sz="1176" dirty="0">
                <a:solidFill>
                  <a:srgbClr val="000000"/>
                </a:solidFill>
                <a:highlight>
                  <a:srgbClr val="FFFFFF"/>
                </a:highlight>
              </a:rPr>
              <a:t>,</a:t>
            </a:r>
          </a:p>
          <a:p>
            <a:r>
              <a:rPr lang="en-GB" sz="1176" dirty="0">
                <a:solidFill>
                  <a:srgbClr val="000000"/>
                </a:solidFill>
                <a:highlight>
                  <a:srgbClr val="FFFFFF"/>
                </a:highlight>
              </a:rPr>
              <a:t>            </a:t>
            </a:r>
            <a:r>
              <a:rPr lang="en-GB" sz="1176" dirty="0">
                <a:solidFill>
                  <a:srgbClr val="2E75B6"/>
                </a:solidFill>
                <a:highlight>
                  <a:srgbClr val="FFFFFF"/>
                </a:highlight>
              </a:rPr>
              <a:t>"tags"</a:t>
            </a:r>
            <a:r>
              <a:rPr lang="en-GB" sz="1176" dirty="0">
                <a:solidFill>
                  <a:srgbClr val="000000"/>
                </a:solidFill>
                <a:highlight>
                  <a:srgbClr val="FFFFFF"/>
                </a:highlight>
              </a:rPr>
              <a:t>: {},</a:t>
            </a:r>
          </a:p>
          <a:p>
            <a:r>
              <a:rPr lang="en-GB" sz="1176" dirty="0">
                <a:solidFill>
                  <a:srgbClr val="000000"/>
                </a:solidFill>
                <a:highlight>
                  <a:srgbClr val="FFFFFF"/>
                </a:highlight>
              </a:rPr>
              <a:t>            </a:t>
            </a:r>
            <a:r>
              <a:rPr lang="en-GB" sz="1176" dirty="0">
                <a:solidFill>
                  <a:srgbClr val="2E75B6"/>
                </a:solidFill>
                <a:highlight>
                  <a:srgbClr val="FFFFFF"/>
                </a:highlight>
              </a:rPr>
              <a:t>"properties"</a:t>
            </a:r>
            <a:r>
              <a:rPr lang="en-GB" sz="1176" dirty="0">
                <a:solidFill>
                  <a:srgbClr val="000000"/>
                </a:solidFill>
                <a:highlight>
                  <a:srgbClr val="FFFFFF"/>
                </a:highlight>
              </a:rPr>
              <a:t>: {</a:t>
            </a:r>
          </a:p>
          <a:p>
            <a:r>
              <a:rPr lang="en-GB" sz="1176" dirty="0">
                <a:solidFill>
                  <a:srgbClr val="000000"/>
                </a:solidFill>
                <a:highlight>
                  <a:srgbClr val="FFFFFF"/>
                </a:highlight>
              </a:rPr>
              <a:t>                </a:t>
            </a:r>
            <a:r>
              <a:rPr lang="en-GB" sz="1176" dirty="0">
                <a:solidFill>
                  <a:srgbClr val="2E75B6"/>
                </a:solidFill>
                <a:highlight>
                  <a:srgbClr val="FFFFFF"/>
                </a:highlight>
              </a:rPr>
              <a:t>"</a:t>
            </a:r>
            <a:r>
              <a:rPr lang="en-GB" sz="1176" dirty="0" err="1">
                <a:solidFill>
                  <a:srgbClr val="2E75B6"/>
                </a:solidFill>
                <a:highlight>
                  <a:srgbClr val="FFFFFF"/>
                </a:highlight>
              </a:rPr>
              <a:t>accountType</a:t>
            </a:r>
            <a:r>
              <a:rPr lang="en-GB" sz="1176" dirty="0">
                <a:solidFill>
                  <a:srgbClr val="2E75B6"/>
                </a:solidFill>
                <a:highlight>
                  <a:srgbClr val="FFFFFF"/>
                </a:highlight>
              </a:rPr>
              <a:t>"</a:t>
            </a:r>
            <a:r>
              <a:rPr lang="en-GB" sz="1176" dirty="0">
                <a:solidFill>
                  <a:srgbClr val="000000"/>
                </a:solidFill>
                <a:highlight>
                  <a:srgbClr val="FFFFFF"/>
                </a:highlight>
              </a:rPr>
              <a:t>: </a:t>
            </a:r>
            <a:r>
              <a:rPr lang="en-GB" sz="1176" dirty="0">
                <a:solidFill>
                  <a:srgbClr val="A31515"/>
                </a:solidFill>
                <a:highlight>
                  <a:srgbClr val="FFFFFF"/>
                </a:highlight>
              </a:rPr>
              <a:t>"</a:t>
            </a:r>
            <a:r>
              <a:rPr lang="en-GB" sz="1176" dirty="0" err="1">
                <a:solidFill>
                  <a:srgbClr val="A31515"/>
                </a:solidFill>
                <a:highlight>
                  <a:srgbClr val="FFFFFF"/>
                </a:highlight>
              </a:rPr>
              <a:t>Standard_RAGRS</a:t>
            </a:r>
            <a:r>
              <a:rPr lang="en-GB" sz="1176" dirty="0">
                <a:solidFill>
                  <a:srgbClr val="A31515"/>
                </a:solidFill>
                <a:highlight>
                  <a:srgbClr val="FFFFFF"/>
                </a:highlight>
              </a:rPr>
              <a:t>"</a:t>
            </a:r>
            <a:endParaRPr lang="en-GB" sz="1176" dirty="0">
              <a:solidFill>
                <a:srgbClr val="000000"/>
              </a:solidFill>
              <a:highlight>
                <a:srgbClr val="FFFFFF"/>
              </a:highlight>
            </a:endParaRPr>
          </a:p>
          <a:p>
            <a:r>
              <a:rPr lang="en-GB" sz="1176" dirty="0">
                <a:solidFill>
                  <a:srgbClr val="000000"/>
                </a:solidFill>
                <a:highlight>
                  <a:srgbClr val="FFFFFF"/>
                </a:highlight>
              </a:rPr>
              <a:t>            },</a:t>
            </a:r>
          </a:p>
          <a:p>
            <a:r>
              <a:rPr lang="en-GB" sz="1176" dirty="0">
                <a:solidFill>
                  <a:srgbClr val="000000"/>
                </a:solidFill>
                <a:highlight>
                  <a:srgbClr val="FFFFFF"/>
                </a:highlight>
              </a:rPr>
              <a:t>            </a:t>
            </a:r>
            <a:r>
              <a:rPr lang="en-GB" sz="1176" dirty="0">
                <a:solidFill>
                  <a:srgbClr val="2E75B6"/>
                </a:solidFill>
                <a:highlight>
                  <a:srgbClr val="FFFFFF"/>
                </a:highlight>
              </a:rPr>
              <a:t>"</a:t>
            </a:r>
            <a:r>
              <a:rPr lang="en-GB" sz="1176" dirty="0" err="1">
                <a:solidFill>
                  <a:srgbClr val="2E75B6"/>
                </a:solidFill>
                <a:highlight>
                  <a:srgbClr val="FFFFFF"/>
                </a:highlight>
              </a:rPr>
              <a:t>dependsOn</a:t>
            </a:r>
            <a:r>
              <a:rPr lang="en-GB" sz="1176" dirty="0">
                <a:solidFill>
                  <a:srgbClr val="2E75B6"/>
                </a:solidFill>
                <a:highlight>
                  <a:srgbClr val="FFFFFF"/>
                </a:highlight>
              </a:rPr>
              <a:t>"</a:t>
            </a:r>
            <a:r>
              <a:rPr lang="en-GB" sz="1176" dirty="0">
                <a:solidFill>
                  <a:srgbClr val="000000"/>
                </a:solidFill>
                <a:highlight>
                  <a:srgbClr val="FFFFFF"/>
                </a:highlight>
              </a:rPr>
              <a:t>: []</a:t>
            </a:r>
          </a:p>
          <a:p>
            <a:r>
              <a:rPr lang="en-GB" sz="1176" dirty="0">
                <a:solidFill>
                  <a:srgbClr val="000000"/>
                </a:solidFill>
                <a:highlight>
                  <a:srgbClr val="FFFFFF"/>
                </a:highlight>
              </a:rPr>
              <a:t>        }</a:t>
            </a:r>
          </a:p>
          <a:p>
            <a:r>
              <a:rPr lang="en-GB" sz="1176" dirty="0">
                <a:solidFill>
                  <a:srgbClr val="000000"/>
                </a:solidFill>
                <a:highlight>
                  <a:srgbClr val="FFFFFF"/>
                </a:highlight>
              </a:rPr>
              <a:t>    ]</a:t>
            </a:r>
          </a:p>
          <a:p>
            <a:r>
              <a:rPr lang="en-GB" sz="1176" dirty="0">
                <a:solidFill>
                  <a:srgbClr val="000000"/>
                </a:solidFill>
                <a:highlight>
                  <a:srgbClr val="FFFFFF"/>
                </a:highlight>
              </a:rPr>
              <a:t>}</a:t>
            </a:r>
            <a:endParaRPr lang="en-GB" sz="1176" dirty="0"/>
          </a:p>
          <a:p>
            <a:endParaRPr lang="en-GB" dirty="0"/>
          </a:p>
        </p:txBody>
      </p:sp>
    </p:spTree>
    <p:extLst>
      <p:ext uri="{BB962C8B-B14F-4D97-AF65-F5344CB8AC3E}">
        <p14:creationId xmlns:p14="http://schemas.microsoft.com/office/powerpoint/2010/main" val="178862612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564257"/>
            <a:ext cx="11653523" cy="4376839"/>
          </a:xfrm>
        </p:spPr>
        <p:txBody>
          <a:bodyPr/>
          <a:lstStyle/>
          <a:p>
            <a:pPr marL="0" indent="0">
              <a:buNone/>
            </a:pPr>
            <a:r>
              <a:rPr lang="en-GB" sz="2353" dirty="0">
                <a:solidFill>
                  <a:schemeClr val="bg1"/>
                </a:solidFill>
                <a:latin typeface="Segoe UI Light" panose="020B0502040204020203" pitchFamily="34" charset="0"/>
                <a:cs typeface="Segoe UI Light" panose="020B0502040204020203" pitchFamily="34" charset="0"/>
              </a:rPr>
              <a:t>An ARM template is a JSON formatted document that can be deployed to create a ring-fenced group of resources</a:t>
            </a:r>
          </a:p>
          <a:p>
            <a:pPr marL="0" indent="0">
              <a:buNone/>
            </a:pPr>
            <a:endParaRPr lang="en-GB" sz="2353" dirty="0">
              <a:solidFill>
                <a:schemeClr val="bg1"/>
              </a:solidFill>
              <a:latin typeface="Segoe UI Light" panose="020B0502040204020203" pitchFamily="34" charset="0"/>
              <a:cs typeface="Segoe UI Light" panose="020B0502040204020203" pitchFamily="34" charset="0"/>
            </a:endParaRPr>
          </a:p>
          <a:p>
            <a:pPr marL="0" indent="0">
              <a:buNone/>
            </a:pPr>
            <a:r>
              <a:rPr lang="en-GB" sz="2353" dirty="0">
                <a:solidFill>
                  <a:schemeClr val="bg1"/>
                </a:solidFill>
                <a:latin typeface="Segoe UI Light" panose="020B0502040204020203" pitchFamily="34" charset="0"/>
                <a:cs typeface="Segoe UI Light" panose="020B0502040204020203" pitchFamily="34" charset="0"/>
              </a:rPr>
              <a:t>Can and </a:t>
            </a:r>
            <a:r>
              <a:rPr lang="en-GB" sz="2353" b="1" u="sng" dirty="0">
                <a:solidFill>
                  <a:schemeClr val="bg1"/>
                </a:solidFill>
                <a:latin typeface="Segoe UI Light" panose="020B0502040204020203" pitchFamily="34" charset="0"/>
                <a:cs typeface="Segoe UI Light" panose="020B0502040204020203" pitchFamily="34" charset="0"/>
              </a:rPr>
              <a:t>should</a:t>
            </a:r>
            <a:r>
              <a:rPr lang="en-GB" sz="2353" dirty="0">
                <a:solidFill>
                  <a:schemeClr val="bg1"/>
                </a:solidFill>
                <a:latin typeface="Segoe UI Light" panose="020B0502040204020203" pitchFamily="34" charset="0"/>
                <a:cs typeface="Segoe UI Light" panose="020B0502040204020203" pitchFamily="34" charset="0"/>
              </a:rPr>
              <a:t> be parameterised</a:t>
            </a:r>
          </a:p>
          <a:p>
            <a:pPr marL="0" indent="0">
              <a:buNone/>
            </a:pPr>
            <a:endParaRPr lang="en-GB" sz="2353" dirty="0">
              <a:solidFill>
                <a:schemeClr val="bg1"/>
              </a:solidFill>
              <a:latin typeface="Segoe UI Light" panose="020B0502040204020203" pitchFamily="34" charset="0"/>
              <a:cs typeface="Segoe UI Light" panose="020B0502040204020203" pitchFamily="34" charset="0"/>
            </a:endParaRPr>
          </a:p>
          <a:p>
            <a:pPr marL="0" indent="0">
              <a:buNone/>
            </a:pPr>
            <a:r>
              <a:rPr lang="en-GB" sz="2353" dirty="0">
                <a:solidFill>
                  <a:schemeClr val="bg1"/>
                </a:solidFill>
                <a:latin typeface="Segoe UI Light" panose="020B0502040204020203" pitchFamily="34" charset="0"/>
                <a:cs typeface="Segoe UI Light" panose="020B0502040204020203" pitchFamily="34" charset="0"/>
              </a:rPr>
              <a:t>You </a:t>
            </a:r>
            <a:r>
              <a:rPr lang="en-GB" sz="2353" i="1" dirty="0">
                <a:solidFill>
                  <a:schemeClr val="bg1"/>
                </a:solidFill>
                <a:latin typeface="Segoe UI Light" panose="020B0502040204020203" pitchFamily="34" charset="0"/>
                <a:cs typeface="Segoe UI Light" panose="020B0502040204020203" pitchFamily="34" charset="0"/>
              </a:rPr>
              <a:t>could </a:t>
            </a:r>
            <a:r>
              <a:rPr lang="en-GB" sz="2353" dirty="0">
                <a:solidFill>
                  <a:schemeClr val="bg1"/>
                </a:solidFill>
                <a:latin typeface="Segoe UI Light" panose="020B0502040204020203" pitchFamily="34" charset="0"/>
                <a:cs typeface="Segoe UI Light" panose="020B0502040204020203" pitchFamily="34" charset="0"/>
              </a:rPr>
              <a:t>Build an ARM template by hand, but this can be </a:t>
            </a:r>
            <a:r>
              <a:rPr lang="en-GB" sz="2353" strike="sngStrike" dirty="0">
                <a:solidFill>
                  <a:schemeClr val="bg1"/>
                </a:solidFill>
                <a:latin typeface="Segoe UI Light" panose="020B0502040204020203" pitchFamily="34" charset="0"/>
                <a:cs typeface="Segoe UI Light" panose="020B0502040204020203" pitchFamily="34" charset="0"/>
              </a:rPr>
              <a:t>fun</a:t>
            </a:r>
            <a:r>
              <a:rPr lang="en-GB" sz="2353" dirty="0">
                <a:solidFill>
                  <a:schemeClr val="bg1"/>
                </a:solidFill>
                <a:latin typeface="Segoe UI Light" panose="020B0502040204020203" pitchFamily="34" charset="0"/>
                <a:cs typeface="Segoe UI Light" panose="020B0502040204020203" pitchFamily="34" charset="0"/>
              </a:rPr>
              <a:t>!</a:t>
            </a:r>
          </a:p>
          <a:p>
            <a:pPr marL="0" indent="0">
              <a:buNone/>
            </a:pPr>
            <a:endParaRPr lang="en-GB" sz="2353" dirty="0">
              <a:solidFill>
                <a:schemeClr val="bg1"/>
              </a:solidFill>
              <a:latin typeface="Segoe UI Light" panose="020B0502040204020203" pitchFamily="34" charset="0"/>
              <a:cs typeface="Segoe UI Light" panose="020B0502040204020203" pitchFamily="34" charset="0"/>
            </a:endParaRPr>
          </a:p>
          <a:p>
            <a:pPr marL="0" indent="0">
              <a:buNone/>
            </a:pPr>
            <a:r>
              <a:rPr lang="en-GB" sz="2353" dirty="0">
                <a:solidFill>
                  <a:schemeClr val="bg1"/>
                </a:solidFill>
                <a:latin typeface="Segoe UI Light" panose="020B0502040204020203" pitchFamily="34" charset="0"/>
                <a:cs typeface="Segoe UI Light" panose="020B0502040204020203" pitchFamily="34" charset="0"/>
              </a:rPr>
              <a:t>Use Visual Studio, the Azure SDK, exporting resources and the github quickstart repo</a:t>
            </a:r>
          </a:p>
          <a:p>
            <a:pPr marL="0" indent="0">
              <a:buNone/>
            </a:pPr>
            <a:endParaRPr lang="en-GB" sz="2353" dirty="0">
              <a:solidFill>
                <a:schemeClr val="bg1"/>
              </a:solidFill>
              <a:latin typeface="Segoe UI Light" panose="020B0502040204020203" pitchFamily="34" charset="0"/>
              <a:cs typeface="Segoe UI Light" panose="020B0502040204020203" pitchFamily="34" charset="0"/>
            </a:endParaRPr>
          </a:p>
          <a:p>
            <a:pPr marL="0" indent="0">
              <a:buNone/>
            </a:pPr>
            <a:r>
              <a:rPr lang="en-GB" sz="2353" dirty="0">
                <a:solidFill>
                  <a:schemeClr val="bg1"/>
                </a:solidFill>
                <a:latin typeface="Segoe UI Light" panose="020B0502040204020203" pitchFamily="34" charset="0"/>
                <a:cs typeface="Segoe UI Light" panose="020B0502040204020203" pitchFamily="34" charset="0"/>
              </a:rPr>
              <a:t>Are iterative (Multiple templates can be used to build up a solution)</a:t>
            </a:r>
          </a:p>
        </p:txBody>
      </p:sp>
      <p:sp>
        <p:nvSpPr>
          <p:cNvPr id="2" name="Title 1"/>
          <p:cNvSpPr>
            <a:spLocks noGrp="1"/>
          </p:cNvSpPr>
          <p:nvPr>
            <p:ph type="title"/>
          </p:nvPr>
        </p:nvSpPr>
        <p:spPr>
          <a:xfrm>
            <a:off x="379562" y="365125"/>
            <a:ext cx="10974238" cy="900083"/>
          </a:xfrm>
        </p:spPr>
        <p:txBody>
          <a:bodyPr/>
          <a:lstStyle/>
          <a:p>
            <a:r>
              <a:rPr lang="en-GB" dirty="0">
                <a:solidFill>
                  <a:schemeClr val="bg1"/>
                </a:solidFill>
                <a:latin typeface="Segoe UI Light" panose="020B0502040204020203" pitchFamily="34" charset="0"/>
                <a:cs typeface="Segoe UI Light" panose="020B0502040204020203" pitchFamily="34" charset="0"/>
              </a:rPr>
              <a:t>ARM Deployment Methodology</a:t>
            </a:r>
          </a:p>
        </p:txBody>
      </p:sp>
      <p:pic>
        <p:nvPicPr>
          <p:cNvPr id="5" name="Picture 4"/>
          <p:cNvPicPr>
            <a:picLocks noChangeAspect="1"/>
          </p:cNvPicPr>
          <p:nvPr/>
        </p:nvPicPr>
        <p:blipFill>
          <a:blip r:embed="rId4"/>
          <a:stretch>
            <a:fillRect/>
          </a:stretch>
        </p:blipFill>
        <p:spPr>
          <a:xfrm>
            <a:off x="10190363" y="4629072"/>
            <a:ext cx="2509633" cy="2509633"/>
          </a:xfrm>
          <a:prstGeom prst="rect">
            <a:avLst/>
          </a:prstGeom>
        </p:spPr>
      </p:pic>
    </p:spTree>
    <p:extLst>
      <p:ext uri="{BB962C8B-B14F-4D97-AF65-F5344CB8AC3E}">
        <p14:creationId xmlns:p14="http://schemas.microsoft.com/office/powerpoint/2010/main" val="1584807909"/>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733522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4" name="Rectangle 3"/>
          <p:cNvSpPr/>
          <p:nvPr/>
        </p:nvSpPr>
        <p:spPr>
          <a:xfrm>
            <a:off x="358905" y="568558"/>
            <a:ext cx="11654083" cy="5683544"/>
          </a:xfrm>
          <a:prstGeom prst="rect">
            <a:avLst/>
          </a:prstGeom>
        </p:spPr>
        <p:txBody>
          <a:bodyPr wrap="square">
            <a:spAutoFit/>
          </a:bodyPr>
          <a:lstStyle/>
          <a:p>
            <a:r>
              <a:rPr lang="en-GB" sz="3200" b="1" dirty="0">
                <a:solidFill>
                  <a:schemeClr val="bg1"/>
                </a:solidFill>
                <a:latin typeface="Segoe UI Light" panose="020B0502040204020203" pitchFamily="34" charset="0"/>
                <a:cs typeface="Segoe UI Light" panose="020B0502040204020203" pitchFamily="34" charset="0"/>
              </a:rPr>
              <a:t>Azure Service Availability per region</a:t>
            </a:r>
          </a:p>
          <a:p>
            <a:pPr algn="just"/>
            <a:endParaRPr lang="en-GB" sz="1372" dirty="0">
              <a:solidFill>
                <a:schemeClr val="bg1"/>
              </a:solidFill>
              <a:latin typeface="Segoe UI Light" panose="020B0502040204020203" pitchFamily="34" charset="0"/>
              <a:cs typeface="Segoe UI Light" panose="020B0502040204020203" pitchFamily="34" charset="0"/>
            </a:endParaRPr>
          </a:p>
          <a:p>
            <a:pPr algn="just"/>
            <a:r>
              <a:rPr lang="en-GB" sz="2800" dirty="0">
                <a:solidFill>
                  <a:schemeClr val="bg1"/>
                </a:solidFill>
                <a:latin typeface="Segoe UI Light" panose="020B0502040204020203" pitchFamily="34" charset="0"/>
                <a:cs typeface="Segoe UI Light" panose="020B0502040204020203" pitchFamily="34" charset="0"/>
              </a:rPr>
              <a:t>Not all services are available in each region, a matrix is available from the below link.</a:t>
            </a:r>
          </a:p>
          <a:p>
            <a:pPr algn="just"/>
            <a:endParaRPr lang="en-GB" sz="2800" dirty="0">
              <a:solidFill>
                <a:schemeClr val="bg1"/>
              </a:solidFill>
              <a:latin typeface="Segoe UI Light" panose="020B0502040204020203" pitchFamily="34" charset="0"/>
              <a:cs typeface="Segoe UI Light" panose="020B0502040204020203" pitchFamily="34" charset="0"/>
            </a:endParaRPr>
          </a:p>
          <a:p>
            <a:pPr algn="just"/>
            <a:r>
              <a:rPr lang="en-GB" sz="2800" dirty="0">
                <a:solidFill>
                  <a:schemeClr val="bg1"/>
                </a:solidFill>
                <a:latin typeface="Segoe UI Light" panose="020B0502040204020203" pitchFamily="34" charset="0"/>
                <a:cs typeface="Segoe UI Light" panose="020B0502040204020203" pitchFamily="34" charset="0"/>
              </a:rPr>
              <a:t>West Europe is the most feature complete, followed by North Europe, then UK South.</a:t>
            </a:r>
          </a:p>
          <a:p>
            <a:pPr algn="just"/>
            <a:endParaRPr lang="en-GB" sz="2800" dirty="0">
              <a:solidFill>
                <a:schemeClr val="bg1"/>
              </a:solidFill>
              <a:latin typeface="Segoe UI Light" panose="020B0502040204020203" pitchFamily="34" charset="0"/>
              <a:cs typeface="Segoe UI Light" panose="020B0502040204020203" pitchFamily="34" charset="0"/>
            </a:endParaRPr>
          </a:p>
          <a:p>
            <a:pPr algn="just"/>
            <a:r>
              <a:rPr lang="en-GB" sz="2800" dirty="0">
                <a:solidFill>
                  <a:schemeClr val="bg1"/>
                </a:solidFill>
                <a:latin typeface="Segoe UI Light" panose="020B0502040204020203" pitchFamily="34" charset="0"/>
                <a:cs typeface="Segoe UI Light" panose="020B0502040204020203" pitchFamily="34" charset="0"/>
              </a:rPr>
              <a:t>For most IaaS workloads this doesn’t matter, as most of the significant network and storage features are available across the board in Europe, only the compute instances available differ between regions as far as IaaS is concerned.</a:t>
            </a:r>
          </a:p>
          <a:p>
            <a:pPr algn="just"/>
            <a:endParaRPr lang="en-GB" dirty="0">
              <a:solidFill>
                <a:schemeClr val="bg1"/>
              </a:solidFill>
              <a:latin typeface="Segoe UI Light" panose="020B0502040204020203" pitchFamily="34" charset="0"/>
              <a:cs typeface="Segoe UI Light" panose="020B0502040204020203" pitchFamily="34" charset="0"/>
            </a:endParaRPr>
          </a:p>
          <a:p>
            <a:pPr algn="just"/>
            <a:endParaRPr lang="en-GB" sz="1961" dirty="0">
              <a:solidFill>
                <a:schemeClr val="bg1"/>
              </a:solidFill>
              <a:latin typeface="Segoe UI Light" panose="020B0502040204020203" pitchFamily="34" charset="0"/>
              <a:cs typeface="Segoe UI Light" panose="020B0502040204020203" pitchFamily="34" charset="0"/>
            </a:endParaRPr>
          </a:p>
        </p:txBody>
      </p:sp>
      <p:grpSp>
        <p:nvGrpSpPr>
          <p:cNvPr id="2" name="Group 4"/>
          <p:cNvGrpSpPr>
            <a:grpSpLocks noChangeAspect="1"/>
          </p:cNvGrpSpPr>
          <p:nvPr/>
        </p:nvGrpSpPr>
        <p:grpSpPr bwMode="auto">
          <a:xfrm>
            <a:off x="9681660" y="-32171"/>
            <a:ext cx="3196627" cy="1724373"/>
            <a:chOff x="6184" y="72"/>
            <a:chExt cx="2054" cy="1108"/>
          </a:xfrm>
        </p:grpSpPr>
        <p:sp>
          <p:nvSpPr>
            <p:cNvPr id="41" name="AutoShape 3"/>
            <p:cNvSpPr>
              <a:spLocks noChangeAspect="1" noChangeArrowheads="1" noTextEdit="1"/>
            </p:cNvSpPr>
            <p:nvPr/>
          </p:nvSpPr>
          <p:spPr bwMode="auto">
            <a:xfrm>
              <a:off x="6682" y="72"/>
              <a:ext cx="1089" cy="1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43" name="Rectangle 6"/>
            <p:cNvSpPr>
              <a:spLocks noChangeArrowheads="1"/>
            </p:cNvSpPr>
            <p:nvPr/>
          </p:nvSpPr>
          <p:spPr bwMode="auto">
            <a:xfrm>
              <a:off x="6184" y="72"/>
              <a:ext cx="2054" cy="1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45" name="Rectangle 8"/>
            <p:cNvSpPr>
              <a:spLocks noChangeArrowheads="1"/>
            </p:cNvSpPr>
            <p:nvPr/>
          </p:nvSpPr>
          <p:spPr bwMode="auto">
            <a:xfrm>
              <a:off x="6441" y="72"/>
              <a:ext cx="1541" cy="1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46" name="Freeform 9"/>
            <p:cNvSpPr>
              <a:spLocks/>
            </p:cNvSpPr>
            <p:nvPr/>
          </p:nvSpPr>
          <p:spPr bwMode="auto">
            <a:xfrm>
              <a:off x="6693" y="837"/>
              <a:ext cx="225" cy="28"/>
            </a:xfrm>
            <a:custGeom>
              <a:avLst/>
              <a:gdLst>
                <a:gd name="T0" fmla="*/ 437 w 467"/>
                <a:gd name="T1" fmla="*/ 60 h 60"/>
                <a:gd name="T2" fmla="*/ 30 w 467"/>
                <a:gd name="T3" fmla="*/ 60 h 60"/>
                <a:gd name="T4" fmla="*/ 0 w 467"/>
                <a:gd name="T5" fmla="*/ 30 h 60"/>
                <a:gd name="T6" fmla="*/ 30 w 467"/>
                <a:gd name="T7" fmla="*/ 0 h 60"/>
                <a:gd name="T8" fmla="*/ 437 w 467"/>
                <a:gd name="T9" fmla="*/ 0 h 60"/>
                <a:gd name="T10" fmla="*/ 467 w 467"/>
                <a:gd name="T11" fmla="*/ 30 h 60"/>
                <a:gd name="T12" fmla="*/ 437 w 467"/>
                <a:gd name="T13" fmla="*/ 60 h 60"/>
              </a:gdLst>
              <a:ahLst/>
              <a:cxnLst>
                <a:cxn ang="0">
                  <a:pos x="T0" y="T1"/>
                </a:cxn>
                <a:cxn ang="0">
                  <a:pos x="T2" y="T3"/>
                </a:cxn>
                <a:cxn ang="0">
                  <a:pos x="T4" y="T5"/>
                </a:cxn>
                <a:cxn ang="0">
                  <a:pos x="T6" y="T7"/>
                </a:cxn>
                <a:cxn ang="0">
                  <a:pos x="T8" y="T9"/>
                </a:cxn>
                <a:cxn ang="0">
                  <a:pos x="T10" y="T11"/>
                </a:cxn>
                <a:cxn ang="0">
                  <a:pos x="T12" y="T13"/>
                </a:cxn>
              </a:cxnLst>
              <a:rect l="0" t="0" r="r" b="b"/>
              <a:pathLst>
                <a:path w="467" h="60">
                  <a:moveTo>
                    <a:pt x="437" y="60"/>
                  </a:moveTo>
                  <a:cubicBezTo>
                    <a:pt x="30" y="60"/>
                    <a:pt x="30" y="60"/>
                    <a:pt x="30" y="60"/>
                  </a:cubicBezTo>
                  <a:cubicBezTo>
                    <a:pt x="13" y="60"/>
                    <a:pt x="0" y="46"/>
                    <a:pt x="0" y="30"/>
                  </a:cubicBezTo>
                  <a:cubicBezTo>
                    <a:pt x="0" y="13"/>
                    <a:pt x="13" y="0"/>
                    <a:pt x="30" y="0"/>
                  </a:cubicBezTo>
                  <a:cubicBezTo>
                    <a:pt x="437" y="0"/>
                    <a:pt x="437" y="0"/>
                    <a:pt x="437" y="0"/>
                  </a:cubicBezTo>
                  <a:cubicBezTo>
                    <a:pt x="453" y="0"/>
                    <a:pt x="467" y="13"/>
                    <a:pt x="467" y="30"/>
                  </a:cubicBezTo>
                  <a:cubicBezTo>
                    <a:pt x="467" y="46"/>
                    <a:pt x="453" y="60"/>
                    <a:pt x="437" y="60"/>
                  </a:cubicBezTo>
                  <a:close/>
                </a:path>
              </a:pathLst>
            </a:custGeom>
            <a:solidFill>
              <a:srgbClr val="0063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47" name="Freeform 10"/>
            <p:cNvSpPr>
              <a:spLocks/>
            </p:cNvSpPr>
            <p:nvPr/>
          </p:nvSpPr>
          <p:spPr bwMode="auto">
            <a:xfrm>
              <a:off x="7438" y="370"/>
              <a:ext cx="244" cy="125"/>
            </a:xfrm>
            <a:custGeom>
              <a:avLst/>
              <a:gdLst>
                <a:gd name="T0" fmla="*/ 440 w 507"/>
                <a:gd name="T1" fmla="*/ 127 h 271"/>
                <a:gd name="T2" fmla="*/ 306 w 507"/>
                <a:gd name="T3" fmla="*/ 0 h 271"/>
                <a:gd name="T4" fmla="*/ 174 w 507"/>
                <a:gd name="T5" fmla="*/ 106 h 271"/>
                <a:gd name="T6" fmla="*/ 99 w 507"/>
                <a:gd name="T7" fmla="*/ 72 h 271"/>
                <a:gd name="T8" fmla="*/ 0 w 507"/>
                <a:gd name="T9" fmla="*/ 171 h 271"/>
                <a:gd name="T10" fmla="*/ 99 w 507"/>
                <a:gd name="T11" fmla="*/ 271 h 271"/>
                <a:gd name="T12" fmla="*/ 435 w 507"/>
                <a:gd name="T13" fmla="*/ 271 h 271"/>
                <a:gd name="T14" fmla="*/ 507 w 507"/>
                <a:gd name="T15" fmla="*/ 199 h 271"/>
                <a:gd name="T16" fmla="*/ 440 w 507"/>
                <a:gd name="T17" fmla="*/ 127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7" h="271">
                  <a:moveTo>
                    <a:pt x="440" y="127"/>
                  </a:moveTo>
                  <a:cubicBezTo>
                    <a:pt x="436" y="56"/>
                    <a:pt x="378" y="0"/>
                    <a:pt x="306" y="0"/>
                  </a:cubicBezTo>
                  <a:cubicBezTo>
                    <a:pt x="241" y="0"/>
                    <a:pt x="187" y="46"/>
                    <a:pt x="174" y="106"/>
                  </a:cubicBezTo>
                  <a:cubicBezTo>
                    <a:pt x="156" y="85"/>
                    <a:pt x="129" y="72"/>
                    <a:pt x="99" y="72"/>
                  </a:cubicBezTo>
                  <a:cubicBezTo>
                    <a:pt x="44" y="72"/>
                    <a:pt x="0" y="116"/>
                    <a:pt x="0" y="171"/>
                  </a:cubicBezTo>
                  <a:cubicBezTo>
                    <a:pt x="0" y="226"/>
                    <a:pt x="44" y="271"/>
                    <a:pt x="99" y="271"/>
                  </a:cubicBezTo>
                  <a:cubicBezTo>
                    <a:pt x="99" y="271"/>
                    <a:pt x="434" y="271"/>
                    <a:pt x="435" y="271"/>
                  </a:cubicBezTo>
                  <a:cubicBezTo>
                    <a:pt x="475" y="271"/>
                    <a:pt x="507" y="238"/>
                    <a:pt x="507" y="199"/>
                  </a:cubicBezTo>
                  <a:cubicBezTo>
                    <a:pt x="507" y="161"/>
                    <a:pt x="478" y="130"/>
                    <a:pt x="440" y="127"/>
                  </a:cubicBezTo>
                  <a:close/>
                </a:path>
              </a:pathLst>
            </a:custGeom>
            <a:solidFill>
              <a:srgbClr val="0063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48" name="Freeform 11"/>
            <p:cNvSpPr>
              <a:spLocks/>
            </p:cNvSpPr>
            <p:nvPr/>
          </p:nvSpPr>
          <p:spPr bwMode="auto">
            <a:xfrm>
              <a:off x="7217" y="836"/>
              <a:ext cx="524" cy="28"/>
            </a:xfrm>
            <a:custGeom>
              <a:avLst/>
              <a:gdLst>
                <a:gd name="T0" fmla="*/ 1059 w 1089"/>
                <a:gd name="T1" fmla="*/ 60 h 60"/>
                <a:gd name="T2" fmla="*/ 30 w 1089"/>
                <a:gd name="T3" fmla="*/ 60 h 60"/>
                <a:gd name="T4" fmla="*/ 0 w 1089"/>
                <a:gd name="T5" fmla="*/ 30 h 60"/>
                <a:gd name="T6" fmla="*/ 30 w 1089"/>
                <a:gd name="T7" fmla="*/ 0 h 60"/>
                <a:gd name="T8" fmla="*/ 1059 w 1089"/>
                <a:gd name="T9" fmla="*/ 0 h 60"/>
                <a:gd name="T10" fmla="*/ 1089 w 1089"/>
                <a:gd name="T11" fmla="*/ 30 h 60"/>
                <a:gd name="T12" fmla="*/ 1059 w 1089"/>
                <a:gd name="T13" fmla="*/ 60 h 60"/>
              </a:gdLst>
              <a:ahLst/>
              <a:cxnLst>
                <a:cxn ang="0">
                  <a:pos x="T0" y="T1"/>
                </a:cxn>
                <a:cxn ang="0">
                  <a:pos x="T2" y="T3"/>
                </a:cxn>
                <a:cxn ang="0">
                  <a:pos x="T4" y="T5"/>
                </a:cxn>
                <a:cxn ang="0">
                  <a:pos x="T6" y="T7"/>
                </a:cxn>
                <a:cxn ang="0">
                  <a:pos x="T8" y="T9"/>
                </a:cxn>
                <a:cxn ang="0">
                  <a:pos x="T10" y="T11"/>
                </a:cxn>
                <a:cxn ang="0">
                  <a:pos x="T12" y="T13"/>
                </a:cxn>
              </a:cxnLst>
              <a:rect l="0" t="0" r="r" b="b"/>
              <a:pathLst>
                <a:path w="1089" h="60">
                  <a:moveTo>
                    <a:pt x="1059" y="60"/>
                  </a:moveTo>
                  <a:cubicBezTo>
                    <a:pt x="30" y="60"/>
                    <a:pt x="30" y="60"/>
                    <a:pt x="30" y="60"/>
                  </a:cubicBezTo>
                  <a:cubicBezTo>
                    <a:pt x="14" y="60"/>
                    <a:pt x="0" y="46"/>
                    <a:pt x="0" y="30"/>
                  </a:cubicBezTo>
                  <a:cubicBezTo>
                    <a:pt x="0" y="13"/>
                    <a:pt x="14" y="0"/>
                    <a:pt x="30" y="0"/>
                  </a:cubicBezTo>
                  <a:cubicBezTo>
                    <a:pt x="1059" y="0"/>
                    <a:pt x="1059" y="0"/>
                    <a:pt x="1059" y="0"/>
                  </a:cubicBezTo>
                  <a:cubicBezTo>
                    <a:pt x="1076" y="0"/>
                    <a:pt x="1089" y="13"/>
                    <a:pt x="1089" y="30"/>
                  </a:cubicBezTo>
                  <a:cubicBezTo>
                    <a:pt x="1089" y="46"/>
                    <a:pt x="1076" y="60"/>
                    <a:pt x="1059" y="60"/>
                  </a:cubicBezTo>
                  <a:close/>
                </a:path>
              </a:pathLst>
            </a:custGeom>
            <a:solidFill>
              <a:srgbClr val="0063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49" name="Freeform 12"/>
            <p:cNvSpPr>
              <a:spLocks/>
            </p:cNvSpPr>
            <p:nvPr/>
          </p:nvSpPr>
          <p:spPr bwMode="auto">
            <a:xfrm>
              <a:off x="6907" y="909"/>
              <a:ext cx="353" cy="36"/>
            </a:xfrm>
            <a:custGeom>
              <a:avLst/>
              <a:gdLst>
                <a:gd name="T0" fmla="*/ 692 w 732"/>
                <a:gd name="T1" fmla="*/ 80 h 80"/>
                <a:gd name="T2" fmla="*/ 40 w 732"/>
                <a:gd name="T3" fmla="*/ 80 h 80"/>
                <a:gd name="T4" fmla="*/ 0 w 732"/>
                <a:gd name="T5" fmla="*/ 40 h 80"/>
                <a:gd name="T6" fmla="*/ 40 w 732"/>
                <a:gd name="T7" fmla="*/ 0 h 80"/>
                <a:gd name="T8" fmla="*/ 692 w 732"/>
                <a:gd name="T9" fmla="*/ 0 h 80"/>
                <a:gd name="T10" fmla="*/ 732 w 732"/>
                <a:gd name="T11" fmla="*/ 40 h 80"/>
                <a:gd name="T12" fmla="*/ 692 w 732"/>
                <a:gd name="T13" fmla="*/ 80 h 80"/>
              </a:gdLst>
              <a:ahLst/>
              <a:cxnLst>
                <a:cxn ang="0">
                  <a:pos x="T0" y="T1"/>
                </a:cxn>
                <a:cxn ang="0">
                  <a:pos x="T2" y="T3"/>
                </a:cxn>
                <a:cxn ang="0">
                  <a:pos x="T4" y="T5"/>
                </a:cxn>
                <a:cxn ang="0">
                  <a:pos x="T6" y="T7"/>
                </a:cxn>
                <a:cxn ang="0">
                  <a:pos x="T8" y="T9"/>
                </a:cxn>
                <a:cxn ang="0">
                  <a:pos x="T10" y="T11"/>
                </a:cxn>
                <a:cxn ang="0">
                  <a:pos x="T12" y="T13"/>
                </a:cxn>
              </a:cxnLst>
              <a:rect l="0" t="0" r="r" b="b"/>
              <a:pathLst>
                <a:path w="732" h="80">
                  <a:moveTo>
                    <a:pt x="692" y="80"/>
                  </a:moveTo>
                  <a:cubicBezTo>
                    <a:pt x="40" y="80"/>
                    <a:pt x="40" y="80"/>
                    <a:pt x="40" y="80"/>
                  </a:cubicBezTo>
                  <a:cubicBezTo>
                    <a:pt x="18" y="80"/>
                    <a:pt x="0" y="62"/>
                    <a:pt x="0" y="40"/>
                  </a:cubicBezTo>
                  <a:cubicBezTo>
                    <a:pt x="0" y="18"/>
                    <a:pt x="18" y="0"/>
                    <a:pt x="40" y="0"/>
                  </a:cubicBezTo>
                  <a:cubicBezTo>
                    <a:pt x="692" y="0"/>
                    <a:pt x="692" y="0"/>
                    <a:pt x="692" y="0"/>
                  </a:cubicBezTo>
                  <a:cubicBezTo>
                    <a:pt x="714" y="0"/>
                    <a:pt x="732" y="18"/>
                    <a:pt x="732" y="40"/>
                  </a:cubicBezTo>
                  <a:cubicBezTo>
                    <a:pt x="732" y="62"/>
                    <a:pt x="714" y="80"/>
                    <a:pt x="692" y="80"/>
                  </a:cubicBezTo>
                  <a:close/>
                </a:path>
              </a:pathLst>
            </a:custGeom>
            <a:solidFill>
              <a:srgbClr val="0063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50" name="Freeform 13"/>
            <p:cNvSpPr>
              <a:spLocks/>
            </p:cNvSpPr>
            <p:nvPr/>
          </p:nvSpPr>
          <p:spPr bwMode="auto">
            <a:xfrm>
              <a:off x="6837" y="648"/>
              <a:ext cx="12" cy="26"/>
            </a:xfrm>
            <a:custGeom>
              <a:avLst/>
              <a:gdLst>
                <a:gd name="T0" fmla="*/ 0 w 12"/>
                <a:gd name="T1" fmla="*/ 0 h 26"/>
                <a:gd name="T2" fmla="*/ 1 w 12"/>
                <a:gd name="T3" fmla="*/ 5 h 26"/>
                <a:gd name="T4" fmla="*/ 0 w 12"/>
                <a:gd name="T5" fmla="*/ 26 h 26"/>
                <a:gd name="T6" fmla="*/ 7 w 12"/>
                <a:gd name="T7" fmla="*/ 26 h 26"/>
                <a:gd name="T8" fmla="*/ 12 w 12"/>
                <a:gd name="T9" fmla="*/ 5 h 26"/>
                <a:gd name="T10" fmla="*/ 12 w 12"/>
                <a:gd name="T11" fmla="*/ 0 h 26"/>
                <a:gd name="T12" fmla="*/ 0 w 12"/>
                <a:gd name="T13" fmla="*/ 0 h 26"/>
              </a:gdLst>
              <a:ahLst/>
              <a:cxnLst>
                <a:cxn ang="0">
                  <a:pos x="T0" y="T1"/>
                </a:cxn>
                <a:cxn ang="0">
                  <a:pos x="T2" y="T3"/>
                </a:cxn>
                <a:cxn ang="0">
                  <a:pos x="T4" y="T5"/>
                </a:cxn>
                <a:cxn ang="0">
                  <a:pos x="T6" y="T7"/>
                </a:cxn>
                <a:cxn ang="0">
                  <a:pos x="T8" y="T9"/>
                </a:cxn>
                <a:cxn ang="0">
                  <a:pos x="T10" y="T11"/>
                </a:cxn>
                <a:cxn ang="0">
                  <a:pos x="T12" y="T13"/>
                </a:cxn>
              </a:cxnLst>
              <a:rect l="0" t="0" r="r" b="b"/>
              <a:pathLst>
                <a:path w="12" h="26">
                  <a:moveTo>
                    <a:pt x="0" y="0"/>
                  </a:moveTo>
                  <a:lnTo>
                    <a:pt x="1" y="5"/>
                  </a:lnTo>
                  <a:lnTo>
                    <a:pt x="0" y="26"/>
                  </a:lnTo>
                  <a:lnTo>
                    <a:pt x="7" y="26"/>
                  </a:lnTo>
                  <a:lnTo>
                    <a:pt x="12" y="5"/>
                  </a:lnTo>
                  <a:lnTo>
                    <a:pt x="12" y="0"/>
                  </a:lnTo>
                  <a:lnTo>
                    <a:pt x="0" y="0"/>
                  </a:lnTo>
                  <a:close/>
                </a:path>
              </a:pathLst>
            </a:custGeom>
            <a:solidFill>
              <a:srgbClr val="004B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51" name="Freeform 14"/>
            <p:cNvSpPr>
              <a:spLocks/>
            </p:cNvSpPr>
            <p:nvPr/>
          </p:nvSpPr>
          <p:spPr bwMode="auto">
            <a:xfrm>
              <a:off x="6844" y="648"/>
              <a:ext cx="5" cy="26"/>
            </a:xfrm>
            <a:custGeom>
              <a:avLst/>
              <a:gdLst>
                <a:gd name="T0" fmla="*/ 3 w 5"/>
                <a:gd name="T1" fmla="*/ 0 h 26"/>
                <a:gd name="T2" fmla="*/ 3 w 5"/>
                <a:gd name="T3" fmla="*/ 5 h 26"/>
                <a:gd name="T4" fmla="*/ 0 w 5"/>
                <a:gd name="T5" fmla="*/ 26 h 26"/>
                <a:gd name="T6" fmla="*/ 5 w 5"/>
                <a:gd name="T7" fmla="*/ 5 h 26"/>
                <a:gd name="T8" fmla="*/ 5 w 5"/>
                <a:gd name="T9" fmla="*/ 0 h 26"/>
                <a:gd name="T10" fmla="*/ 3 w 5"/>
                <a:gd name="T11" fmla="*/ 0 h 26"/>
              </a:gdLst>
              <a:ahLst/>
              <a:cxnLst>
                <a:cxn ang="0">
                  <a:pos x="T0" y="T1"/>
                </a:cxn>
                <a:cxn ang="0">
                  <a:pos x="T2" y="T3"/>
                </a:cxn>
                <a:cxn ang="0">
                  <a:pos x="T4" y="T5"/>
                </a:cxn>
                <a:cxn ang="0">
                  <a:pos x="T6" y="T7"/>
                </a:cxn>
                <a:cxn ang="0">
                  <a:pos x="T8" y="T9"/>
                </a:cxn>
                <a:cxn ang="0">
                  <a:pos x="T10" y="T11"/>
                </a:cxn>
              </a:cxnLst>
              <a:rect l="0" t="0" r="r" b="b"/>
              <a:pathLst>
                <a:path w="5" h="26">
                  <a:moveTo>
                    <a:pt x="3" y="0"/>
                  </a:moveTo>
                  <a:lnTo>
                    <a:pt x="3" y="5"/>
                  </a:lnTo>
                  <a:lnTo>
                    <a:pt x="0" y="26"/>
                  </a:lnTo>
                  <a:lnTo>
                    <a:pt x="5" y="5"/>
                  </a:lnTo>
                  <a:lnTo>
                    <a:pt x="5" y="0"/>
                  </a:lnTo>
                  <a:lnTo>
                    <a:pt x="3" y="0"/>
                  </a:lnTo>
                  <a:close/>
                </a:path>
              </a:pathLst>
            </a:custGeom>
            <a:solidFill>
              <a:srgbClr val="0099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52" name="Freeform 15"/>
            <p:cNvSpPr>
              <a:spLocks/>
            </p:cNvSpPr>
            <p:nvPr/>
          </p:nvSpPr>
          <p:spPr bwMode="auto">
            <a:xfrm>
              <a:off x="6837" y="648"/>
              <a:ext cx="3" cy="26"/>
            </a:xfrm>
            <a:custGeom>
              <a:avLst/>
              <a:gdLst>
                <a:gd name="T0" fmla="*/ 0 w 3"/>
                <a:gd name="T1" fmla="*/ 0 h 26"/>
                <a:gd name="T2" fmla="*/ 1 w 3"/>
                <a:gd name="T3" fmla="*/ 5 h 26"/>
                <a:gd name="T4" fmla="*/ 0 w 3"/>
                <a:gd name="T5" fmla="*/ 26 h 26"/>
                <a:gd name="T6" fmla="*/ 3 w 3"/>
                <a:gd name="T7" fmla="*/ 5 h 26"/>
                <a:gd name="T8" fmla="*/ 2 w 3"/>
                <a:gd name="T9" fmla="*/ 0 h 26"/>
                <a:gd name="T10" fmla="*/ 0 w 3"/>
                <a:gd name="T11" fmla="*/ 0 h 26"/>
              </a:gdLst>
              <a:ahLst/>
              <a:cxnLst>
                <a:cxn ang="0">
                  <a:pos x="T0" y="T1"/>
                </a:cxn>
                <a:cxn ang="0">
                  <a:pos x="T2" y="T3"/>
                </a:cxn>
                <a:cxn ang="0">
                  <a:pos x="T4" y="T5"/>
                </a:cxn>
                <a:cxn ang="0">
                  <a:pos x="T6" y="T7"/>
                </a:cxn>
                <a:cxn ang="0">
                  <a:pos x="T8" y="T9"/>
                </a:cxn>
                <a:cxn ang="0">
                  <a:pos x="T10" y="T11"/>
                </a:cxn>
              </a:cxnLst>
              <a:rect l="0" t="0" r="r" b="b"/>
              <a:pathLst>
                <a:path w="3" h="26">
                  <a:moveTo>
                    <a:pt x="0" y="0"/>
                  </a:moveTo>
                  <a:lnTo>
                    <a:pt x="1" y="5"/>
                  </a:lnTo>
                  <a:lnTo>
                    <a:pt x="0" y="26"/>
                  </a:lnTo>
                  <a:lnTo>
                    <a:pt x="3" y="5"/>
                  </a:lnTo>
                  <a:lnTo>
                    <a:pt x="2" y="0"/>
                  </a:lnTo>
                  <a:lnTo>
                    <a:pt x="0" y="0"/>
                  </a:lnTo>
                  <a:close/>
                </a:path>
              </a:pathLst>
            </a:custGeom>
            <a:solidFill>
              <a:srgbClr val="002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53" name="Freeform 16"/>
            <p:cNvSpPr>
              <a:spLocks/>
            </p:cNvSpPr>
            <p:nvPr/>
          </p:nvSpPr>
          <p:spPr bwMode="auto">
            <a:xfrm>
              <a:off x="6838" y="668"/>
              <a:ext cx="11" cy="16"/>
            </a:xfrm>
            <a:custGeom>
              <a:avLst/>
              <a:gdLst>
                <a:gd name="T0" fmla="*/ 0 w 24"/>
                <a:gd name="T1" fmla="*/ 0 h 34"/>
                <a:gd name="T2" fmla="*/ 0 w 24"/>
                <a:gd name="T3" fmla="*/ 34 h 34"/>
                <a:gd name="T4" fmla="*/ 22 w 24"/>
                <a:gd name="T5" fmla="*/ 34 h 34"/>
                <a:gd name="T6" fmla="*/ 24 w 24"/>
                <a:gd name="T7" fmla="*/ 32 h 34"/>
                <a:gd name="T8" fmla="*/ 24 w 24"/>
                <a:gd name="T9" fmla="*/ 27 h 34"/>
                <a:gd name="T10" fmla="*/ 22 w 24"/>
                <a:gd name="T11" fmla="*/ 24 h 34"/>
                <a:gd name="T12" fmla="*/ 15 w 24"/>
                <a:gd name="T13" fmla="*/ 16 h 34"/>
                <a:gd name="T14" fmla="*/ 15 w 24"/>
                <a:gd name="T15" fmla="*/ 0 h 34"/>
                <a:gd name="T16" fmla="*/ 0 w 24"/>
                <a:gd name="T17"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34">
                  <a:moveTo>
                    <a:pt x="0" y="0"/>
                  </a:moveTo>
                  <a:cubicBezTo>
                    <a:pt x="0" y="34"/>
                    <a:pt x="0" y="34"/>
                    <a:pt x="0" y="34"/>
                  </a:cubicBezTo>
                  <a:cubicBezTo>
                    <a:pt x="22" y="34"/>
                    <a:pt x="22" y="34"/>
                    <a:pt x="22" y="34"/>
                  </a:cubicBezTo>
                  <a:cubicBezTo>
                    <a:pt x="22" y="34"/>
                    <a:pt x="24" y="34"/>
                    <a:pt x="24" y="32"/>
                  </a:cubicBezTo>
                  <a:cubicBezTo>
                    <a:pt x="24" y="30"/>
                    <a:pt x="24" y="27"/>
                    <a:pt x="24" y="27"/>
                  </a:cubicBezTo>
                  <a:cubicBezTo>
                    <a:pt x="24" y="27"/>
                    <a:pt x="24" y="26"/>
                    <a:pt x="22" y="24"/>
                  </a:cubicBezTo>
                  <a:cubicBezTo>
                    <a:pt x="20" y="23"/>
                    <a:pt x="16" y="18"/>
                    <a:pt x="15" y="16"/>
                  </a:cubicBezTo>
                  <a:cubicBezTo>
                    <a:pt x="15" y="0"/>
                    <a:pt x="15" y="0"/>
                    <a:pt x="15" y="0"/>
                  </a:cubicBezTo>
                  <a:cubicBezTo>
                    <a:pt x="0" y="0"/>
                    <a:pt x="0" y="0"/>
                    <a:pt x="0"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54" name="Freeform 17"/>
            <p:cNvSpPr>
              <a:spLocks/>
            </p:cNvSpPr>
            <p:nvPr/>
          </p:nvSpPr>
          <p:spPr bwMode="auto">
            <a:xfrm>
              <a:off x="6838" y="683"/>
              <a:ext cx="11" cy="2"/>
            </a:xfrm>
            <a:custGeom>
              <a:avLst/>
              <a:gdLst>
                <a:gd name="T0" fmla="*/ 24 w 24"/>
                <a:gd name="T1" fmla="*/ 0 h 4"/>
                <a:gd name="T2" fmla="*/ 24 w 24"/>
                <a:gd name="T3" fmla="*/ 2 h 4"/>
                <a:gd name="T4" fmla="*/ 22 w 24"/>
                <a:gd name="T5" fmla="*/ 4 h 4"/>
                <a:gd name="T6" fmla="*/ 0 w 24"/>
                <a:gd name="T7" fmla="*/ 4 h 4"/>
                <a:gd name="T8" fmla="*/ 0 w 24"/>
                <a:gd name="T9" fmla="*/ 2 h 4"/>
                <a:gd name="T10" fmla="*/ 22 w 24"/>
                <a:gd name="T11" fmla="*/ 2 h 4"/>
                <a:gd name="T12" fmla="*/ 24 w 24"/>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24" h="4">
                  <a:moveTo>
                    <a:pt x="24" y="0"/>
                  </a:moveTo>
                  <a:cubicBezTo>
                    <a:pt x="24" y="0"/>
                    <a:pt x="24" y="1"/>
                    <a:pt x="24" y="2"/>
                  </a:cubicBezTo>
                  <a:cubicBezTo>
                    <a:pt x="24" y="4"/>
                    <a:pt x="22" y="4"/>
                    <a:pt x="22" y="4"/>
                  </a:cubicBezTo>
                  <a:cubicBezTo>
                    <a:pt x="0" y="4"/>
                    <a:pt x="0" y="4"/>
                    <a:pt x="0" y="4"/>
                  </a:cubicBezTo>
                  <a:cubicBezTo>
                    <a:pt x="0" y="2"/>
                    <a:pt x="0" y="2"/>
                    <a:pt x="0" y="2"/>
                  </a:cubicBezTo>
                  <a:cubicBezTo>
                    <a:pt x="22" y="2"/>
                    <a:pt x="22" y="2"/>
                    <a:pt x="22" y="2"/>
                  </a:cubicBezTo>
                  <a:cubicBezTo>
                    <a:pt x="22" y="2"/>
                    <a:pt x="24" y="2"/>
                    <a:pt x="24"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55" name="Freeform 18"/>
            <p:cNvSpPr>
              <a:spLocks/>
            </p:cNvSpPr>
            <p:nvPr/>
          </p:nvSpPr>
          <p:spPr bwMode="auto">
            <a:xfrm>
              <a:off x="6845" y="676"/>
              <a:ext cx="4" cy="8"/>
            </a:xfrm>
            <a:custGeom>
              <a:avLst/>
              <a:gdLst>
                <a:gd name="T0" fmla="*/ 7 w 9"/>
                <a:gd name="T1" fmla="*/ 18 h 18"/>
                <a:gd name="T2" fmla="*/ 9 w 9"/>
                <a:gd name="T3" fmla="*/ 16 h 18"/>
                <a:gd name="T4" fmla="*/ 9 w 9"/>
                <a:gd name="T5" fmla="*/ 11 h 18"/>
                <a:gd name="T6" fmla="*/ 7 w 9"/>
                <a:gd name="T7" fmla="*/ 8 h 18"/>
                <a:gd name="T8" fmla="*/ 0 w 9"/>
                <a:gd name="T9" fmla="*/ 0 h 18"/>
                <a:gd name="T10" fmla="*/ 0 w 9"/>
                <a:gd name="T11" fmla="*/ 18 h 18"/>
                <a:gd name="T12" fmla="*/ 7 w 9"/>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9" h="18">
                  <a:moveTo>
                    <a:pt x="7" y="18"/>
                  </a:moveTo>
                  <a:cubicBezTo>
                    <a:pt x="7" y="18"/>
                    <a:pt x="9" y="18"/>
                    <a:pt x="9" y="16"/>
                  </a:cubicBezTo>
                  <a:cubicBezTo>
                    <a:pt x="9" y="14"/>
                    <a:pt x="9" y="11"/>
                    <a:pt x="9" y="11"/>
                  </a:cubicBezTo>
                  <a:cubicBezTo>
                    <a:pt x="9" y="11"/>
                    <a:pt x="9" y="10"/>
                    <a:pt x="7" y="8"/>
                  </a:cubicBezTo>
                  <a:cubicBezTo>
                    <a:pt x="5" y="7"/>
                    <a:pt x="1" y="2"/>
                    <a:pt x="0" y="0"/>
                  </a:cubicBezTo>
                  <a:cubicBezTo>
                    <a:pt x="0" y="18"/>
                    <a:pt x="0" y="18"/>
                    <a:pt x="0" y="18"/>
                  </a:cubicBezTo>
                  <a:lnTo>
                    <a:pt x="7" y="18"/>
                  </a:lnTo>
                  <a:close/>
                </a:path>
              </a:pathLst>
            </a:custGeom>
            <a:solidFill>
              <a:srgbClr val="31313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56" name="Freeform 19"/>
            <p:cNvSpPr>
              <a:spLocks/>
            </p:cNvSpPr>
            <p:nvPr/>
          </p:nvSpPr>
          <p:spPr bwMode="auto">
            <a:xfrm>
              <a:off x="6824" y="648"/>
              <a:ext cx="12" cy="26"/>
            </a:xfrm>
            <a:custGeom>
              <a:avLst/>
              <a:gdLst>
                <a:gd name="T0" fmla="*/ 0 w 12"/>
                <a:gd name="T1" fmla="*/ 0 h 26"/>
                <a:gd name="T2" fmla="*/ 1 w 12"/>
                <a:gd name="T3" fmla="*/ 5 h 26"/>
                <a:gd name="T4" fmla="*/ 1 w 12"/>
                <a:gd name="T5" fmla="*/ 26 h 26"/>
                <a:gd name="T6" fmla="*/ 8 w 12"/>
                <a:gd name="T7" fmla="*/ 26 h 26"/>
                <a:gd name="T8" fmla="*/ 12 w 12"/>
                <a:gd name="T9" fmla="*/ 5 h 26"/>
                <a:gd name="T10" fmla="*/ 12 w 12"/>
                <a:gd name="T11" fmla="*/ 0 h 26"/>
                <a:gd name="T12" fmla="*/ 0 w 12"/>
                <a:gd name="T13" fmla="*/ 0 h 26"/>
              </a:gdLst>
              <a:ahLst/>
              <a:cxnLst>
                <a:cxn ang="0">
                  <a:pos x="T0" y="T1"/>
                </a:cxn>
                <a:cxn ang="0">
                  <a:pos x="T2" y="T3"/>
                </a:cxn>
                <a:cxn ang="0">
                  <a:pos x="T4" y="T5"/>
                </a:cxn>
                <a:cxn ang="0">
                  <a:pos x="T6" y="T7"/>
                </a:cxn>
                <a:cxn ang="0">
                  <a:pos x="T8" y="T9"/>
                </a:cxn>
                <a:cxn ang="0">
                  <a:pos x="T10" y="T11"/>
                </a:cxn>
                <a:cxn ang="0">
                  <a:pos x="T12" y="T13"/>
                </a:cxn>
              </a:cxnLst>
              <a:rect l="0" t="0" r="r" b="b"/>
              <a:pathLst>
                <a:path w="12" h="26">
                  <a:moveTo>
                    <a:pt x="0" y="0"/>
                  </a:moveTo>
                  <a:lnTo>
                    <a:pt x="1" y="5"/>
                  </a:lnTo>
                  <a:lnTo>
                    <a:pt x="1" y="26"/>
                  </a:lnTo>
                  <a:lnTo>
                    <a:pt x="8" y="26"/>
                  </a:lnTo>
                  <a:lnTo>
                    <a:pt x="12" y="5"/>
                  </a:lnTo>
                  <a:lnTo>
                    <a:pt x="12" y="0"/>
                  </a:lnTo>
                  <a:lnTo>
                    <a:pt x="0" y="0"/>
                  </a:lnTo>
                  <a:close/>
                </a:path>
              </a:pathLst>
            </a:custGeom>
            <a:solidFill>
              <a:srgbClr val="004B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57" name="Freeform 20"/>
            <p:cNvSpPr>
              <a:spLocks/>
            </p:cNvSpPr>
            <p:nvPr/>
          </p:nvSpPr>
          <p:spPr bwMode="auto">
            <a:xfrm>
              <a:off x="6832" y="648"/>
              <a:ext cx="4" cy="26"/>
            </a:xfrm>
            <a:custGeom>
              <a:avLst/>
              <a:gdLst>
                <a:gd name="T0" fmla="*/ 2 w 4"/>
                <a:gd name="T1" fmla="*/ 0 h 26"/>
                <a:gd name="T2" fmla="*/ 2 w 4"/>
                <a:gd name="T3" fmla="*/ 5 h 26"/>
                <a:gd name="T4" fmla="*/ 0 w 4"/>
                <a:gd name="T5" fmla="*/ 26 h 26"/>
                <a:gd name="T6" fmla="*/ 4 w 4"/>
                <a:gd name="T7" fmla="*/ 5 h 26"/>
                <a:gd name="T8" fmla="*/ 4 w 4"/>
                <a:gd name="T9" fmla="*/ 0 h 26"/>
                <a:gd name="T10" fmla="*/ 2 w 4"/>
                <a:gd name="T11" fmla="*/ 0 h 26"/>
              </a:gdLst>
              <a:ahLst/>
              <a:cxnLst>
                <a:cxn ang="0">
                  <a:pos x="T0" y="T1"/>
                </a:cxn>
                <a:cxn ang="0">
                  <a:pos x="T2" y="T3"/>
                </a:cxn>
                <a:cxn ang="0">
                  <a:pos x="T4" y="T5"/>
                </a:cxn>
                <a:cxn ang="0">
                  <a:pos x="T6" y="T7"/>
                </a:cxn>
                <a:cxn ang="0">
                  <a:pos x="T8" y="T9"/>
                </a:cxn>
                <a:cxn ang="0">
                  <a:pos x="T10" y="T11"/>
                </a:cxn>
              </a:cxnLst>
              <a:rect l="0" t="0" r="r" b="b"/>
              <a:pathLst>
                <a:path w="4" h="26">
                  <a:moveTo>
                    <a:pt x="2" y="0"/>
                  </a:moveTo>
                  <a:lnTo>
                    <a:pt x="2" y="5"/>
                  </a:lnTo>
                  <a:lnTo>
                    <a:pt x="0" y="26"/>
                  </a:lnTo>
                  <a:lnTo>
                    <a:pt x="4" y="5"/>
                  </a:lnTo>
                  <a:lnTo>
                    <a:pt x="4" y="0"/>
                  </a:lnTo>
                  <a:lnTo>
                    <a:pt x="2" y="0"/>
                  </a:lnTo>
                  <a:close/>
                </a:path>
              </a:pathLst>
            </a:custGeom>
            <a:solidFill>
              <a:srgbClr val="0099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58" name="Freeform 21"/>
            <p:cNvSpPr>
              <a:spLocks/>
            </p:cNvSpPr>
            <p:nvPr/>
          </p:nvSpPr>
          <p:spPr bwMode="auto">
            <a:xfrm>
              <a:off x="6824" y="648"/>
              <a:ext cx="3" cy="26"/>
            </a:xfrm>
            <a:custGeom>
              <a:avLst/>
              <a:gdLst>
                <a:gd name="T0" fmla="*/ 0 w 3"/>
                <a:gd name="T1" fmla="*/ 0 h 26"/>
                <a:gd name="T2" fmla="*/ 1 w 3"/>
                <a:gd name="T3" fmla="*/ 5 h 26"/>
                <a:gd name="T4" fmla="*/ 1 w 3"/>
                <a:gd name="T5" fmla="*/ 26 h 26"/>
                <a:gd name="T6" fmla="*/ 3 w 3"/>
                <a:gd name="T7" fmla="*/ 5 h 26"/>
                <a:gd name="T8" fmla="*/ 3 w 3"/>
                <a:gd name="T9" fmla="*/ 0 h 26"/>
                <a:gd name="T10" fmla="*/ 0 w 3"/>
                <a:gd name="T11" fmla="*/ 0 h 26"/>
              </a:gdLst>
              <a:ahLst/>
              <a:cxnLst>
                <a:cxn ang="0">
                  <a:pos x="T0" y="T1"/>
                </a:cxn>
                <a:cxn ang="0">
                  <a:pos x="T2" y="T3"/>
                </a:cxn>
                <a:cxn ang="0">
                  <a:pos x="T4" y="T5"/>
                </a:cxn>
                <a:cxn ang="0">
                  <a:pos x="T6" y="T7"/>
                </a:cxn>
                <a:cxn ang="0">
                  <a:pos x="T8" y="T9"/>
                </a:cxn>
                <a:cxn ang="0">
                  <a:pos x="T10" y="T11"/>
                </a:cxn>
              </a:cxnLst>
              <a:rect l="0" t="0" r="r" b="b"/>
              <a:pathLst>
                <a:path w="3" h="26">
                  <a:moveTo>
                    <a:pt x="0" y="0"/>
                  </a:moveTo>
                  <a:lnTo>
                    <a:pt x="1" y="5"/>
                  </a:lnTo>
                  <a:lnTo>
                    <a:pt x="1" y="26"/>
                  </a:lnTo>
                  <a:lnTo>
                    <a:pt x="3" y="5"/>
                  </a:lnTo>
                  <a:lnTo>
                    <a:pt x="3" y="0"/>
                  </a:lnTo>
                  <a:lnTo>
                    <a:pt x="0" y="0"/>
                  </a:lnTo>
                  <a:close/>
                </a:path>
              </a:pathLst>
            </a:custGeom>
            <a:solidFill>
              <a:srgbClr val="002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59" name="Freeform 22"/>
            <p:cNvSpPr>
              <a:spLocks/>
            </p:cNvSpPr>
            <p:nvPr/>
          </p:nvSpPr>
          <p:spPr bwMode="auto">
            <a:xfrm>
              <a:off x="6825" y="668"/>
              <a:ext cx="12" cy="16"/>
            </a:xfrm>
            <a:custGeom>
              <a:avLst/>
              <a:gdLst>
                <a:gd name="T0" fmla="*/ 0 w 25"/>
                <a:gd name="T1" fmla="*/ 0 h 34"/>
                <a:gd name="T2" fmla="*/ 0 w 25"/>
                <a:gd name="T3" fmla="*/ 34 h 34"/>
                <a:gd name="T4" fmla="*/ 23 w 25"/>
                <a:gd name="T5" fmla="*/ 34 h 34"/>
                <a:gd name="T6" fmla="*/ 24 w 25"/>
                <a:gd name="T7" fmla="*/ 32 h 34"/>
                <a:gd name="T8" fmla="*/ 24 w 25"/>
                <a:gd name="T9" fmla="*/ 27 h 34"/>
                <a:gd name="T10" fmla="*/ 22 w 25"/>
                <a:gd name="T11" fmla="*/ 24 h 34"/>
                <a:gd name="T12" fmla="*/ 16 w 25"/>
                <a:gd name="T13" fmla="*/ 16 h 34"/>
                <a:gd name="T14" fmla="*/ 16 w 25"/>
                <a:gd name="T15" fmla="*/ 0 h 34"/>
                <a:gd name="T16" fmla="*/ 0 w 25"/>
                <a:gd name="T17"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34">
                  <a:moveTo>
                    <a:pt x="0" y="0"/>
                  </a:moveTo>
                  <a:cubicBezTo>
                    <a:pt x="0" y="34"/>
                    <a:pt x="0" y="34"/>
                    <a:pt x="0" y="34"/>
                  </a:cubicBezTo>
                  <a:cubicBezTo>
                    <a:pt x="23" y="34"/>
                    <a:pt x="23" y="34"/>
                    <a:pt x="23" y="34"/>
                  </a:cubicBezTo>
                  <a:cubicBezTo>
                    <a:pt x="23" y="34"/>
                    <a:pt x="24" y="34"/>
                    <a:pt x="24" y="32"/>
                  </a:cubicBezTo>
                  <a:cubicBezTo>
                    <a:pt x="24" y="30"/>
                    <a:pt x="24" y="27"/>
                    <a:pt x="24" y="27"/>
                  </a:cubicBezTo>
                  <a:cubicBezTo>
                    <a:pt x="24" y="27"/>
                    <a:pt x="25" y="26"/>
                    <a:pt x="22" y="24"/>
                  </a:cubicBezTo>
                  <a:cubicBezTo>
                    <a:pt x="20" y="23"/>
                    <a:pt x="16" y="18"/>
                    <a:pt x="16" y="16"/>
                  </a:cubicBezTo>
                  <a:cubicBezTo>
                    <a:pt x="16" y="0"/>
                    <a:pt x="16" y="0"/>
                    <a:pt x="16" y="0"/>
                  </a:cubicBezTo>
                  <a:cubicBezTo>
                    <a:pt x="0" y="0"/>
                    <a:pt x="0" y="0"/>
                    <a:pt x="0"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60" name="Freeform 23"/>
            <p:cNvSpPr>
              <a:spLocks/>
            </p:cNvSpPr>
            <p:nvPr/>
          </p:nvSpPr>
          <p:spPr bwMode="auto">
            <a:xfrm>
              <a:off x="6825" y="683"/>
              <a:ext cx="11" cy="2"/>
            </a:xfrm>
            <a:custGeom>
              <a:avLst/>
              <a:gdLst>
                <a:gd name="T0" fmla="*/ 24 w 24"/>
                <a:gd name="T1" fmla="*/ 0 h 4"/>
                <a:gd name="T2" fmla="*/ 24 w 24"/>
                <a:gd name="T3" fmla="*/ 2 h 4"/>
                <a:gd name="T4" fmla="*/ 23 w 24"/>
                <a:gd name="T5" fmla="*/ 4 h 4"/>
                <a:gd name="T6" fmla="*/ 0 w 24"/>
                <a:gd name="T7" fmla="*/ 4 h 4"/>
                <a:gd name="T8" fmla="*/ 0 w 24"/>
                <a:gd name="T9" fmla="*/ 2 h 4"/>
                <a:gd name="T10" fmla="*/ 23 w 24"/>
                <a:gd name="T11" fmla="*/ 2 h 4"/>
                <a:gd name="T12" fmla="*/ 24 w 24"/>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24" h="4">
                  <a:moveTo>
                    <a:pt x="24" y="0"/>
                  </a:moveTo>
                  <a:cubicBezTo>
                    <a:pt x="24" y="0"/>
                    <a:pt x="24" y="1"/>
                    <a:pt x="24" y="2"/>
                  </a:cubicBezTo>
                  <a:cubicBezTo>
                    <a:pt x="24" y="4"/>
                    <a:pt x="23" y="4"/>
                    <a:pt x="23" y="4"/>
                  </a:cubicBezTo>
                  <a:cubicBezTo>
                    <a:pt x="0" y="4"/>
                    <a:pt x="0" y="4"/>
                    <a:pt x="0" y="4"/>
                  </a:cubicBezTo>
                  <a:cubicBezTo>
                    <a:pt x="0" y="2"/>
                    <a:pt x="0" y="2"/>
                    <a:pt x="0" y="2"/>
                  </a:cubicBezTo>
                  <a:cubicBezTo>
                    <a:pt x="23" y="2"/>
                    <a:pt x="23" y="2"/>
                    <a:pt x="23" y="2"/>
                  </a:cubicBezTo>
                  <a:cubicBezTo>
                    <a:pt x="23" y="2"/>
                    <a:pt x="24" y="2"/>
                    <a:pt x="24"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61" name="Freeform 24"/>
            <p:cNvSpPr>
              <a:spLocks/>
            </p:cNvSpPr>
            <p:nvPr/>
          </p:nvSpPr>
          <p:spPr bwMode="auto">
            <a:xfrm>
              <a:off x="6833" y="676"/>
              <a:ext cx="3" cy="8"/>
            </a:xfrm>
            <a:custGeom>
              <a:avLst/>
              <a:gdLst>
                <a:gd name="T0" fmla="*/ 0 w 8"/>
                <a:gd name="T1" fmla="*/ 0 h 18"/>
                <a:gd name="T2" fmla="*/ 0 w 8"/>
                <a:gd name="T3" fmla="*/ 18 h 18"/>
                <a:gd name="T4" fmla="*/ 7 w 8"/>
                <a:gd name="T5" fmla="*/ 18 h 18"/>
                <a:gd name="T6" fmla="*/ 8 w 8"/>
                <a:gd name="T7" fmla="*/ 16 h 18"/>
                <a:gd name="T8" fmla="*/ 8 w 8"/>
                <a:gd name="T9" fmla="*/ 11 h 18"/>
                <a:gd name="T10" fmla="*/ 8 w 8"/>
                <a:gd name="T11" fmla="*/ 11 h 18"/>
                <a:gd name="T12" fmla="*/ 8 w 8"/>
                <a:gd name="T13" fmla="*/ 11 h 18"/>
                <a:gd name="T14" fmla="*/ 8 w 8"/>
                <a:gd name="T15" fmla="*/ 11 h 18"/>
                <a:gd name="T16" fmla="*/ 6 w 8"/>
                <a:gd name="T17" fmla="*/ 8 h 18"/>
                <a:gd name="T18" fmla="*/ 0 w 8"/>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 h="18">
                  <a:moveTo>
                    <a:pt x="0" y="0"/>
                  </a:moveTo>
                  <a:cubicBezTo>
                    <a:pt x="0" y="18"/>
                    <a:pt x="0" y="18"/>
                    <a:pt x="0" y="18"/>
                  </a:cubicBezTo>
                  <a:cubicBezTo>
                    <a:pt x="7" y="18"/>
                    <a:pt x="7" y="18"/>
                    <a:pt x="7" y="18"/>
                  </a:cubicBezTo>
                  <a:cubicBezTo>
                    <a:pt x="7" y="18"/>
                    <a:pt x="8" y="18"/>
                    <a:pt x="8" y="16"/>
                  </a:cubicBezTo>
                  <a:cubicBezTo>
                    <a:pt x="8" y="14"/>
                    <a:pt x="8" y="11"/>
                    <a:pt x="8" y="11"/>
                  </a:cubicBezTo>
                  <a:cubicBezTo>
                    <a:pt x="8" y="11"/>
                    <a:pt x="8" y="11"/>
                    <a:pt x="8" y="11"/>
                  </a:cubicBezTo>
                  <a:cubicBezTo>
                    <a:pt x="8" y="11"/>
                    <a:pt x="8" y="11"/>
                    <a:pt x="8" y="11"/>
                  </a:cubicBezTo>
                  <a:cubicBezTo>
                    <a:pt x="8" y="11"/>
                    <a:pt x="8" y="11"/>
                    <a:pt x="8" y="11"/>
                  </a:cubicBezTo>
                  <a:cubicBezTo>
                    <a:pt x="8" y="10"/>
                    <a:pt x="8" y="9"/>
                    <a:pt x="6" y="8"/>
                  </a:cubicBezTo>
                  <a:cubicBezTo>
                    <a:pt x="4" y="7"/>
                    <a:pt x="0" y="2"/>
                    <a:pt x="0"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62" name="Freeform 25"/>
            <p:cNvSpPr>
              <a:spLocks/>
            </p:cNvSpPr>
            <p:nvPr/>
          </p:nvSpPr>
          <p:spPr bwMode="auto">
            <a:xfrm>
              <a:off x="6844" y="587"/>
              <a:ext cx="4" cy="1"/>
            </a:xfrm>
            <a:custGeom>
              <a:avLst/>
              <a:gdLst>
                <a:gd name="T0" fmla="*/ 0 w 4"/>
                <a:gd name="T1" fmla="*/ 0 h 1"/>
                <a:gd name="T2" fmla="*/ 4 w 4"/>
                <a:gd name="T3" fmla="*/ 1 h 1"/>
                <a:gd name="T4" fmla="*/ 4 w 4"/>
                <a:gd name="T5" fmla="*/ 1 h 1"/>
                <a:gd name="T6" fmla="*/ 0 w 4"/>
                <a:gd name="T7" fmla="*/ 0 h 1"/>
                <a:gd name="T8" fmla="*/ 0 w 4"/>
                <a:gd name="T9" fmla="*/ 0 h 1"/>
              </a:gdLst>
              <a:ahLst/>
              <a:cxnLst>
                <a:cxn ang="0">
                  <a:pos x="T0" y="T1"/>
                </a:cxn>
                <a:cxn ang="0">
                  <a:pos x="T2" y="T3"/>
                </a:cxn>
                <a:cxn ang="0">
                  <a:pos x="T4" y="T5"/>
                </a:cxn>
                <a:cxn ang="0">
                  <a:pos x="T6" y="T7"/>
                </a:cxn>
                <a:cxn ang="0">
                  <a:pos x="T8" y="T9"/>
                </a:cxn>
              </a:cxnLst>
              <a:rect l="0" t="0" r="r" b="b"/>
              <a:pathLst>
                <a:path w="4" h="1">
                  <a:moveTo>
                    <a:pt x="0" y="0"/>
                  </a:moveTo>
                  <a:lnTo>
                    <a:pt x="4" y="1"/>
                  </a:lnTo>
                  <a:lnTo>
                    <a:pt x="4" y="1"/>
                  </a:lnTo>
                  <a:lnTo>
                    <a:pt x="0" y="0"/>
                  </a:lnTo>
                  <a:lnTo>
                    <a:pt x="0" y="0"/>
                  </a:lnTo>
                  <a:close/>
                </a:path>
              </a:pathLst>
            </a:custGeom>
            <a:solidFill>
              <a:srgbClr val="FBD9B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63" name="Freeform 26"/>
            <p:cNvSpPr>
              <a:spLocks/>
            </p:cNvSpPr>
            <p:nvPr/>
          </p:nvSpPr>
          <p:spPr bwMode="auto">
            <a:xfrm>
              <a:off x="6840" y="579"/>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solidFill>
              <a:srgbClr val="F6CA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64" name="Freeform 27"/>
            <p:cNvSpPr>
              <a:spLocks/>
            </p:cNvSpPr>
            <p:nvPr/>
          </p:nvSpPr>
          <p:spPr bwMode="auto">
            <a:xfrm>
              <a:off x="6834" y="577"/>
              <a:ext cx="17" cy="19"/>
            </a:xfrm>
            <a:custGeom>
              <a:avLst/>
              <a:gdLst>
                <a:gd name="T0" fmla="*/ 33 w 36"/>
                <a:gd name="T1" fmla="*/ 16 h 42"/>
                <a:gd name="T2" fmla="*/ 28 w 36"/>
                <a:gd name="T3" fmla="*/ 7 h 42"/>
                <a:gd name="T4" fmla="*/ 27 w 36"/>
                <a:gd name="T5" fmla="*/ 5 h 42"/>
                <a:gd name="T6" fmla="*/ 27 w 36"/>
                <a:gd name="T7" fmla="*/ 5 h 42"/>
                <a:gd name="T8" fmla="*/ 17 w 36"/>
                <a:gd name="T9" fmla="*/ 4 h 42"/>
                <a:gd name="T10" fmla="*/ 13 w 36"/>
                <a:gd name="T11" fmla="*/ 0 h 42"/>
                <a:gd name="T12" fmla="*/ 13 w 36"/>
                <a:gd name="T13" fmla="*/ 0 h 42"/>
                <a:gd name="T14" fmla="*/ 13 w 36"/>
                <a:gd name="T15" fmla="*/ 5 h 42"/>
                <a:gd name="T16" fmla="*/ 13 w 36"/>
                <a:gd name="T17" fmla="*/ 6 h 42"/>
                <a:gd name="T18" fmla="*/ 13 w 36"/>
                <a:gd name="T19" fmla="*/ 11 h 42"/>
                <a:gd name="T20" fmla="*/ 14 w 36"/>
                <a:gd name="T21" fmla="*/ 14 h 42"/>
                <a:gd name="T22" fmla="*/ 11 w 36"/>
                <a:gd name="T23" fmla="*/ 14 h 42"/>
                <a:gd name="T24" fmla="*/ 6 w 36"/>
                <a:gd name="T25" fmla="*/ 11 h 42"/>
                <a:gd name="T26" fmla="*/ 3 w 36"/>
                <a:gd name="T27" fmla="*/ 12 h 42"/>
                <a:gd name="T28" fmla="*/ 4 w 36"/>
                <a:gd name="T29" fmla="*/ 17 h 42"/>
                <a:gd name="T30" fmla="*/ 5 w 36"/>
                <a:gd name="T31" fmla="*/ 20 h 42"/>
                <a:gd name="T32" fmla="*/ 6 w 36"/>
                <a:gd name="T33" fmla="*/ 22 h 42"/>
                <a:gd name="T34" fmla="*/ 6 w 36"/>
                <a:gd name="T35" fmla="*/ 22 h 42"/>
                <a:gd name="T36" fmla="*/ 6 w 36"/>
                <a:gd name="T37" fmla="*/ 22 h 42"/>
                <a:gd name="T38" fmla="*/ 2 w 36"/>
                <a:gd name="T39" fmla="*/ 31 h 42"/>
                <a:gd name="T40" fmla="*/ 0 w 36"/>
                <a:gd name="T41" fmla="*/ 30 h 42"/>
                <a:gd name="T42" fmla="*/ 2 w 36"/>
                <a:gd name="T43" fmla="*/ 41 h 42"/>
                <a:gd name="T44" fmla="*/ 19 w 36"/>
                <a:gd name="T45" fmla="*/ 42 h 42"/>
                <a:gd name="T46" fmla="*/ 18 w 36"/>
                <a:gd name="T47" fmla="*/ 36 h 42"/>
                <a:gd name="T48" fmla="*/ 23 w 36"/>
                <a:gd name="T49" fmla="*/ 37 h 42"/>
                <a:gd name="T50" fmla="*/ 28 w 36"/>
                <a:gd name="T51" fmla="*/ 34 h 42"/>
                <a:gd name="T52" fmla="*/ 29 w 36"/>
                <a:gd name="T53" fmla="*/ 29 h 42"/>
                <a:gd name="T54" fmla="*/ 29 w 36"/>
                <a:gd name="T55" fmla="*/ 24 h 42"/>
                <a:gd name="T56" fmla="*/ 30 w 36"/>
                <a:gd name="T57" fmla="*/ 20 h 42"/>
                <a:gd name="T58" fmla="*/ 33 w 36"/>
                <a:gd name="T59" fmla="*/ 16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6" h="42">
                  <a:moveTo>
                    <a:pt x="33" y="16"/>
                  </a:moveTo>
                  <a:cubicBezTo>
                    <a:pt x="33" y="16"/>
                    <a:pt x="28" y="8"/>
                    <a:pt x="28" y="7"/>
                  </a:cubicBezTo>
                  <a:cubicBezTo>
                    <a:pt x="27" y="6"/>
                    <a:pt x="27" y="5"/>
                    <a:pt x="27" y="5"/>
                  </a:cubicBezTo>
                  <a:cubicBezTo>
                    <a:pt x="27" y="5"/>
                    <a:pt x="27" y="5"/>
                    <a:pt x="27" y="5"/>
                  </a:cubicBezTo>
                  <a:cubicBezTo>
                    <a:pt x="23" y="6"/>
                    <a:pt x="20" y="5"/>
                    <a:pt x="17" y="4"/>
                  </a:cubicBezTo>
                  <a:cubicBezTo>
                    <a:pt x="15" y="2"/>
                    <a:pt x="13" y="0"/>
                    <a:pt x="13" y="0"/>
                  </a:cubicBezTo>
                  <a:cubicBezTo>
                    <a:pt x="13" y="0"/>
                    <a:pt x="13" y="0"/>
                    <a:pt x="13" y="0"/>
                  </a:cubicBezTo>
                  <a:cubicBezTo>
                    <a:pt x="13" y="5"/>
                    <a:pt x="13" y="5"/>
                    <a:pt x="13" y="5"/>
                  </a:cubicBezTo>
                  <a:cubicBezTo>
                    <a:pt x="13" y="6"/>
                    <a:pt x="13" y="6"/>
                    <a:pt x="13" y="6"/>
                  </a:cubicBezTo>
                  <a:cubicBezTo>
                    <a:pt x="13" y="6"/>
                    <a:pt x="13" y="9"/>
                    <a:pt x="13" y="11"/>
                  </a:cubicBezTo>
                  <a:cubicBezTo>
                    <a:pt x="14" y="12"/>
                    <a:pt x="14" y="14"/>
                    <a:pt x="14" y="14"/>
                  </a:cubicBezTo>
                  <a:cubicBezTo>
                    <a:pt x="14" y="16"/>
                    <a:pt x="11" y="14"/>
                    <a:pt x="11" y="14"/>
                  </a:cubicBezTo>
                  <a:cubicBezTo>
                    <a:pt x="11" y="14"/>
                    <a:pt x="9" y="12"/>
                    <a:pt x="6" y="11"/>
                  </a:cubicBezTo>
                  <a:cubicBezTo>
                    <a:pt x="5" y="11"/>
                    <a:pt x="4" y="11"/>
                    <a:pt x="3" y="12"/>
                  </a:cubicBezTo>
                  <a:cubicBezTo>
                    <a:pt x="3" y="13"/>
                    <a:pt x="3" y="15"/>
                    <a:pt x="4" y="17"/>
                  </a:cubicBezTo>
                  <a:cubicBezTo>
                    <a:pt x="4" y="18"/>
                    <a:pt x="4" y="20"/>
                    <a:pt x="5" y="20"/>
                  </a:cubicBezTo>
                  <a:cubicBezTo>
                    <a:pt x="5" y="21"/>
                    <a:pt x="6" y="22"/>
                    <a:pt x="6" y="22"/>
                  </a:cubicBezTo>
                  <a:cubicBezTo>
                    <a:pt x="6" y="22"/>
                    <a:pt x="6" y="22"/>
                    <a:pt x="6" y="22"/>
                  </a:cubicBezTo>
                  <a:cubicBezTo>
                    <a:pt x="6" y="22"/>
                    <a:pt x="6" y="22"/>
                    <a:pt x="6" y="22"/>
                  </a:cubicBezTo>
                  <a:cubicBezTo>
                    <a:pt x="6" y="22"/>
                    <a:pt x="6" y="28"/>
                    <a:pt x="2" y="31"/>
                  </a:cubicBezTo>
                  <a:cubicBezTo>
                    <a:pt x="0" y="30"/>
                    <a:pt x="0" y="30"/>
                    <a:pt x="0" y="30"/>
                  </a:cubicBezTo>
                  <a:cubicBezTo>
                    <a:pt x="2" y="41"/>
                    <a:pt x="2" y="41"/>
                    <a:pt x="2" y="41"/>
                  </a:cubicBezTo>
                  <a:cubicBezTo>
                    <a:pt x="19" y="42"/>
                    <a:pt x="19" y="42"/>
                    <a:pt x="19" y="42"/>
                  </a:cubicBezTo>
                  <a:cubicBezTo>
                    <a:pt x="18" y="36"/>
                    <a:pt x="18" y="36"/>
                    <a:pt x="18" y="36"/>
                  </a:cubicBezTo>
                  <a:cubicBezTo>
                    <a:pt x="20" y="37"/>
                    <a:pt x="21" y="37"/>
                    <a:pt x="23" y="37"/>
                  </a:cubicBezTo>
                  <a:cubicBezTo>
                    <a:pt x="28" y="37"/>
                    <a:pt x="28" y="34"/>
                    <a:pt x="28" y="34"/>
                  </a:cubicBezTo>
                  <a:cubicBezTo>
                    <a:pt x="29" y="29"/>
                    <a:pt x="29" y="29"/>
                    <a:pt x="29" y="29"/>
                  </a:cubicBezTo>
                  <a:cubicBezTo>
                    <a:pt x="29" y="24"/>
                    <a:pt x="29" y="24"/>
                    <a:pt x="29" y="24"/>
                  </a:cubicBezTo>
                  <a:cubicBezTo>
                    <a:pt x="30" y="20"/>
                    <a:pt x="30" y="20"/>
                    <a:pt x="30" y="20"/>
                  </a:cubicBezTo>
                  <a:cubicBezTo>
                    <a:pt x="36" y="19"/>
                    <a:pt x="34" y="17"/>
                    <a:pt x="33" y="16"/>
                  </a:cubicBezTo>
                  <a:close/>
                </a:path>
              </a:pathLst>
            </a:custGeom>
            <a:solidFill>
              <a:srgbClr val="9D69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65" name="Freeform 28"/>
            <p:cNvSpPr>
              <a:spLocks/>
            </p:cNvSpPr>
            <p:nvPr/>
          </p:nvSpPr>
          <p:spPr bwMode="auto">
            <a:xfrm>
              <a:off x="6836" y="593"/>
              <a:ext cx="6" cy="1"/>
            </a:xfrm>
            <a:custGeom>
              <a:avLst/>
              <a:gdLst>
                <a:gd name="T0" fmla="*/ 0 w 12"/>
                <a:gd name="T1" fmla="*/ 0 h 3"/>
                <a:gd name="T2" fmla="*/ 12 w 12"/>
                <a:gd name="T3" fmla="*/ 3 h 3"/>
                <a:gd name="T4" fmla="*/ 12 w 12"/>
                <a:gd name="T5" fmla="*/ 1 h 3"/>
                <a:gd name="T6" fmla="*/ 0 w 12"/>
                <a:gd name="T7" fmla="*/ 0 h 3"/>
              </a:gdLst>
              <a:ahLst/>
              <a:cxnLst>
                <a:cxn ang="0">
                  <a:pos x="T0" y="T1"/>
                </a:cxn>
                <a:cxn ang="0">
                  <a:pos x="T2" y="T3"/>
                </a:cxn>
                <a:cxn ang="0">
                  <a:pos x="T4" y="T5"/>
                </a:cxn>
                <a:cxn ang="0">
                  <a:pos x="T6" y="T7"/>
                </a:cxn>
              </a:cxnLst>
              <a:rect l="0" t="0" r="r" b="b"/>
              <a:pathLst>
                <a:path w="12" h="3">
                  <a:moveTo>
                    <a:pt x="0" y="0"/>
                  </a:moveTo>
                  <a:cubicBezTo>
                    <a:pt x="1" y="1"/>
                    <a:pt x="4" y="3"/>
                    <a:pt x="12" y="3"/>
                  </a:cubicBezTo>
                  <a:cubicBezTo>
                    <a:pt x="12" y="2"/>
                    <a:pt x="12" y="2"/>
                    <a:pt x="12" y="1"/>
                  </a:cubicBezTo>
                  <a:cubicBezTo>
                    <a:pt x="8" y="1"/>
                    <a:pt x="4" y="1"/>
                    <a:pt x="0" y="0"/>
                  </a:cubicBezTo>
                  <a:close/>
                </a:path>
              </a:pathLst>
            </a:custGeom>
            <a:solidFill>
              <a:srgbClr val="8054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66" name="Freeform 29"/>
            <p:cNvSpPr>
              <a:spLocks/>
            </p:cNvSpPr>
            <p:nvPr/>
          </p:nvSpPr>
          <p:spPr bwMode="auto">
            <a:xfrm>
              <a:off x="6846" y="588"/>
              <a:ext cx="2" cy="2"/>
            </a:xfrm>
            <a:custGeom>
              <a:avLst/>
              <a:gdLst>
                <a:gd name="T0" fmla="*/ 4 w 4"/>
                <a:gd name="T1" fmla="*/ 3 h 4"/>
                <a:gd name="T2" fmla="*/ 2 w 4"/>
                <a:gd name="T3" fmla="*/ 0 h 4"/>
                <a:gd name="T4" fmla="*/ 0 w 4"/>
                <a:gd name="T5" fmla="*/ 0 h 4"/>
                <a:gd name="T6" fmla="*/ 4 w 4"/>
                <a:gd name="T7" fmla="*/ 4 h 4"/>
                <a:gd name="T8" fmla="*/ 4 w 4"/>
                <a:gd name="T9" fmla="*/ 3 h 4"/>
              </a:gdLst>
              <a:ahLst/>
              <a:cxnLst>
                <a:cxn ang="0">
                  <a:pos x="T0" y="T1"/>
                </a:cxn>
                <a:cxn ang="0">
                  <a:pos x="T2" y="T3"/>
                </a:cxn>
                <a:cxn ang="0">
                  <a:pos x="T4" y="T5"/>
                </a:cxn>
                <a:cxn ang="0">
                  <a:pos x="T6" y="T7"/>
                </a:cxn>
                <a:cxn ang="0">
                  <a:pos x="T8" y="T9"/>
                </a:cxn>
              </a:cxnLst>
              <a:rect l="0" t="0" r="r" b="b"/>
              <a:pathLst>
                <a:path w="4" h="4">
                  <a:moveTo>
                    <a:pt x="4" y="3"/>
                  </a:moveTo>
                  <a:cubicBezTo>
                    <a:pt x="3" y="2"/>
                    <a:pt x="2" y="1"/>
                    <a:pt x="2" y="0"/>
                  </a:cubicBezTo>
                  <a:cubicBezTo>
                    <a:pt x="0" y="0"/>
                    <a:pt x="0" y="0"/>
                    <a:pt x="0" y="0"/>
                  </a:cubicBezTo>
                  <a:cubicBezTo>
                    <a:pt x="0" y="0"/>
                    <a:pt x="2" y="2"/>
                    <a:pt x="4" y="4"/>
                  </a:cubicBezTo>
                  <a:lnTo>
                    <a:pt x="4" y="3"/>
                  </a:lnTo>
                  <a:close/>
                </a:path>
              </a:pathLst>
            </a:custGeom>
            <a:solidFill>
              <a:srgbClr val="8054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67" name="Freeform 30"/>
            <p:cNvSpPr>
              <a:spLocks/>
            </p:cNvSpPr>
            <p:nvPr/>
          </p:nvSpPr>
          <p:spPr bwMode="auto">
            <a:xfrm>
              <a:off x="6847" y="588"/>
              <a:ext cx="1" cy="1"/>
            </a:xfrm>
            <a:custGeom>
              <a:avLst/>
              <a:gdLst>
                <a:gd name="T0" fmla="*/ 2 w 2"/>
                <a:gd name="T1" fmla="*/ 0 h 3"/>
                <a:gd name="T2" fmla="*/ 0 w 2"/>
                <a:gd name="T3" fmla="*/ 0 h 3"/>
                <a:gd name="T4" fmla="*/ 2 w 2"/>
                <a:gd name="T5" fmla="*/ 3 h 3"/>
                <a:gd name="T6" fmla="*/ 2 w 2"/>
                <a:gd name="T7" fmla="*/ 0 h 3"/>
              </a:gdLst>
              <a:ahLst/>
              <a:cxnLst>
                <a:cxn ang="0">
                  <a:pos x="T0" y="T1"/>
                </a:cxn>
                <a:cxn ang="0">
                  <a:pos x="T2" y="T3"/>
                </a:cxn>
                <a:cxn ang="0">
                  <a:pos x="T4" y="T5"/>
                </a:cxn>
                <a:cxn ang="0">
                  <a:pos x="T6" y="T7"/>
                </a:cxn>
              </a:cxnLst>
              <a:rect l="0" t="0" r="r" b="b"/>
              <a:pathLst>
                <a:path w="2" h="3">
                  <a:moveTo>
                    <a:pt x="2" y="0"/>
                  </a:moveTo>
                  <a:cubicBezTo>
                    <a:pt x="0" y="0"/>
                    <a:pt x="0" y="0"/>
                    <a:pt x="0" y="0"/>
                  </a:cubicBezTo>
                  <a:cubicBezTo>
                    <a:pt x="0" y="1"/>
                    <a:pt x="1" y="2"/>
                    <a:pt x="2" y="3"/>
                  </a:cubicBezTo>
                  <a:lnTo>
                    <a:pt x="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68" name="Freeform 31"/>
            <p:cNvSpPr>
              <a:spLocks/>
            </p:cNvSpPr>
            <p:nvPr/>
          </p:nvSpPr>
          <p:spPr bwMode="auto">
            <a:xfrm>
              <a:off x="6846" y="581"/>
              <a:ext cx="1" cy="2"/>
            </a:xfrm>
            <a:custGeom>
              <a:avLst/>
              <a:gdLst>
                <a:gd name="T0" fmla="*/ 3 w 3"/>
                <a:gd name="T1" fmla="*/ 1 h 3"/>
                <a:gd name="T2" fmla="*/ 1 w 3"/>
                <a:gd name="T3" fmla="*/ 3 h 3"/>
                <a:gd name="T4" fmla="*/ 0 w 3"/>
                <a:gd name="T5" fmla="*/ 2 h 3"/>
                <a:gd name="T6" fmla="*/ 1 w 3"/>
                <a:gd name="T7" fmla="*/ 0 h 3"/>
                <a:gd name="T8" fmla="*/ 3 w 3"/>
                <a:gd name="T9" fmla="*/ 1 h 3"/>
              </a:gdLst>
              <a:ahLst/>
              <a:cxnLst>
                <a:cxn ang="0">
                  <a:pos x="T0" y="T1"/>
                </a:cxn>
                <a:cxn ang="0">
                  <a:pos x="T2" y="T3"/>
                </a:cxn>
                <a:cxn ang="0">
                  <a:pos x="T4" y="T5"/>
                </a:cxn>
                <a:cxn ang="0">
                  <a:pos x="T6" y="T7"/>
                </a:cxn>
                <a:cxn ang="0">
                  <a:pos x="T8" y="T9"/>
                </a:cxn>
              </a:cxnLst>
              <a:rect l="0" t="0" r="r" b="b"/>
              <a:pathLst>
                <a:path w="3" h="3">
                  <a:moveTo>
                    <a:pt x="3" y="1"/>
                  </a:moveTo>
                  <a:cubicBezTo>
                    <a:pt x="3" y="2"/>
                    <a:pt x="2" y="3"/>
                    <a:pt x="1" y="3"/>
                  </a:cubicBezTo>
                  <a:cubicBezTo>
                    <a:pt x="1" y="3"/>
                    <a:pt x="0" y="3"/>
                    <a:pt x="0" y="2"/>
                  </a:cubicBezTo>
                  <a:cubicBezTo>
                    <a:pt x="0" y="1"/>
                    <a:pt x="0" y="1"/>
                    <a:pt x="1" y="0"/>
                  </a:cubicBezTo>
                  <a:cubicBezTo>
                    <a:pt x="2" y="0"/>
                    <a:pt x="2" y="1"/>
                    <a:pt x="3" y="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69" name="Freeform 32"/>
            <p:cNvSpPr>
              <a:spLocks/>
            </p:cNvSpPr>
            <p:nvPr/>
          </p:nvSpPr>
          <p:spPr bwMode="auto">
            <a:xfrm>
              <a:off x="6831" y="593"/>
              <a:ext cx="13" cy="7"/>
            </a:xfrm>
            <a:custGeom>
              <a:avLst/>
              <a:gdLst>
                <a:gd name="T0" fmla="*/ 0 w 13"/>
                <a:gd name="T1" fmla="*/ 4 h 7"/>
                <a:gd name="T2" fmla="*/ 2 w 13"/>
                <a:gd name="T3" fmla="*/ 0 h 7"/>
                <a:gd name="T4" fmla="*/ 13 w 13"/>
                <a:gd name="T5" fmla="*/ 2 h 7"/>
                <a:gd name="T6" fmla="*/ 13 w 13"/>
                <a:gd name="T7" fmla="*/ 7 h 7"/>
                <a:gd name="T8" fmla="*/ 0 w 13"/>
                <a:gd name="T9" fmla="*/ 4 h 7"/>
              </a:gdLst>
              <a:ahLst/>
              <a:cxnLst>
                <a:cxn ang="0">
                  <a:pos x="T0" y="T1"/>
                </a:cxn>
                <a:cxn ang="0">
                  <a:pos x="T2" y="T3"/>
                </a:cxn>
                <a:cxn ang="0">
                  <a:pos x="T4" y="T5"/>
                </a:cxn>
                <a:cxn ang="0">
                  <a:pos x="T6" y="T7"/>
                </a:cxn>
                <a:cxn ang="0">
                  <a:pos x="T8" y="T9"/>
                </a:cxn>
              </a:cxnLst>
              <a:rect l="0" t="0" r="r" b="b"/>
              <a:pathLst>
                <a:path w="13" h="7">
                  <a:moveTo>
                    <a:pt x="0" y="4"/>
                  </a:moveTo>
                  <a:lnTo>
                    <a:pt x="2" y="0"/>
                  </a:lnTo>
                  <a:lnTo>
                    <a:pt x="13" y="2"/>
                  </a:lnTo>
                  <a:lnTo>
                    <a:pt x="13" y="7"/>
                  </a:lnTo>
                  <a:lnTo>
                    <a:pt x="0" y="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70" name="Freeform 33"/>
            <p:cNvSpPr>
              <a:spLocks/>
            </p:cNvSpPr>
            <p:nvPr/>
          </p:nvSpPr>
          <p:spPr bwMode="auto">
            <a:xfrm>
              <a:off x="6818" y="594"/>
              <a:ext cx="36" cy="56"/>
            </a:xfrm>
            <a:custGeom>
              <a:avLst/>
              <a:gdLst>
                <a:gd name="T0" fmla="*/ 31 w 74"/>
                <a:gd name="T1" fmla="*/ 4 h 121"/>
                <a:gd name="T2" fmla="*/ 14 w 74"/>
                <a:gd name="T3" fmla="*/ 24 h 121"/>
                <a:gd name="T4" fmla="*/ 0 w 74"/>
                <a:gd name="T5" fmla="*/ 119 h 121"/>
                <a:gd name="T6" fmla="*/ 68 w 74"/>
                <a:gd name="T7" fmla="*/ 115 h 121"/>
                <a:gd name="T8" fmla="*/ 62 w 74"/>
                <a:gd name="T9" fmla="*/ 16 h 121"/>
                <a:gd name="T10" fmla="*/ 31 w 74"/>
                <a:gd name="T11" fmla="*/ 4 h 121"/>
              </a:gdLst>
              <a:ahLst/>
              <a:cxnLst>
                <a:cxn ang="0">
                  <a:pos x="T0" y="T1"/>
                </a:cxn>
                <a:cxn ang="0">
                  <a:pos x="T2" y="T3"/>
                </a:cxn>
                <a:cxn ang="0">
                  <a:pos x="T4" y="T5"/>
                </a:cxn>
                <a:cxn ang="0">
                  <a:pos x="T6" y="T7"/>
                </a:cxn>
                <a:cxn ang="0">
                  <a:pos x="T8" y="T9"/>
                </a:cxn>
                <a:cxn ang="0">
                  <a:pos x="T10" y="T11"/>
                </a:cxn>
              </a:cxnLst>
              <a:rect l="0" t="0" r="r" b="b"/>
              <a:pathLst>
                <a:path w="74" h="121">
                  <a:moveTo>
                    <a:pt x="31" y="4"/>
                  </a:moveTo>
                  <a:cubicBezTo>
                    <a:pt x="17" y="5"/>
                    <a:pt x="14" y="22"/>
                    <a:pt x="14" y="24"/>
                  </a:cubicBezTo>
                  <a:cubicBezTo>
                    <a:pt x="13" y="49"/>
                    <a:pt x="11" y="118"/>
                    <a:pt x="0" y="119"/>
                  </a:cubicBezTo>
                  <a:cubicBezTo>
                    <a:pt x="60" y="119"/>
                    <a:pt x="62" y="121"/>
                    <a:pt x="68" y="115"/>
                  </a:cubicBezTo>
                  <a:cubicBezTo>
                    <a:pt x="74" y="109"/>
                    <a:pt x="62" y="16"/>
                    <a:pt x="62" y="16"/>
                  </a:cubicBezTo>
                  <a:cubicBezTo>
                    <a:pt x="61" y="0"/>
                    <a:pt x="48" y="3"/>
                    <a:pt x="31" y="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71" name="Freeform 34"/>
            <p:cNvSpPr>
              <a:spLocks/>
            </p:cNvSpPr>
            <p:nvPr/>
          </p:nvSpPr>
          <p:spPr bwMode="auto">
            <a:xfrm>
              <a:off x="6818" y="596"/>
              <a:ext cx="24" cy="53"/>
            </a:xfrm>
            <a:custGeom>
              <a:avLst/>
              <a:gdLst>
                <a:gd name="T0" fmla="*/ 31 w 50"/>
                <a:gd name="T1" fmla="*/ 1 h 116"/>
                <a:gd name="T2" fmla="*/ 14 w 50"/>
                <a:gd name="T3" fmla="*/ 21 h 116"/>
                <a:gd name="T4" fmla="*/ 0 w 50"/>
                <a:gd name="T5" fmla="*/ 116 h 116"/>
                <a:gd name="T6" fmla="*/ 9 w 50"/>
                <a:gd name="T7" fmla="*/ 116 h 116"/>
                <a:gd name="T8" fmla="*/ 8 w 50"/>
                <a:gd name="T9" fmla="*/ 116 h 116"/>
                <a:gd name="T10" fmla="*/ 22 w 50"/>
                <a:gd name="T11" fmla="*/ 31 h 116"/>
                <a:gd name="T12" fmla="*/ 40 w 50"/>
                <a:gd name="T13" fmla="*/ 2 h 116"/>
                <a:gd name="T14" fmla="*/ 49 w 50"/>
                <a:gd name="T15" fmla="*/ 0 h 116"/>
                <a:gd name="T16" fmla="*/ 31 w 50"/>
                <a:gd name="T17" fmla="*/ 1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 h="116">
                  <a:moveTo>
                    <a:pt x="31" y="1"/>
                  </a:moveTo>
                  <a:cubicBezTo>
                    <a:pt x="17" y="2"/>
                    <a:pt x="14" y="19"/>
                    <a:pt x="14" y="21"/>
                  </a:cubicBezTo>
                  <a:cubicBezTo>
                    <a:pt x="13" y="46"/>
                    <a:pt x="11" y="115"/>
                    <a:pt x="0" y="116"/>
                  </a:cubicBezTo>
                  <a:cubicBezTo>
                    <a:pt x="3" y="116"/>
                    <a:pt x="6" y="116"/>
                    <a:pt x="9" y="116"/>
                  </a:cubicBezTo>
                  <a:cubicBezTo>
                    <a:pt x="8" y="116"/>
                    <a:pt x="8" y="116"/>
                    <a:pt x="8" y="116"/>
                  </a:cubicBezTo>
                  <a:cubicBezTo>
                    <a:pt x="20" y="115"/>
                    <a:pt x="21" y="55"/>
                    <a:pt x="22" y="31"/>
                  </a:cubicBezTo>
                  <a:cubicBezTo>
                    <a:pt x="22" y="29"/>
                    <a:pt x="26" y="3"/>
                    <a:pt x="40" y="2"/>
                  </a:cubicBezTo>
                  <a:cubicBezTo>
                    <a:pt x="43" y="2"/>
                    <a:pt x="50" y="1"/>
                    <a:pt x="49" y="0"/>
                  </a:cubicBezTo>
                  <a:cubicBezTo>
                    <a:pt x="44" y="0"/>
                    <a:pt x="38" y="0"/>
                    <a:pt x="31" y="1"/>
                  </a:cubicBezTo>
                  <a:close/>
                </a:path>
              </a:pathLst>
            </a:custGeom>
            <a:solidFill>
              <a:srgbClr val="C6C6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72" name="Freeform 35"/>
            <p:cNvSpPr>
              <a:spLocks/>
            </p:cNvSpPr>
            <p:nvPr/>
          </p:nvSpPr>
          <p:spPr bwMode="auto">
            <a:xfrm>
              <a:off x="6830" y="619"/>
              <a:ext cx="31" cy="19"/>
            </a:xfrm>
            <a:custGeom>
              <a:avLst/>
              <a:gdLst>
                <a:gd name="T0" fmla="*/ 63 w 63"/>
                <a:gd name="T1" fmla="*/ 36 h 41"/>
                <a:gd name="T2" fmla="*/ 57 w 63"/>
                <a:gd name="T3" fmla="*/ 41 h 41"/>
                <a:gd name="T4" fmla="*/ 6 w 63"/>
                <a:gd name="T5" fmla="*/ 41 h 41"/>
                <a:gd name="T6" fmla="*/ 0 w 63"/>
                <a:gd name="T7" fmla="*/ 36 h 41"/>
                <a:gd name="T8" fmla="*/ 0 w 63"/>
                <a:gd name="T9" fmla="*/ 6 h 41"/>
                <a:gd name="T10" fmla="*/ 6 w 63"/>
                <a:gd name="T11" fmla="*/ 0 h 41"/>
                <a:gd name="T12" fmla="*/ 57 w 63"/>
                <a:gd name="T13" fmla="*/ 0 h 41"/>
                <a:gd name="T14" fmla="*/ 63 w 63"/>
                <a:gd name="T15" fmla="*/ 6 h 41"/>
                <a:gd name="T16" fmla="*/ 63 w 63"/>
                <a:gd name="T17" fmla="*/ 36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3" h="41">
                  <a:moveTo>
                    <a:pt x="63" y="36"/>
                  </a:moveTo>
                  <a:cubicBezTo>
                    <a:pt x="63" y="39"/>
                    <a:pt x="60" y="41"/>
                    <a:pt x="57" y="41"/>
                  </a:cubicBezTo>
                  <a:cubicBezTo>
                    <a:pt x="6" y="41"/>
                    <a:pt x="6" y="41"/>
                    <a:pt x="6" y="41"/>
                  </a:cubicBezTo>
                  <a:cubicBezTo>
                    <a:pt x="3" y="41"/>
                    <a:pt x="0" y="39"/>
                    <a:pt x="0" y="36"/>
                  </a:cubicBezTo>
                  <a:cubicBezTo>
                    <a:pt x="0" y="6"/>
                    <a:pt x="0" y="6"/>
                    <a:pt x="0" y="6"/>
                  </a:cubicBezTo>
                  <a:cubicBezTo>
                    <a:pt x="0" y="3"/>
                    <a:pt x="3" y="0"/>
                    <a:pt x="6" y="0"/>
                  </a:cubicBezTo>
                  <a:cubicBezTo>
                    <a:pt x="57" y="0"/>
                    <a:pt x="57" y="0"/>
                    <a:pt x="57" y="0"/>
                  </a:cubicBezTo>
                  <a:cubicBezTo>
                    <a:pt x="60" y="0"/>
                    <a:pt x="63" y="3"/>
                    <a:pt x="63" y="6"/>
                  </a:cubicBezTo>
                  <a:lnTo>
                    <a:pt x="63" y="36"/>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73" name="Freeform 36"/>
            <p:cNvSpPr>
              <a:spLocks/>
            </p:cNvSpPr>
            <p:nvPr/>
          </p:nvSpPr>
          <p:spPr bwMode="auto">
            <a:xfrm>
              <a:off x="6854" y="635"/>
              <a:ext cx="7" cy="7"/>
            </a:xfrm>
            <a:custGeom>
              <a:avLst/>
              <a:gdLst>
                <a:gd name="T0" fmla="*/ 0 w 14"/>
                <a:gd name="T1" fmla="*/ 10 h 15"/>
                <a:gd name="T2" fmla="*/ 0 w 14"/>
                <a:gd name="T3" fmla="*/ 10 h 15"/>
                <a:gd name="T4" fmla="*/ 1 w 14"/>
                <a:gd name="T5" fmla="*/ 12 h 15"/>
                <a:gd name="T6" fmla="*/ 6 w 14"/>
                <a:gd name="T7" fmla="*/ 15 h 15"/>
                <a:gd name="T8" fmla="*/ 8 w 14"/>
                <a:gd name="T9" fmla="*/ 14 h 15"/>
                <a:gd name="T10" fmla="*/ 9 w 14"/>
                <a:gd name="T11" fmla="*/ 13 h 15"/>
                <a:gd name="T12" fmla="*/ 11 w 14"/>
                <a:gd name="T13" fmla="*/ 12 h 15"/>
                <a:gd name="T14" fmla="*/ 11 w 14"/>
                <a:gd name="T15" fmla="*/ 10 h 15"/>
                <a:gd name="T16" fmla="*/ 13 w 14"/>
                <a:gd name="T17" fmla="*/ 9 h 15"/>
                <a:gd name="T18" fmla="*/ 12 w 14"/>
                <a:gd name="T19" fmla="*/ 6 h 15"/>
                <a:gd name="T20" fmla="*/ 11 w 14"/>
                <a:gd name="T21" fmla="*/ 6 h 15"/>
                <a:gd name="T22" fmla="*/ 13 w 14"/>
                <a:gd name="T23" fmla="*/ 5 h 15"/>
                <a:gd name="T24" fmla="*/ 13 w 14"/>
                <a:gd name="T25" fmla="*/ 3 h 15"/>
                <a:gd name="T26" fmla="*/ 8 w 14"/>
                <a:gd name="T27" fmla="*/ 0 h 15"/>
                <a:gd name="T28" fmla="*/ 6 w 14"/>
                <a:gd name="T29" fmla="*/ 0 h 15"/>
                <a:gd name="T30" fmla="*/ 0 w 14"/>
                <a:gd name="T31" fmla="*/ 1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 h="15">
                  <a:moveTo>
                    <a:pt x="0" y="10"/>
                  </a:moveTo>
                  <a:cubicBezTo>
                    <a:pt x="0" y="10"/>
                    <a:pt x="0" y="10"/>
                    <a:pt x="0" y="10"/>
                  </a:cubicBezTo>
                  <a:cubicBezTo>
                    <a:pt x="0" y="11"/>
                    <a:pt x="0" y="11"/>
                    <a:pt x="1" y="12"/>
                  </a:cubicBezTo>
                  <a:cubicBezTo>
                    <a:pt x="6" y="15"/>
                    <a:pt x="6" y="15"/>
                    <a:pt x="6" y="15"/>
                  </a:cubicBezTo>
                  <a:cubicBezTo>
                    <a:pt x="7" y="15"/>
                    <a:pt x="8" y="15"/>
                    <a:pt x="8" y="14"/>
                  </a:cubicBezTo>
                  <a:cubicBezTo>
                    <a:pt x="9" y="14"/>
                    <a:pt x="9" y="13"/>
                    <a:pt x="9" y="13"/>
                  </a:cubicBezTo>
                  <a:cubicBezTo>
                    <a:pt x="9" y="13"/>
                    <a:pt x="10" y="13"/>
                    <a:pt x="11" y="12"/>
                  </a:cubicBezTo>
                  <a:cubicBezTo>
                    <a:pt x="11" y="11"/>
                    <a:pt x="11" y="10"/>
                    <a:pt x="11" y="10"/>
                  </a:cubicBezTo>
                  <a:cubicBezTo>
                    <a:pt x="11" y="10"/>
                    <a:pt x="12" y="10"/>
                    <a:pt x="13" y="9"/>
                  </a:cubicBezTo>
                  <a:cubicBezTo>
                    <a:pt x="13" y="8"/>
                    <a:pt x="13" y="7"/>
                    <a:pt x="12" y="6"/>
                  </a:cubicBezTo>
                  <a:cubicBezTo>
                    <a:pt x="11" y="6"/>
                    <a:pt x="11" y="6"/>
                    <a:pt x="11" y="6"/>
                  </a:cubicBezTo>
                  <a:cubicBezTo>
                    <a:pt x="12" y="6"/>
                    <a:pt x="13" y="6"/>
                    <a:pt x="13" y="5"/>
                  </a:cubicBezTo>
                  <a:cubicBezTo>
                    <a:pt x="14" y="4"/>
                    <a:pt x="14" y="3"/>
                    <a:pt x="13" y="3"/>
                  </a:cubicBezTo>
                  <a:cubicBezTo>
                    <a:pt x="8" y="0"/>
                    <a:pt x="8" y="0"/>
                    <a:pt x="8" y="0"/>
                  </a:cubicBezTo>
                  <a:cubicBezTo>
                    <a:pt x="7" y="0"/>
                    <a:pt x="6" y="0"/>
                    <a:pt x="6" y="0"/>
                  </a:cubicBezTo>
                  <a:cubicBezTo>
                    <a:pt x="2" y="2"/>
                    <a:pt x="0" y="10"/>
                    <a:pt x="0" y="10"/>
                  </a:cubicBezTo>
                  <a:close/>
                </a:path>
              </a:pathLst>
            </a:custGeom>
            <a:solidFill>
              <a:srgbClr val="9D69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74" name="Freeform 37"/>
            <p:cNvSpPr>
              <a:spLocks/>
            </p:cNvSpPr>
            <p:nvPr/>
          </p:nvSpPr>
          <p:spPr bwMode="auto">
            <a:xfrm>
              <a:off x="6855" y="633"/>
              <a:ext cx="5" cy="2"/>
            </a:xfrm>
            <a:custGeom>
              <a:avLst/>
              <a:gdLst>
                <a:gd name="T0" fmla="*/ 0 w 11"/>
                <a:gd name="T1" fmla="*/ 2 h 4"/>
                <a:gd name="T2" fmla="*/ 2 w 11"/>
                <a:gd name="T3" fmla="*/ 0 h 4"/>
                <a:gd name="T4" fmla="*/ 10 w 11"/>
                <a:gd name="T5" fmla="*/ 0 h 4"/>
                <a:gd name="T6" fmla="*/ 11 w 11"/>
                <a:gd name="T7" fmla="*/ 2 h 4"/>
                <a:gd name="T8" fmla="*/ 11 w 11"/>
                <a:gd name="T9" fmla="*/ 2 h 4"/>
                <a:gd name="T10" fmla="*/ 10 w 11"/>
                <a:gd name="T11" fmla="*/ 4 h 4"/>
                <a:gd name="T12" fmla="*/ 2 w 11"/>
                <a:gd name="T13" fmla="*/ 4 h 4"/>
                <a:gd name="T14" fmla="*/ 0 w 11"/>
                <a:gd name="T15" fmla="*/ 2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4">
                  <a:moveTo>
                    <a:pt x="0" y="2"/>
                  </a:moveTo>
                  <a:cubicBezTo>
                    <a:pt x="0" y="1"/>
                    <a:pt x="1" y="0"/>
                    <a:pt x="2" y="0"/>
                  </a:cubicBezTo>
                  <a:cubicBezTo>
                    <a:pt x="10" y="0"/>
                    <a:pt x="10" y="0"/>
                    <a:pt x="10" y="0"/>
                  </a:cubicBezTo>
                  <a:cubicBezTo>
                    <a:pt x="11" y="0"/>
                    <a:pt x="11" y="1"/>
                    <a:pt x="11" y="2"/>
                  </a:cubicBezTo>
                  <a:cubicBezTo>
                    <a:pt x="11" y="2"/>
                    <a:pt x="11" y="2"/>
                    <a:pt x="11" y="2"/>
                  </a:cubicBezTo>
                  <a:cubicBezTo>
                    <a:pt x="11" y="3"/>
                    <a:pt x="10" y="4"/>
                    <a:pt x="10" y="4"/>
                  </a:cubicBezTo>
                  <a:cubicBezTo>
                    <a:pt x="2" y="4"/>
                    <a:pt x="2" y="4"/>
                    <a:pt x="2" y="4"/>
                  </a:cubicBezTo>
                  <a:cubicBezTo>
                    <a:pt x="1" y="4"/>
                    <a:pt x="0" y="3"/>
                    <a:pt x="0" y="2"/>
                  </a:cubicBezTo>
                  <a:close/>
                </a:path>
              </a:pathLst>
            </a:custGeom>
            <a:solidFill>
              <a:srgbClr val="9D69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75" name="Freeform 38"/>
            <p:cNvSpPr>
              <a:spLocks/>
            </p:cNvSpPr>
            <p:nvPr/>
          </p:nvSpPr>
          <p:spPr bwMode="auto">
            <a:xfrm>
              <a:off x="6831" y="601"/>
              <a:ext cx="28" cy="39"/>
            </a:xfrm>
            <a:custGeom>
              <a:avLst/>
              <a:gdLst>
                <a:gd name="T0" fmla="*/ 48 w 57"/>
                <a:gd name="T1" fmla="*/ 84 h 84"/>
                <a:gd name="T2" fmla="*/ 42 w 57"/>
                <a:gd name="T3" fmla="*/ 82 h 84"/>
                <a:gd name="T4" fmla="*/ 18 w 57"/>
                <a:gd name="T5" fmla="*/ 59 h 84"/>
                <a:gd name="T6" fmla="*/ 1 w 57"/>
                <a:gd name="T7" fmla="*/ 11 h 84"/>
                <a:gd name="T8" fmla="*/ 6 w 57"/>
                <a:gd name="T9" fmla="*/ 1 h 84"/>
                <a:gd name="T10" fmla="*/ 16 w 57"/>
                <a:gd name="T11" fmla="*/ 6 h 84"/>
                <a:gd name="T12" fmla="*/ 32 w 57"/>
                <a:gd name="T13" fmla="*/ 50 h 84"/>
                <a:gd name="T14" fmla="*/ 53 w 57"/>
                <a:gd name="T15" fmla="*/ 70 h 84"/>
                <a:gd name="T16" fmla="*/ 54 w 57"/>
                <a:gd name="T17" fmla="*/ 81 h 84"/>
                <a:gd name="T18" fmla="*/ 48 w 57"/>
                <a:gd name="T19" fmla="*/ 8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 h="84">
                  <a:moveTo>
                    <a:pt x="48" y="84"/>
                  </a:moveTo>
                  <a:cubicBezTo>
                    <a:pt x="46" y="84"/>
                    <a:pt x="44" y="83"/>
                    <a:pt x="42" y="82"/>
                  </a:cubicBezTo>
                  <a:cubicBezTo>
                    <a:pt x="18" y="59"/>
                    <a:pt x="18" y="59"/>
                    <a:pt x="18" y="59"/>
                  </a:cubicBezTo>
                  <a:cubicBezTo>
                    <a:pt x="1" y="11"/>
                    <a:pt x="1" y="11"/>
                    <a:pt x="1" y="11"/>
                  </a:cubicBezTo>
                  <a:cubicBezTo>
                    <a:pt x="0" y="7"/>
                    <a:pt x="2" y="2"/>
                    <a:pt x="6" y="1"/>
                  </a:cubicBezTo>
                  <a:cubicBezTo>
                    <a:pt x="10" y="0"/>
                    <a:pt x="15" y="2"/>
                    <a:pt x="16" y="6"/>
                  </a:cubicBezTo>
                  <a:cubicBezTo>
                    <a:pt x="32" y="50"/>
                    <a:pt x="32" y="50"/>
                    <a:pt x="32" y="50"/>
                  </a:cubicBezTo>
                  <a:cubicBezTo>
                    <a:pt x="53" y="70"/>
                    <a:pt x="53" y="70"/>
                    <a:pt x="53" y="70"/>
                  </a:cubicBezTo>
                  <a:cubicBezTo>
                    <a:pt x="57" y="73"/>
                    <a:pt x="57" y="78"/>
                    <a:pt x="54" y="81"/>
                  </a:cubicBezTo>
                  <a:cubicBezTo>
                    <a:pt x="52" y="83"/>
                    <a:pt x="50" y="84"/>
                    <a:pt x="48" y="8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76" name="Freeform 39"/>
            <p:cNvSpPr>
              <a:spLocks/>
            </p:cNvSpPr>
            <p:nvPr/>
          </p:nvSpPr>
          <p:spPr bwMode="auto">
            <a:xfrm>
              <a:off x="6831" y="602"/>
              <a:ext cx="25" cy="38"/>
            </a:xfrm>
            <a:custGeom>
              <a:avLst/>
              <a:gdLst>
                <a:gd name="T0" fmla="*/ 48 w 51"/>
                <a:gd name="T1" fmla="*/ 76 h 82"/>
                <a:gd name="T2" fmla="*/ 23 w 51"/>
                <a:gd name="T3" fmla="*/ 53 h 82"/>
                <a:gd name="T4" fmla="*/ 5 w 51"/>
                <a:gd name="T5" fmla="*/ 2 h 82"/>
                <a:gd name="T6" fmla="*/ 4 w 51"/>
                <a:gd name="T7" fmla="*/ 0 h 82"/>
                <a:gd name="T8" fmla="*/ 1 w 51"/>
                <a:gd name="T9" fmla="*/ 9 h 82"/>
                <a:gd name="T10" fmla="*/ 18 w 51"/>
                <a:gd name="T11" fmla="*/ 57 h 82"/>
                <a:gd name="T12" fmla="*/ 42 w 51"/>
                <a:gd name="T13" fmla="*/ 80 h 82"/>
                <a:gd name="T14" fmla="*/ 48 w 51"/>
                <a:gd name="T15" fmla="*/ 82 h 82"/>
                <a:gd name="T16" fmla="*/ 51 w 51"/>
                <a:gd name="T17" fmla="*/ 81 h 82"/>
                <a:gd name="T18" fmla="*/ 48 w 51"/>
                <a:gd name="T19" fmla="*/ 76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 h="82">
                  <a:moveTo>
                    <a:pt x="48" y="76"/>
                  </a:moveTo>
                  <a:cubicBezTo>
                    <a:pt x="23" y="53"/>
                    <a:pt x="23" y="53"/>
                    <a:pt x="23" y="53"/>
                  </a:cubicBezTo>
                  <a:cubicBezTo>
                    <a:pt x="5" y="2"/>
                    <a:pt x="5" y="2"/>
                    <a:pt x="5" y="2"/>
                  </a:cubicBezTo>
                  <a:cubicBezTo>
                    <a:pt x="5" y="1"/>
                    <a:pt x="5" y="1"/>
                    <a:pt x="4" y="0"/>
                  </a:cubicBezTo>
                  <a:cubicBezTo>
                    <a:pt x="1" y="2"/>
                    <a:pt x="0" y="6"/>
                    <a:pt x="1" y="9"/>
                  </a:cubicBezTo>
                  <a:cubicBezTo>
                    <a:pt x="18" y="57"/>
                    <a:pt x="18" y="57"/>
                    <a:pt x="18" y="57"/>
                  </a:cubicBezTo>
                  <a:cubicBezTo>
                    <a:pt x="42" y="80"/>
                    <a:pt x="42" y="80"/>
                    <a:pt x="42" y="80"/>
                  </a:cubicBezTo>
                  <a:cubicBezTo>
                    <a:pt x="44" y="81"/>
                    <a:pt x="46" y="82"/>
                    <a:pt x="48" y="82"/>
                  </a:cubicBezTo>
                  <a:cubicBezTo>
                    <a:pt x="49" y="82"/>
                    <a:pt x="50" y="82"/>
                    <a:pt x="51" y="81"/>
                  </a:cubicBezTo>
                  <a:cubicBezTo>
                    <a:pt x="51" y="79"/>
                    <a:pt x="50" y="78"/>
                    <a:pt x="48" y="76"/>
                  </a:cubicBezTo>
                  <a:close/>
                </a:path>
              </a:pathLst>
            </a:custGeom>
            <a:solidFill>
              <a:srgbClr val="C6C6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77" name="Freeform 40"/>
            <p:cNvSpPr>
              <a:spLocks/>
            </p:cNvSpPr>
            <p:nvPr/>
          </p:nvSpPr>
          <p:spPr bwMode="auto">
            <a:xfrm>
              <a:off x="6823" y="567"/>
              <a:ext cx="26" cy="24"/>
            </a:xfrm>
            <a:custGeom>
              <a:avLst/>
              <a:gdLst>
                <a:gd name="T0" fmla="*/ 49 w 53"/>
                <a:gd name="T1" fmla="*/ 11 h 53"/>
                <a:gd name="T2" fmla="*/ 42 w 53"/>
                <a:gd name="T3" fmla="*/ 6 h 53"/>
                <a:gd name="T4" fmla="*/ 40 w 53"/>
                <a:gd name="T5" fmla="*/ 6 h 53"/>
                <a:gd name="T6" fmla="*/ 33 w 53"/>
                <a:gd name="T7" fmla="*/ 1 h 53"/>
                <a:gd name="T8" fmla="*/ 29 w 53"/>
                <a:gd name="T9" fmla="*/ 3 h 53"/>
                <a:gd name="T10" fmla="*/ 23 w 53"/>
                <a:gd name="T11" fmla="*/ 0 h 53"/>
                <a:gd name="T12" fmla="*/ 15 w 53"/>
                <a:gd name="T13" fmla="*/ 4 h 53"/>
                <a:gd name="T14" fmla="*/ 14 w 53"/>
                <a:gd name="T15" fmla="*/ 4 h 53"/>
                <a:gd name="T16" fmla="*/ 6 w 53"/>
                <a:gd name="T17" fmla="*/ 12 h 53"/>
                <a:gd name="T18" fmla="*/ 6 w 53"/>
                <a:gd name="T19" fmla="*/ 13 h 53"/>
                <a:gd name="T20" fmla="*/ 0 w 53"/>
                <a:gd name="T21" fmla="*/ 21 h 53"/>
                <a:gd name="T22" fmla="*/ 1 w 53"/>
                <a:gd name="T23" fmla="*/ 25 h 53"/>
                <a:gd name="T24" fmla="*/ 0 w 53"/>
                <a:gd name="T25" fmla="*/ 30 h 53"/>
                <a:gd name="T26" fmla="*/ 4 w 53"/>
                <a:gd name="T27" fmla="*/ 37 h 53"/>
                <a:gd name="T28" fmla="*/ 4 w 53"/>
                <a:gd name="T29" fmla="*/ 38 h 53"/>
                <a:gd name="T30" fmla="*/ 3 w 53"/>
                <a:gd name="T31" fmla="*/ 39 h 53"/>
                <a:gd name="T32" fmla="*/ 11 w 53"/>
                <a:gd name="T33" fmla="*/ 48 h 53"/>
                <a:gd name="T34" fmla="*/ 11 w 53"/>
                <a:gd name="T35" fmla="*/ 48 h 53"/>
                <a:gd name="T36" fmla="*/ 16 w 53"/>
                <a:gd name="T37" fmla="*/ 52 h 53"/>
                <a:gd name="T38" fmla="*/ 19 w 53"/>
                <a:gd name="T39" fmla="*/ 52 h 53"/>
                <a:gd name="T40" fmla="*/ 22 w 53"/>
                <a:gd name="T41" fmla="*/ 53 h 53"/>
                <a:gd name="T42" fmla="*/ 22 w 53"/>
                <a:gd name="T43" fmla="*/ 53 h 53"/>
                <a:gd name="T44" fmla="*/ 22 w 53"/>
                <a:gd name="T45" fmla="*/ 53 h 53"/>
                <a:gd name="T46" fmla="*/ 26 w 53"/>
                <a:gd name="T47" fmla="*/ 50 h 53"/>
                <a:gd name="T48" fmla="*/ 31 w 53"/>
                <a:gd name="T49" fmla="*/ 49 h 53"/>
                <a:gd name="T50" fmla="*/ 31 w 53"/>
                <a:gd name="T51" fmla="*/ 40 h 53"/>
                <a:gd name="T52" fmla="*/ 38 w 53"/>
                <a:gd name="T53" fmla="*/ 39 h 53"/>
                <a:gd name="T54" fmla="*/ 38 w 53"/>
                <a:gd name="T55" fmla="*/ 31 h 53"/>
                <a:gd name="T56" fmla="*/ 43 w 53"/>
                <a:gd name="T57" fmla="*/ 30 h 53"/>
                <a:gd name="T58" fmla="*/ 45 w 53"/>
                <a:gd name="T59" fmla="*/ 26 h 53"/>
                <a:gd name="T60" fmla="*/ 49 w 53"/>
                <a:gd name="T61" fmla="*/ 26 h 53"/>
                <a:gd name="T62" fmla="*/ 49 w 53"/>
                <a:gd name="T63" fmla="*/ 26 h 53"/>
                <a:gd name="T64" fmla="*/ 53 w 53"/>
                <a:gd name="T65" fmla="*/ 17 h 53"/>
                <a:gd name="T66" fmla="*/ 49 w 53"/>
                <a:gd name="T67" fmla="*/ 1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3" h="53">
                  <a:moveTo>
                    <a:pt x="49" y="11"/>
                  </a:moveTo>
                  <a:cubicBezTo>
                    <a:pt x="48" y="8"/>
                    <a:pt x="45" y="6"/>
                    <a:pt x="42" y="6"/>
                  </a:cubicBezTo>
                  <a:cubicBezTo>
                    <a:pt x="41" y="6"/>
                    <a:pt x="41" y="6"/>
                    <a:pt x="40" y="6"/>
                  </a:cubicBezTo>
                  <a:cubicBezTo>
                    <a:pt x="39" y="3"/>
                    <a:pt x="36" y="1"/>
                    <a:pt x="33" y="1"/>
                  </a:cubicBezTo>
                  <a:cubicBezTo>
                    <a:pt x="32" y="1"/>
                    <a:pt x="30" y="2"/>
                    <a:pt x="29" y="3"/>
                  </a:cubicBezTo>
                  <a:cubicBezTo>
                    <a:pt x="27" y="1"/>
                    <a:pt x="25" y="0"/>
                    <a:pt x="23" y="0"/>
                  </a:cubicBezTo>
                  <a:cubicBezTo>
                    <a:pt x="19" y="0"/>
                    <a:pt x="16" y="2"/>
                    <a:pt x="15" y="4"/>
                  </a:cubicBezTo>
                  <a:cubicBezTo>
                    <a:pt x="14" y="4"/>
                    <a:pt x="14" y="4"/>
                    <a:pt x="14" y="4"/>
                  </a:cubicBezTo>
                  <a:cubicBezTo>
                    <a:pt x="10" y="4"/>
                    <a:pt x="6" y="8"/>
                    <a:pt x="6" y="12"/>
                  </a:cubicBezTo>
                  <a:cubicBezTo>
                    <a:pt x="6" y="13"/>
                    <a:pt x="6" y="13"/>
                    <a:pt x="6" y="13"/>
                  </a:cubicBezTo>
                  <a:cubicBezTo>
                    <a:pt x="3" y="14"/>
                    <a:pt x="0" y="17"/>
                    <a:pt x="0" y="21"/>
                  </a:cubicBezTo>
                  <a:cubicBezTo>
                    <a:pt x="0" y="22"/>
                    <a:pt x="1" y="24"/>
                    <a:pt x="1" y="25"/>
                  </a:cubicBezTo>
                  <a:cubicBezTo>
                    <a:pt x="0" y="26"/>
                    <a:pt x="0" y="28"/>
                    <a:pt x="0" y="30"/>
                  </a:cubicBezTo>
                  <a:cubicBezTo>
                    <a:pt x="0" y="33"/>
                    <a:pt x="1" y="36"/>
                    <a:pt x="4" y="37"/>
                  </a:cubicBezTo>
                  <a:cubicBezTo>
                    <a:pt x="4" y="38"/>
                    <a:pt x="4" y="38"/>
                    <a:pt x="4" y="38"/>
                  </a:cubicBezTo>
                  <a:cubicBezTo>
                    <a:pt x="3" y="38"/>
                    <a:pt x="3" y="39"/>
                    <a:pt x="3" y="39"/>
                  </a:cubicBezTo>
                  <a:cubicBezTo>
                    <a:pt x="3" y="44"/>
                    <a:pt x="7" y="47"/>
                    <a:pt x="11" y="48"/>
                  </a:cubicBezTo>
                  <a:cubicBezTo>
                    <a:pt x="11" y="48"/>
                    <a:pt x="11" y="48"/>
                    <a:pt x="11" y="48"/>
                  </a:cubicBezTo>
                  <a:cubicBezTo>
                    <a:pt x="11" y="50"/>
                    <a:pt x="14" y="52"/>
                    <a:pt x="16" y="52"/>
                  </a:cubicBezTo>
                  <a:cubicBezTo>
                    <a:pt x="17" y="52"/>
                    <a:pt x="18" y="52"/>
                    <a:pt x="19" y="52"/>
                  </a:cubicBezTo>
                  <a:cubicBezTo>
                    <a:pt x="20" y="52"/>
                    <a:pt x="21" y="53"/>
                    <a:pt x="22" y="53"/>
                  </a:cubicBezTo>
                  <a:cubicBezTo>
                    <a:pt x="22" y="53"/>
                    <a:pt x="22" y="53"/>
                    <a:pt x="22" y="53"/>
                  </a:cubicBezTo>
                  <a:cubicBezTo>
                    <a:pt x="22" y="53"/>
                    <a:pt x="22" y="53"/>
                    <a:pt x="22" y="53"/>
                  </a:cubicBezTo>
                  <a:cubicBezTo>
                    <a:pt x="24" y="52"/>
                    <a:pt x="25" y="51"/>
                    <a:pt x="26" y="50"/>
                  </a:cubicBezTo>
                  <a:cubicBezTo>
                    <a:pt x="27" y="50"/>
                    <a:pt x="29" y="50"/>
                    <a:pt x="31" y="49"/>
                  </a:cubicBezTo>
                  <a:cubicBezTo>
                    <a:pt x="39" y="46"/>
                    <a:pt x="32" y="45"/>
                    <a:pt x="31" y="40"/>
                  </a:cubicBezTo>
                  <a:cubicBezTo>
                    <a:pt x="31" y="35"/>
                    <a:pt x="36" y="40"/>
                    <a:pt x="38" y="39"/>
                  </a:cubicBezTo>
                  <a:cubicBezTo>
                    <a:pt x="40" y="39"/>
                    <a:pt x="38" y="35"/>
                    <a:pt x="38" y="31"/>
                  </a:cubicBezTo>
                  <a:cubicBezTo>
                    <a:pt x="37" y="27"/>
                    <a:pt x="39" y="30"/>
                    <a:pt x="43" y="30"/>
                  </a:cubicBezTo>
                  <a:cubicBezTo>
                    <a:pt x="46" y="29"/>
                    <a:pt x="46" y="28"/>
                    <a:pt x="45" y="26"/>
                  </a:cubicBezTo>
                  <a:cubicBezTo>
                    <a:pt x="47" y="26"/>
                    <a:pt x="48" y="26"/>
                    <a:pt x="49" y="26"/>
                  </a:cubicBezTo>
                  <a:cubicBezTo>
                    <a:pt x="49" y="26"/>
                    <a:pt x="49" y="26"/>
                    <a:pt x="49" y="26"/>
                  </a:cubicBezTo>
                  <a:cubicBezTo>
                    <a:pt x="52" y="24"/>
                    <a:pt x="53" y="20"/>
                    <a:pt x="53" y="17"/>
                  </a:cubicBezTo>
                  <a:cubicBezTo>
                    <a:pt x="52" y="14"/>
                    <a:pt x="51" y="13"/>
                    <a:pt x="49" y="1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78" name="Freeform 41"/>
            <p:cNvSpPr>
              <a:spLocks/>
            </p:cNvSpPr>
            <p:nvPr/>
          </p:nvSpPr>
          <p:spPr bwMode="auto">
            <a:xfrm>
              <a:off x="6820" y="563"/>
              <a:ext cx="29" cy="21"/>
            </a:xfrm>
            <a:custGeom>
              <a:avLst/>
              <a:gdLst>
                <a:gd name="T0" fmla="*/ 60 w 60"/>
                <a:gd name="T1" fmla="*/ 26 h 47"/>
                <a:gd name="T2" fmla="*/ 59 w 60"/>
                <a:gd name="T3" fmla="*/ 21 h 47"/>
                <a:gd name="T4" fmla="*/ 22 w 60"/>
                <a:gd name="T5" fmla="*/ 6 h 47"/>
                <a:gd name="T6" fmla="*/ 6 w 60"/>
                <a:gd name="T7" fmla="*/ 43 h 47"/>
                <a:gd name="T8" fmla="*/ 8 w 60"/>
                <a:gd name="T9" fmla="*/ 47 h 47"/>
                <a:gd name="T10" fmla="*/ 60 w 60"/>
                <a:gd name="T11" fmla="*/ 26 h 47"/>
              </a:gdLst>
              <a:ahLst/>
              <a:cxnLst>
                <a:cxn ang="0">
                  <a:pos x="T0" y="T1"/>
                </a:cxn>
                <a:cxn ang="0">
                  <a:pos x="T2" y="T3"/>
                </a:cxn>
                <a:cxn ang="0">
                  <a:pos x="T4" y="T5"/>
                </a:cxn>
                <a:cxn ang="0">
                  <a:pos x="T6" y="T7"/>
                </a:cxn>
                <a:cxn ang="0">
                  <a:pos x="T8" y="T9"/>
                </a:cxn>
                <a:cxn ang="0">
                  <a:pos x="T10" y="T11"/>
                </a:cxn>
              </a:cxnLst>
              <a:rect l="0" t="0" r="r" b="b"/>
              <a:pathLst>
                <a:path w="60" h="47">
                  <a:moveTo>
                    <a:pt x="60" y="26"/>
                  </a:moveTo>
                  <a:cubicBezTo>
                    <a:pt x="60" y="24"/>
                    <a:pt x="59" y="23"/>
                    <a:pt x="59" y="21"/>
                  </a:cubicBezTo>
                  <a:cubicBezTo>
                    <a:pt x="53" y="7"/>
                    <a:pt x="36" y="0"/>
                    <a:pt x="22" y="6"/>
                  </a:cubicBezTo>
                  <a:cubicBezTo>
                    <a:pt x="7" y="12"/>
                    <a:pt x="0" y="29"/>
                    <a:pt x="6" y="43"/>
                  </a:cubicBezTo>
                  <a:cubicBezTo>
                    <a:pt x="7" y="44"/>
                    <a:pt x="7" y="46"/>
                    <a:pt x="8" y="47"/>
                  </a:cubicBezTo>
                  <a:lnTo>
                    <a:pt x="60" y="26"/>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79" name="Freeform 42"/>
            <p:cNvSpPr>
              <a:spLocks/>
            </p:cNvSpPr>
            <p:nvPr/>
          </p:nvSpPr>
          <p:spPr bwMode="auto">
            <a:xfrm>
              <a:off x="6829" y="563"/>
              <a:ext cx="20" cy="13"/>
            </a:xfrm>
            <a:custGeom>
              <a:avLst/>
              <a:gdLst>
                <a:gd name="T0" fmla="*/ 34 w 42"/>
                <a:gd name="T1" fmla="*/ 24 h 28"/>
                <a:gd name="T2" fmla="*/ 35 w 42"/>
                <a:gd name="T3" fmla="*/ 28 h 28"/>
                <a:gd name="T4" fmla="*/ 42 w 42"/>
                <a:gd name="T5" fmla="*/ 26 h 28"/>
                <a:gd name="T6" fmla="*/ 41 w 42"/>
                <a:gd name="T7" fmla="*/ 21 h 28"/>
                <a:gd name="T8" fmla="*/ 4 w 42"/>
                <a:gd name="T9" fmla="*/ 6 h 28"/>
                <a:gd name="T10" fmla="*/ 0 w 42"/>
                <a:gd name="T11" fmla="*/ 8 h 28"/>
                <a:gd name="T12" fmla="*/ 34 w 42"/>
                <a:gd name="T13" fmla="*/ 24 h 28"/>
              </a:gdLst>
              <a:ahLst/>
              <a:cxnLst>
                <a:cxn ang="0">
                  <a:pos x="T0" y="T1"/>
                </a:cxn>
                <a:cxn ang="0">
                  <a:pos x="T2" y="T3"/>
                </a:cxn>
                <a:cxn ang="0">
                  <a:pos x="T4" y="T5"/>
                </a:cxn>
                <a:cxn ang="0">
                  <a:pos x="T6" y="T7"/>
                </a:cxn>
                <a:cxn ang="0">
                  <a:pos x="T8" y="T9"/>
                </a:cxn>
                <a:cxn ang="0">
                  <a:pos x="T10" y="T11"/>
                </a:cxn>
                <a:cxn ang="0">
                  <a:pos x="T12" y="T13"/>
                </a:cxn>
              </a:cxnLst>
              <a:rect l="0" t="0" r="r" b="b"/>
              <a:pathLst>
                <a:path w="42" h="28">
                  <a:moveTo>
                    <a:pt x="34" y="24"/>
                  </a:moveTo>
                  <a:cubicBezTo>
                    <a:pt x="34" y="26"/>
                    <a:pt x="34" y="27"/>
                    <a:pt x="35" y="28"/>
                  </a:cubicBezTo>
                  <a:cubicBezTo>
                    <a:pt x="42" y="26"/>
                    <a:pt x="42" y="26"/>
                    <a:pt x="42" y="26"/>
                  </a:cubicBezTo>
                  <a:cubicBezTo>
                    <a:pt x="42" y="24"/>
                    <a:pt x="41" y="23"/>
                    <a:pt x="41" y="21"/>
                  </a:cubicBezTo>
                  <a:cubicBezTo>
                    <a:pt x="35" y="7"/>
                    <a:pt x="18" y="0"/>
                    <a:pt x="4" y="6"/>
                  </a:cubicBezTo>
                  <a:cubicBezTo>
                    <a:pt x="2" y="7"/>
                    <a:pt x="1" y="7"/>
                    <a:pt x="0" y="8"/>
                  </a:cubicBezTo>
                  <a:cubicBezTo>
                    <a:pt x="14" y="4"/>
                    <a:pt x="28" y="11"/>
                    <a:pt x="34" y="24"/>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80" name="Freeform 43"/>
            <p:cNvSpPr>
              <a:spLocks/>
            </p:cNvSpPr>
            <p:nvPr/>
          </p:nvSpPr>
          <p:spPr bwMode="auto">
            <a:xfrm>
              <a:off x="6821" y="566"/>
              <a:ext cx="10" cy="18"/>
            </a:xfrm>
            <a:custGeom>
              <a:avLst/>
              <a:gdLst>
                <a:gd name="T0" fmla="*/ 20 w 20"/>
                <a:gd name="T1" fmla="*/ 0 h 40"/>
                <a:gd name="T2" fmla="*/ 16 w 20"/>
                <a:gd name="T3" fmla="*/ 1 h 40"/>
                <a:gd name="T4" fmla="*/ 3 w 20"/>
                <a:gd name="T5" fmla="*/ 30 h 40"/>
                <a:gd name="T6" fmla="*/ 3 w 20"/>
                <a:gd name="T7" fmla="*/ 30 h 40"/>
                <a:gd name="T8" fmla="*/ 3 w 20"/>
                <a:gd name="T9" fmla="*/ 31 h 40"/>
                <a:gd name="T10" fmla="*/ 4 w 20"/>
                <a:gd name="T11" fmla="*/ 36 h 40"/>
                <a:gd name="T12" fmla="*/ 6 w 20"/>
                <a:gd name="T13" fmla="*/ 40 h 40"/>
                <a:gd name="T14" fmla="*/ 10 w 20"/>
                <a:gd name="T15" fmla="*/ 38 h 40"/>
                <a:gd name="T16" fmla="*/ 13 w 20"/>
                <a:gd name="T17" fmla="*/ 37 h 40"/>
                <a:gd name="T18" fmla="*/ 11 w 20"/>
                <a:gd name="T19" fmla="*/ 33 h 40"/>
                <a:gd name="T20" fmla="*/ 20 w 20"/>
                <a:gd name="T21"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 h="40">
                  <a:moveTo>
                    <a:pt x="20" y="0"/>
                  </a:moveTo>
                  <a:cubicBezTo>
                    <a:pt x="18" y="0"/>
                    <a:pt x="17" y="1"/>
                    <a:pt x="16" y="1"/>
                  </a:cubicBezTo>
                  <a:cubicBezTo>
                    <a:pt x="6" y="7"/>
                    <a:pt x="0" y="19"/>
                    <a:pt x="3" y="30"/>
                  </a:cubicBezTo>
                  <a:cubicBezTo>
                    <a:pt x="3" y="30"/>
                    <a:pt x="3" y="30"/>
                    <a:pt x="3" y="30"/>
                  </a:cubicBezTo>
                  <a:cubicBezTo>
                    <a:pt x="3" y="31"/>
                    <a:pt x="3" y="31"/>
                    <a:pt x="3" y="31"/>
                  </a:cubicBezTo>
                  <a:cubicBezTo>
                    <a:pt x="3" y="33"/>
                    <a:pt x="4" y="34"/>
                    <a:pt x="4" y="36"/>
                  </a:cubicBezTo>
                  <a:cubicBezTo>
                    <a:pt x="5" y="37"/>
                    <a:pt x="6" y="39"/>
                    <a:pt x="6" y="40"/>
                  </a:cubicBezTo>
                  <a:cubicBezTo>
                    <a:pt x="10" y="38"/>
                    <a:pt x="10" y="38"/>
                    <a:pt x="10" y="38"/>
                  </a:cubicBezTo>
                  <a:cubicBezTo>
                    <a:pt x="13" y="37"/>
                    <a:pt x="13" y="37"/>
                    <a:pt x="13" y="37"/>
                  </a:cubicBezTo>
                  <a:cubicBezTo>
                    <a:pt x="13" y="36"/>
                    <a:pt x="12" y="34"/>
                    <a:pt x="11" y="33"/>
                  </a:cubicBezTo>
                  <a:cubicBezTo>
                    <a:pt x="6" y="21"/>
                    <a:pt x="10" y="8"/>
                    <a:pt x="20" y="0"/>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81" name="Freeform 44"/>
            <p:cNvSpPr>
              <a:spLocks/>
            </p:cNvSpPr>
            <p:nvPr/>
          </p:nvSpPr>
          <p:spPr bwMode="auto">
            <a:xfrm>
              <a:off x="6821" y="572"/>
              <a:ext cx="29" cy="13"/>
            </a:xfrm>
            <a:custGeom>
              <a:avLst/>
              <a:gdLst>
                <a:gd name="T0" fmla="*/ 58 w 61"/>
                <a:gd name="T1" fmla="*/ 0 h 29"/>
                <a:gd name="T2" fmla="*/ 1 w 61"/>
                <a:gd name="T3" fmla="*/ 23 h 29"/>
                <a:gd name="T4" fmla="*/ 1 w 61"/>
                <a:gd name="T5" fmla="*/ 27 h 29"/>
                <a:gd name="T6" fmla="*/ 3 w 61"/>
                <a:gd name="T7" fmla="*/ 29 h 29"/>
                <a:gd name="T8" fmla="*/ 61 w 61"/>
                <a:gd name="T9" fmla="*/ 5 h 29"/>
                <a:gd name="T10" fmla="*/ 61 w 61"/>
                <a:gd name="T11" fmla="*/ 2 h 29"/>
                <a:gd name="T12" fmla="*/ 58 w 61"/>
                <a:gd name="T13" fmla="*/ 0 h 29"/>
              </a:gdLst>
              <a:ahLst/>
              <a:cxnLst>
                <a:cxn ang="0">
                  <a:pos x="T0" y="T1"/>
                </a:cxn>
                <a:cxn ang="0">
                  <a:pos x="T2" y="T3"/>
                </a:cxn>
                <a:cxn ang="0">
                  <a:pos x="T4" y="T5"/>
                </a:cxn>
                <a:cxn ang="0">
                  <a:pos x="T6" y="T7"/>
                </a:cxn>
                <a:cxn ang="0">
                  <a:pos x="T8" y="T9"/>
                </a:cxn>
                <a:cxn ang="0">
                  <a:pos x="T10" y="T11"/>
                </a:cxn>
                <a:cxn ang="0">
                  <a:pos x="T12" y="T13"/>
                </a:cxn>
              </a:cxnLst>
              <a:rect l="0" t="0" r="r" b="b"/>
              <a:pathLst>
                <a:path w="61" h="29">
                  <a:moveTo>
                    <a:pt x="58" y="0"/>
                  </a:moveTo>
                  <a:cubicBezTo>
                    <a:pt x="1" y="23"/>
                    <a:pt x="1" y="23"/>
                    <a:pt x="1" y="23"/>
                  </a:cubicBezTo>
                  <a:cubicBezTo>
                    <a:pt x="1" y="23"/>
                    <a:pt x="0" y="25"/>
                    <a:pt x="1" y="27"/>
                  </a:cubicBezTo>
                  <a:cubicBezTo>
                    <a:pt x="2" y="28"/>
                    <a:pt x="3" y="29"/>
                    <a:pt x="3" y="29"/>
                  </a:cubicBezTo>
                  <a:cubicBezTo>
                    <a:pt x="61" y="5"/>
                    <a:pt x="61" y="5"/>
                    <a:pt x="61" y="5"/>
                  </a:cubicBezTo>
                  <a:cubicBezTo>
                    <a:pt x="61" y="5"/>
                    <a:pt x="61" y="4"/>
                    <a:pt x="61" y="2"/>
                  </a:cubicBezTo>
                  <a:cubicBezTo>
                    <a:pt x="60" y="0"/>
                    <a:pt x="58" y="0"/>
                    <a:pt x="58" y="0"/>
                  </a:cubicBez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82" name="Freeform 45"/>
            <p:cNvSpPr>
              <a:spLocks noEditPoints="1"/>
            </p:cNvSpPr>
            <p:nvPr/>
          </p:nvSpPr>
          <p:spPr bwMode="auto">
            <a:xfrm>
              <a:off x="6761" y="707"/>
              <a:ext cx="86" cy="101"/>
            </a:xfrm>
            <a:custGeom>
              <a:avLst/>
              <a:gdLst>
                <a:gd name="T0" fmla="*/ 100 w 178"/>
                <a:gd name="T1" fmla="*/ 161 h 219"/>
                <a:gd name="T2" fmla="*/ 175 w 178"/>
                <a:gd name="T3" fmla="*/ 114 h 219"/>
                <a:gd name="T4" fmla="*/ 176 w 178"/>
                <a:gd name="T5" fmla="*/ 113 h 219"/>
                <a:gd name="T6" fmla="*/ 176 w 178"/>
                <a:gd name="T7" fmla="*/ 113 h 219"/>
                <a:gd name="T8" fmla="*/ 177 w 178"/>
                <a:gd name="T9" fmla="*/ 112 h 219"/>
                <a:gd name="T10" fmla="*/ 177 w 178"/>
                <a:gd name="T11" fmla="*/ 110 h 219"/>
                <a:gd name="T12" fmla="*/ 177 w 178"/>
                <a:gd name="T13" fmla="*/ 109 h 219"/>
                <a:gd name="T14" fmla="*/ 177 w 178"/>
                <a:gd name="T15" fmla="*/ 108 h 219"/>
                <a:gd name="T16" fmla="*/ 176 w 178"/>
                <a:gd name="T17" fmla="*/ 107 h 219"/>
                <a:gd name="T18" fmla="*/ 176 w 178"/>
                <a:gd name="T19" fmla="*/ 107 h 219"/>
                <a:gd name="T20" fmla="*/ 175 w 178"/>
                <a:gd name="T21" fmla="*/ 106 h 219"/>
                <a:gd name="T22" fmla="*/ 174 w 178"/>
                <a:gd name="T23" fmla="*/ 105 h 219"/>
                <a:gd name="T24" fmla="*/ 100 w 178"/>
                <a:gd name="T25" fmla="*/ 58 h 219"/>
                <a:gd name="T26" fmla="*/ 176 w 178"/>
                <a:gd name="T27" fmla="*/ 3 h 219"/>
                <a:gd name="T28" fmla="*/ 89 w 178"/>
                <a:gd name="T29" fmla="*/ 51 h 219"/>
                <a:gd name="T30" fmla="*/ 2 w 178"/>
                <a:gd name="T31" fmla="*/ 3 h 219"/>
                <a:gd name="T32" fmla="*/ 78 w 178"/>
                <a:gd name="T33" fmla="*/ 58 h 219"/>
                <a:gd name="T34" fmla="*/ 3 w 178"/>
                <a:gd name="T35" fmla="*/ 105 h 219"/>
                <a:gd name="T36" fmla="*/ 2 w 178"/>
                <a:gd name="T37" fmla="*/ 106 h 219"/>
                <a:gd name="T38" fmla="*/ 2 w 178"/>
                <a:gd name="T39" fmla="*/ 107 h 219"/>
                <a:gd name="T40" fmla="*/ 2 w 178"/>
                <a:gd name="T41" fmla="*/ 107 h 219"/>
                <a:gd name="T42" fmla="*/ 1 w 178"/>
                <a:gd name="T43" fmla="*/ 108 h 219"/>
                <a:gd name="T44" fmla="*/ 1 w 178"/>
                <a:gd name="T45" fmla="*/ 109 h 219"/>
                <a:gd name="T46" fmla="*/ 1 w 178"/>
                <a:gd name="T47" fmla="*/ 110 h 219"/>
                <a:gd name="T48" fmla="*/ 1 w 178"/>
                <a:gd name="T49" fmla="*/ 112 h 219"/>
                <a:gd name="T50" fmla="*/ 1 w 178"/>
                <a:gd name="T51" fmla="*/ 113 h 219"/>
                <a:gd name="T52" fmla="*/ 2 w 178"/>
                <a:gd name="T53" fmla="*/ 113 h 219"/>
                <a:gd name="T54" fmla="*/ 3 w 178"/>
                <a:gd name="T55" fmla="*/ 114 h 219"/>
                <a:gd name="T56" fmla="*/ 78 w 178"/>
                <a:gd name="T57" fmla="*/ 161 h 219"/>
                <a:gd name="T58" fmla="*/ 2 w 178"/>
                <a:gd name="T59" fmla="*/ 216 h 219"/>
                <a:gd name="T60" fmla="*/ 10 w 178"/>
                <a:gd name="T61" fmla="*/ 218 h 219"/>
                <a:gd name="T62" fmla="*/ 168 w 178"/>
                <a:gd name="T63" fmla="*/ 218 h 219"/>
                <a:gd name="T64" fmla="*/ 176 w 178"/>
                <a:gd name="T65" fmla="*/ 216 h 219"/>
                <a:gd name="T66" fmla="*/ 18 w 178"/>
                <a:gd name="T67" fmla="*/ 110 h 219"/>
                <a:gd name="T68" fmla="*/ 160 w 178"/>
                <a:gd name="T69" fmla="*/ 110 h 219"/>
                <a:gd name="T70" fmla="*/ 18 w 178"/>
                <a:gd name="T71" fmla="*/ 110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78" h="219">
                  <a:moveTo>
                    <a:pt x="174" y="208"/>
                  </a:moveTo>
                  <a:cubicBezTo>
                    <a:pt x="100" y="161"/>
                    <a:pt x="100" y="161"/>
                    <a:pt x="100" y="161"/>
                  </a:cubicBezTo>
                  <a:cubicBezTo>
                    <a:pt x="174" y="115"/>
                    <a:pt x="174" y="115"/>
                    <a:pt x="174" y="115"/>
                  </a:cubicBezTo>
                  <a:cubicBezTo>
                    <a:pt x="175" y="114"/>
                    <a:pt x="175" y="114"/>
                    <a:pt x="175" y="114"/>
                  </a:cubicBezTo>
                  <a:cubicBezTo>
                    <a:pt x="175" y="114"/>
                    <a:pt x="175" y="114"/>
                    <a:pt x="175" y="114"/>
                  </a:cubicBezTo>
                  <a:cubicBezTo>
                    <a:pt x="175" y="114"/>
                    <a:pt x="176" y="114"/>
                    <a:pt x="176" y="113"/>
                  </a:cubicBezTo>
                  <a:cubicBezTo>
                    <a:pt x="176" y="113"/>
                    <a:pt x="176" y="113"/>
                    <a:pt x="176" y="113"/>
                  </a:cubicBezTo>
                  <a:cubicBezTo>
                    <a:pt x="176" y="113"/>
                    <a:pt x="176" y="113"/>
                    <a:pt x="176" y="113"/>
                  </a:cubicBezTo>
                  <a:cubicBezTo>
                    <a:pt x="177" y="112"/>
                    <a:pt x="177" y="112"/>
                    <a:pt x="177" y="112"/>
                  </a:cubicBezTo>
                  <a:cubicBezTo>
                    <a:pt x="177" y="112"/>
                    <a:pt x="177" y="112"/>
                    <a:pt x="177" y="112"/>
                  </a:cubicBezTo>
                  <a:cubicBezTo>
                    <a:pt x="177" y="111"/>
                    <a:pt x="177" y="111"/>
                    <a:pt x="177" y="111"/>
                  </a:cubicBezTo>
                  <a:cubicBezTo>
                    <a:pt x="177" y="110"/>
                    <a:pt x="177" y="110"/>
                    <a:pt x="177" y="110"/>
                  </a:cubicBezTo>
                  <a:cubicBezTo>
                    <a:pt x="177" y="110"/>
                    <a:pt x="177" y="110"/>
                    <a:pt x="177" y="110"/>
                  </a:cubicBezTo>
                  <a:cubicBezTo>
                    <a:pt x="177" y="109"/>
                    <a:pt x="177" y="109"/>
                    <a:pt x="177" y="109"/>
                  </a:cubicBezTo>
                  <a:cubicBezTo>
                    <a:pt x="177" y="109"/>
                    <a:pt x="177" y="109"/>
                    <a:pt x="177" y="109"/>
                  </a:cubicBezTo>
                  <a:cubicBezTo>
                    <a:pt x="177" y="108"/>
                    <a:pt x="177" y="108"/>
                    <a:pt x="177" y="108"/>
                  </a:cubicBezTo>
                  <a:cubicBezTo>
                    <a:pt x="177" y="108"/>
                    <a:pt x="177" y="108"/>
                    <a:pt x="177" y="108"/>
                  </a:cubicBezTo>
                  <a:cubicBezTo>
                    <a:pt x="176" y="107"/>
                    <a:pt x="176" y="107"/>
                    <a:pt x="176" y="107"/>
                  </a:cubicBezTo>
                  <a:cubicBezTo>
                    <a:pt x="176" y="107"/>
                    <a:pt x="176" y="107"/>
                    <a:pt x="176" y="107"/>
                  </a:cubicBezTo>
                  <a:cubicBezTo>
                    <a:pt x="176" y="107"/>
                    <a:pt x="176" y="107"/>
                    <a:pt x="176" y="107"/>
                  </a:cubicBezTo>
                  <a:cubicBezTo>
                    <a:pt x="176" y="106"/>
                    <a:pt x="176" y="106"/>
                    <a:pt x="176" y="106"/>
                  </a:cubicBezTo>
                  <a:cubicBezTo>
                    <a:pt x="175" y="106"/>
                    <a:pt x="175" y="106"/>
                    <a:pt x="175" y="106"/>
                  </a:cubicBezTo>
                  <a:cubicBezTo>
                    <a:pt x="175" y="105"/>
                    <a:pt x="175" y="105"/>
                    <a:pt x="175" y="105"/>
                  </a:cubicBezTo>
                  <a:cubicBezTo>
                    <a:pt x="174" y="105"/>
                    <a:pt x="174" y="105"/>
                    <a:pt x="174" y="105"/>
                  </a:cubicBezTo>
                  <a:cubicBezTo>
                    <a:pt x="174" y="105"/>
                    <a:pt x="174" y="105"/>
                    <a:pt x="174" y="105"/>
                  </a:cubicBezTo>
                  <a:cubicBezTo>
                    <a:pt x="100" y="58"/>
                    <a:pt x="100" y="58"/>
                    <a:pt x="100" y="58"/>
                  </a:cubicBezTo>
                  <a:cubicBezTo>
                    <a:pt x="174" y="12"/>
                    <a:pt x="174" y="12"/>
                    <a:pt x="174" y="12"/>
                  </a:cubicBezTo>
                  <a:cubicBezTo>
                    <a:pt x="177" y="10"/>
                    <a:pt x="178" y="6"/>
                    <a:pt x="176" y="3"/>
                  </a:cubicBezTo>
                  <a:cubicBezTo>
                    <a:pt x="174" y="1"/>
                    <a:pt x="171" y="0"/>
                    <a:pt x="168" y="2"/>
                  </a:cubicBezTo>
                  <a:cubicBezTo>
                    <a:pt x="89" y="51"/>
                    <a:pt x="89" y="51"/>
                    <a:pt x="89" y="51"/>
                  </a:cubicBezTo>
                  <a:cubicBezTo>
                    <a:pt x="10" y="2"/>
                    <a:pt x="10" y="2"/>
                    <a:pt x="10" y="2"/>
                  </a:cubicBezTo>
                  <a:cubicBezTo>
                    <a:pt x="7" y="0"/>
                    <a:pt x="3" y="1"/>
                    <a:pt x="2" y="3"/>
                  </a:cubicBezTo>
                  <a:cubicBezTo>
                    <a:pt x="0" y="6"/>
                    <a:pt x="1" y="10"/>
                    <a:pt x="4" y="12"/>
                  </a:cubicBezTo>
                  <a:cubicBezTo>
                    <a:pt x="78" y="58"/>
                    <a:pt x="78" y="58"/>
                    <a:pt x="78" y="58"/>
                  </a:cubicBezTo>
                  <a:cubicBezTo>
                    <a:pt x="4" y="105"/>
                    <a:pt x="4" y="105"/>
                    <a:pt x="4" y="105"/>
                  </a:cubicBezTo>
                  <a:cubicBezTo>
                    <a:pt x="3" y="105"/>
                    <a:pt x="3" y="105"/>
                    <a:pt x="3" y="105"/>
                  </a:cubicBezTo>
                  <a:cubicBezTo>
                    <a:pt x="3" y="105"/>
                    <a:pt x="3" y="105"/>
                    <a:pt x="3" y="105"/>
                  </a:cubicBezTo>
                  <a:cubicBezTo>
                    <a:pt x="2" y="106"/>
                    <a:pt x="2" y="106"/>
                    <a:pt x="2" y="106"/>
                  </a:cubicBezTo>
                  <a:cubicBezTo>
                    <a:pt x="2" y="106"/>
                    <a:pt x="2" y="106"/>
                    <a:pt x="2" y="106"/>
                  </a:cubicBezTo>
                  <a:cubicBezTo>
                    <a:pt x="2" y="107"/>
                    <a:pt x="2" y="107"/>
                    <a:pt x="2" y="107"/>
                  </a:cubicBezTo>
                  <a:cubicBezTo>
                    <a:pt x="2" y="107"/>
                    <a:pt x="2" y="107"/>
                    <a:pt x="2" y="107"/>
                  </a:cubicBezTo>
                  <a:cubicBezTo>
                    <a:pt x="2" y="107"/>
                    <a:pt x="2" y="107"/>
                    <a:pt x="2" y="107"/>
                  </a:cubicBezTo>
                  <a:cubicBezTo>
                    <a:pt x="1" y="108"/>
                    <a:pt x="1" y="108"/>
                    <a:pt x="1" y="108"/>
                  </a:cubicBezTo>
                  <a:cubicBezTo>
                    <a:pt x="1" y="108"/>
                    <a:pt x="1" y="108"/>
                    <a:pt x="1" y="108"/>
                  </a:cubicBezTo>
                  <a:cubicBezTo>
                    <a:pt x="1" y="109"/>
                    <a:pt x="1" y="109"/>
                    <a:pt x="1" y="109"/>
                  </a:cubicBezTo>
                  <a:cubicBezTo>
                    <a:pt x="1" y="109"/>
                    <a:pt x="1" y="109"/>
                    <a:pt x="1" y="109"/>
                  </a:cubicBezTo>
                  <a:cubicBezTo>
                    <a:pt x="1" y="110"/>
                    <a:pt x="1" y="110"/>
                    <a:pt x="1" y="110"/>
                  </a:cubicBezTo>
                  <a:cubicBezTo>
                    <a:pt x="1" y="110"/>
                    <a:pt x="1" y="110"/>
                    <a:pt x="1" y="110"/>
                  </a:cubicBezTo>
                  <a:cubicBezTo>
                    <a:pt x="1" y="111"/>
                    <a:pt x="1" y="111"/>
                    <a:pt x="1" y="111"/>
                  </a:cubicBezTo>
                  <a:cubicBezTo>
                    <a:pt x="1" y="112"/>
                    <a:pt x="1" y="112"/>
                    <a:pt x="1" y="112"/>
                  </a:cubicBezTo>
                  <a:cubicBezTo>
                    <a:pt x="1" y="112"/>
                    <a:pt x="1" y="112"/>
                    <a:pt x="1" y="112"/>
                  </a:cubicBezTo>
                  <a:cubicBezTo>
                    <a:pt x="1" y="113"/>
                    <a:pt x="1" y="113"/>
                    <a:pt x="1" y="113"/>
                  </a:cubicBezTo>
                  <a:cubicBezTo>
                    <a:pt x="2" y="113"/>
                    <a:pt x="2" y="113"/>
                    <a:pt x="2" y="113"/>
                  </a:cubicBezTo>
                  <a:cubicBezTo>
                    <a:pt x="2" y="113"/>
                    <a:pt x="2" y="113"/>
                    <a:pt x="2" y="113"/>
                  </a:cubicBezTo>
                  <a:cubicBezTo>
                    <a:pt x="2" y="114"/>
                    <a:pt x="2" y="114"/>
                    <a:pt x="3" y="114"/>
                  </a:cubicBezTo>
                  <a:cubicBezTo>
                    <a:pt x="3" y="114"/>
                    <a:pt x="3" y="114"/>
                    <a:pt x="3" y="114"/>
                  </a:cubicBezTo>
                  <a:cubicBezTo>
                    <a:pt x="4" y="115"/>
                    <a:pt x="4" y="115"/>
                    <a:pt x="4" y="115"/>
                  </a:cubicBezTo>
                  <a:cubicBezTo>
                    <a:pt x="78" y="161"/>
                    <a:pt x="78" y="161"/>
                    <a:pt x="78" y="161"/>
                  </a:cubicBezTo>
                  <a:cubicBezTo>
                    <a:pt x="4" y="208"/>
                    <a:pt x="4" y="208"/>
                    <a:pt x="4" y="208"/>
                  </a:cubicBezTo>
                  <a:cubicBezTo>
                    <a:pt x="1" y="210"/>
                    <a:pt x="0" y="213"/>
                    <a:pt x="2" y="216"/>
                  </a:cubicBezTo>
                  <a:cubicBezTo>
                    <a:pt x="3" y="218"/>
                    <a:pt x="5" y="219"/>
                    <a:pt x="7" y="219"/>
                  </a:cubicBezTo>
                  <a:cubicBezTo>
                    <a:pt x="8" y="219"/>
                    <a:pt x="9" y="219"/>
                    <a:pt x="10" y="218"/>
                  </a:cubicBezTo>
                  <a:cubicBezTo>
                    <a:pt x="89" y="169"/>
                    <a:pt x="89" y="169"/>
                    <a:pt x="89" y="169"/>
                  </a:cubicBezTo>
                  <a:cubicBezTo>
                    <a:pt x="168" y="218"/>
                    <a:pt x="168" y="218"/>
                    <a:pt x="168" y="218"/>
                  </a:cubicBezTo>
                  <a:cubicBezTo>
                    <a:pt x="169" y="219"/>
                    <a:pt x="170" y="219"/>
                    <a:pt x="171" y="219"/>
                  </a:cubicBezTo>
                  <a:cubicBezTo>
                    <a:pt x="173" y="219"/>
                    <a:pt x="175" y="218"/>
                    <a:pt x="176" y="216"/>
                  </a:cubicBezTo>
                  <a:cubicBezTo>
                    <a:pt x="178" y="213"/>
                    <a:pt x="177" y="210"/>
                    <a:pt x="174" y="208"/>
                  </a:cubicBezTo>
                  <a:close/>
                  <a:moveTo>
                    <a:pt x="18" y="110"/>
                  </a:moveTo>
                  <a:cubicBezTo>
                    <a:pt x="89" y="65"/>
                    <a:pt x="89" y="65"/>
                    <a:pt x="89" y="65"/>
                  </a:cubicBezTo>
                  <a:cubicBezTo>
                    <a:pt x="160" y="110"/>
                    <a:pt x="160" y="110"/>
                    <a:pt x="160" y="110"/>
                  </a:cubicBezTo>
                  <a:cubicBezTo>
                    <a:pt x="89" y="154"/>
                    <a:pt x="89" y="154"/>
                    <a:pt x="89" y="154"/>
                  </a:cubicBezTo>
                  <a:lnTo>
                    <a:pt x="18" y="11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83" name="Freeform 46"/>
            <p:cNvSpPr>
              <a:spLocks/>
            </p:cNvSpPr>
            <p:nvPr/>
          </p:nvSpPr>
          <p:spPr bwMode="auto">
            <a:xfrm>
              <a:off x="6744" y="799"/>
              <a:ext cx="120" cy="38"/>
            </a:xfrm>
            <a:custGeom>
              <a:avLst/>
              <a:gdLst>
                <a:gd name="T0" fmla="*/ 250 w 250"/>
                <a:gd name="T1" fmla="*/ 72 h 81"/>
                <a:gd name="T2" fmla="*/ 241 w 250"/>
                <a:gd name="T3" fmla="*/ 81 h 81"/>
                <a:gd name="T4" fmla="*/ 9 w 250"/>
                <a:gd name="T5" fmla="*/ 81 h 81"/>
                <a:gd name="T6" fmla="*/ 0 w 250"/>
                <a:gd name="T7" fmla="*/ 72 h 81"/>
                <a:gd name="T8" fmla="*/ 0 w 250"/>
                <a:gd name="T9" fmla="*/ 9 h 81"/>
                <a:gd name="T10" fmla="*/ 9 w 250"/>
                <a:gd name="T11" fmla="*/ 0 h 81"/>
                <a:gd name="T12" fmla="*/ 241 w 250"/>
                <a:gd name="T13" fmla="*/ 0 h 81"/>
                <a:gd name="T14" fmla="*/ 250 w 250"/>
                <a:gd name="T15" fmla="*/ 9 h 81"/>
                <a:gd name="T16" fmla="*/ 250 w 250"/>
                <a:gd name="T17" fmla="*/ 72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0" h="81">
                  <a:moveTo>
                    <a:pt x="250" y="72"/>
                  </a:moveTo>
                  <a:cubicBezTo>
                    <a:pt x="250" y="77"/>
                    <a:pt x="246" y="81"/>
                    <a:pt x="241" y="81"/>
                  </a:cubicBezTo>
                  <a:cubicBezTo>
                    <a:pt x="9" y="81"/>
                    <a:pt x="9" y="81"/>
                    <a:pt x="9" y="81"/>
                  </a:cubicBezTo>
                  <a:cubicBezTo>
                    <a:pt x="4" y="81"/>
                    <a:pt x="0" y="77"/>
                    <a:pt x="0" y="72"/>
                  </a:cubicBezTo>
                  <a:cubicBezTo>
                    <a:pt x="0" y="9"/>
                    <a:pt x="0" y="9"/>
                    <a:pt x="0" y="9"/>
                  </a:cubicBezTo>
                  <a:cubicBezTo>
                    <a:pt x="0" y="4"/>
                    <a:pt x="4" y="0"/>
                    <a:pt x="9" y="0"/>
                  </a:cubicBezTo>
                  <a:cubicBezTo>
                    <a:pt x="241" y="0"/>
                    <a:pt x="241" y="0"/>
                    <a:pt x="241" y="0"/>
                  </a:cubicBezTo>
                  <a:cubicBezTo>
                    <a:pt x="246" y="0"/>
                    <a:pt x="250" y="4"/>
                    <a:pt x="250" y="9"/>
                  </a:cubicBezTo>
                  <a:lnTo>
                    <a:pt x="250" y="72"/>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84" name="Freeform 47"/>
            <p:cNvSpPr>
              <a:spLocks/>
            </p:cNvSpPr>
            <p:nvPr/>
          </p:nvSpPr>
          <p:spPr bwMode="auto">
            <a:xfrm>
              <a:off x="6744" y="805"/>
              <a:ext cx="114" cy="32"/>
            </a:xfrm>
            <a:custGeom>
              <a:avLst/>
              <a:gdLst>
                <a:gd name="T0" fmla="*/ 22 w 236"/>
                <a:gd name="T1" fmla="*/ 55 h 68"/>
                <a:gd name="T2" fmla="*/ 14 w 236"/>
                <a:gd name="T3" fmla="*/ 46 h 68"/>
                <a:gd name="T4" fmla="*/ 14 w 236"/>
                <a:gd name="T5" fmla="*/ 0 h 68"/>
                <a:gd name="T6" fmla="*/ 0 w 236"/>
                <a:gd name="T7" fmla="*/ 0 h 68"/>
                <a:gd name="T8" fmla="*/ 0 w 236"/>
                <a:gd name="T9" fmla="*/ 59 h 68"/>
                <a:gd name="T10" fmla="*/ 9 w 236"/>
                <a:gd name="T11" fmla="*/ 68 h 68"/>
                <a:gd name="T12" fmla="*/ 236 w 236"/>
                <a:gd name="T13" fmla="*/ 68 h 68"/>
                <a:gd name="T14" fmla="*/ 236 w 236"/>
                <a:gd name="T15" fmla="*/ 55 h 68"/>
                <a:gd name="T16" fmla="*/ 22 w 236"/>
                <a:gd name="T17" fmla="*/ 55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6" h="68">
                  <a:moveTo>
                    <a:pt x="22" y="55"/>
                  </a:moveTo>
                  <a:cubicBezTo>
                    <a:pt x="17" y="55"/>
                    <a:pt x="14" y="51"/>
                    <a:pt x="14" y="46"/>
                  </a:cubicBezTo>
                  <a:cubicBezTo>
                    <a:pt x="14" y="0"/>
                    <a:pt x="14" y="0"/>
                    <a:pt x="14" y="0"/>
                  </a:cubicBezTo>
                  <a:cubicBezTo>
                    <a:pt x="0" y="0"/>
                    <a:pt x="0" y="0"/>
                    <a:pt x="0" y="0"/>
                  </a:cubicBezTo>
                  <a:cubicBezTo>
                    <a:pt x="0" y="59"/>
                    <a:pt x="0" y="59"/>
                    <a:pt x="0" y="59"/>
                  </a:cubicBezTo>
                  <a:cubicBezTo>
                    <a:pt x="0" y="64"/>
                    <a:pt x="4" y="68"/>
                    <a:pt x="9" y="68"/>
                  </a:cubicBezTo>
                  <a:cubicBezTo>
                    <a:pt x="236" y="68"/>
                    <a:pt x="236" y="68"/>
                    <a:pt x="236" y="68"/>
                  </a:cubicBezTo>
                  <a:cubicBezTo>
                    <a:pt x="236" y="55"/>
                    <a:pt x="236" y="55"/>
                    <a:pt x="236" y="55"/>
                  </a:cubicBezTo>
                  <a:lnTo>
                    <a:pt x="22" y="55"/>
                  </a:lnTo>
                  <a:close/>
                </a:path>
              </a:pathLst>
            </a:custGeom>
            <a:solidFill>
              <a:srgbClr val="DB7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85" name="Freeform 48"/>
            <p:cNvSpPr>
              <a:spLocks/>
            </p:cNvSpPr>
            <p:nvPr/>
          </p:nvSpPr>
          <p:spPr bwMode="auto">
            <a:xfrm>
              <a:off x="6744" y="799"/>
              <a:ext cx="120" cy="38"/>
            </a:xfrm>
            <a:custGeom>
              <a:avLst/>
              <a:gdLst>
                <a:gd name="T0" fmla="*/ 241 w 250"/>
                <a:gd name="T1" fmla="*/ 81 h 81"/>
                <a:gd name="T2" fmla="*/ 236 w 250"/>
                <a:gd name="T3" fmla="*/ 81 h 81"/>
                <a:gd name="T4" fmla="*/ 236 w 250"/>
                <a:gd name="T5" fmla="*/ 22 h 81"/>
                <a:gd name="T6" fmla="*/ 228 w 250"/>
                <a:gd name="T7" fmla="*/ 13 h 81"/>
                <a:gd name="T8" fmla="*/ 0 w 250"/>
                <a:gd name="T9" fmla="*/ 13 h 81"/>
                <a:gd name="T10" fmla="*/ 0 w 250"/>
                <a:gd name="T11" fmla="*/ 9 h 81"/>
                <a:gd name="T12" fmla="*/ 9 w 250"/>
                <a:gd name="T13" fmla="*/ 0 h 81"/>
                <a:gd name="T14" fmla="*/ 241 w 250"/>
                <a:gd name="T15" fmla="*/ 0 h 81"/>
                <a:gd name="T16" fmla="*/ 250 w 250"/>
                <a:gd name="T17" fmla="*/ 9 h 81"/>
                <a:gd name="T18" fmla="*/ 250 w 250"/>
                <a:gd name="T19" fmla="*/ 72 h 81"/>
                <a:gd name="T20" fmla="*/ 241 w 250"/>
                <a:gd name="T21" fmla="*/ 81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0" h="81">
                  <a:moveTo>
                    <a:pt x="241" y="81"/>
                  </a:moveTo>
                  <a:cubicBezTo>
                    <a:pt x="236" y="81"/>
                    <a:pt x="236" y="81"/>
                    <a:pt x="236" y="81"/>
                  </a:cubicBezTo>
                  <a:cubicBezTo>
                    <a:pt x="236" y="22"/>
                    <a:pt x="236" y="22"/>
                    <a:pt x="236" y="22"/>
                  </a:cubicBezTo>
                  <a:cubicBezTo>
                    <a:pt x="236" y="17"/>
                    <a:pt x="232" y="13"/>
                    <a:pt x="228" y="13"/>
                  </a:cubicBezTo>
                  <a:cubicBezTo>
                    <a:pt x="0" y="13"/>
                    <a:pt x="0" y="13"/>
                    <a:pt x="0" y="13"/>
                  </a:cubicBezTo>
                  <a:cubicBezTo>
                    <a:pt x="0" y="9"/>
                    <a:pt x="0" y="9"/>
                    <a:pt x="0" y="9"/>
                  </a:cubicBezTo>
                  <a:cubicBezTo>
                    <a:pt x="0" y="4"/>
                    <a:pt x="4" y="0"/>
                    <a:pt x="9" y="0"/>
                  </a:cubicBezTo>
                  <a:cubicBezTo>
                    <a:pt x="241" y="0"/>
                    <a:pt x="241" y="0"/>
                    <a:pt x="241" y="0"/>
                  </a:cubicBezTo>
                  <a:cubicBezTo>
                    <a:pt x="246" y="0"/>
                    <a:pt x="250" y="4"/>
                    <a:pt x="250" y="9"/>
                  </a:cubicBezTo>
                  <a:cubicBezTo>
                    <a:pt x="250" y="72"/>
                    <a:pt x="250" y="72"/>
                    <a:pt x="250" y="72"/>
                  </a:cubicBezTo>
                  <a:cubicBezTo>
                    <a:pt x="250" y="77"/>
                    <a:pt x="246" y="81"/>
                    <a:pt x="241" y="81"/>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86" name="Oval 49"/>
            <p:cNvSpPr>
              <a:spLocks noChangeArrowheads="1"/>
            </p:cNvSpPr>
            <p:nvPr/>
          </p:nvSpPr>
          <p:spPr bwMode="auto">
            <a:xfrm>
              <a:off x="6755" y="822"/>
              <a:ext cx="30" cy="29"/>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87" name="Oval 50"/>
            <p:cNvSpPr>
              <a:spLocks noChangeArrowheads="1"/>
            </p:cNvSpPr>
            <p:nvPr/>
          </p:nvSpPr>
          <p:spPr bwMode="auto">
            <a:xfrm>
              <a:off x="6761" y="828"/>
              <a:ext cx="18" cy="17"/>
            </a:xfrm>
            <a:prstGeom prst="ellipse">
              <a:avLst/>
            </a:pr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88" name="Freeform 51"/>
            <p:cNvSpPr>
              <a:spLocks/>
            </p:cNvSpPr>
            <p:nvPr/>
          </p:nvSpPr>
          <p:spPr bwMode="auto">
            <a:xfrm>
              <a:off x="6761" y="831"/>
              <a:ext cx="15" cy="14"/>
            </a:xfrm>
            <a:custGeom>
              <a:avLst/>
              <a:gdLst>
                <a:gd name="T0" fmla="*/ 18 w 31"/>
                <a:gd name="T1" fmla="*/ 31 h 31"/>
                <a:gd name="T2" fmla="*/ 31 w 31"/>
                <a:gd name="T3" fmla="*/ 26 h 31"/>
                <a:gd name="T4" fmla="*/ 6 w 31"/>
                <a:gd name="T5" fmla="*/ 0 h 31"/>
                <a:gd name="T6" fmla="*/ 0 w 31"/>
                <a:gd name="T7" fmla="*/ 13 h 31"/>
                <a:gd name="T8" fmla="*/ 18 w 31"/>
                <a:gd name="T9" fmla="*/ 31 h 31"/>
              </a:gdLst>
              <a:ahLst/>
              <a:cxnLst>
                <a:cxn ang="0">
                  <a:pos x="T0" y="T1"/>
                </a:cxn>
                <a:cxn ang="0">
                  <a:pos x="T2" y="T3"/>
                </a:cxn>
                <a:cxn ang="0">
                  <a:pos x="T4" y="T5"/>
                </a:cxn>
                <a:cxn ang="0">
                  <a:pos x="T6" y="T7"/>
                </a:cxn>
                <a:cxn ang="0">
                  <a:pos x="T8" y="T9"/>
                </a:cxn>
              </a:cxnLst>
              <a:rect l="0" t="0" r="r" b="b"/>
              <a:pathLst>
                <a:path w="31" h="31">
                  <a:moveTo>
                    <a:pt x="18" y="31"/>
                  </a:moveTo>
                  <a:cubicBezTo>
                    <a:pt x="23" y="31"/>
                    <a:pt x="28" y="29"/>
                    <a:pt x="31" y="26"/>
                  </a:cubicBezTo>
                  <a:cubicBezTo>
                    <a:pt x="6" y="0"/>
                    <a:pt x="6" y="0"/>
                    <a:pt x="6" y="0"/>
                  </a:cubicBezTo>
                  <a:cubicBezTo>
                    <a:pt x="2" y="4"/>
                    <a:pt x="0" y="8"/>
                    <a:pt x="0" y="13"/>
                  </a:cubicBezTo>
                  <a:cubicBezTo>
                    <a:pt x="0" y="23"/>
                    <a:pt x="8" y="31"/>
                    <a:pt x="18" y="31"/>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89" name="Oval 52"/>
            <p:cNvSpPr>
              <a:spLocks noChangeArrowheads="1"/>
            </p:cNvSpPr>
            <p:nvPr/>
          </p:nvSpPr>
          <p:spPr bwMode="auto">
            <a:xfrm>
              <a:off x="6823" y="822"/>
              <a:ext cx="30" cy="29"/>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90" name="Oval 53"/>
            <p:cNvSpPr>
              <a:spLocks noChangeArrowheads="1"/>
            </p:cNvSpPr>
            <p:nvPr/>
          </p:nvSpPr>
          <p:spPr bwMode="auto">
            <a:xfrm>
              <a:off x="6829" y="828"/>
              <a:ext cx="18" cy="17"/>
            </a:xfrm>
            <a:prstGeom prst="ellipse">
              <a:avLst/>
            </a:pr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91" name="Freeform 54"/>
            <p:cNvSpPr>
              <a:spLocks/>
            </p:cNvSpPr>
            <p:nvPr/>
          </p:nvSpPr>
          <p:spPr bwMode="auto">
            <a:xfrm>
              <a:off x="6829" y="831"/>
              <a:ext cx="15" cy="14"/>
            </a:xfrm>
            <a:custGeom>
              <a:avLst/>
              <a:gdLst>
                <a:gd name="T0" fmla="*/ 18 w 31"/>
                <a:gd name="T1" fmla="*/ 31 h 31"/>
                <a:gd name="T2" fmla="*/ 31 w 31"/>
                <a:gd name="T3" fmla="*/ 26 h 31"/>
                <a:gd name="T4" fmla="*/ 6 w 31"/>
                <a:gd name="T5" fmla="*/ 0 h 31"/>
                <a:gd name="T6" fmla="*/ 0 w 31"/>
                <a:gd name="T7" fmla="*/ 13 h 31"/>
                <a:gd name="T8" fmla="*/ 18 w 31"/>
                <a:gd name="T9" fmla="*/ 31 h 31"/>
              </a:gdLst>
              <a:ahLst/>
              <a:cxnLst>
                <a:cxn ang="0">
                  <a:pos x="T0" y="T1"/>
                </a:cxn>
                <a:cxn ang="0">
                  <a:pos x="T2" y="T3"/>
                </a:cxn>
                <a:cxn ang="0">
                  <a:pos x="T4" y="T5"/>
                </a:cxn>
                <a:cxn ang="0">
                  <a:pos x="T6" y="T7"/>
                </a:cxn>
                <a:cxn ang="0">
                  <a:pos x="T8" y="T9"/>
                </a:cxn>
              </a:cxnLst>
              <a:rect l="0" t="0" r="r" b="b"/>
              <a:pathLst>
                <a:path w="31" h="31">
                  <a:moveTo>
                    <a:pt x="18" y="31"/>
                  </a:moveTo>
                  <a:cubicBezTo>
                    <a:pt x="23" y="31"/>
                    <a:pt x="28" y="29"/>
                    <a:pt x="31" y="26"/>
                  </a:cubicBezTo>
                  <a:cubicBezTo>
                    <a:pt x="6" y="0"/>
                    <a:pt x="6" y="0"/>
                    <a:pt x="6" y="0"/>
                  </a:cubicBezTo>
                  <a:cubicBezTo>
                    <a:pt x="2" y="4"/>
                    <a:pt x="0" y="8"/>
                    <a:pt x="0" y="13"/>
                  </a:cubicBezTo>
                  <a:cubicBezTo>
                    <a:pt x="0" y="23"/>
                    <a:pt x="8" y="31"/>
                    <a:pt x="18" y="31"/>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92" name="Freeform 55"/>
            <p:cNvSpPr>
              <a:spLocks noEditPoints="1"/>
            </p:cNvSpPr>
            <p:nvPr/>
          </p:nvSpPr>
          <p:spPr bwMode="auto">
            <a:xfrm>
              <a:off x="6740" y="638"/>
              <a:ext cx="128" cy="75"/>
            </a:xfrm>
            <a:custGeom>
              <a:avLst/>
              <a:gdLst>
                <a:gd name="T0" fmla="*/ 258 w 266"/>
                <a:gd name="T1" fmla="*/ 0 h 163"/>
                <a:gd name="T2" fmla="*/ 8 w 266"/>
                <a:gd name="T3" fmla="*/ 0 h 163"/>
                <a:gd name="T4" fmla="*/ 0 w 266"/>
                <a:gd name="T5" fmla="*/ 8 h 163"/>
                <a:gd name="T6" fmla="*/ 8 w 266"/>
                <a:gd name="T7" fmla="*/ 16 h 163"/>
                <a:gd name="T8" fmla="*/ 23 w 266"/>
                <a:gd name="T9" fmla="*/ 16 h 163"/>
                <a:gd name="T10" fmla="*/ 23 w 266"/>
                <a:gd name="T11" fmla="*/ 102 h 163"/>
                <a:gd name="T12" fmla="*/ 17 w 266"/>
                <a:gd name="T13" fmla="*/ 102 h 163"/>
                <a:gd name="T14" fmla="*/ 8 w 266"/>
                <a:gd name="T15" fmla="*/ 111 h 163"/>
                <a:gd name="T16" fmla="*/ 8 w 266"/>
                <a:gd name="T17" fmla="*/ 155 h 163"/>
                <a:gd name="T18" fmla="*/ 17 w 266"/>
                <a:gd name="T19" fmla="*/ 163 h 163"/>
                <a:gd name="T20" fmla="*/ 249 w 266"/>
                <a:gd name="T21" fmla="*/ 163 h 163"/>
                <a:gd name="T22" fmla="*/ 258 w 266"/>
                <a:gd name="T23" fmla="*/ 155 h 163"/>
                <a:gd name="T24" fmla="*/ 258 w 266"/>
                <a:gd name="T25" fmla="*/ 111 h 163"/>
                <a:gd name="T26" fmla="*/ 249 w 266"/>
                <a:gd name="T27" fmla="*/ 102 h 163"/>
                <a:gd name="T28" fmla="*/ 243 w 266"/>
                <a:gd name="T29" fmla="*/ 102 h 163"/>
                <a:gd name="T30" fmla="*/ 243 w 266"/>
                <a:gd name="T31" fmla="*/ 16 h 163"/>
                <a:gd name="T32" fmla="*/ 258 w 266"/>
                <a:gd name="T33" fmla="*/ 16 h 163"/>
                <a:gd name="T34" fmla="*/ 266 w 266"/>
                <a:gd name="T35" fmla="*/ 8 h 163"/>
                <a:gd name="T36" fmla="*/ 258 w 266"/>
                <a:gd name="T37" fmla="*/ 0 h 163"/>
                <a:gd name="T38" fmla="*/ 189 w 266"/>
                <a:gd name="T39" fmla="*/ 16 h 163"/>
                <a:gd name="T40" fmla="*/ 189 w 266"/>
                <a:gd name="T41" fmla="*/ 102 h 163"/>
                <a:gd name="T42" fmla="*/ 160 w 266"/>
                <a:gd name="T43" fmla="*/ 102 h 163"/>
                <a:gd name="T44" fmla="*/ 160 w 266"/>
                <a:gd name="T45" fmla="*/ 16 h 163"/>
                <a:gd name="T46" fmla="*/ 189 w 266"/>
                <a:gd name="T47" fmla="*/ 16 h 163"/>
                <a:gd name="T48" fmla="*/ 148 w 266"/>
                <a:gd name="T49" fmla="*/ 16 h 163"/>
                <a:gd name="T50" fmla="*/ 148 w 266"/>
                <a:gd name="T51" fmla="*/ 102 h 163"/>
                <a:gd name="T52" fmla="*/ 118 w 266"/>
                <a:gd name="T53" fmla="*/ 102 h 163"/>
                <a:gd name="T54" fmla="*/ 118 w 266"/>
                <a:gd name="T55" fmla="*/ 16 h 163"/>
                <a:gd name="T56" fmla="*/ 148 w 266"/>
                <a:gd name="T57" fmla="*/ 16 h 163"/>
                <a:gd name="T58" fmla="*/ 106 w 266"/>
                <a:gd name="T59" fmla="*/ 16 h 163"/>
                <a:gd name="T60" fmla="*/ 106 w 266"/>
                <a:gd name="T61" fmla="*/ 102 h 163"/>
                <a:gd name="T62" fmla="*/ 77 w 266"/>
                <a:gd name="T63" fmla="*/ 102 h 163"/>
                <a:gd name="T64" fmla="*/ 77 w 266"/>
                <a:gd name="T65" fmla="*/ 16 h 163"/>
                <a:gd name="T66" fmla="*/ 106 w 266"/>
                <a:gd name="T67" fmla="*/ 16 h 163"/>
                <a:gd name="T68" fmla="*/ 35 w 266"/>
                <a:gd name="T69" fmla="*/ 16 h 163"/>
                <a:gd name="T70" fmla="*/ 65 w 266"/>
                <a:gd name="T71" fmla="*/ 16 h 163"/>
                <a:gd name="T72" fmla="*/ 65 w 266"/>
                <a:gd name="T73" fmla="*/ 102 h 163"/>
                <a:gd name="T74" fmla="*/ 35 w 266"/>
                <a:gd name="T75" fmla="*/ 102 h 163"/>
                <a:gd name="T76" fmla="*/ 35 w 266"/>
                <a:gd name="T77" fmla="*/ 16 h 163"/>
                <a:gd name="T78" fmla="*/ 201 w 266"/>
                <a:gd name="T79" fmla="*/ 102 h 163"/>
                <a:gd name="T80" fmla="*/ 201 w 266"/>
                <a:gd name="T81" fmla="*/ 16 h 163"/>
                <a:gd name="T82" fmla="*/ 231 w 266"/>
                <a:gd name="T83" fmla="*/ 16 h 163"/>
                <a:gd name="T84" fmla="*/ 231 w 266"/>
                <a:gd name="T85" fmla="*/ 102 h 163"/>
                <a:gd name="T86" fmla="*/ 201 w 266"/>
                <a:gd name="T87" fmla="*/ 102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66" h="163">
                  <a:moveTo>
                    <a:pt x="258" y="0"/>
                  </a:moveTo>
                  <a:cubicBezTo>
                    <a:pt x="8" y="0"/>
                    <a:pt x="8" y="0"/>
                    <a:pt x="8" y="0"/>
                  </a:cubicBezTo>
                  <a:cubicBezTo>
                    <a:pt x="4" y="0"/>
                    <a:pt x="0" y="4"/>
                    <a:pt x="0" y="8"/>
                  </a:cubicBezTo>
                  <a:cubicBezTo>
                    <a:pt x="0" y="13"/>
                    <a:pt x="4" y="16"/>
                    <a:pt x="8" y="16"/>
                  </a:cubicBezTo>
                  <a:cubicBezTo>
                    <a:pt x="23" y="16"/>
                    <a:pt x="23" y="16"/>
                    <a:pt x="23" y="16"/>
                  </a:cubicBezTo>
                  <a:cubicBezTo>
                    <a:pt x="23" y="102"/>
                    <a:pt x="23" y="102"/>
                    <a:pt x="23" y="102"/>
                  </a:cubicBezTo>
                  <a:cubicBezTo>
                    <a:pt x="17" y="102"/>
                    <a:pt x="17" y="102"/>
                    <a:pt x="17" y="102"/>
                  </a:cubicBezTo>
                  <a:cubicBezTo>
                    <a:pt x="12" y="102"/>
                    <a:pt x="8" y="106"/>
                    <a:pt x="8" y="111"/>
                  </a:cubicBezTo>
                  <a:cubicBezTo>
                    <a:pt x="8" y="155"/>
                    <a:pt x="8" y="155"/>
                    <a:pt x="8" y="155"/>
                  </a:cubicBezTo>
                  <a:cubicBezTo>
                    <a:pt x="8" y="160"/>
                    <a:pt x="12" y="163"/>
                    <a:pt x="17" y="163"/>
                  </a:cubicBezTo>
                  <a:cubicBezTo>
                    <a:pt x="249" y="163"/>
                    <a:pt x="249" y="163"/>
                    <a:pt x="249" y="163"/>
                  </a:cubicBezTo>
                  <a:cubicBezTo>
                    <a:pt x="254" y="163"/>
                    <a:pt x="258" y="160"/>
                    <a:pt x="258" y="155"/>
                  </a:cubicBezTo>
                  <a:cubicBezTo>
                    <a:pt x="258" y="111"/>
                    <a:pt x="258" y="111"/>
                    <a:pt x="258" y="111"/>
                  </a:cubicBezTo>
                  <a:cubicBezTo>
                    <a:pt x="258" y="106"/>
                    <a:pt x="254" y="102"/>
                    <a:pt x="249" y="102"/>
                  </a:cubicBezTo>
                  <a:cubicBezTo>
                    <a:pt x="243" y="102"/>
                    <a:pt x="243" y="102"/>
                    <a:pt x="243" y="102"/>
                  </a:cubicBezTo>
                  <a:cubicBezTo>
                    <a:pt x="243" y="16"/>
                    <a:pt x="243" y="16"/>
                    <a:pt x="243" y="16"/>
                  </a:cubicBezTo>
                  <a:cubicBezTo>
                    <a:pt x="258" y="16"/>
                    <a:pt x="258" y="16"/>
                    <a:pt x="258" y="16"/>
                  </a:cubicBezTo>
                  <a:cubicBezTo>
                    <a:pt x="262" y="16"/>
                    <a:pt x="266" y="13"/>
                    <a:pt x="266" y="8"/>
                  </a:cubicBezTo>
                  <a:cubicBezTo>
                    <a:pt x="266" y="4"/>
                    <a:pt x="262" y="0"/>
                    <a:pt x="258" y="0"/>
                  </a:cubicBezTo>
                  <a:close/>
                  <a:moveTo>
                    <a:pt x="189" y="16"/>
                  </a:moveTo>
                  <a:cubicBezTo>
                    <a:pt x="189" y="102"/>
                    <a:pt x="189" y="102"/>
                    <a:pt x="189" y="102"/>
                  </a:cubicBezTo>
                  <a:cubicBezTo>
                    <a:pt x="160" y="102"/>
                    <a:pt x="160" y="102"/>
                    <a:pt x="160" y="102"/>
                  </a:cubicBezTo>
                  <a:cubicBezTo>
                    <a:pt x="160" y="16"/>
                    <a:pt x="160" y="16"/>
                    <a:pt x="160" y="16"/>
                  </a:cubicBezTo>
                  <a:lnTo>
                    <a:pt x="189" y="16"/>
                  </a:lnTo>
                  <a:close/>
                  <a:moveTo>
                    <a:pt x="148" y="16"/>
                  </a:moveTo>
                  <a:cubicBezTo>
                    <a:pt x="148" y="102"/>
                    <a:pt x="148" y="102"/>
                    <a:pt x="148" y="102"/>
                  </a:cubicBezTo>
                  <a:cubicBezTo>
                    <a:pt x="118" y="102"/>
                    <a:pt x="118" y="102"/>
                    <a:pt x="118" y="102"/>
                  </a:cubicBezTo>
                  <a:cubicBezTo>
                    <a:pt x="118" y="16"/>
                    <a:pt x="118" y="16"/>
                    <a:pt x="118" y="16"/>
                  </a:cubicBezTo>
                  <a:lnTo>
                    <a:pt x="148" y="16"/>
                  </a:lnTo>
                  <a:close/>
                  <a:moveTo>
                    <a:pt x="106" y="16"/>
                  </a:moveTo>
                  <a:cubicBezTo>
                    <a:pt x="106" y="102"/>
                    <a:pt x="106" y="102"/>
                    <a:pt x="106" y="102"/>
                  </a:cubicBezTo>
                  <a:cubicBezTo>
                    <a:pt x="77" y="102"/>
                    <a:pt x="77" y="102"/>
                    <a:pt x="77" y="102"/>
                  </a:cubicBezTo>
                  <a:cubicBezTo>
                    <a:pt x="77" y="16"/>
                    <a:pt x="77" y="16"/>
                    <a:pt x="77" y="16"/>
                  </a:cubicBezTo>
                  <a:lnTo>
                    <a:pt x="106" y="16"/>
                  </a:lnTo>
                  <a:close/>
                  <a:moveTo>
                    <a:pt x="35" y="16"/>
                  </a:moveTo>
                  <a:cubicBezTo>
                    <a:pt x="65" y="16"/>
                    <a:pt x="65" y="16"/>
                    <a:pt x="65" y="16"/>
                  </a:cubicBezTo>
                  <a:cubicBezTo>
                    <a:pt x="65" y="102"/>
                    <a:pt x="65" y="102"/>
                    <a:pt x="65" y="102"/>
                  </a:cubicBezTo>
                  <a:cubicBezTo>
                    <a:pt x="35" y="102"/>
                    <a:pt x="35" y="102"/>
                    <a:pt x="35" y="102"/>
                  </a:cubicBezTo>
                  <a:lnTo>
                    <a:pt x="35" y="16"/>
                  </a:lnTo>
                  <a:close/>
                  <a:moveTo>
                    <a:pt x="201" y="102"/>
                  </a:moveTo>
                  <a:cubicBezTo>
                    <a:pt x="201" y="16"/>
                    <a:pt x="201" y="16"/>
                    <a:pt x="201" y="16"/>
                  </a:cubicBezTo>
                  <a:cubicBezTo>
                    <a:pt x="231" y="16"/>
                    <a:pt x="231" y="16"/>
                    <a:pt x="231" y="16"/>
                  </a:cubicBezTo>
                  <a:cubicBezTo>
                    <a:pt x="231" y="102"/>
                    <a:pt x="231" y="102"/>
                    <a:pt x="231" y="102"/>
                  </a:cubicBezTo>
                  <a:lnTo>
                    <a:pt x="201" y="102"/>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93" name="Freeform 56"/>
            <p:cNvSpPr>
              <a:spLocks/>
            </p:cNvSpPr>
            <p:nvPr/>
          </p:nvSpPr>
          <p:spPr bwMode="auto">
            <a:xfrm>
              <a:off x="6744" y="692"/>
              <a:ext cx="114" cy="21"/>
            </a:xfrm>
            <a:custGeom>
              <a:avLst/>
              <a:gdLst>
                <a:gd name="T0" fmla="*/ 22 w 236"/>
                <a:gd name="T1" fmla="*/ 34 h 47"/>
                <a:gd name="T2" fmla="*/ 14 w 236"/>
                <a:gd name="T3" fmla="*/ 25 h 47"/>
                <a:gd name="T4" fmla="*/ 14 w 236"/>
                <a:gd name="T5" fmla="*/ 0 h 47"/>
                <a:gd name="T6" fmla="*/ 0 w 236"/>
                <a:gd name="T7" fmla="*/ 0 h 47"/>
                <a:gd name="T8" fmla="*/ 0 w 236"/>
                <a:gd name="T9" fmla="*/ 39 h 47"/>
                <a:gd name="T10" fmla="*/ 9 w 236"/>
                <a:gd name="T11" fmla="*/ 47 h 47"/>
                <a:gd name="T12" fmla="*/ 236 w 236"/>
                <a:gd name="T13" fmla="*/ 47 h 47"/>
                <a:gd name="T14" fmla="*/ 236 w 236"/>
                <a:gd name="T15" fmla="*/ 34 h 47"/>
                <a:gd name="T16" fmla="*/ 22 w 236"/>
                <a:gd name="T17" fmla="*/ 34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6" h="47">
                  <a:moveTo>
                    <a:pt x="22" y="34"/>
                  </a:moveTo>
                  <a:cubicBezTo>
                    <a:pt x="17" y="34"/>
                    <a:pt x="14" y="30"/>
                    <a:pt x="14" y="25"/>
                  </a:cubicBezTo>
                  <a:cubicBezTo>
                    <a:pt x="14" y="0"/>
                    <a:pt x="14" y="0"/>
                    <a:pt x="14" y="0"/>
                  </a:cubicBezTo>
                  <a:cubicBezTo>
                    <a:pt x="0" y="0"/>
                    <a:pt x="0" y="0"/>
                    <a:pt x="0" y="0"/>
                  </a:cubicBezTo>
                  <a:cubicBezTo>
                    <a:pt x="0" y="39"/>
                    <a:pt x="0" y="39"/>
                    <a:pt x="0" y="39"/>
                  </a:cubicBezTo>
                  <a:cubicBezTo>
                    <a:pt x="0" y="44"/>
                    <a:pt x="4" y="47"/>
                    <a:pt x="9" y="47"/>
                  </a:cubicBezTo>
                  <a:cubicBezTo>
                    <a:pt x="236" y="47"/>
                    <a:pt x="236" y="47"/>
                    <a:pt x="236" y="47"/>
                  </a:cubicBezTo>
                  <a:cubicBezTo>
                    <a:pt x="236" y="34"/>
                    <a:pt x="236" y="34"/>
                    <a:pt x="236" y="34"/>
                  </a:cubicBezTo>
                  <a:lnTo>
                    <a:pt x="22" y="34"/>
                  </a:lnTo>
                  <a:close/>
                </a:path>
              </a:pathLst>
            </a:custGeom>
            <a:solidFill>
              <a:srgbClr val="DB7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94" name="Freeform 57"/>
            <p:cNvSpPr>
              <a:spLocks/>
            </p:cNvSpPr>
            <p:nvPr/>
          </p:nvSpPr>
          <p:spPr bwMode="auto">
            <a:xfrm>
              <a:off x="6744" y="685"/>
              <a:ext cx="120" cy="28"/>
            </a:xfrm>
            <a:custGeom>
              <a:avLst/>
              <a:gdLst>
                <a:gd name="T0" fmla="*/ 241 w 250"/>
                <a:gd name="T1" fmla="*/ 61 h 61"/>
                <a:gd name="T2" fmla="*/ 236 w 250"/>
                <a:gd name="T3" fmla="*/ 61 h 61"/>
                <a:gd name="T4" fmla="*/ 236 w 250"/>
                <a:gd name="T5" fmla="*/ 22 h 61"/>
                <a:gd name="T6" fmla="*/ 228 w 250"/>
                <a:gd name="T7" fmla="*/ 14 h 61"/>
                <a:gd name="T8" fmla="*/ 0 w 250"/>
                <a:gd name="T9" fmla="*/ 14 h 61"/>
                <a:gd name="T10" fmla="*/ 0 w 250"/>
                <a:gd name="T11" fmla="*/ 9 h 61"/>
                <a:gd name="T12" fmla="*/ 9 w 250"/>
                <a:gd name="T13" fmla="*/ 0 h 61"/>
                <a:gd name="T14" fmla="*/ 241 w 250"/>
                <a:gd name="T15" fmla="*/ 0 h 61"/>
                <a:gd name="T16" fmla="*/ 250 w 250"/>
                <a:gd name="T17" fmla="*/ 9 h 61"/>
                <a:gd name="T18" fmla="*/ 250 w 250"/>
                <a:gd name="T19" fmla="*/ 53 h 61"/>
                <a:gd name="T20" fmla="*/ 241 w 250"/>
                <a:gd name="T21" fmla="*/ 6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0" h="61">
                  <a:moveTo>
                    <a:pt x="241" y="61"/>
                  </a:moveTo>
                  <a:cubicBezTo>
                    <a:pt x="236" y="61"/>
                    <a:pt x="236" y="61"/>
                    <a:pt x="236" y="61"/>
                  </a:cubicBezTo>
                  <a:cubicBezTo>
                    <a:pt x="236" y="22"/>
                    <a:pt x="236" y="22"/>
                    <a:pt x="236" y="22"/>
                  </a:cubicBezTo>
                  <a:cubicBezTo>
                    <a:pt x="236" y="18"/>
                    <a:pt x="232" y="14"/>
                    <a:pt x="228" y="14"/>
                  </a:cubicBezTo>
                  <a:cubicBezTo>
                    <a:pt x="0" y="14"/>
                    <a:pt x="0" y="14"/>
                    <a:pt x="0" y="14"/>
                  </a:cubicBezTo>
                  <a:cubicBezTo>
                    <a:pt x="0" y="9"/>
                    <a:pt x="0" y="9"/>
                    <a:pt x="0" y="9"/>
                  </a:cubicBezTo>
                  <a:cubicBezTo>
                    <a:pt x="0" y="4"/>
                    <a:pt x="4" y="0"/>
                    <a:pt x="9" y="0"/>
                  </a:cubicBezTo>
                  <a:cubicBezTo>
                    <a:pt x="241" y="0"/>
                    <a:pt x="241" y="0"/>
                    <a:pt x="241" y="0"/>
                  </a:cubicBezTo>
                  <a:cubicBezTo>
                    <a:pt x="246" y="0"/>
                    <a:pt x="250" y="4"/>
                    <a:pt x="250" y="9"/>
                  </a:cubicBezTo>
                  <a:cubicBezTo>
                    <a:pt x="250" y="53"/>
                    <a:pt x="250" y="53"/>
                    <a:pt x="250" y="53"/>
                  </a:cubicBezTo>
                  <a:cubicBezTo>
                    <a:pt x="250" y="58"/>
                    <a:pt x="246" y="61"/>
                    <a:pt x="241" y="61"/>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95" name="Freeform 58"/>
            <p:cNvSpPr>
              <a:spLocks/>
            </p:cNvSpPr>
            <p:nvPr/>
          </p:nvSpPr>
          <p:spPr bwMode="auto">
            <a:xfrm>
              <a:off x="7492" y="642"/>
              <a:ext cx="22" cy="104"/>
            </a:xfrm>
            <a:custGeom>
              <a:avLst/>
              <a:gdLst>
                <a:gd name="T0" fmla="*/ 39 w 45"/>
                <a:gd name="T1" fmla="*/ 180 h 226"/>
                <a:gd name="T2" fmla="*/ 33 w 45"/>
                <a:gd name="T3" fmla="*/ 180 h 226"/>
                <a:gd name="T4" fmla="*/ 33 w 45"/>
                <a:gd name="T5" fmla="*/ 0 h 226"/>
                <a:gd name="T6" fmla="*/ 12 w 45"/>
                <a:gd name="T7" fmla="*/ 0 h 226"/>
                <a:gd name="T8" fmla="*/ 12 w 45"/>
                <a:gd name="T9" fmla="*/ 180 h 226"/>
                <a:gd name="T10" fmla="*/ 5 w 45"/>
                <a:gd name="T11" fmla="*/ 180 h 226"/>
                <a:gd name="T12" fmla="*/ 0 w 45"/>
                <a:gd name="T13" fmla="*/ 186 h 226"/>
                <a:gd name="T14" fmla="*/ 0 w 45"/>
                <a:gd name="T15" fmla="*/ 226 h 226"/>
                <a:gd name="T16" fmla="*/ 45 w 45"/>
                <a:gd name="T17" fmla="*/ 226 h 226"/>
                <a:gd name="T18" fmla="*/ 45 w 45"/>
                <a:gd name="T19" fmla="*/ 186 h 226"/>
                <a:gd name="T20" fmla="*/ 39 w 45"/>
                <a:gd name="T21" fmla="*/ 180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5" h="226">
                  <a:moveTo>
                    <a:pt x="39" y="180"/>
                  </a:moveTo>
                  <a:cubicBezTo>
                    <a:pt x="33" y="180"/>
                    <a:pt x="33" y="180"/>
                    <a:pt x="33" y="180"/>
                  </a:cubicBezTo>
                  <a:cubicBezTo>
                    <a:pt x="33" y="0"/>
                    <a:pt x="33" y="0"/>
                    <a:pt x="33" y="0"/>
                  </a:cubicBezTo>
                  <a:cubicBezTo>
                    <a:pt x="12" y="0"/>
                    <a:pt x="12" y="0"/>
                    <a:pt x="12" y="0"/>
                  </a:cubicBezTo>
                  <a:cubicBezTo>
                    <a:pt x="12" y="180"/>
                    <a:pt x="12" y="180"/>
                    <a:pt x="12" y="180"/>
                  </a:cubicBezTo>
                  <a:cubicBezTo>
                    <a:pt x="5" y="180"/>
                    <a:pt x="5" y="180"/>
                    <a:pt x="5" y="180"/>
                  </a:cubicBezTo>
                  <a:cubicBezTo>
                    <a:pt x="2" y="180"/>
                    <a:pt x="0" y="182"/>
                    <a:pt x="0" y="186"/>
                  </a:cubicBezTo>
                  <a:cubicBezTo>
                    <a:pt x="0" y="226"/>
                    <a:pt x="0" y="226"/>
                    <a:pt x="0" y="226"/>
                  </a:cubicBezTo>
                  <a:cubicBezTo>
                    <a:pt x="45" y="226"/>
                    <a:pt x="45" y="226"/>
                    <a:pt x="45" y="226"/>
                  </a:cubicBezTo>
                  <a:cubicBezTo>
                    <a:pt x="45" y="186"/>
                    <a:pt x="45" y="186"/>
                    <a:pt x="45" y="186"/>
                  </a:cubicBezTo>
                  <a:cubicBezTo>
                    <a:pt x="45" y="182"/>
                    <a:pt x="42" y="180"/>
                    <a:pt x="39" y="180"/>
                  </a:cubicBezTo>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96" name="Freeform 59"/>
            <p:cNvSpPr>
              <a:spLocks/>
            </p:cNvSpPr>
            <p:nvPr/>
          </p:nvSpPr>
          <p:spPr bwMode="auto">
            <a:xfrm>
              <a:off x="7504" y="642"/>
              <a:ext cx="10" cy="104"/>
            </a:xfrm>
            <a:custGeom>
              <a:avLst/>
              <a:gdLst>
                <a:gd name="T0" fmla="*/ 14 w 20"/>
                <a:gd name="T1" fmla="*/ 180 h 226"/>
                <a:gd name="T2" fmla="*/ 8 w 20"/>
                <a:gd name="T3" fmla="*/ 180 h 226"/>
                <a:gd name="T4" fmla="*/ 8 w 20"/>
                <a:gd name="T5" fmla="*/ 0 h 226"/>
                <a:gd name="T6" fmla="*/ 0 w 20"/>
                <a:gd name="T7" fmla="*/ 0 h 226"/>
                <a:gd name="T8" fmla="*/ 0 w 20"/>
                <a:gd name="T9" fmla="*/ 180 h 226"/>
                <a:gd name="T10" fmla="*/ 6 w 20"/>
                <a:gd name="T11" fmla="*/ 180 h 226"/>
                <a:gd name="T12" fmla="*/ 12 w 20"/>
                <a:gd name="T13" fmla="*/ 186 h 226"/>
                <a:gd name="T14" fmla="*/ 12 w 20"/>
                <a:gd name="T15" fmla="*/ 226 h 226"/>
                <a:gd name="T16" fmla="*/ 20 w 20"/>
                <a:gd name="T17" fmla="*/ 226 h 226"/>
                <a:gd name="T18" fmla="*/ 20 w 20"/>
                <a:gd name="T19" fmla="*/ 186 h 226"/>
                <a:gd name="T20" fmla="*/ 14 w 20"/>
                <a:gd name="T21" fmla="*/ 180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 h="226">
                  <a:moveTo>
                    <a:pt x="14" y="180"/>
                  </a:moveTo>
                  <a:cubicBezTo>
                    <a:pt x="8" y="180"/>
                    <a:pt x="8" y="180"/>
                    <a:pt x="8" y="180"/>
                  </a:cubicBezTo>
                  <a:cubicBezTo>
                    <a:pt x="8" y="0"/>
                    <a:pt x="8" y="0"/>
                    <a:pt x="8" y="0"/>
                  </a:cubicBezTo>
                  <a:cubicBezTo>
                    <a:pt x="0" y="0"/>
                    <a:pt x="0" y="0"/>
                    <a:pt x="0" y="0"/>
                  </a:cubicBezTo>
                  <a:cubicBezTo>
                    <a:pt x="0" y="180"/>
                    <a:pt x="0" y="180"/>
                    <a:pt x="0" y="180"/>
                  </a:cubicBezTo>
                  <a:cubicBezTo>
                    <a:pt x="6" y="180"/>
                    <a:pt x="6" y="180"/>
                    <a:pt x="6" y="180"/>
                  </a:cubicBezTo>
                  <a:cubicBezTo>
                    <a:pt x="9" y="180"/>
                    <a:pt x="12" y="182"/>
                    <a:pt x="12" y="186"/>
                  </a:cubicBezTo>
                  <a:cubicBezTo>
                    <a:pt x="12" y="226"/>
                    <a:pt x="12" y="226"/>
                    <a:pt x="12" y="226"/>
                  </a:cubicBezTo>
                  <a:cubicBezTo>
                    <a:pt x="20" y="226"/>
                    <a:pt x="20" y="226"/>
                    <a:pt x="20" y="226"/>
                  </a:cubicBezTo>
                  <a:cubicBezTo>
                    <a:pt x="20" y="186"/>
                    <a:pt x="20" y="186"/>
                    <a:pt x="20" y="186"/>
                  </a:cubicBezTo>
                  <a:cubicBezTo>
                    <a:pt x="20" y="182"/>
                    <a:pt x="17" y="180"/>
                    <a:pt x="14" y="180"/>
                  </a:cubicBez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97" name="Freeform 60"/>
            <p:cNvSpPr>
              <a:spLocks/>
            </p:cNvSpPr>
            <p:nvPr/>
          </p:nvSpPr>
          <p:spPr bwMode="auto">
            <a:xfrm>
              <a:off x="7492" y="642"/>
              <a:ext cx="9" cy="104"/>
            </a:xfrm>
            <a:custGeom>
              <a:avLst/>
              <a:gdLst>
                <a:gd name="T0" fmla="*/ 19 w 19"/>
                <a:gd name="T1" fmla="*/ 0 h 226"/>
                <a:gd name="T2" fmla="*/ 12 w 19"/>
                <a:gd name="T3" fmla="*/ 0 h 226"/>
                <a:gd name="T4" fmla="*/ 12 w 19"/>
                <a:gd name="T5" fmla="*/ 180 h 226"/>
                <a:gd name="T6" fmla="*/ 5 w 19"/>
                <a:gd name="T7" fmla="*/ 180 h 226"/>
                <a:gd name="T8" fmla="*/ 0 w 19"/>
                <a:gd name="T9" fmla="*/ 186 h 226"/>
                <a:gd name="T10" fmla="*/ 0 w 19"/>
                <a:gd name="T11" fmla="*/ 226 h 226"/>
                <a:gd name="T12" fmla="*/ 7 w 19"/>
                <a:gd name="T13" fmla="*/ 226 h 226"/>
                <a:gd name="T14" fmla="*/ 7 w 19"/>
                <a:gd name="T15" fmla="*/ 186 h 226"/>
                <a:gd name="T16" fmla="*/ 13 w 19"/>
                <a:gd name="T17" fmla="*/ 180 h 226"/>
                <a:gd name="T18" fmla="*/ 19 w 19"/>
                <a:gd name="T19" fmla="*/ 180 h 226"/>
                <a:gd name="T20" fmla="*/ 19 w 19"/>
                <a:gd name="T21" fmla="*/ 0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 h="226">
                  <a:moveTo>
                    <a:pt x="19" y="0"/>
                  </a:moveTo>
                  <a:cubicBezTo>
                    <a:pt x="12" y="0"/>
                    <a:pt x="12" y="0"/>
                    <a:pt x="12" y="0"/>
                  </a:cubicBezTo>
                  <a:cubicBezTo>
                    <a:pt x="12" y="180"/>
                    <a:pt x="12" y="180"/>
                    <a:pt x="12" y="180"/>
                  </a:cubicBezTo>
                  <a:cubicBezTo>
                    <a:pt x="5" y="180"/>
                    <a:pt x="5" y="180"/>
                    <a:pt x="5" y="180"/>
                  </a:cubicBezTo>
                  <a:cubicBezTo>
                    <a:pt x="2" y="180"/>
                    <a:pt x="0" y="182"/>
                    <a:pt x="0" y="186"/>
                  </a:cubicBezTo>
                  <a:cubicBezTo>
                    <a:pt x="0" y="226"/>
                    <a:pt x="0" y="226"/>
                    <a:pt x="0" y="226"/>
                  </a:cubicBezTo>
                  <a:cubicBezTo>
                    <a:pt x="7" y="226"/>
                    <a:pt x="7" y="226"/>
                    <a:pt x="7" y="226"/>
                  </a:cubicBezTo>
                  <a:cubicBezTo>
                    <a:pt x="7" y="186"/>
                    <a:pt x="7" y="186"/>
                    <a:pt x="7" y="186"/>
                  </a:cubicBezTo>
                  <a:cubicBezTo>
                    <a:pt x="7" y="182"/>
                    <a:pt x="10" y="180"/>
                    <a:pt x="13" y="180"/>
                  </a:cubicBezTo>
                  <a:cubicBezTo>
                    <a:pt x="19" y="180"/>
                    <a:pt x="19" y="180"/>
                    <a:pt x="19" y="180"/>
                  </a:cubicBezTo>
                  <a:cubicBezTo>
                    <a:pt x="19" y="0"/>
                    <a:pt x="19" y="0"/>
                    <a:pt x="19" y="0"/>
                  </a:cubicBezTo>
                </a:path>
              </a:pathLst>
            </a:custGeom>
            <a:solidFill>
              <a:srgbClr val="FFC7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98" name="Freeform 61"/>
            <p:cNvSpPr>
              <a:spLocks/>
            </p:cNvSpPr>
            <p:nvPr/>
          </p:nvSpPr>
          <p:spPr bwMode="auto">
            <a:xfrm>
              <a:off x="7240" y="391"/>
              <a:ext cx="85" cy="81"/>
            </a:xfrm>
            <a:custGeom>
              <a:avLst/>
              <a:gdLst>
                <a:gd name="T0" fmla="*/ 85 w 85"/>
                <a:gd name="T1" fmla="*/ 53 h 81"/>
                <a:gd name="T2" fmla="*/ 56 w 85"/>
                <a:gd name="T3" fmla="*/ 81 h 81"/>
                <a:gd name="T4" fmla="*/ 0 w 85"/>
                <a:gd name="T5" fmla="*/ 28 h 81"/>
                <a:gd name="T6" fmla="*/ 30 w 85"/>
                <a:gd name="T7" fmla="*/ 0 h 81"/>
                <a:gd name="T8" fmla="*/ 85 w 85"/>
                <a:gd name="T9" fmla="*/ 53 h 81"/>
              </a:gdLst>
              <a:ahLst/>
              <a:cxnLst>
                <a:cxn ang="0">
                  <a:pos x="T0" y="T1"/>
                </a:cxn>
                <a:cxn ang="0">
                  <a:pos x="T2" y="T3"/>
                </a:cxn>
                <a:cxn ang="0">
                  <a:pos x="T4" y="T5"/>
                </a:cxn>
                <a:cxn ang="0">
                  <a:pos x="T6" y="T7"/>
                </a:cxn>
                <a:cxn ang="0">
                  <a:pos x="T8" y="T9"/>
                </a:cxn>
              </a:cxnLst>
              <a:rect l="0" t="0" r="r" b="b"/>
              <a:pathLst>
                <a:path w="85" h="81">
                  <a:moveTo>
                    <a:pt x="85" y="53"/>
                  </a:moveTo>
                  <a:lnTo>
                    <a:pt x="56" y="81"/>
                  </a:lnTo>
                  <a:lnTo>
                    <a:pt x="0" y="28"/>
                  </a:lnTo>
                  <a:lnTo>
                    <a:pt x="30" y="0"/>
                  </a:lnTo>
                  <a:lnTo>
                    <a:pt x="85" y="53"/>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99" name="Freeform 62"/>
            <p:cNvSpPr>
              <a:spLocks/>
            </p:cNvSpPr>
            <p:nvPr/>
          </p:nvSpPr>
          <p:spPr bwMode="auto">
            <a:xfrm>
              <a:off x="7063" y="221"/>
              <a:ext cx="202" cy="194"/>
            </a:xfrm>
            <a:custGeom>
              <a:avLst/>
              <a:gdLst>
                <a:gd name="T0" fmla="*/ 415 w 419"/>
                <a:gd name="T1" fmla="*/ 379 h 419"/>
                <a:gd name="T2" fmla="*/ 415 w 419"/>
                <a:gd name="T3" fmla="*/ 392 h 419"/>
                <a:gd name="T4" fmla="*/ 392 w 419"/>
                <a:gd name="T5" fmla="*/ 415 h 419"/>
                <a:gd name="T6" fmla="*/ 380 w 419"/>
                <a:gd name="T7" fmla="*/ 415 h 419"/>
                <a:gd name="T8" fmla="*/ 3 w 419"/>
                <a:gd name="T9" fmla="*/ 39 h 419"/>
                <a:gd name="T10" fmla="*/ 3 w 419"/>
                <a:gd name="T11" fmla="*/ 27 h 419"/>
                <a:gd name="T12" fmla="*/ 27 w 419"/>
                <a:gd name="T13" fmla="*/ 3 h 419"/>
                <a:gd name="T14" fmla="*/ 39 w 419"/>
                <a:gd name="T15" fmla="*/ 3 h 419"/>
                <a:gd name="T16" fmla="*/ 415 w 419"/>
                <a:gd name="T17" fmla="*/ 379 h 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9" h="419">
                  <a:moveTo>
                    <a:pt x="415" y="379"/>
                  </a:moveTo>
                  <a:cubicBezTo>
                    <a:pt x="419" y="383"/>
                    <a:pt x="419" y="388"/>
                    <a:pt x="415" y="392"/>
                  </a:cubicBezTo>
                  <a:cubicBezTo>
                    <a:pt x="392" y="415"/>
                    <a:pt x="392" y="415"/>
                    <a:pt x="392" y="415"/>
                  </a:cubicBezTo>
                  <a:cubicBezTo>
                    <a:pt x="388" y="419"/>
                    <a:pt x="383" y="419"/>
                    <a:pt x="380" y="415"/>
                  </a:cubicBezTo>
                  <a:cubicBezTo>
                    <a:pt x="3" y="39"/>
                    <a:pt x="3" y="39"/>
                    <a:pt x="3" y="39"/>
                  </a:cubicBezTo>
                  <a:cubicBezTo>
                    <a:pt x="0" y="35"/>
                    <a:pt x="0" y="30"/>
                    <a:pt x="3" y="27"/>
                  </a:cubicBezTo>
                  <a:cubicBezTo>
                    <a:pt x="27" y="3"/>
                    <a:pt x="27" y="3"/>
                    <a:pt x="27" y="3"/>
                  </a:cubicBezTo>
                  <a:cubicBezTo>
                    <a:pt x="30" y="0"/>
                    <a:pt x="36" y="0"/>
                    <a:pt x="39" y="3"/>
                  </a:cubicBezTo>
                  <a:lnTo>
                    <a:pt x="415" y="379"/>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100" name="Freeform 63"/>
            <p:cNvSpPr>
              <a:spLocks/>
            </p:cNvSpPr>
            <p:nvPr/>
          </p:nvSpPr>
          <p:spPr bwMode="auto">
            <a:xfrm>
              <a:off x="7281" y="430"/>
              <a:ext cx="372" cy="356"/>
            </a:xfrm>
            <a:custGeom>
              <a:avLst/>
              <a:gdLst>
                <a:gd name="T0" fmla="*/ 372 w 372"/>
                <a:gd name="T1" fmla="*/ 316 h 356"/>
                <a:gd name="T2" fmla="*/ 330 w 372"/>
                <a:gd name="T3" fmla="*/ 356 h 356"/>
                <a:gd name="T4" fmla="*/ 0 w 372"/>
                <a:gd name="T5" fmla="*/ 39 h 356"/>
                <a:gd name="T6" fmla="*/ 41 w 372"/>
                <a:gd name="T7" fmla="*/ 0 h 356"/>
                <a:gd name="T8" fmla="*/ 372 w 372"/>
                <a:gd name="T9" fmla="*/ 316 h 356"/>
              </a:gdLst>
              <a:ahLst/>
              <a:cxnLst>
                <a:cxn ang="0">
                  <a:pos x="T0" y="T1"/>
                </a:cxn>
                <a:cxn ang="0">
                  <a:pos x="T2" y="T3"/>
                </a:cxn>
                <a:cxn ang="0">
                  <a:pos x="T4" y="T5"/>
                </a:cxn>
                <a:cxn ang="0">
                  <a:pos x="T6" y="T7"/>
                </a:cxn>
                <a:cxn ang="0">
                  <a:pos x="T8" y="T9"/>
                </a:cxn>
              </a:cxnLst>
              <a:rect l="0" t="0" r="r" b="b"/>
              <a:pathLst>
                <a:path w="372" h="356">
                  <a:moveTo>
                    <a:pt x="372" y="316"/>
                  </a:moveTo>
                  <a:lnTo>
                    <a:pt x="330" y="356"/>
                  </a:lnTo>
                  <a:lnTo>
                    <a:pt x="0" y="39"/>
                  </a:lnTo>
                  <a:lnTo>
                    <a:pt x="41" y="0"/>
                  </a:lnTo>
                  <a:lnTo>
                    <a:pt x="372" y="316"/>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101" name="Freeform 64"/>
            <p:cNvSpPr>
              <a:spLocks/>
            </p:cNvSpPr>
            <p:nvPr/>
          </p:nvSpPr>
          <p:spPr bwMode="auto">
            <a:xfrm>
              <a:off x="7236" y="387"/>
              <a:ext cx="38" cy="35"/>
            </a:xfrm>
            <a:custGeom>
              <a:avLst/>
              <a:gdLst>
                <a:gd name="T0" fmla="*/ 9 w 79"/>
                <a:gd name="T1" fmla="*/ 77 h 77"/>
                <a:gd name="T2" fmla="*/ 4 w 79"/>
                <a:gd name="T3" fmla="*/ 75 h 77"/>
                <a:gd name="T4" fmla="*/ 4 w 79"/>
                <a:gd name="T5" fmla="*/ 64 h 77"/>
                <a:gd name="T6" fmla="*/ 64 w 79"/>
                <a:gd name="T7" fmla="*/ 3 h 77"/>
                <a:gd name="T8" fmla="*/ 75 w 79"/>
                <a:gd name="T9" fmla="*/ 3 h 77"/>
                <a:gd name="T10" fmla="*/ 75 w 79"/>
                <a:gd name="T11" fmla="*/ 15 h 77"/>
                <a:gd name="T12" fmla="*/ 15 w 79"/>
                <a:gd name="T13" fmla="*/ 75 h 77"/>
                <a:gd name="T14" fmla="*/ 9 w 79"/>
                <a:gd name="T15" fmla="*/ 77 h 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9" h="77">
                  <a:moveTo>
                    <a:pt x="9" y="77"/>
                  </a:moveTo>
                  <a:cubicBezTo>
                    <a:pt x="7" y="77"/>
                    <a:pt x="5" y="77"/>
                    <a:pt x="4" y="75"/>
                  </a:cubicBezTo>
                  <a:cubicBezTo>
                    <a:pt x="0" y="72"/>
                    <a:pt x="0" y="67"/>
                    <a:pt x="4" y="64"/>
                  </a:cubicBezTo>
                  <a:cubicBezTo>
                    <a:pt x="64" y="3"/>
                    <a:pt x="64" y="3"/>
                    <a:pt x="64" y="3"/>
                  </a:cubicBezTo>
                  <a:cubicBezTo>
                    <a:pt x="67" y="0"/>
                    <a:pt x="72" y="0"/>
                    <a:pt x="75" y="3"/>
                  </a:cubicBezTo>
                  <a:cubicBezTo>
                    <a:pt x="79" y="6"/>
                    <a:pt x="79" y="12"/>
                    <a:pt x="75" y="15"/>
                  </a:cubicBezTo>
                  <a:cubicBezTo>
                    <a:pt x="15" y="75"/>
                    <a:pt x="15" y="75"/>
                    <a:pt x="15" y="75"/>
                  </a:cubicBezTo>
                  <a:cubicBezTo>
                    <a:pt x="13" y="77"/>
                    <a:pt x="11" y="77"/>
                    <a:pt x="9" y="77"/>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102" name="Freeform 65"/>
            <p:cNvSpPr>
              <a:spLocks/>
            </p:cNvSpPr>
            <p:nvPr/>
          </p:nvSpPr>
          <p:spPr bwMode="auto">
            <a:xfrm>
              <a:off x="7142" y="297"/>
              <a:ext cx="28" cy="26"/>
            </a:xfrm>
            <a:custGeom>
              <a:avLst/>
              <a:gdLst>
                <a:gd name="T0" fmla="*/ 9 w 58"/>
                <a:gd name="T1" fmla="*/ 57 h 57"/>
                <a:gd name="T2" fmla="*/ 3 w 58"/>
                <a:gd name="T3" fmla="*/ 55 h 57"/>
                <a:gd name="T4" fmla="*/ 3 w 58"/>
                <a:gd name="T5" fmla="*/ 44 h 57"/>
                <a:gd name="T6" fmla="*/ 44 w 58"/>
                <a:gd name="T7" fmla="*/ 3 h 57"/>
                <a:gd name="T8" fmla="*/ 55 w 58"/>
                <a:gd name="T9" fmla="*/ 3 h 57"/>
                <a:gd name="T10" fmla="*/ 55 w 58"/>
                <a:gd name="T11" fmla="*/ 14 h 57"/>
                <a:gd name="T12" fmla="*/ 15 w 58"/>
                <a:gd name="T13" fmla="*/ 55 h 57"/>
                <a:gd name="T14" fmla="*/ 9 w 58"/>
                <a:gd name="T15" fmla="*/ 57 h 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8" h="57">
                  <a:moveTo>
                    <a:pt x="9" y="57"/>
                  </a:moveTo>
                  <a:cubicBezTo>
                    <a:pt x="7" y="57"/>
                    <a:pt x="5" y="56"/>
                    <a:pt x="3" y="55"/>
                  </a:cubicBezTo>
                  <a:cubicBezTo>
                    <a:pt x="0" y="52"/>
                    <a:pt x="0" y="47"/>
                    <a:pt x="3" y="44"/>
                  </a:cubicBezTo>
                  <a:cubicBezTo>
                    <a:pt x="44" y="3"/>
                    <a:pt x="44" y="3"/>
                    <a:pt x="44" y="3"/>
                  </a:cubicBezTo>
                  <a:cubicBezTo>
                    <a:pt x="47" y="0"/>
                    <a:pt x="52" y="0"/>
                    <a:pt x="55" y="3"/>
                  </a:cubicBezTo>
                  <a:cubicBezTo>
                    <a:pt x="58" y="6"/>
                    <a:pt x="58" y="11"/>
                    <a:pt x="55" y="14"/>
                  </a:cubicBezTo>
                  <a:cubicBezTo>
                    <a:pt x="15" y="55"/>
                    <a:pt x="15" y="55"/>
                    <a:pt x="15" y="55"/>
                  </a:cubicBezTo>
                  <a:cubicBezTo>
                    <a:pt x="13" y="56"/>
                    <a:pt x="11" y="57"/>
                    <a:pt x="9" y="57"/>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103" name="Freeform 66"/>
            <p:cNvSpPr>
              <a:spLocks/>
            </p:cNvSpPr>
            <p:nvPr/>
          </p:nvSpPr>
          <p:spPr bwMode="auto">
            <a:xfrm>
              <a:off x="7275" y="424"/>
              <a:ext cx="54" cy="51"/>
            </a:xfrm>
            <a:custGeom>
              <a:avLst/>
              <a:gdLst>
                <a:gd name="T0" fmla="*/ 9 w 111"/>
                <a:gd name="T1" fmla="*/ 110 h 110"/>
                <a:gd name="T2" fmla="*/ 3 w 111"/>
                <a:gd name="T3" fmla="*/ 108 h 110"/>
                <a:gd name="T4" fmla="*/ 3 w 111"/>
                <a:gd name="T5" fmla="*/ 96 h 110"/>
                <a:gd name="T6" fmla="*/ 96 w 111"/>
                <a:gd name="T7" fmla="*/ 3 h 110"/>
                <a:gd name="T8" fmla="*/ 108 w 111"/>
                <a:gd name="T9" fmla="*/ 3 h 110"/>
                <a:gd name="T10" fmla="*/ 108 w 111"/>
                <a:gd name="T11" fmla="*/ 15 h 110"/>
                <a:gd name="T12" fmla="*/ 15 w 111"/>
                <a:gd name="T13" fmla="*/ 108 h 110"/>
                <a:gd name="T14" fmla="*/ 9 w 111"/>
                <a:gd name="T15" fmla="*/ 110 h 1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1" h="110">
                  <a:moveTo>
                    <a:pt x="9" y="110"/>
                  </a:moveTo>
                  <a:cubicBezTo>
                    <a:pt x="7" y="110"/>
                    <a:pt x="5" y="109"/>
                    <a:pt x="3" y="108"/>
                  </a:cubicBezTo>
                  <a:cubicBezTo>
                    <a:pt x="0" y="104"/>
                    <a:pt x="0" y="99"/>
                    <a:pt x="3" y="96"/>
                  </a:cubicBezTo>
                  <a:cubicBezTo>
                    <a:pt x="96" y="3"/>
                    <a:pt x="96" y="3"/>
                    <a:pt x="96" y="3"/>
                  </a:cubicBezTo>
                  <a:cubicBezTo>
                    <a:pt x="100" y="0"/>
                    <a:pt x="105" y="0"/>
                    <a:pt x="108" y="3"/>
                  </a:cubicBezTo>
                  <a:cubicBezTo>
                    <a:pt x="111" y="6"/>
                    <a:pt x="111" y="11"/>
                    <a:pt x="108" y="15"/>
                  </a:cubicBezTo>
                  <a:cubicBezTo>
                    <a:pt x="15" y="108"/>
                    <a:pt x="15" y="108"/>
                    <a:pt x="15" y="108"/>
                  </a:cubicBezTo>
                  <a:cubicBezTo>
                    <a:pt x="13" y="109"/>
                    <a:pt x="11" y="110"/>
                    <a:pt x="9" y="110"/>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104" name="Freeform 67"/>
            <p:cNvSpPr>
              <a:spLocks/>
            </p:cNvSpPr>
            <p:nvPr/>
          </p:nvSpPr>
          <p:spPr bwMode="auto">
            <a:xfrm>
              <a:off x="7311" y="433"/>
              <a:ext cx="342" cy="317"/>
            </a:xfrm>
            <a:custGeom>
              <a:avLst/>
              <a:gdLst>
                <a:gd name="T0" fmla="*/ 342 w 342"/>
                <a:gd name="T1" fmla="*/ 313 h 317"/>
                <a:gd name="T2" fmla="*/ 338 w 342"/>
                <a:gd name="T3" fmla="*/ 317 h 317"/>
                <a:gd name="T4" fmla="*/ 0 w 342"/>
                <a:gd name="T5" fmla="*/ 14 h 317"/>
                <a:gd name="T6" fmla="*/ 14 w 342"/>
                <a:gd name="T7" fmla="*/ 0 h 317"/>
                <a:gd name="T8" fmla="*/ 342 w 342"/>
                <a:gd name="T9" fmla="*/ 313 h 317"/>
              </a:gdLst>
              <a:ahLst/>
              <a:cxnLst>
                <a:cxn ang="0">
                  <a:pos x="T0" y="T1"/>
                </a:cxn>
                <a:cxn ang="0">
                  <a:pos x="T2" y="T3"/>
                </a:cxn>
                <a:cxn ang="0">
                  <a:pos x="T4" y="T5"/>
                </a:cxn>
                <a:cxn ang="0">
                  <a:pos x="T6" y="T7"/>
                </a:cxn>
                <a:cxn ang="0">
                  <a:pos x="T8" y="T9"/>
                </a:cxn>
              </a:cxnLst>
              <a:rect l="0" t="0" r="r" b="b"/>
              <a:pathLst>
                <a:path w="342" h="317">
                  <a:moveTo>
                    <a:pt x="342" y="313"/>
                  </a:moveTo>
                  <a:lnTo>
                    <a:pt x="338" y="317"/>
                  </a:lnTo>
                  <a:lnTo>
                    <a:pt x="0" y="14"/>
                  </a:lnTo>
                  <a:lnTo>
                    <a:pt x="14" y="0"/>
                  </a:lnTo>
                  <a:lnTo>
                    <a:pt x="342" y="313"/>
                  </a:ln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105" name="Freeform 68"/>
            <p:cNvSpPr>
              <a:spLocks/>
            </p:cNvSpPr>
            <p:nvPr/>
          </p:nvSpPr>
          <p:spPr bwMode="auto">
            <a:xfrm>
              <a:off x="7284" y="458"/>
              <a:ext cx="331" cy="328"/>
            </a:xfrm>
            <a:custGeom>
              <a:avLst/>
              <a:gdLst>
                <a:gd name="T0" fmla="*/ 327 w 331"/>
                <a:gd name="T1" fmla="*/ 328 h 328"/>
                <a:gd name="T2" fmla="*/ 331 w 331"/>
                <a:gd name="T3" fmla="*/ 325 h 328"/>
                <a:gd name="T4" fmla="*/ 15 w 331"/>
                <a:gd name="T5" fmla="*/ 0 h 328"/>
                <a:gd name="T6" fmla="*/ 0 w 331"/>
                <a:gd name="T7" fmla="*/ 14 h 328"/>
                <a:gd name="T8" fmla="*/ 327 w 331"/>
                <a:gd name="T9" fmla="*/ 328 h 328"/>
              </a:gdLst>
              <a:ahLst/>
              <a:cxnLst>
                <a:cxn ang="0">
                  <a:pos x="T0" y="T1"/>
                </a:cxn>
                <a:cxn ang="0">
                  <a:pos x="T2" y="T3"/>
                </a:cxn>
                <a:cxn ang="0">
                  <a:pos x="T4" y="T5"/>
                </a:cxn>
                <a:cxn ang="0">
                  <a:pos x="T6" y="T7"/>
                </a:cxn>
                <a:cxn ang="0">
                  <a:pos x="T8" y="T9"/>
                </a:cxn>
              </a:cxnLst>
              <a:rect l="0" t="0" r="r" b="b"/>
              <a:pathLst>
                <a:path w="331" h="328">
                  <a:moveTo>
                    <a:pt x="327" y="328"/>
                  </a:moveTo>
                  <a:lnTo>
                    <a:pt x="331" y="325"/>
                  </a:lnTo>
                  <a:lnTo>
                    <a:pt x="15" y="0"/>
                  </a:lnTo>
                  <a:lnTo>
                    <a:pt x="0" y="14"/>
                  </a:lnTo>
                  <a:lnTo>
                    <a:pt x="327" y="328"/>
                  </a:lnTo>
                  <a:close/>
                </a:path>
              </a:pathLst>
            </a:custGeom>
            <a:solidFill>
              <a:srgbClr val="DB7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106" name="Freeform 69"/>
            <p:cNvSpPr>
              <a:spLocks/>
            </p:cNvSpPr>
            <p:nvPr/>
          </p:nvSpPr>
          <p:spPr bwMode="auto">
            <a:xfrm>
              <a:off x="7431" y="746"/>
              <a:ext cx="232" cy="32"/>
            </a:xfrm>
            <a:custGeom>
              <a:avLst/>
              <a:gdLst>
                <a:gd name="T0" fmla="*/ 481 w 481"/>
                <a:gd name="T1" fmla="*/ 14 h 69"/>
                <a:gd name="T2" fmla="*/ 467 w 481"/>
                <a:gd name="T3" fmla="*/ 0 h 69"/>
                <a:gd name="T4" fmla="*/ 15 w 481"/>
                <a:gd name="T5" fmla="*/ 0 h 69"/>
                <a:gd name="T6" fmla="*/ 0 w 481"/>
                <a:gd name="T7" fmla="*/ 14 h 69"/>
                <a:gd name="T8" fmla="*/ 0 w 481"/>
                <a:gd name="T9" fmla="*/ 55 h 69"/>
                <a:gd name="T10" fmla="*/ 15 w 481"/>
                <a:gd name="T11" fmla="*/ 69 h 69"/>
                <a:gd name="T12" fmla="*/ 467 w 481"/>
                <a:gd name="T13" fmla="*/ 69 h 69"/>
                <a:gd name="T14" fmla="*/ 481 w 481"/>
                <a:gd name="T15" fmla="*/ 55 h 69"/>
                <a:gd name="T16" fmla="*/ 481 w 481"/>
                <a:gd name="T17" fmla="*/ 14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1" h="69">
                  <a:moveTo>
                    <a:pt x="481" y="14"/>
                  </a:moveTo>
                  <a:cubicBezTo>
                    <a:pt x="481" y="6"/>
                    <a:pt x="475" y="0"/>
                    <a:pt x="467" y="0"/>
                  </a:cubicBezTo>
                  <a:cubicBezTo>
                    <a:pt x="15" y="0"/>
                    <a:pt x="15" y="0"/>
                    <a:pt x="15" y="0"/>
                  </a:cubicBezTo>
                  <a:cubicBezTo>
                    <a:pt x="7" y="0"/>
                    <a:pt x="0" y="6"/>
                    <a:pt x="0" y="14"/>
                  </a:cubicBezTo>
                  <a:cubicBezTo>
                    <a:pt x="0" y="55"/>
                    <a:pt x="0" y="55"/>
                    <a:pt x="0" y="55"/>
                  </a:cubicBezTo>
                  <a:cubicBezTo>
                    <a:pt x="0" y="63"/>
                    <a:pt x="7" y="69"/>
                    <a:pt x="15" y="69"/>
                  </a:cubicBezTo>
                  <a:cubicBezTo>
                    <a:pt x="467" y="69"/>
                    <a:pt x="467" y="69"/>
                    <a:pt x="467" y="69"/>
                  </a:cubicBezTo>
                  <a:cubicBezTo>
                    <a:pt x="475" y="69"/>
                    <a:pt x="481" y="63"/>
                    <a:pt x="481" y="55"/>
                  </a:cubicBezTo>
                  <a:lnTo>
                    <a:pt x="481" y="14"/>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107" name="Oval 70"/>
            <p:cNvSpPr>
              <a:spLocks noChangeArrowheads="1"/>
            </p:cNvSpPr>
            <p:nvPr/>
          </p:nvSpPr>
          <p:spPr bwMode="auto">
            <a:xfrm>
              <a:off x="7325" y="788"/>
              <a:ext cx="67" cy="63"/>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108" name="Oval 71"/>
            <p:cNvSpPr>
              <a:spLocks noChangeArrowheads="1"/>
            </p:cNvSpPr>
            <p:nvPr/>
          </p:nvSpPr>
          <p:spPr bwMode="auto">
            <a:xfrm>
              <a:off x="7459" y="788"/>
              <a:ext cx="66" cy="63"/>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109" name="Oval 72"/>
            <p:cNvSpPr>
              <a:spLocks noChangeArrowheads="1"/>
            </p:cNvSpPr>
            <p:nvPr/>
          </p:nvSpPr>
          <p:spPr bwMode="auto">
            <a:xfrm>
              <a:off x="7560" y="788"/>
              <a:ext cx="66" cy="63"/>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110" name="Freeform 73"/>
            <p:cNvSpPr>
              <a:spLocks/>
            </p:cNvSpPr>
            <p:nvPr/>
          </p:nvSpPr>
          <p:spPr bwMode="auto">
            <a:xfrm>
              <a:off x="7278" y="683"/>
              <a:ext cx="119" cy="136"/>
            </a:xfrm>
            <a:custGeom>
              <a:avLst/>
              <a:gdLst>
                <a:gd name="T0" fmla="*/ 247 w 247"/>
                <a:gd name="T1" fmla="*/ 0 h 295"/>
                <a:gd name="T2" fmla="*/ 66 w 247"/>
                <a:gd name="T3" fmla="*/ 0 h 295"/>
                <a:gd name="T4" fmla="*/ 16 w 247"/>
                <a:gd name="T5" fmla="*/ 295 h 295"/>
                <a:gd name="T6" fmla="*/ 197 w 247"/>
                <a:gd name="T7" fmla="*/ 295 h 295"/>
                <a:gd name="T8" fmla="*/ 247 w 247"/>
                <a:gd name="T9" fmla="*/ 0 h 295"/>
              </a:gdLst>
              <a:ahLst/>
              <a:cxnLst>
                <a:cxn ang="0">
                  <a:pos x="T0" y="T1"/>
                </a:cxn>
                <a:cxn ang="0">
                  <a:pos x="T2" y="T3"/>
                </a:cxn>
                <a:cxn ang="0">
                  <a:pos x="T4" y="T5"/>
                </a:cxn>
                <a:cxn ang="0">
                  <a:pos x="T6" y="T7"/>
                </a:cxn>
                <a:cxn ang="0">
                  <a:pos x="T8" y="T9"/>
                </a:cxn>
              </a:cxnLst>
              <a:rect l="0" t="0" r="r" b="b"/>
              <a:pathLst>
                <a:path w="247" h="295">
                  <a:moveTo>
                    <a:pt x="247" y="0"/>
                  </a:moveTo>
                  <a:cubicBezTo>
                    <a:pt x="193" y="0"/>
                    <a:pt x="97" y="0"/>
                    <a:pt x="66" y="0"/>
                  </a:cubicBezTo>
                  <a:cubicBezTo>
                    <a:pt x="0" y="76"/>
                    <a:pt x="16" y="295"/>
                    <a:pt x="16" y="295"/>
                  </a:cubicBezTo>
                  <a:cubicBezTo>
                    <a:pt x="197" y="295"/>
                    <a:pt x="197" y="295"/>
                    <a:pt x="197" y="295"/>
                  </a:cubicBezTo>
                  <a:cubicBezTo>
                    <a:pt x="197" y="295"/>
                    <a:pt x="181" y="76"/>
                    <a:pt x="247" y="0"/>
                  </a:cubicBez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111" name="Freeform 74"/>
            <p:cNvSpPr>
              <a:spLocks/>
            </p:cNvSpPr>
            <p:nvPr/>
          </p:nvSpPr>
          <p:spPr bwMode="auto">
            <a:xfrm>
              <a:off x="7470" y="778"/>
              <a:ext cx="1" cy="1"/>
            </a:xfrm>
            <a:custGeom>
              <a:avLst/>
              <a:gdLst>
                <a:gd name="T0" fmla="*/ 0 w 2"/>
                <a:gd name="T1" fmla="*/ 1 h 1"/>
                <a:gd name="T2" fmla="*/ 2 w 2"/>
                <a:gd name="T3" fmla="*/ 0 h 1"/>
                <a:gd name="T4" fmla="*/ 0 w 2"/>
                <a:gd name="T5" fmla="*/ 0 h 1"/>
                <a:gd name="T6" fmla="*/ 0 w 2"/>
                <a:gd name="T7" fmla="*/ 1 h 1"/>
              </a:gdLst>
              <a:ahLst/>
              <a:cxnLst>
                <a:cxn ang="0">
                  <a:pos x="T0" y="T1"/>
                </a:cxn>
                <a:cxn ang="0">
                  <a:pos x="T2" y="T3"/>
                </a:cxn>
                <a:cxn ang="0">
                  <a:pos x="T4" y="T5"/>
                </a:cxn>
                <a:cxn ang="0">
                  <a:pos x="T6" y="T7"/>
                </a:cxn>
              </a:cxnLst>
              <a:rect l="0" t="0" r="r" b="b"/>
              <a:pathLst>
                <a:path w="2" h="1">
                  <a:moveTo>
                    <a:pt x="0" y="1"/>
                  </a:moveTo>
                  <a:cubicBezTo>
                    <a:pt x="1" y="0"/>
                    <a:pt x="2" y="0"/>
                    <a:pt x="2" y="0"/>
                  </a:cubicBezTo>
                  <a:cubicBezTo>
                    <a:pt x="0" y="0"/>
                    <a:pt x="0" y="0"/>
                    <a:pt x="0" y="0"/>
                  </a:cubicBezTo>
                  <a:lnTo>
                    <a:pt x="0" y="1"/>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112" name="Freeform 75"/>
            <p:cNvSpPr>
              <a:spLocks/>
            </p:cNvSpPr>
            <p:nvPr/>
          </p:nvSpPr>
          <p:spPr bwMode="auto">
            <a:xfrm>
              <a:off x="7395" y="778"/>
              <a:ext cx="1" cy="1"/>
            </a:xfrm>
            <a:custGeom>
              <a:avLst/>
              <a:gdLst>
                <a:gd name="T0" fmla="*/ 0 w 3"/>
                <a:gd name="T1" fmla="*/ 1 h 1"/>
                <a:gd name="T2" fmla="*/ 3 w 3"/>
                <a:gd name="T3" fmla="*/ 0 h 1"/>
                <a:gd name="T4" fmla="*/ 0 w 3"/>
                <a:gd name="T5" fmla="*/ 0 h 1"/>
                <a:gd name="T6" fmla="*/ 0 w 3"/>
                <a:gd name="T7" fmla="*/ 1 h 1"/>
              </a:gdLst>
              <a:ahLst/>
              <a:cxnLst>
                <a:cxn ang="0">
                  <a:pos x="T0" y="T1"/>
                </a:cxn>
                <a:cxn ang="0">
                  <a:pos x="T2" y="T3"/>
                </a:cxn>
                <a:cxn ang="0">
                  <a:pos x="T4" y="T5"/>
                </a:cxn>
                <a:cxn ang="0">
                  <a:pos x="T6" y="T7"/>
                </a:cxn>
              </a:cxnLst>
              <a:rect l="0" t="0" r="r" b="b"/>
              <a:pathLst>
                <a:path w="3" h="1">
                  <a:moveTo>
                    <a:pt x="0" y="1"/>
                  </a:moveTo>
                  <a:cubicBezTo>
                    <a:pt x="1" y="0"/>
                    <a:pt x="2" y="0"/>
                    <a:pt x="3" y="0"/>
                  </a:cubicBezTo>
                  <a:cubicBezTo>
                    <a:pt x="0" y="0"/>
                    <a:pt x="0" y="0"/>
                    <a:pt x="0" y="0"/>
                  </a:cubicBezTo>
                  <a:lnTo>
                    <a:pt x="0" y="1"/>
                  </a:ln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113" name="Freeform 76"/>
            <p:cNvSpPr>
              <a:spLocks/>
            </p:cNvSpPr>
            <p:nvPr/>
          </p:nvSpPr>
          <p:spPr bwMode="auto">
            <a:xfrm>
              <a:off x="7278" y="683"/>
              <a:ext cx="44" cy="136"/>
            </a:xfrm>
            <a:custGeom>
              <a:avLst/>
              <a:gdLst>
                <a:gd name="T0" fmla="*/ 92 w 92"/>
                <a:gd name="T1" fmla="*/ 0 h 295"/>
                <a:gd name="T2" fmla="*/ 66 w 92"/>
                <a:gd name="T3" fmla="*/ 0 h 295"/>
                <a:gd name="T4" fmla="*/ 16 w 92"/>
                <a:gd name="T5" fmla="*/ 295 h 295"/>
                <a:gd name="T6" fmla="*/ 42 w 92"/>
                <a:gd name="T7" fmla="*/ 295 h 295"/>
                <a:gd name="T8" fmla="*/ 92 w 92"/>
                <a:gd name="T9" fmla="*/ 0 h 295"/>
              </a:gdLst>
              <a:ahLst/>
              <a:cxnLst>
                <a:cxn ang="0">
                  <a:pos x="T0" y="T1"/>
                </a:cxn>
                <a:cxn ang="0">
                  <a:pos x="T2" y="T3"/>
                </a:cxn>
                <a:cxn ang="0">
                  <a:pos x="T4" y="T5"/>
                </a:cxn>
                <a:cxn ang="0">
                  <a:pos x="T6" y="T7"/>
                </a:cxn>
                <a:cxn ang="0">
                  <a:pos x="T8" y="T9"/>
                </a:cxn>
              </a:cxnLst>
              <a:rect l="0" t="0" r="r" b="b"/>
              <a:pathLst>
                <a:path w="92" h="295">
                  <a:moveTo>
                    <a:pt x="92" y="0"/>
                  </a:moveTo>
                  <a:cubicBezTo>
                    <a:pt x="82" y="0"/>
                    <a:pt x="73" y="0"/>
                    <a:pt x="66" y="0"/>
                  </a:cubicBezTo>
                  <a:cubicBezTo>
                    <a:pt x="0" y="76"/>
                    <a:pt x="16" y="295"/>
                    <a:pt x="16" y="295"/>
                  </a:cubicBezTo>
                  <a:cubicBezTo>
                    <a:pt x="42" y="295"/>
                    <a:pt x="42" y="295"/>
                    <a:pt x="42" y="295"/>
                  </a:cubicBezTo>
                  <a:cubicBezTo>
                    <a:pt x="42" y="295"/>
                    <a:pt x="26" y="76"/>
                    <a:pt x="92" y="0"/>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114" name="Rectangle 77"/>
            <p:cNvSpPr>
              <a:spLocks noChangeArrowheads="1"/>
            </p:cNvSpPr>
            <p:nvPr/>
          </p:nvSpPr>
          <p:spPr bwMode="auto">
            <a:xfrm>
              <a:off x="7069" y="242"/>
              <a:ext cx="7" cy="233"/>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115" name="Freeform 78"/>
            <p:cNvSpPr>
              <a:spLocks/>
            </p:cNvSpPr>
            <p:nvPr/>
          </p:nvSpPr>
          <p:spPr bwMode="auto">
            <a:xfrm>
              <a:off x="7354" y="683"/>
              <a:ext cx="315" cy="136"/>
            </a:xfrm>
            <a:custGeom>
              <a:avLst/>
              <a:gdLst>
                <a:gd name="T0" fmla="*/ 642 w 656"/>
                <a:gd name="T1" fmla="*/ 206 h 295"/>
                <a:gd name="T2" fmla="*/ 219 w 656"/>
                <a:gd name="T3" fmla="*/ 206 h 295"/>
                <a:gd name="T4" fmla="*/ 217 w 656"/>
                <a:gd name="T5" fmla="*/ 207 h 295"/>
                <a:gd name="T6" fmla="*/ 217 w 656"/>
                <a:gd name="T7" fmla="*/ 0 h 295"/>
                <a:gd name="T8" fmla="*/ 66 w 656"/>
                <a:gd name="T9" fmla="*/ 0 h 295"/>
                <a:gd name="T10" fmla="*/ 16 w 656"/>
                <a:gd name="T11" fmla="*/ 295 h 295"/>
                <a:gd name="T12" fmla="*/ 642 w 656"/>
                <a:gd name="T13" fmla="*/ 295 h 295"/>
                <a:gd name="T14" fmla="*/ 656 w 656"/>
                <a:gd name="T15" fmla="*/ 281 h 295"/>
                <a:gd name="T16" fmla="*/ 656 w 656"/>
                <a:gd name="T17" fmla="*/ 221 h 295"/>
                <a:gd name="T18" fmla="*/ 642 w 656"/>
                <a:gd name="T19" fmla="*/ 206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56" h="295">
                  <a:moveTo>
                    <a:pt x="642" y="206"/>
                  </a:moveTo>
                  <a:cubicBezTo>
                    <a:pt x="219" y="206"/>
                    <a:pt x="219" y="206"/>
                    <a:pt x="219" y="206"/>
                  </a:cubicBezTo>
                  <a:cubicBezTo>
                    <a:pt x="219" y="206"/>
                    <a:pt x="218" y="206"/>
                    <a:pt x="217" y="207"/>
                  </a:cubicBezTo>
                  <a:cubicBezTo>
                    <a:pt x="217" y="0"/>
                    <a:pt x="217" y="0"/>
                    <a:pt x="217" y="0"/>
                  </a:cubicBezTo>
                  <a:cubicBezTo>
                    <a:pt x="217" y="0"/>
                    <a:pt x="119" y="0"/>
                    <a:pt x="66" y="0"/>
                  </a:cubicBezTo>
                  <a:cubicBezTo>
                    <a:pt x="0" y="76"/>
                    <a:pt x="16" y="295"/>
                    <a:pt x="16" y="295"/>
                  </a:cubicBezTo>
                  <a:cubicBezTo>
                    <a:pt x="642" y="295"/>
                    <a:pt x="642" y="295"/>
                    <a:pt x="642" y="295"/>
                  </a:cubicBezTo>
                  <a:cubicBezTo>
                    <a:pt x="650" y="295"/>
                    <a:pt x="656" y="289"/>
                    <a:pt x="656" y="281"/>
                  </a:cubicBezTo>
                  <a:cubicBezTo>
                    <a:pt x="656" y="221"/>
                    <a:pt x="656" y="221"/>
                    <a:pt x="656" y="221"/>
                  </a:cubicBezTo>
                  <a:cubicBezTo>
                    <a:pt x="656" y="213"/>
                    <a:pt x="650" y="206"/>
                    <a:pt x="642" y="206"/>
                  </a:cubicBez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116" name="Freeform 79"/>
            <p:cNvSpPr>
              <a:spLocks/>
            </p:cNvSpPr>
            <p:nvPr/>
          </p:nvSpPr>
          <p:spPr bwMode="auto">
            <a:xfrm>
              <a:off x="7354" y="683"/>
              <a:ext cx="104" cy="136"/>
            </a:xfrm>
            <a:custGeom>
              <a:avLst/>
              <a:gdLst>
                <a:gd name="T0" fmla="*/ 81 w 217"/>
                <a:gd name="T1" fmla="*/ 15 h 295"/>
                <a:gd name="T2" fmla="*/ 217 w 217"/>
                <a:gd name="T3" fmla="*/ 15 h 295"/>
                <a:gd name="T4" fmla="*/ 217 w 217"/>
                <a:gd name="T5" fmla="*/ 0 h 295"/>
                <a:gd name="T6" fmla="*/ 66 w 217"/>
                <a:gd name="T7" fmla="*/ 0 h 295"/>
                <a:gd name="T8" fmla="*/ 16 w 217"/>
                <a:gd name="T9" fmla="*/ 295 h 295"/>
                <a:gd name="T10" fmla="*/ 30 w 217"/>
                <a:gd name="T11" fmla="*/ 295 h 295"/>
                <a:gd name="T12" fmla="*/ 81 w 217"/>
                <a:gd name="T13" fmla="*/ 15 h 295"/>
              </a:gdLst>
              <a:ahLst/>
              <a:cxnLst>
                <a:cxn ang="0">
                  <a:pos x="T0" y="T1"/>
                </a:cxn>
                <a:cxn ang="0">
                  <a:pos x="T2" y="T3"/>
                </a:cxn>
                <a:cxn ang="0">
                  <a:pos x="T4" y="T5"/>
                </a:cxn>
                <a:cxn ang="0">
                  <a:pos x="T6" y="T7"/>
                </a:cxn>
                <a:cxn ang="0">
                  <a:pos x="T8" y="T9"/>
                </a:cxn>
                <a:cxn ang="0">
                  <a:pos x="T10" y="T11"/>
                </a:cxn>
                <a:cxn ang="0">
                  <a:pos x="T12" y="T13"/>
                </a:cxn>
              </a:cxnLst>
              <a:rect l="0" t="0" r="r" b="b"/>
              <a:pathLst>
                <a:path w="217" h="295">
                  <a:moveTo>
                    <a:pt x="81" y="15"/>
                  </a:moveTo>
                  <a:cubicBezTo>
                    <a:pt x="122" y="15"/>
                    <a:pt x="188" y="15"/>
                    <a:pt x="217" y="15"/>
                  </a:cubicBezTo>
                  <a:cubicBezTo>
                    <a:pt x="217" y="0"/>
                    <a:pt x="217" y="0"/>
                    <a:pt x="217" y="0"/>
                  </a:cubicBezTo>
                  <a:cubicBezTo>
                    <a:pt x="217" y="0"/>
                    <a:pt x="119" y="0"/>
                    <a:pt x="66" y="0"/>
                  </a:cubicBezTo>
                  <a:cubicBezTo>
                    <a:pt x="0" y="76"/>
                    <a:pt x="16" y="295"/>
                    <a:pt x="16" y="295"/>
                  </a:cubicBezTo>
                  <a:cubicBezTo>
                    <a:pt x="30" y="295"/>
                    <a:pt x="30" y="295"/>
                    <a:pt x="30" y="295"/>
                  </a:cubicBezTo>
                  <a:cubicBezTo>
                    <a:pt x="28" y="244"/>
                    <a:pt x="25" y="79"/>
                    <a:pt x="81" y="15"/>
                  </a:cubicBezTo>
                  <a:close/>
                </a:path>
              </a:pathLst>
            </a:custGeom>
            <a:solidFill>
              <a:srgbClr val="FFCB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117" name="Freeform 80"/>
            <p:cNvSpPr>
              <a:spLocks/>
            </p:cNvSpPr>
            <p:nvPr/>
          </p:nvSpPr>
          <p:spPr bwMode="auto">
            <a:xfrm>
              <a:off x="7361" y="813"/>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118" name="Freeform 81"/>
            <p:cNvSpPr>
              <a:spLocks/>
            </p:cNvSpPr>
            <p:nvPr/>
          </p:nvSpPr>
          <p:spPr bwMode="auto">
            <a:xfrm>
              <a:off x="7361" y="814"/>
              <a:ext cx="0" cy="1"/>
            </a:xfrm>
            <a:custGeom>
              <a:avLst/>
              <a:gdLst>
                <a:gd name="T0" fmla="*/ 1 h 1"/>
                <a:gd name="T1" fmla="*/ 0 h 1"/>
                <a:gd name="T2" fmla="*/ 1 h 1"/>
              </a:gdLst>
              <a:ahLst/>
              <a:cxnLst>
                <a:cxn ang="0">
                  <a:pos x="0" y="T0"/>
                </a:cxn>
                <a:cxn ang="0">
                  <a:pos x="0" y="T1"/>
                </a:cxn>
                <a:cxn ang="0">
                  <a:pos x="0" y="T2"/>
                </a:cxn>
              </a:cxnLst>
              <a:rect l="0" t="0" r="r" b="b"/>
              <a:pathLst>
                <a:path h="1">
                  <a:moveTo>
                    <a:pt x="0" y="1"/>
                  </a:moveTo>
                  <a:lnTo>
                    <a:pt x="0" y="0"/>
                  </a:lnTo>
                  <a:lnTo>
                    <a:pt x="0" y="1"/>
                  </a:ln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119" name="Freeform 82"/>
            <p:cNvSpPr>
              <a:spLocks/>
            </p:cNvSpPr>
            <p:nvPr/>
          </p:nvSpPr>
          <p:spPr bwMode="auto">
            <a:xfrm>
              <a:off x="7361" y="817"/>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120" name="Freeform 83"/>
            <p:cNvSpPr>
              <a:spLocks/>
            </p:cNvSpPr>
            <p:nvPr/>
          </p:nvSpPr>
          <p:spPr bwMode="auto">
            <a:xfrm>
              <a:off x="7368" y="778"/>
              <a:ext cx="301" cy="41"/>
            </a:xfrm>
            <a:custGeom>
              <a:avLst/>
              <a:gdLst>
                <a:gd name="T0" fmla="*/ 613 w 627"/>
                <a:gd name="T1" fmla="*/ 0 h 89"/>
                <a:gd name="T2" fmla="*/ 613 w 627"/>
                <a:gd name="T3" fmla="*/ 56 h 89"/>
                <a:gd name="T4" fmla="*/ 599 w 627"/>
                <a:gd name="T5" fmla="*/ 71 h 89"/>
                <a:gd name="T6" fmla="*/ 0 w 627"/>
                <a:gd name="T7" fmla="*/ 71 h 89"/>
                <a:gd name="T8" fmla="*/ 1 w 627"/>
                <a:gd name="T9" fmla="*/ 89 h 89"/>
                <a:gd name="T10" fmla="*/ 613 w 627"/>
                <a:gd name="T11" fmla="*/ 89 h 89"/>
                <a:gd name="T12" fmla="*/ 627 w 627"/>
                <a:gd name="T13" fmla="*/ 75 h 89"/>
                <a:gd name="T14" fmla="*/ 627 w 627"/>
                <a:gd name="T15" fmla="*/ 15 h 89"/>
                <a:gd name="T16" fmla="*/ 613 w 627"/>
                <a:gd name="T17"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7" h="89">
                  <a:moveTo>
                    <a:pt x="613" y="0"/>
                  </a:moveTo>
                  <a:cubicBezTo>
                    <a:pt x="613" y="56"/>
                    <a:pt x="613" y="56"/>
                    <a:pt x="613" y="56"/>
                  </a:cubicBezTo>
                  <a:cubicBezTo>
                    <a:pt x="613" y="64"/>
                    <a:pt x="607" y="71"/>
                    <a:pt x="599" y="71"/>
                  </a:cubicBezTo>
                  <a:cubicBezTo>
                    <a:pt x="0" y="71"/>
                    <a:pt x="0" y="71"/>
                    <a:pt x="0" y="71"/>
                  </a:cubicBezTo>
                  <a:cubicBezTo>
                    <a:pt x="0" y="78"/>
                    <a:pt x="1" y="84"/>
                    <a:pt x="1" y="89"/>
                  </a:cubicBezTo>
                  <a:cubicBezTo>
                    <a:pt x="613" y="89"/>
                    <a:pt x="613" y="89"/>
                    <a:pt x="613" y="89"/>
                  </a:cubicBezTo>
                  <a:cubicBezTo>
                    <a:pt x="621" y="89"/>
                    <a:pt x="627" y="83"/>
                    <a:pt x="627" y="75"/>
                  </a:cubicBezTo>
                  <a:cubicBezTo>
                    <a:pt x="627" y="15"/>
                    <a:pt x="627" y="15"/>
                    <a:pt x="627" y="15"/>
                  </a:cubicBezTo>
                  <a:cubicBezTo>
                    <a:pt x="627" y="7"/>
                    <a:pt x="621" y="1"/>
                    <a:pt x="613" y="0"/>
                  </a:cubicBezTo>
                  <a:close/>
                </a:path>
              </a:pathLst>
            </a:custGeom>
            <a:solidFill>
              <a:srgbClr val="DB9D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121" name="Freeform 84"/>
            <p:cNvSpPr>
              <a:spLocks/>
            </p:cNvSpPr>
            <p:nvPr/>
          </p:nvSpPr>
          <p:spPr bwMode="auto">
            <a:xfrm>
              <a:off x="7374" y="698"/>
              <a:ext cx="71" cy="80"/>
            </a:xfrm>
            <a:custGeom>
              <a:avLst/>
              <a:gdLst>
                <a:gd name="T0" fmla="*/ 146 w 146"/>
                <a:gd name="T1" fmla="*/ 174 h 174"/>
                <a:gd name="T2" fmla="*/ 146 w 146"/>
                <a:gd name="T3" fmla="*/ 0 h 174"/>
                <a:gd name="T4" fmla="*/ 40 w 146"/>
                <a:gd name="T5" fmla="*/ 0 h 174"/>
                <a:gd name="T6" fmla="*/ 0 w 146"/>
                <a:gd name="T7" fmla="*/ 174 h 174"/>
                <a:gd name="T8" fmla="*/ 146 w 146"/>
                <a:gd name="T9" fmla="*/ 174 h 174"/>
              </a:gdLst>
              <a:ahLst/>
              <a:cxnLst>
                <a:cxn ang="0">
                  <a:pos x="T0" y="T1"/>
                </a:cxn>
                <a:cxn ang="0">
                  <a:pos x="T2" y="T3"/>
                </a:cxn>
                <a:cxn ang="0">
                  <a:pos x="T4" y="T5"/>
                </a:cxn>
                <a:cxn ang="0">
                  <a:pos x="T6" y="T7"/>
                </a:cxn>
                <a:cxn ang="0">
                  <a:pos x="T8" y="T9"/>
                </a:cxn>
              </a:cxnLst>
              <a:rect l="0" t="0" r="r" b="b"/>
              <a:pathLst>
                <a:path w="146" h="174">
                  <a:moveTo>
                    <a:pt x="146" y="174"/>
                  </a:moveTo>
                  <a:cubicBezTo>
                    <a:pt x="146" y="0"/>
                    <a:pt x="146" y="0"/>
                    <a:pt x="146" y="0"/>
                  </a:cubicBezTo>
                  <a:cubicBezTo>
                    <a:pt x="146" y="0"/>
                    <a:pt x="82" y="0"/>
                    <a:pt x="40" y="0"/>
                  </a:cubicBezTo>
                  <a:cubicBezTo>
                    <a:pt x="8" y="38"/>
                    <a:pt x="0" y="119"/>
                    <a:pt x="0" y="174"/>
                  </a:cubicBezTo>
                  <a:lnTo>
                    <a:pt x="146" y="174"/>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122" name="Freeform 85"/>
            <p:cNvSpPr>
              <a:spLocks/>
            </p:cNvSpPr>
            <p:nvPr/>
          </p:nvSpPr>
          <p:spPr bwMode="auto">
            <a:xfrm>
              <a:off x="7374" y="698"/>
              <a:ext cx="71" cy="80"/>
            </a:xfrm>
            <a:custGeom>
              <a:avLst/>
              <a:gdLst>
                <a:gd name="T0" fmla="*/ 146 w 146"/>
                <a:gd name="T1" fmla="*/ 174 h 174"/>
                <a:gd name="T2" fmla="*/ 40 w 146"/>
                <a:gd name="T3" fmla="*/ 0 h 174"/>
                <a:gd name="T4" fmla="*/ 0 w 146"/>
                <a:gd name="T5" fmla="*/ 174 h 174"/>
                <a:gd name="T6" fmla="*/ 146 w 146"/>
                <a:gd name="T7" fmla="*/ 174 h 174"/>
              </a:gdLst>
              <a:ahLst/>
              <a:cxnLst>
                <a:cxn ang="0">
                  <a:pos x="T0" y="T1"/>
                </a:cxn>
                <a:cxn ang="0">
                  <a:pos x="T2" y="T3"/>
                </a:cxn>
                <a:cxn ang="0">
                  <a:pos x="T4" y="T5"/>
                </a:cxn>
                <a:cxn ang="0">
                  <a:pos x="T6" y="T7"/>
                </a:cxn>
              </a:cxnLst>
              <a:rect l="0" t="0" r="r" b="b"/>
              <a:pathLst>
                <a:path w="146" h="174">
                  <a:moveTo>
                    <a:pt x="146" y="174"/>
                  </a:moveTo>
                  <a:cubicBezTo>
                    <a:pt x="146" y="174"/>
                    <a:pt x="84" y="73"/>
                    <a:pt x="40" y="0"/>
                  </a:cubicBezTo>
                  <a:cubicBezTo>
                    <a:pt x="8" y="38"/>
                    <a:pt x="0" y="119"/>
                    <a:pt x="0" y="174"/>
                  </a:cubicBezTo>
                  <a:lnTo>
                    <a:pt x="146" y="174"/>
                  </a:lnTo>
                  <a:close/>
                </a:path>
              </a:pathLst>
            </a:custGeom>
            <a:solidFill>
              <a:srgbClr val="006FC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123" name="Oval 86"/>
            <p:cNvSpPr>
              <a:spLocks noChangeArrowheads="1"/>
            </p:cNvSpPr>
            <p:nvPr/>
          </p:nvSpPr>
          <p:spPr bwMode="auto">
            <a:xfrm>
              <a:off x="7376" y="788"/>
              <a:ext cx="66" cy="63"/>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124" name="Oval 87"/>
            <p:cNvSpPr>
              <a:spLocks noChangeArrowheads="1"/>
            </p:cNvSpPr>
            <p:nvPr/>
          </p:nvSpPr>
          <p:spPr bwMode="auto">
            <a:xfrm>
              <a:off x="7392" y="802"/>
              <a:ext cx="35" cy="35"/>
            </a:xfrm>
            <a:prstGeom prst="ellipse">
              <a:avLst/>
            </a:pr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125" name="Oval 88"/>
            <p:cNvSpPr>
              <a:spLocks noChangeArrowheads="1"/>
            </p:cNvSpPr>
            <p:nvPr/>
          </p:nvSpPr>
          <p:spPr bwMode="auto">
            <a:xfrm>
              <a:off x="7579" y="788"/>
              <a:ext cx="67" cy="63"/>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126" name="Oval 89"/>
            <p:cNvSpPr>
              <a:spLocks noChangeArrowheads="1"/>
            </p:cNvSpPr>
            <p:nvPr/>
          </p:nvSpPr>
          <p:spPr bwMode="auto">
            <a:xfrm>
              <a:off x="7509" y="788"/>
              <a:ext cx="66" cy="63"/>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127" name="Freeform 90"/>
            <p:cNvSpPr>
              <a:spLocks/>
            </p:cNvSpPr>
            <p:nvPr/>
          </p:nvSpPr>
          <p:spPr bwMode="auto">
            <a:xfrm>
              <a:off x="7392" y="807"/>
              <a:ext cx="29" cy="30"/>
            </a:xfrm>
            <a:custGeom>
              <a:avLst/>
              <a:gdLst>
                <a:gd name="T0" fmla="*/ 37 w 62"/>
                <a:gd name="T1" fmla="*/ 63 h 63"/>
                <a:gd name="T2" fmla="*/ 62 w 62"/>
                <a:gd name="T3" fmla="*/ 52 h 63"/>
                <a:gd name="T4" fmla="*/ 10 w 62"/>
                <a:gd name="T5" fmla="*/ 0 h 63"/>
                <a:gd name="T6" fmla="*/ 0 w 62"/>
                <a:gd name="T7" fmla="*/ 26 h 63"/>
                <a:gd name="T8" fmla="*/ 37 w 62"/>
                <a:gd name="T9" fmla="*/ 63 h 63"/>
              </a:gdLst>
              <a:ahLst/>
              <a:cxnLst>
                <a:cxn ang="0">
                  <a:pos x="T0" y="T1"/>
                </a:cxn>
                <a:cxn ang="0">
                  <a:pos x="T2" y="T3"/>
                </a:cxn>
                <a:cxn ang="0">
                  <a:pos x="T4" y="T5"/>
                </a:cxn>
                <a:cxn ang="0">
                  <a:pos x="T6" y="T7"/>
                </a:cxn>
                <a:cxn ang="0">
                  <a:pos x="T8" y="T9"/>
                </a:cxn>
              </a:cxnLst>
              <a:rect l="0" t="0" r="r" b="b"/>
              <a:pathLst>
                <a:path w="62" h="63">
                  <a:moveTo>
                    <a:pt x="37" y="63"/>
                  </a:moveTo>
                  <a:cubicBezTo>
                    <a:pt x="47" y="63"/>
                    <a:pt x="56" y="59"/>
                    <a:pt x="62" y="52"/>
                  </a:cubicBezTo>
                  <a:cubicBezTo>
                    <a:pt x="10" y="0"/>
                    <a:pt x="10" y="0"/>
                    <a:pt x="10" y="0"/>
                  </a:cubicBezTo>
                  <a:cubicBezTo>
                    <a:pt x="4" y="7"/>
                    <a:pt x="0" y="16"/>
                    <a:pt x="0" y="26"/>
                  </a:cubicBezTo>
                  <a:cubicBezTo>
                    <a:pt x="0" y="46"/>
                    <a:pt x="16" y="63"/>
                    <a:pt x="37" y="63"/>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128" name="Freeform 91"/>
            <p:cNvSpPr>
              <a:spLocks/>
            </p:cNvSpPr>
            <p:nvPr/>
          </p:nvSpPr>
          <p:spPr bwMode="auto">
            <a:xfrm>
              <a:off x="7301" y="790"/>
              <a:ext cx="42" cy="5"/>
            </a:xfrm>
            <a:custGeom>
              <a:avLst/>
              <a:gdLst>
                <a:gd name="T0" fmla="*/ 81 w 87"/>
                <a:gd name="T1" fmla="*/ 12 h 12"/>
                <a:gd name="T2" fmla="*/ 6 w 87"/>
                <a:gd name="T3" fmla="*/ 12 h 12"/>
                <a:gd name="T4" fmla="*/ 0 w 87"/>
                <a:gd name="T5" fmla="*/ 6 h 12"/>
                <a:gd name="T6" fmla="*/ 6 w 87"/>
                <a:gd name="T7" fmla="*/ 0 h 12"/>
                <a:gd name="T8" fmla="*/ 81 w 87"/>
                <a:gd name="T9" fmla="*/ 0 h 12"/>
                <a:gd name="T10" fmla="*/ 87 w 87"/>
                <a:gd name="T11" fmla="*/ 6 h 12"/>
                <a:gd name="T12" fmla="*/ 81 w 87"/>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87" h="12">
                  <a:moveTo>
                    <a:pt x="81" y="12"/>
                  </a:moveTo>
                  <a:cubicBezTo>
                    <a:pt x="6" y="12"/>
                    <a:pt x="6" y="12"/>
                    <a:pt x="6" y="12"/>
                  </a:cubicBezTo>
                  <a:cubicBezTo>
                    <a:pt x="2" y="12"/>
                    <a:pt x="0" y="9"/>
                    <a:pt x="0" y="6"/>
                  </a:cubicBezTo>
                  <a:cubicBezTo>
                    <a:pt x="0" y="3"/>
                    <a:pt x="2" y="0"/>
                    <a:pt x="6" y="0"/>
                  </a:cubicBezTo>
                  <a:cubicBezTo>
                    <a:pt x="81" y="0"/>
                    <a:pt x="81" y="0"/>
                    <a:pt x="81" y="0"/>
                  </a:cubicBezTo>
                  <a:cubicBezTo>
                    <a:pt x="84" y="0"/>
                    <a:pt x="87" y="3"/>
                    <a:pt x="87" y="6"/>
                  </a:cubicBezTo>
                  <a:cubicBezTo>
                    <a:pt x="87" y="9"/>
                    <a:pt x="84" y="12"/>
                    <a:pt x="81" y="12"/>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129" name="Freeform 92"/>
            <p:cNvSpPr>
              <a:spLocks/>
            </p:cNvSpPr>
            <p:nvPr/>
          </p:nvSpPr>
          <p:spPr bwMode="auto">
            <a:xfrm>
              <a:off x="7301" y="802"/>
              <a:ext cx="42" cy="6"/>
            </a:xfrm>
            <a:custGeom>
              <a:avLst/>
              <a:gdLst>
                <a:gd name="T0" fmla="*/ 81 w 87"/>
                <a:gd name="T1" fmla="*/ 12 h 12"/>
                <a:gd name="T2" fmla="*/ 6 w 87"/>
                <a:gd name="T3" fmla="*/ 12 h 12"/>
                <a:gd name="T4" fmla="*/ 0 w 87"/>
                <a:gd name="T5" fmla="*/ 6 h 12"/>
                <a:gd name="T6" fmla="*/ 6 w 87"/>
                <a:gd name="T7" fmla="*/ 0 h 12"/>
                <a:gd name="T8" fmla="*/ 81 w 87"/>
                <a:gd name="T9" fmla="*/ 0 h 12"/>
                <a:gd name="T10" fmla="*/ 87 w 87"/>
                <a:gd name="T11" fmla="*/ 6 h 12"/>
                <a:gd name="T12" fmla="*/ 81 w 87"/>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87" h="12">
                  <a:moveTo>
                    <a:pt x="81" y="12"/>
                  </a:moveTo>
                  <a:cubicBezTo>
                    <a:pt x="6" y="12"/>
                    <a:pt x="6" y="12"/>
                    <a:pt x="6" y="12"/>
                  </a:cubicBezTo>
                  <a:cubicBezTo>
                    <a:pt x="2" y="12"/>
                    <a:pt x="0" y="10"/>
                    <a:pt x="0" y="6"/>
                  </a:cubicBezTo>
                  <a:cubicBezTo>
                    <a:pt x="0" y="3"/>
                    <a:pt x="2" y="0"/>
                    <a:pt x="6" y="0"/>
                  </a:cubicBezTo>
                  <a:cubicBezTo>
                    <a:pt x="81" y="0"/>
                    <a:pt x="81" y="0"/>
                    <a:pt x="81" y="0"/>
                  </a:cubicBezTo>
                  <a:cubicBezTo>
                    <a:pt x="84" y="0"/>
                    <a:pt x="87" y="3"/>
                    <a:pt x="87" y="6"/>
                  </a:cubicBezTo>
                  <a:cubicBezTo>
                    <a:pt x="87" y="10"/>
                    <a:pt x="84" y="12"/>
                    <a:pt x="81" y="12"/>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130" name="Freeform 93"/>
            <p:cNvSpPr>
              <a:spLocks/>
            </p:cNvSpPr>
            <p:nvPr/>
          </p:nvSpPr>
          <p:spPr bwMode="auto">
            <a:xfrm>
              <a:off x="7290" y="698"/>
              <a:ext cx="79" cy="81"/>
            </a:xfrm>
            <a:custGeom>
              <a:avLst/>
              <a:gdLst>
                <a:gd name="T0" fmla="*/ 31 w 164"/>
                <a:gd name="T1" fmla="*/ 0 h 175"/>
                <a:gd name="T2" fmla="*/ 0 w 164"/>
                <a:gd name="T3" fmla="*/ 175 h 175"/>
                <a:gd name="T4" fmla="*/ 133 w 164"/>
                <a:gd name="T5" fmla="*/ 175 h 175"/>
                <a:gd name="T6" fmla="*/ 164 w 164"/>
                <a:gd name="T7" fmla="*/ 0 h 175"/>
                <a:gd name="T8" fmla="*/ 31 w 164"/>
                <a:gd name="T9" fmla="*/ 0 h 175"/>
              </a:gdLst>
              <a:ahLst/>
              <a:cxnLst>
                <a:cxn ang="0">
                  <a:pos x="T0" y="T1"/>
                </a:cxn>
                <a:cxn ang="0">
                  <a:pos x="T2" y="T3"/>
                </a:cxn>
                <a:cxn ang="0">
                  <a:pos x="T4" y="T5"/>
                </a:cxn>
                <a:cxn ang="0">
                  <a:pos x="T6" y="T7"/>
                </a:cxn>
                <a:cxn ang="0">
                  <a:pos x="T8" y="T9"/>
                </a:cxn>
              </a:cxnLst>
              <a:rect l="0" t="0" r="r" b="b"/>
              <a:pathLst>
                <a:path w="164" h="175">
                  <a:moveTo>
                    <a:pt x="31" y="0"/>
                  </a:moveTo>
                  <a:cubicBezTo>
                    <a:pt x="9" y="49"/>
                    <a:pt x="1" y="119"/>
                    <a:pt x="0" y="175"/>
                  </a:cubicBezTo>
                  <a:cubicBezTo>
                    <a:pt x="133" y="175"/>
                    <a:pt x="133" y="175"/>
                    <a:pt x="133" y="175"/>
                  </a:cubicBezTo>
                  <a:cubicBezTo>
                    <a:pt x="134" y="119"/>
                    <a:pt x="142" y="49"/>
                    <a:pt x="164" y="0"/>
                  </a:cubicBezTo>
                  <a:lnTo>
                    <a:pt x="31"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131" name="Freeform 94"/>
            <p:cNvSpPr>
              <a:spLocks/>
            </p:cNvSpPr>
            <p:nvPr/>
          </p:nvSpPr>
          <p:spPr bwMode="auto">
            <a:xfrm>
              <a:off x="7290" y="698"/>
              <a:ext cx="64" cy="81"/>
            </a:xfrm>
            <a:custGeom>
              <a:avLst/>
              <a:gdLst>
                <a:gd name="T0" fmla="*/ 31 w 134"/>
                <a:gd name="T1" fmla="*/ 0 h 175"/>
                <a:gd name="T2" fmla="*/ 0 w 134"/>
                <a:gd name="T3" fmla="*/ 175 h 175"/>
                <a:gd name="T4" fmla="*/ 133 w 134"/>
                <a:gd name="T5" fmla="*/ 175 h 175"/>
                <a:gd name="T6" fmla="*/ 31 w 134"/>
                <a:gd name="T7" fmla="*/ 0 h 175"/>
              </a:gdLst>
              <a:ahLst/>
              <a:cxnLst>
                <a:cxn ang="0">
                  <a:pos x="T0" y="T1"/>
                </a:cxn>
                <a:cxn ang="0">
                  <a:pos x="T2" y="T3"/>
                </a:cxn>
                <a:cxn ang="0">
                  <a:pos x="T4" y="T5"/>
                </a:cxn>
                <a:cxn ang="0">
                  <a:pos x="T6" y="T7"/>
                </a:cxn>
              </a:cxnLst>
              <a:rect l="0" t="0" r="r" b="b"/>
              <a:pathLst>
                <a:path w="134" h="175">
                  <a:moveTo>
                    <a:pt x="31" y="0"/>
                  </a:moveTo>
                  <a:cubicBezTo>
                    <a:pt x="9" y="49"/>
                    <a:pt x="1" y="119"/>
                    <a:pt x="0" y="175"/>
                  </a:cubicBezTo>
                  <a:cubicBezTo>
                    <a:pt x="133" y="175"/>
                    <a:pt x="133" y="175"/>
                    <a:pt x="133" y="175"/>
                  </a:cubicBezTo>
                  <a:cubicBezTo>
                    <a:pt x="134" y="119"/>
                    <a:pt x="31" y="0"/>
                    <a:pt x="31" y="0"/>
                  </a:cubicBezTo>
                  <a:close/>
                </a:path>
              </a:pathLst>
            </a:custGeom>
            <a:solidFill>
              <a:srgbClr val="006FC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132" name="Freeform 95"/>
            <p:cNvSpPr>
              <a:spLocks noEditPoints="1"/>
            </p:cNvSpPr>
            <p:nvPr/>
          </p:nvSpPr>
          <p:spPr bwMode="auto">
            <a:xfrm>
              <a:off x="6958" y="500"/>
              <a:ext cx="98" cy="94"/>
            </a:xfrm>
            <a:custGeom>
              <a:avLst/>
              <a:gdLst>
                <a:gd name="T0" fmla="*/ 203 w 203"/>
                <a:gd name="T1" fmla="*/ 93 h 203"/>
                <a:gd name="T2" fmla="*/ 187 w 203"/>
                <a:gd name="T3" fmla="*/ 77 h 203"/>
                <a:gd name="T4" fmla="*/ 192 w 203"/>
                <a:gd name="T5" fmla="*/ 54 h 203"/>
                <a:gd name="T6" fmla="*/ 170 w 203"/>
                <a:gd name="T7" fmla="*/ 46 h 203"/>
                <a:gd name="T8" fmla="*/ 167 w 203"/>
                <a:gd name="T9" fmla="*/ 23 h 203"/>
                <a:gd name="T10" fmla="*/ 144 w 203"/>
                <a:gd name="T11" fmla="*/ 25 h 203"/>
                <a:gd name="T12" fmla="*/ 132 w 203"/>
                <a:gd name="T13" fmla="*/ 4 h 203"/>
                <a:gd name="T14" fmla="*/ 111 w 203"/>
                <a:gd name="T15" fmla="*/ 15 h 203"/>
                <a:gd name="T16" fmla="*/ 92 w 203"/>
                <a:gd name="T17" fmla="*/ 0 h 203"/>
                <a:gd name="T18" fmla="*/ 77 w 203"/>
                <a:gd name="T19" fmla="*/ 18 h 203"/>
                <a:gd name="T20" fmla="*/ 54 w 203"/>
                <a:gd name="T21" fmla="*/ 11 h 203"/>
                <a:gd name="T22" fmla="*/ 47 w 203"/>
                <a:gd name="T23" fmla="*/ 33 h 203"/>
                <a:gd name="T24" fmla="*/ 23 w 203"/>
                <a:gd name="T25" fmla="*/ 36 h 203"/>
                <a:gd name="T26" fmla="*/ 24 w 203"/>
                <a:gd name="T27" fmla="*/ 59 h 203"/>
                <a:gd name="T28" fmla="*/ 4 w 203"/>
                <a:gd name="T29" fmla="*/ 71 h 203"/>
                <a:gd name="T30" fmla="*/ 14 w 203"/>
                <a:gd name="T31" fmla="*/ 93 h 203"/>
                <a:gd name="T32" fmla="*/ 0 w 203"/>
                <a:gd name="T33" fmla="*/ 112 h 203"/>
                <a:gd name="T34" fmla="*/ 16 w 203"/>
                <a:gd name="T35" fmla="*/ 127 h 203"/>
                <a:gd name="T36" fmla="*/ 11 w 203"/>
                <a:gd name="T37" fmla="*/ 149 h 203"/>
                <a:gd name="T38" fmla="*/ 32 w 203"/>
                <a:gd name="T39" fmla="*/ 158 h 203"/>
                <a:gd name="T40" fmla="*/ 36 w 203"/>
                <a:gd name="T41" fmla="*/ 180 h 203"/>
                <a:gd name="T42" fmla="*/ 59 w 203"/>
                <a:gd name="T43" fmla="*/ 180 h 203"/>
                <a:gd name="T44" fmla="*/ 71 w 203"/>
                <a:gd name="T45" fmla="*/ 199 h 203"/>
                <a:gd name="T46" fmla="*/ 92 w 203"/>
                <a:gd name="T47" fmla="*/ 191 h 203"/>
                <a:gd name="T48" fmla="*/ 111 w 203"/>
                <a:gd name="T49" fmla="*/ 203 h 203"/>
                <a:gd name="T50" fmla="*/ 127 w 203"/>
                <a:gd name="T51" fmla="*/ 188 h 203"/>
                <a:gd name="T52" fmla="*/ 149 w 203"/>
                <a:gd name="T53" fmla="*/ 192 h 203"/>
                <a:gd name="T54" fmla="*/ 158 w 203"/>
                <a:gd name="T55" fmla="*/ 171 h 203"/>
                <a:gd name="T56" fmla="*/ 180 w 203"/>
                <a:gd name="T57" fmla="*/ 167 h 203"/>
                <a:gd name="T58" fmla="*/ 180 w 203"/>
                <a:gd name="T59" fmla="*/ 144 h 203"/>
                <a:gd name="T60" fmla="*/ 199 w 203"/>
                <a:gd name="T61" fmla="*/ 132 h 203"/>
                <a:gd name="T62" fmla="*/ 190 w 203"/>
                <a:gd name="T63" fmla="*/ 112 h 203"/>
                <a:gd name="T64" fmla="*/ 57 w 203"/>
                <a:gd name="T65" fmla="*/ 58 h 203"/>
                <a:gd name="T66" fmla="*/ 93 w 203"/>
                <a:gd name="T67" fmla="*/ 73 h 203"/>
                <a:gd name="T68" fmla="*/ 39 w 203"/>
                <a:gd name="T69" fmla="*/ 95 h 203"/>
                <a:gd name="T70" fmla="*/ 93 w 203"/>
                <a:gd name="T71" fmla="*/ 166 h 203"/>
                <a:gd name="T72" fmla="*/ 39 w 203"/>
                <a:gd name="T73" fmla="*/ 111 h 203"/>
                <a:gd name="T74" fmla="*/ 93 w 203"/>
                <a:gd name="T75" fmla="*/ 133 h 203"/>
                <a:gd name="T76" fmla="*/ 89 w 203"/>
                <a:gd name="T77" fmla="*/ 102 h 203"/>
                <a:gd name="T78" fmla="*/ 114 w 203"/>
                <a:gd name="T79" fmla="*/ 102 h 203"/>
                <a:gd name="T80" fmla="*/ 89 w 203"/>
                <a:gd name="T81" fmla="*/ 102 h 203"/>
                <a:gd name="T82" fmla="*/ 110 w 203"/>
                <a:gd name="T83" fmla="*/ 166 h 203"/>
                <a:gd name="T84" fmla="*/ 124 w 203"/>
                <a:gd name="T85" fmla="*/ 125 h 203"/>
                <a:gd name="T86" fmla="*/ 165 w 203"/>
                <a:gd name="T87" fmla="*/ 111 h 203"/>
                <a:gd name="T88" fmla="*/ 132 w 203"/>
                <a:gd name="T89" fmla="*/ 95 h 203"/>
                <a:gd name="T90" fmla="*/ 110 w 203"/>
                <a:gd name="T91" fmla="*/ 40 h 203"/>
                <a:gd name="T92" fmla="*/ 165 w 203"/>
                <a:gd name="T93" fmla="*/ 95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03" h="203">
                  <a:moveTo>
                    <a:pt x="203" y="112"/>
                  </a:moveTo>
                  <a:cubicBezTo>
                    <a:pt x="203" y="93"/>
                    <a:pt x="203" y="93"/>
                    <a:pt x="203" y="93"/>
                  </a:cubicBezTo>
                  <a:cubicBezTo>
                    <a:pt x="190" y="93"/>
                    <a:pt x="190" y="93"/>
                    <a:pt x="190" y="93"/>
                  </a:cubicBezTo>
                  <a:cubicBezTo>
                    <a:pt x="189" y="88"/>
                    <a:pt x="188" y="82"/>
                    <a:pt x="187" y="77"/>
                  </a:cubicBezTo>
                  <a:cubicBezTo>
                    <a:pt x="199" y="72"/>
                    <a:pt x="199" y="72"/>
                    <a:pt x="199" y="72"/>
                  </a:cubicBezTo>
                  <a:cubicBezTo>
                    <a:pt x="192" y="54"/>
                    <a:pt x="192" y="54"/>
                    <a:pt x="192" y="54"/>
                  </a:cubicBezTo>
                  <a:cubicBezTo>
                    <a:pt x="179" y="60"/>
                    <a:pt x="179" y="60"/>
                    <a:pt x="179" y="60"/>
                  </a:cubicBezTo>
                  <a:cubicBezTo>
                    <a:pt x="177" y="55"/>
                    <a:pt x="174" y="51"/>
                    <a:pt x="170" y="46"/>
                  </a:cubicBezTo>
                  <a:cubicBezTo>
                    <a:pt x="180" y="36"/>
                    <a:pt x="180" y="36"/>
                    <a:pt x="180" y="36"/>
                  </a:cubicBezTo>
                  <a:cubicBezTo>
                    <a:pt x="167" y="23"/>
                    <a:pt x="167" y="23"/>
                    <a:pt x="167" y="23"/>
                  </a:cubicBezTo>
                  <a:cubicBezTo>
                    <a:pt x="157" y="33"/>
                    <a:pt x="157" y="33"/>
                    <a:pt x="157" y="33"/>
                  </a:cubicBezTo>
                  <a:cubicBezTo>
                    <a:pt x="153" y="30"/>
                    <a:pt x="148" y="27"/>
                    <a:pt x="144" y="25"/>
                  </a:cubicBezTo>
                  <a:cubicBezTo>
                    <a:pt x="149" y="11"/>
                    <a:pt x="149" y="11"/>
                    <a:pt x="149" y="11"/>
                  </a:cubicBezTo>
                  <a:cubicBezTo>
                    <a:pt x="132" y="4"/>
                    <a:pt x="132" y="4"/>
                    <a:pt x="132" y="4"/>
                  </a:cubicBezTo>
                  <a:cubicBezTo>
                    <a:pt x="127" y="18"/>
                    <a:pt x="127" y="18"/>
                    <a:pt x="127" y="18"/>
                  </a:cubicBezTo>
                  <a:cubicBezTo>
                    <a:pt x="122" y="16"/>
                    <a:pt x="116" y="15"/>
                    <a:pt x="111" y="15"/>
                  </a:cubicBezTo>
                  <a:cubicBezTo>
                    <a:pt x="111" y="0"/>
                    <a:pt x="111" y="0"/>
                    <a:pt x="111" y="0"/>
                  </a:cubicBezTo>
                  <a:cubicBezTo>
                    <a:pt x="92" y="0"/>
                    <a:pt x="92" y="0"/>
                    <a:pt x="92" y="0"/>
                  </a:cubicBezTo>
                  <a:cubicBezTo>
                    <a:pt x="92" y="15"/>
                    <a:pt x="92" y="15"/>
                    <a:pt x="92" y="15"/>
                  </a:cubicBezTo>
                  <a:cubicBezTo>
                    <a:pt x="87" y="15"/>
                    <a:pt x="82" y="16"/>
                    <a:pt x="77" y="18"/>
                  </a:cubicBezTo>
                  <a:cubicBezTo>
                    <a:pt x="72" y="4"/>
                    <a:pt x="72" y="4"/>
                    <a:pt x="72" y="4"/>
                  </a:cubicBezTo>
                  <a:cubicBezTo>
                    <a:pt x="54" y="11"/>
                    <a:pt x="54" y="11"/>
                    <a:pt x="54" y="11"/>
                  </a:cubicBezTo>
                  <a:cubicBezTo>
                    <a:pt x="60" y="25"/>
                    <a:pt x="60" y="25"/>
                    <a:pt x="60" y="25"/>
                  </a:cubicBezTo>
                  <a:cubicBezTo>
                    <a:pt x="55" y="27"/>
                    <a:pt x="51" y="30"/>
                    <a:pt x="47" y="33"/>
                  </a:cubicBezTo>
                  <a:cubicBezTo>
                    <a:pt x="36" y="23"/>
                    <a:pt x="36" y="23"/>
                    <a:pt x="36" y="23"/>
                  </a:cubicBezTo>
                  <a:cubicBezTo>
                    <a:pt x="23" y="36"/>
                    <a:pt x="23" y="36"/>
                    <a:pt x="23" y="36"/>
                  </a:cubicBezTo>
                  <a:cubicBezTo>
                    <a:pt x="33" y="46"/>
                    <a:pt x="33" y="46"/>
                    <a:pt x="33" y="46"/>
                  </a:cubicBezTo>
                  <a:cubicBezTo>
                    <a:pt x="30" y="51"/>
                    <a:pt x="27" y="55"/>
                    <a:pt x="24" y="59"/>
                  </a:cubicBezTo>
                  <a:cubicBezTo>
                    <a:pt x="11" y="54"/>
                    <a:pt x="11" y="54"/>
                    <a:pt x="11" y="54"/>
                  </a:cubicBezTo>
                  <a:cubicBezTo>
                    <a:pt x="4" y="71"/>
                    <a:pt x="4" y="71"/>
                    <a:pt x="4" y="71"/>
                  </a:cubicBezTo>
                  <a:cubicBezTo>
                    <a:pt x="17" y="77"/>
                    <a:pt x="17" y="77"/>
                    <a:pt x="17" y="77"/>
                  </a:cubicBezTo>
                  <a:cubicBezTo>
                    <a:pt x="15" y="82"/>
                    <a:pt x="14" y="88"/>
                    <a:pt x="14" y="93"/>
                  </a:cubicBezTo>
                  <a:cubicBezTo>
                    <a:pt x="0" y="93"/>
                    <a:pt x="0" y="93"/>
                    <a:pt x="0" y="93"/>
                  </a:cubicBezTo>
                  <a:cubicBezTo>
                    <a:pt x="0" y="112"/>
                    <a:pt x="0" y="112"/>
                    <a:pt x="0" y="112"/>
                  </a:cubicBezTo>
                  <a:cubicBezTo>
                    <a:pt x="14" y="112"/>
                    <a:pt x="14" y="112"/>
                    <a:pt x="14" y="112"/>
                  </a:cubicBezTo>
                  <a:cubicBezTo>
                    <a:pt x="14" y="117"/>
                    <a:pt x="15" y="122"/>
                    <a:pt x="16" y="127"/>
                  </a:cubicBezTo>
                  <a:cubicBezTo>
                    <a:pt x="4" y="132"/>
                    <a:pt x="4" y="132"/>
                    <a:pt x="4" y="132"/>
                  </a:cubicBezTo>
                  <a:cubicBezTo>
                    <a:pt x="11" y="149"/>
                    <a:pt x="11" y="149"/>
                    <a:pt x="11" y="149"/>
                  </a:cubicBezTo>
                  <a:cubicBezTo>
                    <a:pt x="23" y="144"/>
                    <a:pt x="23" y="144"/>
                    <a:pt x="23" y="144"/>
                  </a:cubicBezTo>
                  <a:cubicBezTo>
                    <a:pt x="26" y="149"/>
                    <a:pt x="29" y="154"/>
                    <a:pt x="32" y="158"/>
                  </a:cubicBezTo>
                  <a:cubicBezTo>
                    <a:pt x="23" y="167"/>
                    <a:pt x="23" y="167"/>
                    <a:pt x="23" y="167"/>
                  </a:cubicBezTo>
                  <a:cubicBezTo>
                    <a:pt x="36" y="180"/>
                    <a:pt x="36" y="180"/>
                    <a:pt x="36" y="180"/>
                  </a:cubicBezTo>
                  <a:cubicBezTo>
                    <a:pt x="45" y="171"/>
                    <a:pt x="45" y="171"/>
                    <a:pt x="45" y="171"/>
                  </a:cubicBezTo>
                  <a:cubicBezTo>
                    <a:pt x="50" y="175"/>
                    <a:pt x="54" y="178"/>
                    <a:pt x="59" y="180"/>
                  </a:cubicBezTo>
                  <a:cubicBezTo>
                    <a:pt x="54" y="192"/>
                    <a:pt x="54" y="192"/>
                    <a:pt x="54" y="192"/>
                  </a:cubicBezTo>
                  <a:cubicBezTo>
                    <a:pt x="71" y="199"/>
                    <a:pt x="71" y="199"/>
                    <a:pt x="71" y="199"/>
                  </a:cubicBezTo>
                  <a:cubicBezTo>
                    <a:pt x="76" y="188"/>
                    <a:pt x="76" y="188"/>
                    <a:pt x="76" y="188"/>
                  </a:cubicBezTo>
                  <a:cubicBezTo>
                    <a:pt x="81" y="189"/>
                    <a:pt x="87" y="190"/>
                    <a:pt x="92" y="191"/>
                  </a:cubicBezTo>
                  <a:cubicBezTo>
                    <a:pt x="92" y="203"/>
                    <a:pt x="92" y="203"/>
                    <a:pt x="92" y="203"/>
                  </a:cubicBezTo>
                  <a:cubicBezTo>
                    <a:pt x="111" y="203"/>
                    <a:pt x="111" y="203"/>
                    <a:pt x="111" y="203"/>
                  </a:cubicBezTo>
                  <a:cubicBezTo>
                    <a:pt x="111" y="191"/>
                    <a:pt x="111" y="191"/>
                    <a:pt x="111" y="191"/>
                  </a:cubicBezTo>
                  <a:cubicBezTo>
                    <a:pt x="117" y="190"/>
                    <a:pt x="122" y="189"/>
                    <a:pt x="127" y="188"/>
                  </a:cubicBezTo>
                  <a:cubicBezTo>
                    <a:pt x="132" y="199"/>
                    <a:pt x="132" y="199"/>
                    <a:pt x="132" y="199"/>
                  </a:cubicBezTo>
                  <a:cubicBezTo>
                    <a:pt x="149" y="192"/>
                    <a:pt x="149" y="192"/>
                    <a:pt x="149" y="192"/>
                  </a:cubicBezTo>
                  <a:cubicBezTo>
                    <a:pt x="144" y="181"/>
                    <a:pt x="144" y="181"/>
                    <a:pt x="144" y="181"/>
                  </a:cubicBezTo>
                  <a:cubicBezTo>
                    <a:pt x="149" y="178"/>
                    <a:pt x="154" y="175"/>
                    <a:pt x="158" y="171"/>
                  </a:cubicBezTo>
                  <a:cubicBezTo>
                    <a:pt x="167" y="180"/>
                    <a:pt x="167" y="180"/>
                    <a:pt x="167" y="180"/>
                  </a:cubicBezTo>
                  <a:cubicBezTo>
                    <a:pt x="180" y="167"/>
                    <a:pt x="180" y="167"/>
                    <a:pt x="180" y="167"/>
                  </a:cubicBezTo>
                  <a:cubicBezTo>
                    <a:pt x="171" y="158"/>
                    <a:pt x="171" y="158"/>
                    <a:pt x="171" y="158"/>
                  </a:cubicBezTo>
                  <a:cubicBezTo>
                    <a:pt x="175" y="154"/>
                    <a:pt x="178" y="149"/>
                    <a:pt x="180" y="144"/>
                  </a:cubicBezTo>
                  <a:cubicBezTo>
                    <a:pt x="192" y="149"/>
                    <a:pt x="192" y="149"/>
                    <a:pt x="192" y="149"/>
                  </a:cubicBezTo>
                  <a:cubicBezTo>
                    <a:pt x="199" y="132"/>
                    <a:pt x="199" y="132"/>
                    <a:pt x="199" y="132"/>
                  </a:cubicBezTo>
                  <a:cubicBezTo>
                    <a:pt x="187" y="127"/>
                    <a:pt x="187" y="127"/>
                    <a:pt x="187" y="127"/>
                  </a:cubicBezTo>
                  <a:cubicBezTo>
                    <a:pt x="188" y="122"/>
                    <a:pt x="189" y="117"/>
                    <a:pt x="190" y="112"/>
                  </a:cubicBezTo>
                  <a:lnTo>
                    <a:pt x="203" y="112"/>
                  </a:lnTo>
                  <a:close/>
                  <a:moveTo>
                    <a:pt x="57" y="58"/>
                  </a:moveTo>
                  <a:cubicBezTo>
                    <a:pt x="67" y="48"/>
                    <a:pt x="80" y="41"/>
                    <a:pt x="93" y="40"/>
                  </a:cubicBezTo>
                  <a:cubicBezTo>
                    <a:pt x="93" y="73"/>
                    <a:pt x="93" y="73"/>
                    <a:pt x="93" y="73"/>
                  </a:cubicBezTo>
                  <a:cubicBezTo>
                    <a:pt x="83" y="76"/>
                    <a:pt x="75" y="84"/>
                    <a:pt x="72" y="95"/>
                  </a:cubicBezTo>
                  <a:cubicBezTo>
                    <a:pt x="39" y="95"/>
                    <a:pt x="39" y="95"/>
                    <a:pt x="39" y="95"/>
                  </a:cubicBezTo>
                  <a:cubicBezTo>
                    <a:pt x="40" y="81"/>
                    <a:pt x="47" y="68"/>
                    <a:pt x="57" y="58"/>
                  </a:cubicBezTo>
                  <a:close/>
                  <a:moveTo>
                    <a:pt x="93" y="166"/>
                  </a:moveTo>
                  <a:cubicBezTo>
                    <a:pt x="80" y="164"/>
                    <a:pt x="67" y="158"/>
                    <a:pt x="57" y="148"/>
                  </a:cubicBezTo>
                  <a:cubicBezTo>
                    <a:pt x="47" y="138"/>
                    <a:pt x="40" y="125"/>
                    <a:pt x="39" y="111"/>
                  </a:cubicBezTo>
                  <a:cubicBezTo>
                    <a:pt x="72" y="111"/>
                    <a:pt x="72" y="111"/>
                    <a:pt x="72" y="111"/>
                  </a:cubicBezTo>
                  <a:cubicBezTo>
                    <a:pt x="75" y="122"/>
                    <a:pt x="83" y="130"/>
                    <a:pt x="93" y="133"/>
                  </a:cubicBezTo>
                  <a:lnTo>
                    <a:pt x="93" y="166"/>
                  </a:lnTo>
                  <a:close/>
                  <a:moveTo>
                    <a:pt x="89" y="102"/>
                  </a:moveTo>
                  <a:cubicBezTo>
                    <a:pt x="89" y="95"/>
                    <a:pt x="95" y="89"/>
                    <a:pt x="102" y="89"/>
                  </a:cubicBezTo>
                  <a:cubicBezTo>
                    <a:pt x="109" y="89"/>
                    <a:pt x="114" y="95"/>
                    <a:pt x="114" y="102"/>
                  </a:cubicBezTo>
                  <a:cubicBezTo>
                    <a:pt x="114" y="109"/>
                    <a:pt x="109" y="114"/>
                    <a:pt x="102" y="114"/>
                  </a:cubicBezTo>
                  <a:cubicBezTo>
                    <a:pt x="95" y="114"/>
                    <a:pt x="89" y="109"/>
                    <a:pt x="89" y="102"/>
                  </a:cubicBezTo>
                  <a:close/>
                  <a:moveTo>
                    <a:pt x="147" y="148"/>
                  </a:moveTo>
                  <a:cubicBezTo>
                    <a:pt x="137" y="158"/>
                    <a:pt x="124" y="164"/>
                    <a:pt x="110" y="166"/>
                  </a:cubicBezTo>
                  <a:cubicBezTo>
                    <a:pt x="110" y="133"/>
                    <a:pt x="110" y="133"/>
                    <a:pt x="110" y="133"/>
                  </a:cubicBezTo>
                  <a:cubicBezTo>
                    <a:pt x="115" y="131"/>
                    <a:pt x="120" y="129"/>
                    <a:pt x="124" y="125"/>
                  </a:cubicBezTo>
                  <a:cubicBezTo>
                    <a:pt x="128" y="121"/>
                    <a:pt x="130" y="116"/>
                    <a:pt x="132" y="111"/>
                  </a:cubicBezTo>
                  <a:cubicBezTo>
                    <a:pt x="165" y="111"/>
                    <a:pt x="165" y="111"/>
                    <a:pt x="165" y="111"/>
                  </a:cubicBezTo>
                  <a:cubicBezTo>
                    <a:pt x="163" y="125"/>
                    <a:pt x="157" y="138"/>
                    <a:pt x="147" y="148"/>
                  </a:cubicBezTo>
                  <a:close/>
                  <a:moveTo>
                    <a:pt x="132" y="95"/>
                  </a:moveTo>
                  <a:cubicBezTo>
                    <a:pt x="129" y="84"/>
                    <a:pt x="121" y="76"/>
                    <a:pt x="110" y="73"/>
                  </a:cubicBezTo>
                  <a:cubicBezTo>
                    <a:pt x="110" y="40"/>
                    <a:pt x="110" y="40"/>
                    <a:pt x="110" y="40"/>
                  </a:cubicBezTo>
                  <a:cubicBezTo>
                    <a:pt x="124" y="41"/>
                    <a:pt x="137" y="48"/>
                    <a:pt x="147" y="58"/>
                  </a:cubicBezTo>
                  <a:cubicBezTo>
                    <a:pt x="157" y="68"/>
                    <a:pt x="163" y="81"/>
                    <a:pt x="165" y="95"/>
                  </a:cubicBezTo>
                  <a:lnTo>
                    <a:pt x="132" y="95"/>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133" name="Freeform 96"/>
            <p:cNvSpPr>
              <a:spLocks noEditPoints="1"/>
            </p:cNvSpPr>
            <p:nvPr/>
          </p:nvSpPr>
          <p:spPr bwMode="auto">
            <a:xfrm>
              <a:off x="6906" y="576"/>
              <a:ext cx="89" cy="86"/>
            </a:xfrm>
            <a:custGeom>
              <a:avLst/>
              <a:gdLst>
                <a:gd name="T0" fmla="*/ 184 w 184"/>
                <a:gd name="T1" fmla="*/ 112 h 185"/>
                <a:gd name="T2" fmla="*/ 161 w 184"/>
                <a:gd name="T3" fmla="*/ 89 h 185"/>
                <a:gd name="T4" fmla="*/ 181 w 184"/>
                <a:gd name="T5" fmla="*/ 63 h 185"/>
                <a:gd name="T6" fmla="*/ 150 w 184"/>
                <a:gd name="T7" fmla="*/ 55 h 185"/>
                <a:gd name="T8" fmla="*/ 155 w 184"/>
                <a:gd name="T9" fmla="*/ 22 h 185"/>
                <a:gd name="T10" fmla="*/ 123 w 184"/>
                <a:gd name="T11" fmla="*/ 31 h 185"/>
                <a:gd name="T12" fmla="*/ 111 w 184"/>
                <a:gd name="T13" fmla="*/ 0 h 185"/>
                <a:gd name="T14" fmla="*/ 88 w 184"/>
                <a:gd name="T15" fmla="*/ 23 h 185"/>
                <a:gd name="T16" fmla="*/ 63 w 184"/>
                <a:gd name="T17" fmla="*/ 3 h 185"/>
                <a:gd name="T18" fmla="*/ 54 w 184"/>
                <a:gd name="T19" fmla="*/ 34 h 185"/>
                <a:gd name="T20" fmla="*/ 22 w 184"/>
                <a:gd name="T21" fmla="*/ 29 h 185"/>
                <a:gd name="T22" fmla="*/ 30 w 184"/>
                <a:gd name="T23" fmla="*/ 61 h 185"/>
                <a:gd name="T24" fmla="*/ 0 w 184"/>
                <a:gd name="T25" fmla="*/ 73 h 185"/>
                <a:gd name="T26" fmla="*/ 23 w 184"/>
                <a:gd name="T27" fmla="*/ 96 h 185"/>
                <a:gd name="T28" fmla="*/ 2 w 184"/>
                <a:gd name="T29" fmla="*/ 121 h 185"/>
                <a:gd name="T30" fmla="*/ 34 w 184"/>
                <a:gd name="T31" fmla="*/ 130 h 185"/>
                <a:gd name="T32" fmla="*/ 29 w 184"/>
                <a:gd name="T33" fmla="*/ 162 h 185"/>
                <a:gd name="T34" fmla="*/ 60 w 184"/>
                <a:gd name="T35" fmla="*/ 154 h 185"/>
                <a:gd name="T36" fmla="*/ 72 w 184"/>
                <a:gd name="T37" fmla="*/ 185 h 185"/>
                <a:gd name="T38" fmla="*/ 95 w 184"/>
                <a:gd name="T39" fmla="*/ 161 h 185"/>
                <a:gd name="T40" fmla="*/ 121 w 184"/>
                <a:gd name="T41" fmla="*/ 182 h 185"/>
                <a:gd name="T42" fmla="*/ 129 w 184"/>
                <a:gd name="T43" fmla="*/ 150 h 185"/>
                <a:gd name="T44" fmla="*/ 162 w 184"/>
                <a:gd name="T45" fmla="*/ 156 h 185"/>
                <a:gd name="T46" fmla="*/ 153 w 184"/>
                <a:gd name="T47" fmla="*/ 124 h 185"/>
                <a:gd name="T48" fmla="*/ 184 w 184"/>
                <a:gd name="T49" fmla="*/ 112 h 185"/>
                <a:gd name="T50" fmla="*/ 92 w 184"/>
                <a:gd name="T51" fmla="*/ 115 h 185"/>
                <a:gd name="T52" fmla="*/ 69 w 184"/>
                <a:gd name="T53" fmla="*/ 92 h 185"/>
                <a:gd name="T54" fmla="*/ 92 w 184"/>
                <a:gd name="T55" fmla="*/ 70 h 185"/>
                <a:gd name="T56" fmla="*/ 114 w 184"/>
                <a:gd name="T57" fmla="*/ 92 h 185"/>
                <a:gd name="T58" fmla="*/ 92 w 184"/>
                <a:gd name="T59" fmla="*/ 115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84" h="185">
                  <a:moveTo>
                    <a:pt x="184" y="112"/>
                  </a:moveTo>
                  <a:cubicBezTo>
                    <a:pt x="161" y="89"/>
                    <a:pt x="161" y="89"/>
                    <a:pt x="161" y="89"/>
                  </a:cubicBezTo>
                  <a:cubicBezTo>
                    <a:pt x="181" y="63"/>
                    <a:pt x="181" y="63"/>
                    <a:pt x="181" y="63"/>
                  </a:cubicBezTo>
                  <a:cubicBezTo>
                    <a:pt x="150" y="55"/>
                    <a:pt x="150" y="55"/>
                    <a:pt x="150" y="55"/>
                  </a:cubicBezTo>
                  <a:cubicBezTo>
                    <a:pt x="155" y="22"/>
                    <a:pt x="155" y="22"/>
                    <a:pt x="155" y="22"/>
                  </a:cubicBezTo>
                  <a:cubicBezTo>
                    <a:pt x="123" y="31"/>
                    <a:pt x="123" y="31"/>
                    <a:pt x="123" y="31"/>
                  </a:cubicBezTo>
                  <a:cubicBezTo>
                    <a:pt x="111" y="0"/>
                    <a:pt x="111" y="0"/>
                    <a:pt x="111" y="0"/>
                  </a:cubicBezTo>
                  <a:cubicBezTo>
                    <a:pt x="88" y="23"/>
                    <a:pt x="88" y="23"/>
                    <a:pt x="88" y="23"/>
                  </a:cubicBezTo>
                  <a:cubicBezTo>
                    <a:pt x="63" y="3"/>
                    <a:pt x="63" y="3"/>
                    <a:pt x="63" y="3"/>
                  </a:cubicBezTo>
                  <a:cubicBezTo>
                    <a:pt x="54" y="34"/>
                    <a:pt x="54" y="34"/>
                    <a:pt x="54" y="34"/>
                  </a:cubicBezTo>
                  <a:cubicBezTo>
                    <a:pt x="22" y="29"/>
                    <a:pt x="22" y="29"/>
                    <a:pt x="22" y="29"/>
                  </a:cubicBezTo>
                  <a:cubicBezTo>
                    <a:pt x="30" y="61"/>
                    <a:pt x="30" y="61"/>
                    <a:pt x="30" y="61"/>
                  </a:cubicBezTo>
                  <a:cubicBezTo>
                    <a:pt x="0" y="73"/>
                    <a:pt x="0" y="73"/>
                    <a:pt x="0" y="73"/>
                  </a:cubicBezTo>
                  <a:cubicBezTo>
                    <a:pt x="23" y="96"/>
                    <a:pt x="23" y="96"/>
                    <a:pt x="23" y="96"/>
                  </a:cubicBezTo>
                  <a:cubicBezTo>
                    <a:pt x="2" y="121"/>
                    <a:pt x="2" y="121"/>
                    <a:pt x="2" y="121"/>
                  </a:cubicBezTo>
                  <a:cubicBezTo>
                    <a:pt x="34" y="130"/>
                    <a:pt x="34" y="130"/>
                    <a:pt x="34" y="130"/>
                  </a:cubicBezTo>
                  <a:cubicBezTo>
                    <a:pt x="29" y="162"/>
                    <a:pt x="29" y="162"/>
                    <a:pt x="29" y="162"/>
                  </a:cubicBezTo>
                  <a:cubicBezTo>
                    <a:pt x="60" y="154"/>
                    <a:pt x="60" y="154"/>
                    <a:pt x="60" y="154"/>
                  </a:cubicBezTo>
                  <a:cubicBezTo>
                    <a:pt x="72" y="185"/>
                    <a:pt x="72" y="185"/>
                    <a:pt x="72" y="185"/>
                  </a:cubicBezTo>
                  <a:cubicBezTo>
                    <a:pt x="95" y="161"/>
                    <a:pt x="95" y="161"/>
                    <a:pt x="95" y="161"/>
                  </a:cubicBezTo>
                  <a:cubicBezTo>
                    <a:pt x="121" y="182"/>
                    <a:pt x="121" y="182"/>
                    <a:pt x="121" y="182"/>
                  </a:cubicBezTo>
                  <a:cubicBezTo>
                    <a:pt x="129" y="150"/>
                    <a:pt x="129" y="150"/>
                    <a:pt x="129" y="150"/>
                  </a:cubicBezTo>
                  <a:cubicBezTo>
                    <a:pt x="162" y="156"/>
                    <a:pt x="162" y="156"/>
                    <a:pt x="162" y="156"/>
                  </a:cubicBezTo>
                  <a:cubicBezTo>
                    <a:pt x="153" y="124"/>
                    <a:pt x="153" y="124"/>
                    <a:pt x="153" y="124"/>
                  </a:cubicBezTo>
                  <a:lnTo>
                    <a:pt x="184" y="112"/>
                  </a:lnTo>
                  <a:close/>
                  <a:moveTo>
                    <a:pt x="92" y="115"/>
                  </a:moveTo>
                  <a:cubicBezTo>
                    <a:pt x="79" y="115"/>
                    <a:pt x="69" y="105"/>
                    <a:pt x="69" y="92"/>
                  </a:cubicBezTo>
                  <a:cubicBezTo>
                    <a:pt x="69" y="80"/>
                    <a:pt x="79" y="70"/>
                    <a:pt x="92" y="70"/>
                  </a:cubicBezTo>
                  <a:cubicBezTo>
                    <a:pt x="104" y="70"/>
                    <a:pt x="114" y="80"/>
                    <a:pt x="114" y="92"/>
                  </a:cubicBezTo>
                  <a:cubicBezTo>
                    <a:pt x="114" y="105"/>
                    <a:pt x="104" y="115"/>
                    <a:pt x="92" y="115"/>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134" name="Freeform 97"/>
            <p:cNvSpPr>
              <a:spLocks noEditPoints="1"/>
            </p:cNvSpPr>
            <p:nvPr/>
          </p:nvSpPr>
          <p:spPr bwMode="auto">
            <a:xfrm>
              <a:off x="7031" y="552"/>
              <a:ext cx="124" cy="119"/>
            </a:xfrm>
            <a:custGeom>
              <a:avLst/>
              <a:gdLst>
                <a:gd name="T0" fmla="*/ 247 w 259"/>
                <a:gd name="T1" fmla="*/ 139 h 259"/>
                <a:gd name="T2" fmla="*/ 228 w 259"/>
                <a:gd name="T3" fmla="*/ 133 h 259"/>
                <a:gd name="T4" fmla="*/ 224 w 259"/>
                <a:gd name="T5" fmla="*/ 103 h 259"/>
                <a:gd name="T6" fmla="*/ 241 w 259"/>
                <a:gd name="T7" fmla="*/ 94 h 259"/>
                <a:gd name="T8" fmla="*/ 247 w 259"/>
                <a:gd name="T9" fmla="*/ 73 h 259"/>
                <a:gd name="T10" fmla="*/ 239 w 259"/>
                <a:gd name="T11" fmla="*/ 59 h 259"/>
                <a:gd name="T12" fmla="*/ 219 w 259"/>
                <a:gd name="T13" fmla="*/ 53 h 259"/>
                <a:gd name="T14" fmla="*/ 202 w 259"/>
                <a:gd name="T15" fmla="*/ 63 h 259"/>
                <a:gd name="T16" fmla="*/ 178 w 259"/>
                <a:gd name="T17" fmla="*/ 44 h 259"/>
                <a:gd name="T18" fmla="*/ 183 w 259"/>
                <a:gd name="T19" fmla="*/ 25 h 259"/>
                <a:gd name="T20" fmla="*/ 173 w 259"/>
                <a:gd name="T21" fmla="*/ 7 h 259"/>
                <a:gd name="T22" fmla="*/ 157 w 259"/>
                <a:gd name="T23" fmla="*/ 2 h 259"/>
                <a:gd name="T24" fmla="*/ 138 w 259"/>
                <a:gd name="T25" fmla="*/ 12 h 259"/>
                <a:gd name="T26" fmla="*/ 133 w 259"/>
                <a:gd name="T27" fmla="*/ 31 h 259"/>
                <a:gd name="T28" fmla="*/ 103 w 259"/>
                <a:gd name="T29" fmla="*/ 35 h 259"/>
                <a:gd name="T30" fmla="*/ 93 w 259"/>
                <a:gd name="T31" fmla="*/ 18 h 259"/>
                <a:gd name="T32" fmla="*/ 73 w 259"/>
                <a:gd name="T33" fmla="*/ 12 h 259"/>
                <a:gd name="T34" fmla="*/ 59 w 259"/>
                <a:gd name="T35" fmla="*/ 20 h 259"/>
                <a:gd name="T36" fmla="*/ 53 w 259"/>
                <a:gd name="T37" fmla="*/ 40 h 259"/>
                <a:gd name="T38" fmla="*/ 63 w 259"/>
                <a:gd name="T39" fmla="*/ 58 h 259"/>
                <a:gd name="T40" fmla="*/ 44 w 259"/>
                <a:gd name="T41" fmla="*/ 81 h 259"/>
                <a:gd name="T42" fmla="*/ 25 w 259"/>
                <a:gd name="T43" fmla="*/ 76 h 259"/>
                <a:gd name="T44" fmla="*/ 7 w 259"/>
                <a:gd name="T45" fmla="*/ 86 h 259"/>
                <a:gd name="T46" fmla="*/ 2 w 259"/>
                <a:gd name="T47" fmla="*/ 103 h 259"/>
                <a:gd name="T48" fmla="*/ 12 w 259"/>
                <a:gd name="T49" fmla="*/ 121 h 259"/>
                <a:gd name="T50" fmla="*/ 31 w 259"/>
                <a:gd name="T51" fmla="*/ 126 h 259"/>
                <a:gd name="T52" fmla="*/ 35 w 259"/>
                <a:gd name="T53" fmla="*/ 156 h 259"/>
                <a:gd name="T54" fmla="*/ 18 w 259"/>
                <a:gd name="T55" fmla="*/ 166 h 259"/>
                <a:gd name="T56" fmla="*/ 12 w 259"/>
                <a:gd name="T57" fmla="*/ 186 h 259"/>
                <a:gd name="T58" fmla="*/ 20 w 259"/>
                <a:gd name="T59" fmla="*/ 201 h 259"/>
                <a:gd name="T60" fmla="*/ 40 w 259"/>
                <a:gd name="T61" fmla="*/ 206 h 259"/>
                <a:gd name="T62" fmla="*/ 58 w 259"/>
                <a:gd name="T63" fmla="*/ 197 h 259"/>
                <a:gd name="T64" fmla="*/ 81 w 259"/>
                <a:gd name="T65" fmla="*/ 215 h 259"/>
                <a:gd name="T66" fmla="*/ 76 w 259"/>
                <a:gd name="T67" fmla="*/ 234 h 259"/>
                <a:gd name="T68" fmla="*/ 86 w 259"/>
                <a:gd name="T69" fmla="*/ 253 h 259"/>
                <a:gd name="T70" fmla="*/ 102 w 259"/>
                <a:gd name="T71" fmla="*/ 257 h 259"/>
                <a:gd name="T72" fmla="*/ 121 w 259"/>
                <a:gd name="T73" fmla="*/ 247 h 259"/>
                <a:gd name="T74" fmla="*/ 126 w 259"/>
                <a:gd name="T75" fmla="*/ 228 h 259"/>
                <a:gd name="T76" fmla="*/ 156 w 259"/>
                <a:gd name="T77" fmla="*/ 224 h 259"/>
                <a:gd name="T78" fmla="*/ 166 w 259"/>
                <a:gd name="T79" fmla="*/ 242 h 259"/>
                <a:gd name="T80" fmla="*/ 186 w 259"/>
                <a:gd name="T81" fmla="*/ 247 h 259"/>
                <a:gd name="T82" fmla="*/ 200 w 259"/>
                <a:gd name="T83" fmla="*/ 239 h 259"/>
                <a:gd name="T84" fmla="*/ 206 w 259"/>
                <a:gd name="T85" fmla="*/ 219 h 259"/>
                <a:gd name="T86" fmla="*/ 197 w 259"/>
                <a:gd name="T87" fmla="*/ 202 h 259"/>
                <a:gd name="T88" fmla="*/ 215 w 259"/>
                <a:gd name="T89" fmla="*/ 178 h 259"/>
                <a:gd name="T90" fmla="*/ 234 w 259"/>
                <a:gd name="T91" fmla="*/ 183 h 259"/>
                <a:gd name="T92" fmla="*/ 252 w 259"/>
                <a:gd name="T93" fmla="*/ 173 h 259"/>
                <a:gd name="T94" fmla="*/ 257 w 259"/>
                <a:gd name="T95" fmla="*/ 157 h 259"/>
                <a:gd name="T96" fmla="*/ 247 w 259"/>
                <a:gd name="T97" fmla="*/ 139 h 259"/>
                <a:gd name="T98" fmla="*/ 116 w 259"/>
                <a:gd name="T99" fmla="*/ 178 h 259"/>
                <a:gd name="T100" fmla="*/ 82 w 259"/>
                <a:gd name="T101" fmla="*/ 116 h 259"/>
                <a:gd name="T102" fmla="*/ 143 w 259"/>
                <a:gd name="T103" fmla="*/ 82 h 259"/>
                <a:gd name="T104" fmla="*/ 177 w 259"/>
                <a:gd name="T105" fmla="*/ 143 h 259"/>
                <a:gd name="T106" fmla="*/ 116 w 259"/>
                <a:gd name="T107" fmla="*/ 178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59" h="259">
                  <a:moveTo>
                    <a:pt x="247" y="139"/>
                  </a:moveTo>
                  <a:cubicBezTo>
                    <a:pt x="228" y="133"/>
                    <a:pt x="228" y="133"/>
                    <a:pt x="228" y="133"/>
                  </a:cubicBezTo>
                  <a:cubicBezTo>
                    <a:pt x="228" y="123"/>
                    <a:pt x="227" y="113"/>
                    <a:pt x="224" y="103"/>
                  </a:cubicBezTo>
                  <a:cubicBezTo>
                    <a:pt x="241" y="94"/>
                    <a:pt x="241" y="94"/>
                    <a:pt x="241" y="94"/>
                  </a:cubicBezTo>
                  <a:cubicBezTo>
                    <a:pt x="249" y="90"/>
                    <a:pt x="251" y="81"/>
                    <a:pt x="247" y="73"/>
                  </a:cubicBezTo>
                  <a:cubicBezTo>
                    <a:pt x="239" y="59"/>
                    <a:pt x="239" y="59"/>
                    <a:pt x="239" y="59"/>
                  </a:cubicBezTo>
                  <a:cubicBezTo>
                    <a:pt x="235" y="52"/>
                    <a:pt x="226" y="49"/>
                    <a:pt x="219" y="53"/>
                  </a:cubicBezTo>
                  <a:cubicBezTo>
                    <a:pt x="202" y="63"/>
                    <a:pt x="202" y="63"/>
                    <a:pt x="202" y="63"/>
                  </a:cubicBezTo>
                  <a:cubicBezTo>
                    <a:pt x="195" y="55"/>
                    <a:pt x="187" y="49"/>
                    <a:pt x="178" y="44"/>
                  </a:cubicBezTo>
                  <a:cubicBezTo>
                    <a:pt x="183" y="25"/>
                    <a:pt x="183" y="25"/>
                    <a:pt x="183" y="25"/>
                  </a:cubicBezTo>
                  <a:cubicBezTo>
                    <a:pt x="185" y="17"/>
                    <a:pt x="181" y="9"/>
                    <a:pt x="173" y="7"/>
                  </a:cubicBezTo>
                  <a:cubicBezTo>
                    <a:pt x="157" y="2"/>
                    <a:pt x="157" y="2"/>
                    <a:pt x="157" y="2"/>
                  </a:cubicBezTo>
                  <a:cubicBezTo>
                    <a:pt x="149" y="0"/>
                    <a:pt x="141" y="5"/>
                    <a:pt x="138" y="12"/>
                  </a:cubicBezTo>
                  <a:cubicBezTo>
                    <a:pt x="133" y="31"/>
                    <a:pt x="133" y="31"/>
                    <a:pt x="133" y="31"/>
                  </a:cubicBezTo>
                  <a:cubicBezTo>
                    <a:pt x="123" y="31"/>
                    <a:pt x="113" y="32"/>
                    <a:pt x="103" y="35"/>
                  </a:cubicBezTo>
                  <a:cubicBezTo>
                    <a:pt x="93" y="18"/>
                    <a:pt x="93" y="18"/>
                    <a:pt x="93" y="18"/>
                  </a:cubicBezTo>
                  <a:cubicBezTo>
                    <a:pt x="90" y="11"/>
                    <a:pt x="80" y="8"/>
                    <a:pt x="73" y="12"/>
                  </a:cubicBezTo>
                  <a:cubicBezTo>
                    <a:pt x="59" y="20"/>
                    <a:pt x="59" y="20"/>
                    <a:pt x="59" y="20"/>
                  </a:cubicBezTo>
                  <a:cubicBezTo>
                    <a:pt x="51" y="24"/>
                    <a:pt x="49" y="33"/>
                    <a:pt x="53" y="40"/>
                  </a:cubicBezTo>
                  <a:cubicBezTo>
                    <a:pt x="63" y="58"/>
                    <a:pt x="63" y="58"/>
                    <a:pt x="63" y="58"/>
                  </a:cubicBezTo>
                  <a:cubicBezTo>
                    <a:pt x="55" y="64"/>
                    <a:pt x="49" y="72"/>
                    <a:pt x="44" y="81"/>
                  </a:cubicBezTo>
                  <a:cubicBezTo>
                    <a:pt x="25" y="76"/>
                    <a:pt x="25" y="76"/>
                    <a:pt x="25" y="76"/>
                  </a:cubicBezTo>
                  <a:cubicBezTo>
                    <a:pt x="17" y="74"/>
                    <a:pt x="9" y="78"/>
                    <a:pt x="7" y="86"/>
                  </a:cubicBezTo>
                  <a:cubicBezTo>
                    <a:pt x="2" y="103"/>
                    <a:pt x="2" y="103"/>
                    <a:pt x="2" y="103"/>
                  </a:cubicBezTo>
                  <a:cubicBezTo>
                    <a:pt x="0" y="110"/>
                    <a:pt x="4" y="119"/>
                    <a:pt x="12" y="121"/>
                  </a:cubicBezTo>
                  <a:cubicBezTo>
                    <a:pt x="31" y="126"/>
                    <a:pt x="31" y="126"/>
                    <a:pt x="31" y="126"/>
                  </a:cubicBezTo>
                  <a:cubicBezTo>
                    <a:pt x="31" y="136"/>
                    <a:pt x="32" y="146"/>
                    <a:pt x="35" y="156"/>
                  </a:cubicBezTo>
                  <a:cubicBezTo>
                    <a:pt x="18" y="166"/>
                    <a:pt x="18" y="166"/>
                    <a:pt x="18" y="166"/>
                  </a:cubicBezTo>
                  <a:cubicBezTo>
                    <a:pt x="11" y="170"/>
                    <a:pt x="8" y="179"/>
                    <a:pt x="12" y="186"/>
                  </a:cubicBezTo>
                  <a:cubicBezTo>
                    <a:pt x="20" y="201"/>
                    <a:pt x="20" y="201"/>
                    <a:pt x="20" y="201"/>
                  </a:cubicBezTo>
                  <a:cubicBezTo>
                    <a:pt x="24" y="208"/>
                    <a:pt x="33" y="210"/>
                    <a:pt x="40" y="206"/>
                  </a:cubicBezTo>
                  <a:cubicBezTo>
                    <a:pt x="58" y="197"/>
                    <a:pt x="58" y="197"/>
                    <a:pt x="58" y="197"/>
                  </a:cubicBezTo>
                  <a:cubicBezTo>
                    <a:pt x="64" y="204"/>
                    <a:pt x="72" y="210"/>
                    <a:pt x="81" y="215"/>
                  </a:cubicBezTo>
                  <a:cubicBezTo>
                    <a:pt x="76" y="234"/>
                    <a:pt x="76" y="234"/>
                    <a:pt x="76" y="234"/>
                  </a:cubicBezTo>
                  <a:cubicBezTo>
                    <a:pt x="74" y="242"/>
                    <a:pt x="78" y="250"/>
                    <a:pt x="86" y="253"/>
                  </a:cubicBezTo>
                  <a:cubicBezTo>
                    <a:pt x="102" y="257"/>
                    <a:pt x="102" y="257"/>
                    <a:pt x="102" y="257"/>
                  </a:cubicBezTo>
                  <a:cubicBezTo>
                    <a:pt x="110" y="259"/>
                    <a:pt x="118" y="255"/>
                    <a:pt x="121" y="247"/>
                  </a:cubicBezTo>
                  <a:cubicBezTo>
                    <a:pt x="126" y="228"/>
                    <a:pt x="126" y="228"/>
                    <a:pt x="126" y="228"/>
                  </a:cubicBezTo>
                  <a:cubicBezTo>
                    <a:pt x="136" y="228"/>
                    <a:pt x="146" y="227"/>
                    <a:pt x="156" y="224"/>
                  </a:cubicBezTo>
                  <a:cubicBezTo>
                    <a:pt x="166" y="242"/>
                    <a:pt x="166" y="242"/>
                    <a:pt x="166" y="242"/>
                  </a:cubicBezTo>
                  <a:cubicBezTo>
                    <a:pt x="170" y="249"/>
                    <a:pt x="179" y="251"/>
                    <a:pt x="186" y="247"/>
                  </a:cubicBezTo>
                  <a:cubicBezTo>
                    <a:pt x="200" y="239"/>
                    <a:pt x="200" y="239"/>
                    <a:pt x="200" y="239"/>
                  </a:cubicBezTo>
                  <a:cubicBezTo>
                    <a:pt x="208" y="235"/>
                    <a:pt x="210" y="226"/>
                    <a:pt x="206" y="219"/>
                  </a:cubicBezTo>
                  <a:cubicBezTo>
                    <a:pt x="197" y="202"/>
                    <a:pt x="197" y="202"/>
                    <a:pt x="197" y="202"/>
                  </a:cubicBezTo>
                  <a:cubicBezTo>
                    <a:pt x="204" y="195"/>
                    <a:pt x="210" y="187"/>
                    <a:pt x="215" y="178"/>
                  </a:cubicBezTo>
                  <a:cubicBezTo>
                    <a:pt x="234" y="183"/>
                    <a:pt x="234" y="183"/>
                    <a:pt x="234" y="183"/>
                  </a:cubicBezTo>
                  <a:cubicBezTo>
                    <a:pt x="242" y="185"/>
                    <a:pt x="250" y="181"/>
                    <a:pt x="252" y="173"/>
                  </a:cubicBezTo>
                  <a:cubicBezTo>
                    <a:pt x="257" y="157"/>
                    <a:pt x="257" y="157"/>
                    <a:pt x="257" y="157"/>
                  </a:cubicBezTo>
                  <a:cubicBezTo>
                    <a:pt x="259" y="149"/>
                    <a:pt x="255" y="141"/>
                    <a:pt x="247" y="139"/>
                  </a:cubicBezTo>
                  <a:close/>
                  <a:moveTo>
                    <a:pt x="116" y="178"/>
                  </a:moveTo>
                  <a:cubicBezTo>
                    <a:pt x="90" y="170"/>
                    <a:pt x="74" y="143"/>
                    <a:pt x="82" y="116"/>
                  </a:cubicBezTo>
                  <a:cubicBezTo>
                    <a:pt x="89" y="90"/>
                    <a:pt x="117" y="74"/>
                    <a:pt x="143" y="82"/>
                  </a:cubicBezTo>
                  <a:cubicBezTo>
                    <a:pt x="169" y="89"/>
                    <a:pt x="185" y="117"/>
                    <a:pt x="177" y="143"/>
                  </a:cubicBezTo>
                  <a:cubicBezTo>
                    <a:pt x="170" y="170"/>
                    <a:pt x="142" y="185"/>
                    <a:pt x="116" y="178"/>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135" name="Freeform 98"/>
            <p:cNvSpPr>
              <a:spLocks noEditPoints="1"/>
            </p:cNvSpPr>
            <p:nvPr/>
          </p:nvSpPr>
          <p:spPr bwMode="auto">
            <a:xfrm>
              <a:off x="7153" y="554"/>
              <a:ext cx="80" cy="77"/>
            </a:xfrm>
            <a:custGeom>
              <a:avLst/>
              <a:gdLst>
                <a:gd name="T0" fmla="*/ 165 w 165"/>
                <a:gd name="T1" fmla="*/ 75 h 166"/>
                <a:gd name="T2" fmla="*/ 165 w 165"/>
                <a:gd name="T3" fmla="*/ 75 h 166"/>
                <a:gd name="T4" fmla="*/ 151 w 165"/>
                <a:gd name="T5" fmla="*/ 63 h 166"/>
                <a:gd name="T6" fmla="*/ 156 w 165"/>
                <a:gd name="T7" fmla="*/ 44 h 166"/>
                <a:gd name="T8" fmla="*/ 138 w 165"/>
                <a:gd name="T9" fmla="*/ 38 h 166"/>
                <a:gd name="T10" fmla="*/ 136 w 165"/>
                <a:gd name="T11" fmla="*/ 19 h 166"/>
                <a:gd name="T12" fmla="*/ 117 w 165"/>
                <a:gd name="T13" fmla="*/ 20 h 166"/>
                <a:gd name="T14" fmla="*/ 107 w 165"/>
                <a:gd name="T15" fmla="*/ 3 h 166"/>
                <a:gd name="T16" fmla="*/ 90 w 165"/>
                <a:gd name="T17" fmla="*/ 12 h 166"/>
                <a:gd name="T18" fmla="*/ 90 w 165"/>
                <a:gd name="T19" fmla="*/ 0 h 166"/>
                <a:gd name="T20" fmla="*/ 75 w 165"/>
                <a:gd name="T21" fmla="*/ 0 h 166"/>
                <a:gd name="T22" fmla="*/ 62 w 165"/>
                <a:gd name="T23" fmla="*/ 14 h 166"/>
                <a:gd name="T24" fmla="*/ 44 w 165"/>
                <a:gd name="T25" fmla="*/ 9 h 166"/>
                <a:gd name="T26" fmla="*/ 36 w 165"/>
                <a:gd name="T27" fmla="*/ 27 h 166"/>
                <a:gd name="T28" fmla="*/ 18 w 165"/>
                <a:gd name="T29" fmla="*/ 30 h 166"/>
                <a:gd name="T30" fmla="*/ 19 w 165"/>
                <a:gd name="T31" fmla="*/ 48 h 166"/>
                <a:gd name="T32" fmla="*/ 3 w 165"/>
                <a:gd name="T33" fmla="*/ 58 h 166"/>
                <a:gd name="T34" fmla="*/ 10 w 165"/>
                <a:gd name="T35" fmla="*/ 75 h 166"/>
                <a:gd name="T36" fmla="*/ 0 w 165"/>
                <a:gd name="T37" fmla="*/ 75 h 166"/>
                <a:gd name="T38" fmla="*/ 0 w 165"/>
                <a:gd name="T39" fmla="*/ 80 h 166"/>
                <a:gd name="T40" fmla="*/ 0 w 165"/>
                <a:gd name="T41" fmla="*/ 90 h 166"/>
                <a:gd name="T42" fmla="*/ 10 w 165"/>
                <a:gd name="T43" fmla="*/ 90 h 166"/>
                <a:gd name="T44" fmla="*/ 3 w 165"/>
                <a:gd name="T45" fmla="*/ 107 h 166"/>
                <a:gd name="T46" fmla="*/ 18 w 165"/>
                <a:gd name="T47" fmla="*/ 118 h 166"/>
                <a:gd name="T48" fmla="*/ 18 w 165"/>
                <a:gd name="T49" fmla="*/ 136 h 166"/>
                <a:gd name="T50" fmla="*/ 36 w 165"/>
                <a:gd name="T51" fmla="*/ 140 h 166"/>
                <a:gd name="T52" fmla="*/ 44 w 165"/>
                <a:gd name="T53" fmla="*/ 156 h 166"/>
                <a:gd name="T54" fmla="*/ 62 w 165"/>
                <a:gd name="T55" fmla="*/ 153 h 166"/>
                <a:gd name="T56" fmla="*/ 75 w 165"/>
                <a:gd name="T57" fmla="*/ 166 h 166"/>
                <a:gd name="T58" fmla="*/ 90 w 165"/>
                <a:gd name="T59" fmla="*/ 166 h 166"/>
                <a:gd name="T60" fmla="*/ 90 w 165"/>
                <a:gd name="T61" fmla="*/ 155 h 166"/>
                <a:gd name="T62" fmla="*/ 107 w 165"/>
                <a:gd name="T63" fmla="*/ 162 h 166"/>
                <a:gd name="T64" fmla="*/ 117 w 165"/>
                <a:gd name="T65" fmla="*/ 146 h 166"/>
                <a:gd name="T66" fmla="*/ 135 w 165"/>
                <a:gd name="T67" fmla="*/ 147 h 166"/>
                <a:gd name="T68" fmla="*/ 138 w 165"/>
                <a:gd name="T69" fmla="*/ 129 h 166"/>
                <a:gd name="T70" fmla="*/ 156 w 165"/>
                <a:gd name="T71" fmla="*/ 122 h 166"/>
                <a:gd name="T72" fmla="*/ 151 w 165"/>
                <a:gd name="T73" fmla="*/ 103 h 166"/>
                <a:gd name="T74" fmla="*/ 165 w 165"/>
                <a:gd name="T75" fmla="*/ 90 h 166"/>
                <a:gd name="T76" fmla="*/ 133 w 165"/>
                <a:gd name="T77" fmla="*/ 75 h 166"/>
                <a:gd name="T78" fmla="*/ 104 w 165"/>
                <a:gd name="T79" fmla="*/ 71 h 166"/>
                <a:gd name="T80" fmla="*/ 113 w 165"/>
                <a:gd name="T81" fmla="*/ 42 h 166"/>
                <a:gd name="T82" fmla="*/ 90 w 165"/>
                <a:gd name="T83" fmla="*/ 59 h 166"/>
                <a:gd name="T84" fmla="*/ 113 w 165"/>
                <a:gd name="T85" fmla="*/ 42 h 166"/>
                <a:gd name="T86" fmla="*/ 75 w 165"/>
                <a:gd name="T87" fmla="*/ 90 h 166"/>
                <a:gd name="T88" fmla="*/ 90 w 165"/>
                <a:gd name="T89" fmla="*/ 76 h 166"/>
                <a:gd name="T90" fmla="*/ 75 w 165"/>
                <a:gd name="T91" fmla="*/ 32 h 166"/>
                <a:gd name="T92" fmla="*/ 69 w 165"/>
                <a:gd name="T93" fmla="*/ 61 h 166"/>
                <a:gd name="T94" fmla="*/ 75 w 165"/>
                <a:gd name="T95" fmla="*/ 32 h 166"/>
                <a:gd name="T96" fmla="*/ 60 w 165"/>
                <a:gd name="T97" fmla="*/ 71 h 166"/>
                <a:gd name="T98" fmla="*/ 31 w 165"/>
                <a:gd name="T99" fmla="*/ 75 h 166"/>
                <a:gd name="T100" fmla="*/ 41 w 165"/>
                <a:gd name="T101" fmla="*/ 115 h 166"/>
                <a:gd name="T102" fmla="*/ 57 w 165"/>
                <a:gd name="T103" fmla="*/ 90 h 166"/>
                <a:gd name="T104" fmla="*/ 41 w 165"/>
                <a:gd name="T105" fmla="*/ 115 h 166"/>
                <a:gd name="T106" fmla="*/ 69 w 165"/>
                <a:gd name="T107" fmla="*/ 106 h 166"/>
                <a:gd name="T108" fmla="*/ 75 w 165"/>
                <a:gd name="T109" fmla="*/ 135 h 166"/>
                <a:gd name="T110" fmla="*/ 90 w 165"/>
                <a:gd name="T111" fmla="*/ 135 h 166"/>
                <a:gd name="T112" fmla="*/ 94 w 165"/>
                <a:gd name="T113" fmla="*/ 106 h 166"/>
                <a:gd name="T114" fmla="*/ 90 w 165"/>
                <a:gd name="T115" fmla="*/ 135 h 166"/>
                <a:gd name="T116" fmla="*/ 104 w 165"/>
                <a:gd name="T117" fmla="*/ 96 h 166"/>
                <a:gd name="T118" fmla="*/ 133 w 165"/>
                <a:gd name="T119" fmla="*/ 9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65" h="166">
                  <a:moveTo>
                    <a:pt x="165" y="90"/>
                  </a:moveTo>
                  <a:cubicBezTo>
                    <a:pt x="165" y="75"/>
                    <a:pt x="165" y="75"/>
                    <a:pt x="165" y="75"/>
                  </a:cubicBezTo>
                  <a:cubicBezTo>
                    <a:pt x="165" y="75"/>
                    <a:pt x="165" y="75"/>
                    <a:pt x="165" y="75"/>
                  </a:cubicBezTo>
                  <a:cubicBezTo>
                    <a:pt x="165" y="75"/>
                    <a:pt x="165" y="75"/>
                    <a:pt x="165" y="75"/>
                  </a:cubicBezTo>
                  <a:cubicBezTo>
                    <a:pt x="154" y="75"/>
                    <a:pt x="154" y="75"/>
                    <a:pt x="154" y="75"/>
                  </a:cubicBezTo>
                  <a:cubicBezTo>
                    <a:pt x="153" y="71"/>
                    <a:pt x="152" y="67"/>
                    <a:pt x="151" y="63"/>
                  </a:cubicBezTo>
                  <a:cubicBezTo>
                    <a:pt x="162" y="58"/>
                    <a:pt x="162" y="58"/>
                    <a:pt x="162" y="58"/>
                  </a:cubicBezTo>
                  <a:cubicBezTo>
                    <a:pt x="156" y="44"/>
                    <a:pt x="156" y="44"/>
                    <a:pt x="156" y="44"/>
                  </a:cubicBezTo>
                  <a:cubicBezTo>
                    <a:pt x="145" y="49"/>
                    <a:pt x="145" y="49"/>
                    <a:pt x="145" y="49"/>
                  </a:cubicBezTo>
                  <a:cubicBezTo>
                    <a:pt x="143" y="45"/>
                    <a:pt x="141" y="41"/>
                    <a:pt x="138" y="38"/>
                  </a:cubicBezTo>
                  <a:cubicBezTo>
                    <a:pt x="146" y="30"/>
                    <a:pt x="146" y="30"/>
                    <a:pt x="146" y="30"/>
                  </a:cubicBezTo>
                  <a:cubicBezTo>
                    <a:pt x="136" y="19"/>
                    <a:pt x="136" y="19"/>
                    <a:pt x="136" y="19"/>
                  </a:cubicBezTo>
                  <a:cubicBezTo>
                    <a:pt x="127" y="27"/>
                    <a:pt x="127" y="27"/>
                    <a:pt x="127" y="27"/>
                  </a:cubicBezTo>
                  <a:cubicBezTo>
                    <a:pt x="124" y="25"/>
                    <a:pt x="120" y="22"/>
                    <a:pt x="117" y="20"/>
                  </a:cubicBezTo>
                  <a:cubicBezTo>
                    <a:pt x="121" y="9"/>
                    <a:pt x="121" y="9"/>
                    <a:pt x="121" y="9"/>
                  </a:cubicBezTo>
                  <a:cubicBezTo>
                    <a:pt x="107" y="3"/>
                    <a:pt x="107" y="3"/>
                    <a:pt x="107" y="3"/>
                  </a:cubicBezTo>
                  <a:cubicBezTo>
                    <a:pt x="103" y="14"/>
                    <a:pt x="103" y="14"/>
                    <a:pt x="103" y="14"/>
                  </a:cubicBezTo>
                  <a:cubicBezTo>
                    <a:pt x="99" y="13"/>
                    <a:pt x="94" y="12"/>
                    <a:pt x="90" y="12"/>
                  </a:cubicBezTo>
                  <a:cubicBezTo>
                    <a:pt x="90" y="0"/>
                    <a:pt x="90" y="0"/>
                    <a:pt x="90" y="0"/>
                  </a:cubicBezTo>
                  <a:cubicBezTo>
                    <a:pt x="90" y="0"/>
                    <a:pt x="90" y="0"/>
                    <a:pt x="90" y="0"/>
                  </a:cubicBezTo>
                  <a:cubicBezTo>
                    <a:pt x="75" y="0"/>
                    <a:pt x="75" y="0"/>
                    <a:pt x="75" y="0"/>
                  </a:cubicBezTo>
                  <a:cubicBezTo>
                    <a:pt x="75" y="0"/>
                    <a:pt x="75" y="0"/>
                    <a:pt x="75" y="0"/>
                  </a:cubicBezTo>
                  <a:cubicBezTo>
                    <a:pt x="75" y="12"/>
                    <a:pt x="75" y="12"/>
                    <a:pt x="75" y="12"/>
                  </a:cubicBezTo>
                  <a:cubicBezTo>
                    <a:pt x="71" y="12"/>
                    <a:pt x="66" y="13"/>
                    <a:pt x="62" y="14"/>
                  </a:cubicBezTo>
                  <a:cubicBezTo>
                    <a:pt x="58" y="3"/>
                    <a:pt x="58" y="3"/>
                    <a:pt x="58" y="3"/>
                  </a:cubicBezTo>
                  <a:cubicBezTo>
                    <a:pt x="44" y="9"/>
                    <a:pt x="44" y="9"/>
                    <a:pt x="44" y="9"/>
                  </a:cubicBezTo>
                  <a:cubicBezTo>
                    <a:pt x="48" y="20"/>
                    <a:pt x="48" y="20"/>
                    <a:pt x="48" y="20"/>
                  </a:cubicBezTo>
                  <a:cubicBezTo>
                    <a:pt x="44" y="22"/>
                    <a:pt x="40" y="24"/>
                    <a:pt x="36" y="27"/>
                  </a:cubicBezTo>
                  <a:cubicBezTo>
                    <a:pt x="29" y="19"/>
                    <a:pt x="29" y="19"/>
                    <a:pt x="29" y="19"/>
                  </a:cubicBezTo>
                  <a:cubicBezTo>
                    <a:pt x="18" y="30"/>
                    <a:pt x="18" y="30"/>
                    <a:pt x="18" y="30"/>
                  </a:cubicBezTo>
                  <a:cubicBezTo>
                    <a:pt x="26" y="38"/>
                    <a:pt x="26" y="38"/>
                    <a:pt x="26" y="38"/>
                  </a:cubicBezTo>
                  <a:cubicBezTo>
                    <a:pt x="23" y="41"/>
                    <a:pt x="21" y="45"/>
                    <a:pt x="19" y="48"/>
                  </a:cubicBezTo>
                  <a:cubicBezTo>
                    <a:pt x="9" y="44"/>
                    <a:pt x="9" y="44"/>
                    <a:pt x="9" y="44"/>
                  </a:cubicBezTo>
                  <a:cubicBezTo>
                    <a:pt x="3" y="58"/>
                    <a:pt x="3" y="58"/>
                    <a:pt x="3" y="58"/>
                  </a:cubicBezTo>
                  <a:cubicBezTo>
                    <a:pt x="13" y="62"/>
                    <a:pt x="13" y="62"/>
                    <a:pt x="13" y="62"/>
                  </a:cubicBezTo>
                  <a:cubicBezTo>
                    <a:pt x="11" y="66"/>
                    <a:pt x="11" y="71"/>
                    <a:pt x="10" y="75"/>
                  </a:cubicBezTo>
                  <a:cubicBezTo>
                    <a:pt x="0" y="75"/>
                    <a:pt x="0" y="75"/>
                    <a:pt x="0" y="75"/>
                  </a:cubicBezTo>
                  <a:cubicBezTo>
                    <a:pt x="0" y="75"/>
                    <a:pt x="0" y="75"/>
                    <a:pt x="0" y="75"/>
                  </a:cubicBezTo>
                  <a:cubicBezTo>
                    <a:pt x="0" y="75"/>
                    <a:pt x="0" y="75"/>
                    <a:pt x="0" y="75"/>
                  </a:cubicBezTo>
                  <a:cubicBezTo>
                    <a:pt x="0" y="80"/>
                    <a:pt x="0" y="80"/>
                    <a:pt x="0" y="80"/>
                  </a:cubicBezTo>
                  <a:cubicBezTo>
                    <a:pt x="0" y="90"/>
                    <a:pt x="0" y="90"/>
                    <a:pt x="0" y="90"/>
                  </a:cubicBezTo>
                  <a:cubicBezTo>
                    <a:pt x="0" y="90"/>
                    <a:pt x="0" y="90"/>
                    <a:pt x="0" y="90"/>
                  </a:cubicBezTo>
                  <a:cubicBezTo>
                    <a:pt x="0" y="90"/>
                    <a:pt x="0" y="90"/>
                    <a:pt x="0" y="90"/>
                  </a:cubicBezTo>
                  <a:cubicBezTo>
                    <a:pt x="10" y="90"/>
                    <a:pt x="10" y="90"/>
                    <a:pt x="10" y="90"/>
                  </a:cubicBezTo>
                  <a:cubicBezTo>
                    <a:pt x="10" y="95"/>
                    <a:pt x="11" y="99"/>
                    <a:pt x="12" y="103"/>
                  </a:cubicBezTo>
                  <a:cubicBezTo>
                    <a:pt x="3" y="107"/>
                    <a:pt x="3" y="107"/>
                    <a:pt x="3" y="107"/>
                  </a:cubicBezTo>
                  <a:cubicBezTo>
                    <a:pt x="9" y="121"/>
                    <a:pt x="9" y="121"/>
                    <a:pt x="9" y="121"/>
                  </a:cubicBezTo>
                  <a:cubicBezTo>
                    <a:pt x="18" y="118"/>
                    <a:pt x="18" y="118"/>
                    <a:pt x="18" y="118"/>
                  </a:cubicBezTo>
                  <a:cubicBezTo>
                    <a:pt x="20" y="122"/>
                    <a:pt x="23" y="125"/>
                    <a:pt x="26" y="129"/>
                  </a:cubicBezTo>
                  <a:cubicBezTo>
                    <a:pt x="18" y="136"/>
                    <a:pt x="18" y="136"/>
                    <a:pt x="18" y="136"/>
                  </a:cubicBezTo>
                  <a:cubicBezTo>
                    <a:pt x="29" y="147"/>
                    <a:pt x="29" y="147"/>
                    <a:pt x="29" y="147"/>
                  </a:cubicBezTo>
                  <a:cubicBezTo>
                    <a:pt x="36" y="140"/>
                    <a:pt x="36" y="140"/>
                    <a:pt x="36" y="140"/>
                  </a:cubicBezTo>
                  <a:cubicBezTo>
                    <a:pt x="40" y="142"/>
                    <a:pt x="44" y="145"/>
                    <a:pt x="48" y="147"/>
                  </a:cubicBezTo>
                  <a:cubicBezTo>
                    <a:pt x="44" y="156"/>
                    <a:pt x="44" y="156"/>
                    <a:pt x="44" y="156"/>
                  </a:cubicBezTo>
                  <a:cubicBezTo>
                    <a:pt x="58" y="162"/>
                    <a:pt x="58" y="162"/>
                    <a:pt x="58" y="162"/>
                  </a:cubicBezTo>
                  <a:cubicBezTo>
                    <a:pt x="62" y="153"/>
                    <a:pt x="62" y="153"/>
                    <a:pt x="62" y="153"/>
                  </a:cubicBezTo>
                  <a:cubicBezTo>
                    <a:pt x="66" y="154"/>
                    <a:pt x="70" y="155"/>
                    <a:pt x="75" y="155"/>
                  </a:cubicBezTo>
                  <a:cubicBezTo>
                    <a:pt x="75" y="166"/>
                    <a:pt x="75" y="166"/>
                    <a:pt x="75" y="166"/>
                  </a:cubicBezTo>
                  <a:cubicBezTo>
                    <a:pt x="90" y="166"/>
                    <a:pt x="90" y="166"/>
                    <a:pt x="90" y="166"/>
                  </a:cubicBezTo>
                  <a:cubicBezTo>
                    <a:pt x="90" y="166"/>
                    <a:pt x="90" y="166"/>
                    <a:pt x="90" y="166"/>
                  </a:cubicBezTo>
                  <a:cubicBezTo>
                    <a:pt x="90" y="166"/>
                    <a:pt x="90" y="166"/>
                    <a:pt x="90" y="166"/>
                  </a:cubicBezTo>
                  <a:cubicBezTo>
                    <a:pt x="90" y="155"/>
                    <a:pt x="90" y="155"/>
                    <a:pt x="90" y="155"/>
                  </a:cubicBezTo>
                  <a:cubicBezTo>
                    <a:pt x="94" y="155"/>
                    <a:pt x="99" y="154"/>
                    <a:pt x="103" y="152"/>
                  </a:cubicBezTo>
                  <a:cubicBezTo>
                    <a:pt x="107" y="162"/>
                    <a:pt x="107" y="162"/>
                    <a:pt x="107" y="162"/>
                  </a:cubicBezTo>
                  <a:cubicBezTo>
                    <a:pt x="121" y="156"/>
                    <a:pt x="121" y="156"/>
                    <a:pt x="121" y="156"/>
                  </a:cubicBezTo>
                  <a:cubicBezTo>
                    <a:pt x="117" y="146"/>
                    <a:pt x="117" y="146"/>
                    <a:pt x="117" y="146"/>
                  </a:cubicBezTo>
                  <a:cubicBezTo>
                    <a:pt x="121" y="144"/>
                    <a:pt x="124" y="142"/>
                    <a:pt x="127" y="140"/>
                  </a:cubicBezTo>
                  <a:cubicBezTo>
                    <a:pt x="135" y="147"/>
                    <a:pt x="135" y="147"/>
                    <a:pt x="135" y="147"/>
                  </a:cubicBezTo>
                  <a:cubicBezTo>
                    <a:pt x="146" y="137"/>
                    <a:pt x="146" y="137"/>
                    <a:pt x="146" y="137"/>
                  </a:cubicBezTo>
                  <a:cubicBezTo>
                    <a:pt x="138" y="129"/>
                    <a:pt x="138" y="129"/>
                    <a:pt x="138" y="129"/>
                  </a:cubicBezTo>
                  <a:cubicBezTo>
                    <a:pt x="141" y="125"/>
                    <a:pt x="143" y="121"/>
                    <a:pt x="146" y="117"/>
                  </a:cubicBezTo>
                  <a:cubicBezTo>
                    <a:pt x="156" y="122"/>
                    <a:pt x="156" y="122"/>
                    <a:pt x="156" y="122"/>
                  </a:cubicBezTo>
                  <a:cubicBezTo>
                    <a:pt x="162" y="108"/>
                    <a:pt x="162" y="108"/>
                    <a:pt x="162" y="108"/>
                  </a:cubicBezTo>
                  <a:cubicBezTo>
                    <a:pt x="151" y="103"/>
                    <a:pt x="151" y="103"/>
                    <a:pt x="151" y="103"/>
                  </a:cubicBezTo>
                  <a:cubicBezTo>
                    <a:pt x="152" y="99"/>
                    <a:pt x="153" y="95"/>
                    <a:pt x="154" y="90"/>
                  </a:cubicBezTo>
                  <a:lnTo>
                    <a:pt x="165" y="90"/>
                  </a:lnTo>
                  <a:close/>
                  <a:moveTo>
                    <a:pt x="123" y="52"/>
                  </a:moveTo>
                  <a:cubicBezTo>
                    <a:pt x="128" y="59"/>
                    <a:pt x="132" y="67"/>
                    <a:pt x="133" y="75"/>
                  </a:cubicBezTo>
                  <a:cubicBezTo>
                    <a:pt x="106" y="75"/>
                    <a:pt x="106" y="75"/>
                    <a:pt x="106" y="75"/>
                  </a:cubicBezTo>
                  <a:cubicBezTo>
                    <a:pt x="105" y="74"/>
                    <a:pt x="105" y="72"/>
                    <a:pt x="104" y="71"/>
                  </a:cubicBezTo>
                  <a:lnTo>
                    <a:pt x="123" y="52"/>
                  </a:lnTo>
                  <a:close/>
                  <a:moveTo>
                    <a:pt x="113" y="42"/>
                  </a:moveTo>
                  <a:cubicBezTo>
                    <a:pt x="94" y="61"/>
                    <a:pt x="94" y="61"/>
                    <a:pt x="94" y="61"/>
                  </a:cubicBezTo>
                  <a:cubicBezTo>
                    <a:pt x="93" y="61"/>
                    <a:pt x="92" y="60"/>
                    <a:pt x="90" y="59"/>
                  </a:cubicBezTo>
                  <a:cubicBezTo>
                    <a:pt x="90" y="32"/>
                    <a:pt x="90" y="32"/>
                    <a:pt x="90" y="32"/>
                  </a:cubicBezTo>
                  <a:cubicBezTo>
                    <a:pt x="99" y="34"/>
                    <a:pt x="107" y="37"/>
                    <a:pt x="113" y="42"/>
                  </a:cubicBezTo>
                  <a:close/>
                  <a:moveTo>
                    <a:pt x="90" y="90"/>
                  </a:moveTo>
                  <a:cubicBezTo>
                    <a:pt x="86" y="94"/>
                    <a:pt x="79" y="94"/>
                    <a:pt x="75" y="90"/>
                  </a:cubicBezTo>
                  <a:cubicBezTo>
                    <a:pt x="71" y="86"/>
                    <a:pt x="71" y="80"/>
                    <a:pt x="75" y="76"/>
                  </a:cubicBezTo>
                  <a:cubicBezTo>
                    <a:pt x="79" y="72"/>
                    <a:pt x="86" y="72"/>
                    <a:pt x="90" y="76"/>
                  </a:cubicBezTo>
                  <a:cubicBezTo>
                    <a:pt x="94" y="80"/>
                    <a:pt x="94" y="86"/>
                    <a:pt x="90" y="90"/>
                  </a:cubicBezTo>
                  <a:close/>
                  <a:moveTo>
                    <a:pt x="75" y="32"/>
                  </a:moveTo>
                  <a:cubicBezTo>
                    <a:pt x="75" y="59"/>
                    <a:pt x="75" y="59"/>
                    <a:pt x="75" y="59"/>
                  </a:cubicBezTo>
                  <a:cubicBezTo>
                    <a:pt x="73" y="60"/>
                    <a:pt x="71" y="60"/>
                    <a:pt x="69" y="61"/>
                  </a:cubicBezTo>
                  <a:cubicBezTo>
                    <a:pt x="50" y="42"/>
                    <a:pt x="50" y="42"/>
                    <a:pt x="50" y="42"/>
                  </a:cubicBezTo>
                  <a:cubicBezTo>
                    <a:pt x="57" y="37"/>
                    <a:pt x="66" y="33"/>
                    <a:pt x="75" y="32"/>
                  </a:cubicBezTo>
                  <a:close/>
                  <a:moveTo>
                    <a:pt x="41" y="52"/>
                  </a:moveTo>
                  <a:cubicBezTo>
                    <a:pt x="60" y="71"/>
                    <a:pt x="60" y="71"/>
                    <a:pt x="60" y="71"/>
                  </a:cubicBezTo>
                  <a:cubicBezTo>
                    <a:pt x="59" y="72"/>
                    <a:pt x="58" y="74"/>
                    <a:pt x="58" y="75"/>
                  </a:cubicBezTo>
                  <a:cubicBezTo>
                    <a:pt x="31" y="75"/>
                    <a:pt x="31" y="75"/>
                    <a:pt x="31" y="75"/>
                  </a:cubicBezTo>
                  <a:cubicBezTo>
                    <a:pt x="32" y="67"/>
                    <a:pt x="35" y="59"/>
                    <a:pt x="41" y="52"/>
                  </a:cubicBezTo>
                  <a:close/>
                  <a:moveTo>
                    <a:pt x="41" y="115"/>
                  </a:moveTo>
                  <a:cubicBezTo>
                    <a:pt x="35" y="108"/>
                    <a:pt x="32" y="99"/>
                    <a:pt x="30" y="90"/>
                  </a:cubicBezTo>
                  <a:cubicBezTo>
                    <a:pt x="57" y="90"/>
                    <a:pt x="57" y="90"/>
                    <a:pt x="57" y="90"/>
                  </a:cubicBezTo>
                  <a:cubicBezTo>
                    <a:pt x="58" y="92"/>
                    <a:pt x="59" y="94"/>
                    <a:pt x="60" y="96"/>
                  </a:cubicBezTo>
                  <a:lnTo>
                    <a:pt x="41" y="115"/>
                  </a:lnTo>
                  <a:close/>
                  <a:moveTo>
                    <a:pt x="50" y="125"/>
                  </a:moveTo>
                  <a:cubicBezTo>
                    <a:pt x="69" y="106"/>
                    <a:pt x="69" y="106"/>
                    <a:pt x="69" y="106"/>
                  </a:cubicBezTo>
                  <a:cubicBezTo>
                    <a:pt x="71" y="107"/>
                    <a:pt x="73" y="107"/>
                    <a:pt x="75" y="108"/>
                  </a:cubicBezTo>
                  <a:cubicBezTo>
                    <a:pt x="75" y="135"/>
                    <a:pt x="75" y="135"/>
                    <a:pt x="75" y="135"/>
                  </a:cubicBezTo>
                  <a:cubicBezTo>
                    <a:pt x="66" y="134"/>
                    <a:pt x="57" y="130"/>
                    <a:pt x="50" y="125"/>
                  </a:cubicBezTo>
                  <a:close/>
                  <a:moveTo>
                    <a:pt x="90" y="135"/>
                  </a:moveTo>
                  <a:cubicBezTo>
                    <a:pt x="90" y="107"/>
                    <a:pt x="90" y="107"/>
                    <a:pt x="90" y="107"/>
                  </a:cubicBezTo>
                  <a:cubicBezTo>
                    <a:pt x="92" y="107"/>
                    <a:pt x="93" y="106"/>
                    <a:pt x="94" y="106"/>
                  </a:cubicBezTo>
                  <a:cubicBezTo>
                    <a:pt x="113" y="125"/>
                    <a:pt x="113" y="125"/>
                    <a:pt x="113" y="125"/>
                  </a:cubicBezTo>
                  <a:cubicBezTo>
                    <a:pt x="107" y="130"/>
                    <a:pt x="99" y="133"/>
                    <a:pt x="90" y="135"/>
                  </a:cubicBezTo>
                  <a:close/>
                  <a:moveTo>
                    <a:pt x="123" y="115"/>
                  </a:moveTo>
                  <a:cubicBezTo>
                    <a:pt x="104" y="96"/>
                    <a:pt x="104" y="96"/>
                    <a:pt x="104" y="96"/>
                  </a:cubicBezTo>
                  <a:cubicBezTo>
                    <a:pt x="105" y="94"/>
                    <a:pt x="106" y="92"/>
                    <a:pt x="106" y="90"/>
                  </a:cubicBezTo>
                  <a:cubicBezTo>
                    <a:pt x="133" y="90"/>
                    <a:pt x="133" y="90"/>
                    <a:pt x="133" y="90"/>
                  </a:cubicBezTo>
                  <a:cubicBezTo>
                    <a:pt x="132" y="99"/>
                    <a:pt x="129" y="108"/>
                    <a:pt x="123" y="115"/>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136" name="Freeform 99"/>
            <p:cNvSpPr>
              <a:spLocks/>
            </p:cNvSpPr>
            <p:nvPr/>
          </p:nvSpPr>
          <p:spPr bwMode="auto">
            <a:xfrm>
              <a:off x="6890" y="638"/>
              <a:ext cx="360" cy="71"/>
            </a:xfrm>
            <a:custGeom>
              <a:avLst/>
              <a:gdLst>
                <a:gd name="T0" fmla="*/ 3 w 748"/>
                <a:gd name="T1" fmla="*/ 0 h 153"/>
                <a:gd name="T2" fmla="*/ 0 w 748"/>
                <a:gd name="T3" fmla="*/ 26 h 153"/>
                <a:gd name="T4" fmla="*/ 127 w 748"/>
                <a:gd name="T5" fmla="*/ 153 h 153"/>
                <a:gd name="T6" fmla="*/ 621 w 748"/>
                <a:gd name="T7" fmla="*/ 153 h 153"/>
                <a:gd name="T8" fmla="*/ 748 w 748"/>
                <a:gd name="T9" fmla="*/ 26 h 153"/>
                <a:gd name="T10" fmla="*/ 745 w 748"/>
                <a:gd name="T11" fmla="*/ 0 h 153"/>
                <a:gd name="T12" fmla="*/ 3 w 748"/>
                <a:gd name="T13" fmla="*/ 0 h 153"/>
              </a:gdLst>
              <a:ahLst/>
              <a:cxnLst>
                <a:cxn ang="0">
                  <a:pos x="T0" y="T1"/>
                </a:cxn>
                <a:cxn ang="0">
                  <a:pos x="T2" y="T3"/>
                </a:cxn>
                <a:cxn ang="0">
                  <a:pos x="T4" y="T5"/>
                </a:cxn>
                <a:cxn ang="0">
                  <a:pos x="T6" y="T7"/>
                </a:cxn>
                <a:cxn ang="0">
                  <a:pos x="T8" y="T9"/>
                </a:cxn>
                <a:cxn ang="0">
                  <a:pos x="T10" y="T11"/>
                </a:cxn>
                <a:cxn ang="0">
                  <a:pos x="T12" y="T13"/>
                </a:cxn>
              </a:cxnLst>
              <a:rect l="0" t="0" r="r" b="b"/>
              <a:pathLst>
                <a:path w="748" h="153">
                  <a:moveTo>
                    <a:pt x="3" y="0"/>
                  </a:moveTo>
                  <a:cubicBezTo>
                    <a:pt x="1" y="9"/>
                    <a:pt x="0" y="17"/>
                    <a:pt x="0" y="26"/>
                  </a:cubicBezTo>
                  <a:cubicBezTo>
                    <a:pt x="0" y="96"/>
                    <a:pt x="57" y="153"/>
                    <a:pt x="127" y="153"/>
                  </a:cubicBezTo>
                  <a:cubicBezTo>
                    <a:pt x="621" y="153"/>
                    <a:pt x="621" y="153"/>
                    <a:pt x="621" y="153"/>
                  </a:cubicBezTo>
                  <a:cubicBezTo>
                    <a:pt x="691" y="153"/>
                    <a:pt x="748" y="96"/>
                    <a:pt x="748" y="26"/>
                  </a:cubicBezTo>
                  <a:cubicBezTo>
                    <a:pt x="748" y="17"/>
                    <a:pt x="747" y="9"/>
                    <a:pt x="745" y="0"/>
                  </a:cubicBezTo>
                  <a:lnTo>
                    <a:pt x="3" y="0"/>
                  </a:lnTo>
                  <a:close/>
                </a:path>
              </a:pathLst>
            </a:custGeom>
            <a:solidFill>
              <a:schemeClr val="accent5">
                <a:lumMod val="20000"/>
                <a:lumOff val="8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137" name="Freeform 100"/>
            <p:cNvSpPr>
              <a:spLocks/>
            </p:cNvSpPr>
            <p:nvPr/>
          </p:nvSpPr>
          <p:spPr bwMode="auto">
            <a:xfrm>
              <a:off x="6904" y="638"/>
              <a:ext cx="346" cy="71"/>
            </a:xfrm>
            <a:custGeom>
              <a:avLst/>
              <a:gdLst>
                <a:gd name="T0" fmla="*/ 716 w 719"/>
                <a:gd name="T1" fmla="*/ 0 h 153"/>
                <a:gd name="T2" fmla="*/ 700 w 719"/>
                <a:gd name="T3" fmla="*/ 0 h 153"/>
                <a:gd name="T4" fmla="*/ 701 w 719"/>
                <a:gd name="T5" fmla="*/ 8 h 153"/>
                <a:gd name="T6" fmla="*/ 573 w 719"/>
                <a:gd name="T7" fmla="*/ 135 h 153"/>
                <a:gd name="T8" fmla="*/ 80 w 719"/>
                <a:gd name="T9" fmla="*/ 135 h 153"/>
                <a:gd name="T10" fmla="*/ 0 w 719"/>
                <a:gd name="T11" fmla="*/ 106 h 153"/>
                <a:gd name="T12" fmla="*/ 98 w 719"/>
                <a:gd name="T13" fmla="*/ 153 h 153"/>
                <a:gd name="T14" fmla="*/ 592 w 719"/>
                <a:gd name="T15" fmla="*/ 153 h 153"/>
                <a:gd name="T16" fmla="*/ 719 w 719"/>
                <a:gd name="T17" fmla="*/ 26 h 153"/>
                <a:gd name="T18" fmla="*/ 716 w 719"/>
                <a:gd name="T19" fmla="*/ 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19" h="153">
                  <a:moveTo>
                    <a:pt x="716" y="0"/>
                  </a:moveTo>
                  <a:cubicBezTo>
                    <a:pt x="700" y="0"/>
                    <a:pt x="700" y="0"/>
                    <a:pt x="700" y="0"/>
                  </a:cubicBezTo>
                  <a:cubicBezTo>
                    <a:pt x="701" y="3"/>
                    <a:pt x="701" y="5"/>
                    <a:pt x="701" y="8"/>
                  </a:cubicBezTo>
                  <a:cubicBezTo>
                    <a:pt x="701" y="78"/>
                    <a:pt x="644" y="135"/>
                    <a:pt x="573" y="135"/>
                  </a:cubicBezTo>
                  <a:cubicBezTo>
                    <a:pt x="80" y="135"/>
                    <a:pt x="80" y="135"/>
                    <a:pt x="80" y="135"/>
                  </a:cubicBezTo>
                  <a:cubicBezTo>
                    <a:pt x="50" y="135"/>
                    <a:pt x="22" y="124"/>
                    <a:pt x="0" y="106"/>
                  </a:cubicBezTo>
                  <a:cubicBezTo>
                    <a:pt x="23" y="135"/>
                    <a:pt x="59" y="153"/>
                    <a:pt x="98" y="153"/>
                  </a:cubicBezTo>
                  <a:cubicBezTo>
                    <a:pt x="592" y="153"/>
                    <a:pt x="592" y="153"/>
                    <a:pt x="592" y="153"/>
                  </a:cubicBezTo>
                  <a:cubicBezTo>
                    <a:pt x="662" y="153"/>
                    <a:pt x="719" y="96"/>
                    <a:pt x="719" y="26"/>
                  </a:cubicBezTo>
                  <a:cubicBezTo>
                    <a:pt x="719" y="17"/>
                    <a:pt x="718" y="9"/>
                    <a:pt x="716" y="0"/>
                  </a:cubicBezTo>
                  <a:close/>
                </a:path>
              </a:pathLst>
            </a:custGeom>
            <a:solidFill>
              <a:srgbClr val="C6C6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138" name="Freeform 101"/>
            <p:cNvSpPr>
              <a:spLocks/>
            </p:cNvSpPr>
            <p:nvPr/>
          </p:nvSpPr>
          <p:spPr bwMode="auto">
            <a:xfrm>
              <a:off x="6891" y="398"/>
              <a:ext cx="358" cy="127"/>
            </a:xfrm>
            <a:custGeom>
              <a:avLst/>
              <a:gdLst>
                <a:gd name="T0" fmla="*/ 744 w 744"/>
                <a:gd name="T1" fmla="*/ 274 h 274"/>
                <a:gd name="T2" fmla="*/ 621 w 744"/>
                <a:gd name="T3" fmla="*/ 173 h 274"/>
                <a:gd name="T4" fmla="*/ 581 w 744"/>
                <a:gd name="T5" fmla="*/ 179 h 274"/>
                <a:gd name="T6" fmla="*/ 457 w 744"/>
                <a:gd name="T7" fmla="*/ 68 h 274"/>
                <a:gd name="T8" fmla="*/ 372 w 744"/>
                <a:gd name="T9" fmla="*/ 101 h 274"/>
                <a:gd name="T10" fmla="*/ 249 w 744"/>
                <a:gd name="T11" fmla="*/ 0 h 274"/>
                <a:gd name="T12" fmla="*/ 123 w 744"/>
                <a:gd name="T13" fmla="*/ 125 h 274"/>
                <a:gd name="T14" fmla="*/ 133 w 744"/>
                <a:gd name="T15" fmla="*/ 173 h 274"/>
                <a:gd name="T16" fmla="*/ 123 w 744"/>
                <a:gd name="T17" fmla="*/ 173 h 274"/>
                <a:gd name="T18" fmla="*/ 0 w 744"/>
                <a:gd name="T19" fmla="*/ 274 h 274"/>
                <a:gd name="T20" fmla="*/ 744 w 744"/>
                <a:gd name="T21" fmla="*/ 274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44" h="274">
                  <a:moveTo>
                    <a:pt x="744" y="274"/>
                  </a:moveTo>
                  <a:cubicBezTo>
                    <a:pt x="733" y="217"/>
                    <a:pt x="682" y="173"/>
                    <a:pt x="621" y="173"/>
                  </a:cubicBezTo>
                  <a:cubicBezTo>
                    <a:pt x="607" y="173"/>
                    <a:pt x="594" y="175"/>
                    <a:pt x="581" y="179"/>
                  </a:cubicBezTo>
                  <a:cubicBezTo>
                    <a:pt x="574" y="117"/>
                    <a:pt x="521" y="68"/>
                    <a:pt x="457" y="68"/>
                  </a:cubicBezTo>
                  <a:cubicBezTo>
                    <a:pt x="424" y="68"/>
                    <a:pt x="394" y="81"/>
                    <a:pt x="372" y="101"/>
                  </a:cubicBezTo>
                  <a:cubicBezTo>
                    <a:pt x="361" y="44"/>
                    <a:pt x="310" y="0"/>
                    <a:pt x="249" y="0"/>
                  </a:cubicBezTo>
                  <a:cubicBezTo>
                    <a:pt x="179" y="0"/>
                    <a:pt x="123" y="56"/>
                    <a:pt x="123" y="125"/>
                  </a:cubicBezTo>
                  <a:cubicBezTo>
                    <a:pt x="123" y="142"/>
                    <a:pt x="127" y="159"/>
                    <a:pt x="133" y="173"/>
                  </a:cubicBezTo>
                  <a:cubicBezTo>
                    <a:pt x="130" y="173"/>
                    <a:pt x="127" y="173"/>
                    <a:pt x="123" y="173"/>
                  </a:cubicBezTo>
                  <a:cubicBezTo>
                    <a:pt x="62" y="173"/>
                    <a:pt x="12" y="217"/>
                    <a:pt x="0" y="274"/>
                  </a:cubicBezTo>
                  <a:lnTo>
                    <a:pt x="744" y="274"/>
                  </a:lnTo>
                  <a:close/>
                </a:path>
              </a:pathLst>
            </a:custGeom>
            <a:solidFill>
              <a:schemeClr val="accent5">
                <a:lumMod val="20000"/>
                <a:lumOff val="8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139" name="Freeform 102"/>
            <p:cNvSpPr>
              <a:spLocks/>
            </p:cNvSpPr>
            <p:nvPr/>
          </p:nvSpPr>
          <p:spPr bwMode="auto">
            <a:xfrm>
              <a:off x="6962" y="398"/>
              <a:ext cx="287" cy="127"/>
            </a:xfrm>
            <a:custGeom>
              <a:avLst/>
              <a:gdLst>
                <a:gd name="T0" fmla="*/ 80 w 597"/>
                <a:gd name="T1" fmla="*/ 23 h 274"/>
                <a:gd name="T2" fmla="*/ 203 w 597"/>
                <a:gd name="T3" fmla="*/ 125 h 274"/>
                <a:gd name="T4" fmla="*/ 288 w 597"/>
                <a:gd name="T5" fmla="*/ 91 h 274"/>
                <a:gd name="T6" fmla="*/ 413 w 597"/>
                <a:gd name="T7" fmla="*/ 203 h 274"/>
                <a:gd name="T8" fmla="*/ 452 w 597"/>
                <a:gd name="T9" fmla="*/ 196 h 274"/>
                <a:gd name="T10" fmla="*/ 568 w 597"/>
                <a:gd name="T11" fmla="*/ 274 h 274"/>
                <a:gd name="T12" fmla="*/ 597 w 597"/>
                <a:gd name="T13" fmla="*/ 274 h 274"/>
                <a:gd name="T14" fmla="*/ 474 w 597"/>
                <a:gd name="T15" fmla="*/ 173 h 274"/>
                <a:gd name="T16" fmla="*/ 434 w 597"/>
                <a:gd name="T17" fmla="*/ 179 h 274"/>
                <a:gd name="T18" fmla="*/ 310 w 597"/>
                <a:gd name="T19" fmla="*/ 68 h 274"/>
                <a:gd name="T20" fmla="*/ 225 w 597"/>
                <a:gd name="T21" fmla="*/ 101 h 274"/>
                <a:gd name="T22" fmla="*/ 102 w 597"/>
                <a:gd name="T23" fmla="*/ 0 h 274"/>
                <a:gd name="T24" fmla="*/ 0 w 597"/>
                <a:gd name="T25" fmla="*/ 52 h 274"/>
                <a:gd name="T26" fmla="*/ 80 w 597"/>
                <a:gd name="T27" fmla="*/ 23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97" h="274">
                  <a:moveTo>
                    <a:pt x="80" y="23"/>
                  </a:moveTo>
                  <a:cubicBezTo>
                    <a:pt x="141" y="23"/>
                    <a:pt x="192" y="67"/>
                    <a:pt x="203" y="125"/>
                  </a:cubicBezTo>
                  <a:cubicBezTo>
                    <a:pt x="225" y="104"/>
                    <a:pt x="255" y="91"/>
                    <a:pt x="288" y="91"/>
                  </a:cubicBezTo>
                  <a:cubicBezTo>
                    <a:pt x="353" y="91"/>
                    <a:pt x="406" y="140"/>
                    <a:pt x="413" y="203"/>
                  </a:cubicBezTo>
                  <a:cubicBezTo>
                    <a:pt x="425" y="199"/>
                    <a:pt x="438" y="196"/>
                    <a:pt x="452" y="196"/>
                  </a:cubicBezTo>
                  <a:cubicBezTo>
                    <a:pt x="505" y="196"/>
                    <a:pt x="549" y="229"/>
                    <a:pt x="568" y="274"/>
                  </a:cubicBezTo>
                  <a:cubicBezTo>
                    <a:pt x="597" y="274"/>
                    <a:pt x="597" y="274"/>
                    <a:pt x="597" y="274"/>
                  </a:cubicBezTo>
                  <a:cubicBezTo>
                    <a:pt x="586" y="217"/>
                    <a:pt x="535" y="173"/>
                    <a:pt x="474" y="173"/>
                  </a:cubicBezTo>
                  <a:cubicBezTo>
                    <a:pt x="460" y="173"/>
                    <a:pt x="447" y="175"/>
                    <a:pt x="434" y="179"/>
                  </a:cubicBezTo>
                  <a:cubicBezTo>
                    <a:pt x="427" y="117"/>
                    <a:pt x="374" y="68"/>
                    <a:pt x="310" y="68"/>
                  </a:cubicBezTo>
                  <a:cubicBezTo>
                    <a:pt x="277" y="68"/>
                    <a:pt x="247" y="81"/>
                    <a:pt x="225" y="101"/>
                  </a:cubicBezTo>
                  <a:cubicBezTo>
                    <a:pt x="214" y="44"/>
                    <a:pt x="163" y="0"/>
                    <a:pt x="102" y="0"/>
                  </a:cubicBezTo>
                  <a:cubicBezTo>
                    <a:pt x="60" y="0"/>
                    <a:pt x="23" y="20"/>
                    <a:pt x="0" y="52"/>
                  </a:cubicBezTo>
                  <a:cubicBezTo>
                    <a:pt x="22" y="34"/>
                    <a:pt x="49" y="23"/>
                    <a:pt x="80" y="23"/>
                  </a:cubicBezTo>
                  <a:close/>
                </a:path>
              </a:pathLst>
            </a:custGeom>
            <a:solidFill>
              <a:srgbClr val="C6C6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140" name="Oval 103"/>
            <p:cNvSpPr>
              <a:spLocks noChangeArrowheads="1"/>
            </p:cNvSpPr>
            <p:nvPr/>
          </p:nvSpPr>
          <p:spPr bwMode="auto">
            <a:xfrm>
              <a:off x="7595" y="802"/>
              <a:ext cx="35" cy="35"/>
            </a:xfrm>
            <a:prstGeom prst="ellipse">
              <a:avLst/>
            </a:pr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141" name="Oval 104"/>
            <p:cNvSpPr>
              <a:spLocks noChangeArrowheads="1"/>
            </p:cNvSpPr>
            <p:nvPr/>
          </p:nvSpPr>
          <p:spPr bwMode="auto">
            <a:xfrm>
              <a:off x="7525" y="802"/>
              <a:ext cx="35" cy="35"/>
            </a:xfrm>
            <a:prstGeom prst="ellipse">
              <a:avLst/>
            </a:pr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142" name="Freeform 105"/>
            <p:cNvSpPr>
              <a:spLocks/>
            </p:cNvSpPr>
            <p:nvPr/>
          </p:nvSpPr>
          <p:spPr bwMode="auto">
            <a:xfrm>
              <a:off x="7525" y="807"/>
              <a:ext cx="29" cy="30"/>
            </a:xfrm>
            <a:custGeom>
              <a:avLst/>
              <a:gdLst>
                <a:gd name="T0" fmla="*/ 37 w 62"/>
                <a:gd name="T1" fmla="*/ 63 h 63"/>
                <a:gd name="T2" fmla="*/ 62 w 62"/>
                <a:gd name="T3" fmla="*/ 52 h 63"/>
                <a:gd name="T4" fmla="*/ 11 w 62"/>
                <a:gd name="T5" fmla="*/ 0 h 63"/>
                <a:gd name="T6" fmla="*/ 0 w 62"/>
                <a:gd name="T7" fmla="*/ 26 h 63"/>
                <a:gd name="T8" fmla="*/ 37 w 62"/>
                <a:gd name="T9" fmla="*/ 63 h 63"/>
              </a:gdLst>
              <a:ahLst/>
              <a:cxnLst>
                <a:cxn ang="0">
                  <a:pos x="T0" y="T1"/>
                </a:cxn>
                <a:cxn ang="0">
                  <a:pos x="T2" y="T3"/>
                </a:cxn>
                <a:cxn ang="0">
                  <a:pos x="T4" y="T5"/>
                </a:cxn>
                <a:cxn ang="0">
                  <a:pos x="T6" y="T7"/>
                </a:cxn>
                <a:cxn ang="0">
                  <a:pos x="T8" y="T9"/>
                </a:cxn>
              </a:cxnLst>
              <a:rect l="0" t="0" r="r" b="b"/>
              <a:pathLst>
                <a:path w="62" h="63">
                  <a:moveTo>
                    <a:pt x="37" y="63"/>
                  </a:moveTo>
                  <a:cubicBezTo>
                    <a:pt x="47" y="63"/>
                    <a:pt x="56" y="59"/>
                    <a:pt x="62" y="52"/>
                  </a:cubicBezTo>
                  <a:cubicBezTo>
                    <a:pt x="11" y="0"/>
                    <a:pt x="11" y="0"/>
                    <a:pt x="11" y="0"/>
                  </a:cubicBezTo>
                  <a:cubicBezTo>
                    <a:pt x="4" y="7"/>
                    <a:pt x="0" y="16"/>
                    <a:pt x="0" y="26"/>
                  </a:cubicBezTo>
                  <a:cubicBezTo>
                    <a:pt x="0" y="46"/>
                    <a:pt x="16" y="63"/>
                    <a:pt x="37" y="63"/>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143" name="Freeform 106"/>
            <p:cNvSpPr>
              <a:spLocks/>
            </p:cNvSpPr>
            <p:nvPr/>
          </p:nvSpPr>
          <p:spPr bwMode="auto">
            <a:xfrm>
              <a:off x="7595" y="807"/>
              <a:ext cx="30" cy="30"/>
            </a:xfrm>
            <a:custGeom>
              <a:avLst/>
              <a:gdLst>
                <a:gd name="T0" fmla="*/ 37 w 63"/>
                <a:gd name="T1" fmla="*/ 63 h 63"/>
                <a:gd name="T2" fmla="*/ 63 w 63"/>
                <a:gd name="T3" fmla="*/ 52 h 63"/>
                <a:gd name="T4" fmla="*/ 11 w 63"/>
                <a:gd name="T5" fmla="*/ 0 h 63"/>
                <a:gd name="T6" fmla="*/ 0 w 63"/>
                <a:gd name="T7" fmla="*/ 26 h 63"/>
                <a:gd name="T8" fmla="*/ 37 w 63"/>
                <a:gd name="T9" fmla="*/ 63 h 63"/>
              </a:gdLst>
              <a:ahLst/>
              <a:cxnLst>
                <a:cxn ang="0">
                  <a:pos x="T0" y="T1"/>
                </a:cxn>
                <a:cxn ang="0">
                  <a:pos x="T2" y="T3"/>
                </a:cxn>
                <a:cxn ang="0">
                  <a:pos x="T4" y="T5"/>
                </a:cxn>
                <a:cxn ang="0">
                  <a:pos x="T6" y="T7"/>
                </a:cxn>
                <a:cxn ang="0">
                  <a:pos x="T8" y="T9"/>
                </a:cxn>
              </a:cxnLst>
              <a:rect l="0" t="0" r="r" b="b"/>
              <a:pathLst>
                <a:path w="63" h="63">
                  <a:moveTo>
                    <a:pt x="37" y="63"/>
                  </a:moveTo>
                  <a:cubicBezTo>
                    <a:pt x="47" y="63"/>
                    <a:pt x="56" y="59"/>
                    <a:pt x="63" y="52"/>
                  </a:cubicBezTo>
                  <a:cubicBezTo>
                    <a:pt x="11" y="0"/>
                    <a:pt x="11" y="0"/>
                    <a:pt x="11" y="0"/>
                  </a:cubicBezTo>
                  <a:cubicBezTo>
                    <a:pt x="4" y="7"/>
                    <a:pt x="0" y="16"/>
                    <a:pt x="0" y="26"/>
                  </a:cubicBezTo>
                  <a:cubicBezTo>
                    <a:pt x="0" y="46"/>
                    <a:pt x="17" y="63"/>
                    <a:pt x="37" y="63"/>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grpSp>
      <p:sp>
        <p:nvSpPr>
          <p:cNvPr id="3" name="Rectangle 2"/>
          <p:cNvSpPr/>
          <p:nvPr/>
        </p:nvSpPr>
        <p:spPr>
          <a:xfrm>
            <a:off x="6783843" y="6118245"/>
            <a:ext cx="6094444" cy="362072"/>
          </a:xfrm>
          <a:prstGeom prst="rect">
            <a:avLst/>
          </a:prstGeom>
        </p:spPr>
        <p:txBody>
          <a:bodyPr>
            <a:spAutoFit/>
          </a:bodyPr>
          <a:lstStyle/>
          <a:p>
            <a:pPr algn="just"/>
            <a:r>
              <a:rPr lang="en-GB" sz="1765" dirty="0">
                <a:solidFill>
                  <a:schemeClr val="bg1"/>
                </a:solidFill>
              </a:rPr>
              <a:t>https://azure.microsoft.com/en-us/regions/services</a:t>
            </a:r>
          </a:p>
        </p:txBody>
      </p:sp>
    </p:spTree>
    <p:extLst>
      <p:ext uri="{BB962C8B-B14F-4D97-AF65-F5344CB8AC3E}">
        <p14:creationId xmlns:p14="http://schemas.microsoft.com/office/powerpoint/2010/main" val="406912108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animEffect transition="in" filter="fade">
                                      <p:cBhvr>
                                        <p:cTn id="17" dur="500"/>
                                        <p:tgtEl>
                                          <p:spTgt spid="4">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6" end="6"/>
                                            </p:txEl>
                                          </p:spTgt>
                                        </p:tgtEl>
                                        <p:attrNameLst>
                                          <p:attrName>style.visibility</p:attrName>
                                        </p:attrNameLst>
                                      </p:cBhvr>
                                      <p:to>
                                        <p:strVal val="visible"/>
                                      </p:to>
                                    </p:set>
                                    <p:animEffect transition="in" filter="fade">
                                      <p:cBhvr>
                                        <p:cTn id="22"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4" name="Rectangle 3"/>
          <p:cNvSpPr/>
          <p:nvPr/>
        </p:nvSpPr>
        <p:spPr>
          <a:xfrm>
            <a:off x="358905" y="568558"/>
            <a:ext cx="11654083" cy="5160836"/>
          </a:xfrm>
          <a:prstGeom prst="rect">
            <a:avLst/>
          </a:prstGeom>
        </p:spPr>
        <p:txBody>
          <a:bodyPr wrap="square">
            <a:spAutoFit/>
          </a:bodyPr>
          <a:lstStyle/>
          <a:p>
            <a:r>
              <a:rPr lang="en-GB" sz="3921" b="1" dirty="0">
                <a:solidFill>
                  <a:schemeClr val="bg1"/>
                </a:solidFill>
                <a:latin typeface="Segoe UI Light" panose="020B0502040204020203" pitchFamily="34" charset="0"/>
                <a:cs typeface="Segoe UI Light" panose="020B0502040204020203" pitchFamily="34" charset="0"/>
              </a:rPr>
              <a:t>Power and Hardware resilience</a:t>
            </a:r>
            <a:endParaRPr lang="en-GB" sz="3921" dirty="0">
              <a:solidFill>
                <a:schemeClr val="bg1"/>
              </a:solidFill>
              <a:latin typeface="Segoe UI Light" panose="020B0502040204020203" pitchFamily="34" charset="0"/>
              <a:cs typeface="Segoe UI Light" panose="020B0502040204020203" pitchFamily="34" charset="0"/>
            </a:endParaRPr>
          </a:p>
          <a:p>
            <a:pPr algn="just"/>
            <a:endParaRPr lang="en-GB" sz="1372" dirty="0">
              <a:solidFill>
                <a:schemeClr val="bg1"/>
              </a:solidFill>
              <a:latin typeface="Segoe UI Light" panose="020B0502040204020203" pitchFamily="34" charset="0"/>
              <a:cs typeface="Segoe UI Light" panose="020B0502040204020203" pitchFamily="34" charset="0"/>
            </a:endParaRPr>
          </a:p>
          <a:p>
            <a:pPr algn="just"/>
            <a:r>
              <a:rPr lang="en-GB" sz="1961" dirty="0">
                <a:solidFill>
                  <a:schemeClr val="bg1"/>
                </a:solidFill>
                <a:latin typeface="Segoe UI Light" panose="020B0502040204020203" pitchFamily="34" charset="0"/>
                <a:cs typeface="Segoe UI Light" panose="020B0502040204020203" pitchFamily="34" charset="0"/>
              </a:rPr>
              <a:t>Azure datacentres are designed to be the most cost and power effective they can possibly be at enormous scale, this results in a design that is optimised to recover quickly from hardware failures, rather than prevent them from ever happening.</a:t>
            </a:r>
          </a:p>
          <a:p>
            <a:pPr algn="just"/>
            <a:endParaRPr lang="en-GB" sz="1961" dirty="0">
              <a:solidFill>
                <a:schemeClr val="bg1"/>
              </a:solidFill>
              <a:latin typeface="Segoe UI Light" panose="020B0502040204020203" pitchFamily="34" charset="0"/>
              <a:cs typeface="Segoe UI Light" panose="020B0502040204020203" pitchFamily="34" charset="0"/>
            </a:endParaRPr>
          </a:p>
          <a:p>
            <a:pPr algn="just"/>
            <a:r>
              <a:rPr lang="en-GB" dirty="0">
                <a:solidFill>
                  <a:schemeClr val="bg1"/>
                </a:solidFill>
                <a:latin typeface="Segoe UI Light" panose="020B0502040204020203" pitchFamily="34" charset="0"/>
                <a:cs typeface="Segoe UI Light" panose="020B0502040204020203" pitchFamily="34" charset="0"/>
              </a:rPr>
              <a:t>As a result of this design you should to consider your application architecture carefully in terms of service level.</a:t>
            </a:r>
          </a:p>
          <a:p>
            <a:pPr algn="just"/>
            <a:endParaRPr lang="en-GB" dirty="0">
              <a:solidFill>
                <a:schemeClr val="bg1"/>
              </a:solidFill>
              <a:latin typeface="Segoe UI Light" panose="020B0502040204020203" pitchFamily="34" charset="0"/>
              <a:cs typeface="Segoe UI Light" panose="020B0502040204020203" pitchFamily="34" charset="0"/>
            </a:endParaRPr>
          </a:p>
          <a:p>
            <a:pPr algn="just"/>
            <a:r>
              <a:rPr lang="en-GB" dirty="0">
                <a:solidFill>
                  <a:schemeClr val="bg1"/>
                </a:solidFill>
                <a:latin typeface="Segoe UI Light" panose="020B0502040204020203" pitchFamily="34" charset="0"/>
                <a:cs typeface="Segoe UI Light" panose="020B0502040204020203" pitchFamily="34" charset="0"/>
              </a:rPr>
              <a:t>We will give you an SLA for a single-instance virtual machine, but ONLY if you use Premium Storage disks to allow the Virtual Machine to reboot quickly in the case of an outage, and this SLA will exclude maintenance windows.</a:t>
            </a:r>
          </a:p>
          <a:p>
            <a:pPr algn="just"/>
            <a:endParaRPr lang="en-GB" dirty="0">
              <a:solidFill>
                <a:schemeClr val="bg1"/>
              </a:solidFill>
              <a:latin typeface="Segoe UI Light" panose="020B0502040204020203" pitchFamily="34" charset="0"/>
              <a:cs typeface="Segoe UI Light" panose="020B0502040204020203" pitchFamily="34" charset="0"/>
            </a:endParaRPr>
          </a:p>
          <a:p>
            <a:pPr algn="just"/>
            <a:r>
              <a:rPr lang="en-GB" dirty="0">
                <a:solidFill>
                  <a:schemeClr val="bg1"/>
                </a:solidFill>
                <a:latin typeface="Segoe UI Light" panose="020B0502040204020203" pitchFamily="34" charset="0"/>
                <a:cs typeface="Segoe UI Light" panose="020B0502040204020203" pitchFamily="34" charset="0"/>
              </a:rPr>
              <a:t>Consider the concepts of fault and upgrade domains within availability sets.</a:t>
            </a:r>
          </a:p>
          <a:p>
            <a:pPr algn="just"/>
            <a:endParaRPr lang="en-GB" dirty="0">
              <a:solidFill>
                <a:schemeClr val="bg1"/>
              </a:solidFill>
              <a:latin typeface="Segoe UI Light" panose="020B0502040204020203" pitchFamily="34" charset="0"/>
              <a:cs typeface="Segoe UI Light" panose="020B0502040204020203" pitchFamily="34" charset="0"/>
            </a:endParaRPr>
          </a:p>
          <a:p>
            <a:pPr algn="just"/>
            <a:r>
              <a:rPr lang="en-GB" dirty="0">
                <a:solidFill>
                  <a:schemeClr val="bg1"/>
                </a:solidFill>
                <a:latin typeface="Segoe UI Light" panose="020B0502040204020203" pitchFamily="34" charset="0"/>
                <a:cs typeface="Segoe UI Light" panose="020B0502040204020203" pitchFamily="34" charset="0"/>
              </a:rPr>
              <a:t>If you can use 2 instances of your application behind a load-balancer this will give significant benefits in terms of uptime and availability. </a:t>
            </a:r>
          </a:p>
          <a:p>
            <a:pPr algn="just"/>
            <a:endParaRPr lang="en-GB" dirty="0">
              <a:solidFill>
                <a:schemeClr val="bg1"/>
              </a:solidFill>
              <a:latin typeface="Segoe UI Light" panose="020B0502040204020203" pitchFamily="34" charset="0"/>
              <a:cs typeface="Segoe UI Light" panose="020B0502040204020203" pitchFamily="34" charset="0"/>
            </a:endParaRPr>
          </a:p>
          <a:p>
            <a:pPr algn="just"/>
            <a:endParaRPr lang="en-GB" dirty="0">
              <a:solidFill>
                <a:schemeClr val="bg1"/>
              </a:solidFill>
              <a:latin typeface="Segoe UI Light" panose="020B0502040204020203" pitchFamily="34" charset="0"/>
              <a:cs typeface="Segoe UI Light" panose="020B0502040204020203" pitchFamily="34" charset="0"/>
            </a:endParaRPr>
          </a:p>
        </p:txBody>
      </p:sp>
      <p:grpSp>
        <p:nvGrpSpPr>
          <p:cNvPr id="2" name="Group 4"/>
          <p:cNvGrpSpPr>
            <a:grpSpLocks noChangeAspect="1"/>
          </p:cNvGrpSpPr>
          <p:nvPr/>
        </p:nvGrpSpPr>
        <p:grpSpPr bwMode="auto">
          <a:xfrm>
            <a:off x="9681660" y="-32171"/>
            <a:ext cx="3196627" cy="1724373"/>
            <a:chOff x="6184" y="72"/>
            <a:chExt cx="2054" cy="1108"/>
          </a:xfrm>
        </p:grpSpPr>
        <p:sp>
          <p:nvSpPr>
            <p:cNvPr id="41" name="AutoShape 3"/>
            <p:cNvSpPr>
              <a:spLocks noChangeAspect="1" noChangeArrowheads="1" noTextEdit="1"/>
            </p:cNvSpPr>
            <p:nvPr/>
          </p:nvSpPr>
          <p:spPr bwMode="auto">
            <a:xfrm>
              <a:off x="6682" y="72"/>
              <a:ext cx="1089" cy="1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43" name="Rectangle 6"/>
            <p:cNvSpPr>
              <a:spLocks noChangeArrowheads="1"/>
            </p:cNvSpPr>
            <p:nvPr/>
          </p:nvSpPr>
          <p:spPr bwMode="auto">
            <a:xfrm>
              <a:off x="6184" y="72"/>
              <a:ext cx="2054" cy="1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45" name="Rectangle 8"/>
            <p:cNvSpPr>
              <a:spLocks noChangeArrowheads="1"/>
            </p:cNvSpPr>
            <p:nvPr/>
          </p:nvSpPr>
          <p:spPr bwMode="auto">
            <a:xfrm>
              <a:off x="6441" y="72"/>
              <a:ext cx="1541" cy="1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46" name="Freeform 9"/>
            <p:cNvSpPr>
              <a:spLocks/>
            </p:cNvSpPr>
            <p:nvPr/>
          </p:nvSpPr>
          <p:spPr bwMode="auto">
            <a:xfrm>
              <a:off x="6693" y="837"/>
              <a:ext cx="225" cy="28"/>
            </a:xfrm>
            <a:custGeom>
              <a:avLst/>
              <a:gdLst>
                <a:gd name="T0" fmla="*/ 437 w 467"/>
                <a:gd name="T1" fmla="*/ 60 h 60"/>
                <a:gd name="T2" fmla="*/ 30 w 467"/>
                <a:gd name="T3" fmla="*/ 60 h 60"/>
                <a:gd name="T4" fmla="*/ 0 w 467"/>
                <a:gd name="T5" fmla="*/ 30 h 60"/>
                <a:gd name="T6" fmla="*/ 30 w 467"/>
                <a:gd name="T7" fmla="*/ 0 h 60"/>
                <a:gd name="T8" fmla="*/ 437 w 467"/>
                <a:gd name="T9" fmla="*/ 0 h 60"/>
                <a:gd name="T10" fmla="*/ 467 w 467"/>
                <a:gd name="T11" fmla="*/ 30 h 60"/>
                <a:gd name="T12" fmla="*/ 437 w 467"/>
                <a:gd name="T13" fmla="*/ 60 h 60"/>
              </a:gdLst>
              <a:ahLst/>
              <a:cxnLst>
                <a:cxn ang="0">
                  <a:pos x="T0" y="T1"/>
                </a:cxn>
                <a:cxn ang="0">
                  <a:pos x="T2" y="T3"/>
                </a:cxn>
                <a:cxn ang="0">
                  <a:pos x="T4" y="T5"/>
                </a:cxn>
                <a:cxn ang="0">
                  <a:pos x="T6" y="T7"/>
                </a:cxn>
                <a:cxn ang="0">
                  <a:pos x="T8" y="T9"/>
                </a:cxn>
                <a:cxn ang="0">
                  <a:pos x="T10" y="T11"/>
                </a:cxn>
                <a:cxn ang="0">
                  <a:pos x="T12" y="T13"/>
                </a:cxn>
              </a:cxnLst>
              <a:rect l="0" t="0" r="r" b="b"/>
              <a:pathLst>
                <a:path w="467" h="60">
                  <a:moveTo>
                    <a:pt x="437" y="60"/>
                  </a:moveTo>
                  <a:cubicBezTo>
                    <a:pt x="30" y="60"/>
                    <a:pt x="30" y="60"/>
                    <a:pt x="30" y="60"/>
                  </a:cubicBezTo>
                  <a:cubicBezTo>
                    <a:pt x="13" y="60"/>
                    <a:pt x="0" y="46"/>
                    <a:pt x="0" y="30"/>
                  </a:cubicBezTo>
                  <a:cubicBezTo>
                    <a:pt x="0" y="13"/>
                    <a:pt x="13" y="0"/>
                    <a:pt x="30" y="0"/>
                  </a:cubicBezTo>
                  <a:cubicBezTo>
                    <a:pt x="437" y="0"/>
                    <a:pt x="437" y="0"/>
                    <a:pt x="437" y="0"/>
                  </a:cubicBezTo>
                  <a:cubicBezTo>
                    <a:pt x="453" y="0"/>
                    <a:pt x="467" y="13"/>
                    <a:pt x="467" y="30"/>
                  </a:cubicBezTo>
                  <a:cubicBezTo>
                    <a:pt x="467" y="46"/>
                    <a:pt x="453" y="60"/>
                    <a:pt x="437" y="60"/>
                  </a:cubicBezTo>
                  <a:close/>
                </a:path>
              </a:pathLst>
            </a:custGeom>
            <a:solidFill>
              <a:srgbClr val="0063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47" name="Freeform 10"/>
            <p:cNvSpPr>
              <a:spLocks/>
            </p:cNvSpPr>
            <p:nvPr/>
          </p:nvSpPr>
          <p:spPr bwMode="auto">
            <a:xfrm>
              <a:off x="7438" y="370"/>
              <a:ext cx="244" cy="125"/>
            </a:xfrm>
            <a:custGeom>
              <a:avLst/>
              <a:gdLst>
                <a:gd name="T0" fmla="*/ 440 w 507"/>
                <a:gd name="T1" fmla="*/ 127 h 271"/>
                <a:gd name="T2" fmla="*/ 306 w 507"/>
                <a:gd name="T3" fmla="*/ 0 h 271"/>
                <a:gd name="T4" fmla="*/ 174 w 507"/>
                <a:gd name="T5" fmla="*/ 106 h 271"/>
                <a:gd name="T6" fmla="*/ 99 w 507"/>
                <a:gd name="T7" fmla="*/ 72 h 271"/>
                <a:gd name="T8" fmla="*/ 0 w 507"/>
                <a:gd name="T9" fmla="*/ 171 h 271"/>
                <a:gd name="T10" fmla="*/ 99 w 507"/>
                <a:gd name="T11" fmla="*/ 271 h 271"/>
                <a:gd name="T12" fmla="*/ 435 w 507"/>
                <a:gd name="T13" fmla="*/ 271 h 271"/>
                <a:gd name="T14" fmla="*/ 507 w 507"/>
                <a:gd name="T15" fmla="*/ 199 h 271"/>
                <a:gd name="T16" fmla="*/ 440 w 507"/>
                <a:gd name="T17" fmla="*/ 127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7" h="271">
                  <a:moveTo>
                    <a:pt x="440" y="127"/>
                  </a:moveTo>
                  <a:cubicBezTo>
                    <a:pt x="436" y="56"/>
                    <a:pt x="378" y="0"/>
                    <a:pt x="306" y="0"/>
                  </a:cubicBezTo>
                  <a:cubicBezTo>
                    <a:pt x="241" y="0"/>
                    <a:pt x="187" y="46"/>
                    <a:pt x="174" y="106"/>
                  </a:cubicBezTo>
                  <a:cubicBezTo>
                    <a:pt x="156" y="85"/>
                    <a:pt x="129" y="72"/>
                    <a:pt x="99" y="72"/>
                  </a:cubicBezTo>
                  <a:cubicBezTo>
                    <a:pt x="44" y="72"/>
                    <a:pt x="0" y="116"/>
                    <a:pt x="0" y="171"/>
                  </a:cubicBezTo>
                  <a:cubicBezTo>
                    <a:pt x="0" y="226"/>
                    <a:pt x="44" y="271"/>
                    <a:pt x="99" y="271"/>
                  </a:cubicBezTo>
                  <a:cubicBezTo>
                    <a:pt x="99" y="271"/>
                    <a:pt x="434" y="271"/>
                    <a:pt x="435" y="271"/>
                  </a:cubicBezTo>
                  <a:cubicBezTo>
                    <a:pt x="475" y="271"/>
                    <a:pt x="507" y="238"/>
                    <a:pt x="507" y="199"/>
                  </a:cubicBezTo>
                  <a:cubicBezTo>
                    <a:pt x="507" y="161"/>
                    <a:pt x="478" y="130"/>
                    <a:pt x="440" y="127"/>
                  </a:cubicBezTo>
                  <a:close/>
                </a:path>
              </a:pathLst>
            </a:custGeom>
            <a:solidFill>
              <a:srgbClr val="0063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48" name="Freeform 11"/>
            <p:cNvSpPr>
              <a:spLocks/>
            </p:cNvSpPr>
            <p:nvPr/>
          </p:nvSpPr>
          <p:spPr bwMode="auto">
            <a:xfrm>
              <a:off x="7217" y="836"/>
              <a:ext cx="524" cy="28"/>
            </a:xfrm>
            <a:custGeom>
              <a:avLst/>
              <a:gdLst>
                <a:gd name="T0" fmla="*/ 1059 w 1089"/>
                <a:gd name="T1" fmla="*/ 60 h 60"/>
                <a:gd name="T2" fmla="*/ 30 w 1089"/>
                <a:gd name="T3" fmla="*/ 60 h 60"/>
                <a:gd name="T4" fmla="*/ 0 w 1089"/>
                <a:gd name="T5" fmla="*/ 30 h 60"/>
                <a:gd name="T6" fmla="*/ 30 w 1089"/>
                <a:gd name="T7" fmla="*/ 0 h 60"/>
                <a:gd name="T8" fmla="*/ 1059 w 1089"/>
                <a:gd name="T9" fmla="*/ 0 h 60"/>
                <a:gd name="T10" fmla="*/ 1089 w 1089"/>
                <a:gd name="T11" fmla="*/ 30 h 60"/>
                <a:gd name="T12" fmla="*/ 1059 w 1089"/>
                <a:gd name="T13" fmla="*/ 60 h 60"/>
              </a:gdLst>
              <a:ahLst/>
              <a:cxnLst>
                <a:cxn ang="0">
                  <a:pos x="T0" y="T1"/>
                </a:cxn>
                <a:cxn ang="0">
                  <a:pos x="T2" y="T3"/>
                </a:cxn>
                <a:cxn ang="0">
                  <a:pos x="T4" y="T5"/>
                </a:cxn>
                <a:cxn ang="0">
                  <a:pos x="T6" y="T7"/>
                </a:cxn>
                <a:cxn ang="0">
                  <a:pos x="T8" y="T9"/>
                </a:cxn>
                <a:cxn ang="0">
                  <a:pos x="T10" y="T11"/>
                </a:cxn>
                <a:cxn ang="0">
                  <a:pos x="T12" y="T13"/>
                </a:cxn>
              </a:cxnLst>
              <a:rect l="0" t="0" r="r" b="b"/>
              <a:pathLst>
                <a:path w="1089" h="60">
                  <a:moveTo>
                    <a:pt x="1059" y="60"/>
                  </a:moveTo>
                  <a:cubicBezTo>
                    <a:pt x="30" y="60"/>
                    <a:pt x="30" y="60"/>
                    <a:pt x="30" y="60"/>
                  </a:cubicBezTo>
                  <a:cubicBezTo>
                    <a:pt x="14" y="60"/>
                    <a:pt x="0" y="46"/>
                    <a:pt x="0" y="30"/>
                  </a:cubicBezTo>
                  <a:cubicBezTo>
                    <a:pt x="0" y="13"/>
                    <a:pt x="14" y="0"/>
                    <a:pt x="30" y="0"/>
                  </a:cubicBezTo>
                  <a:cubicBezTo>
                    <a:pt x="1059" y="0"/>
                    <a:pt x="1059" y="0"/>
                    <a:pt x="1059" y="0"/>
                  </a:cubicBezTo>
                  <a:cubicBezTo>
                    <a:pt x="1076" y="0"/>
                    <a:pt x="1089" y="13"/>
                    <a:pt x="1089" y="30"/>
                  </a:cubicBezTo>
                  <a:cubicBezTo>
                    <a:pt x="1089" y="46"/>
                    <a:pt x="1076" y="60"/>
                    <a:pt x="1059" y="60"/>
                  </a:cubicBezTo>
                  <a:close/>
                </a:path>
              </a:pathLst>
            </a:custGeom>
            <a:solidFill>
              <a:srgbClr val="0063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49" name="Freeform 12"/>
            <p:cNvSpPr>
              <a:spLocks/>
            </p:cNvSpPr>
            <p:nvPr/>
          </p:nvSpPr>
          <p:spPr bwMode="auto">
            <a:xfrm>
              <a:off x="6907" y="909"/>
              <a:ext cx="353" cy="36"/>
            </a:xfrm>
            <a:custGeom>
              <a:avLst/>
              <a:gdLst>
                <a:gd name="T0" fmla="*/ 692 w 732"/>
                <a:gd name="T1" fmla="*/ 80 h 80"/>
                <a:gd name="T2" fmla="*/ 40 w 732"/>
                <a:gd name="T3" fmla="*/ 80 h 80"/>
                <a:gd name="T4" fmla="*/ 0 w 732"/>
                <a:gd name="T5" fmla="*/ 40 h 80"/>
                <a:gd name="T6" fmla="*/ 40 w 732"/>
                <a:gd name="T7" fmla="*/ 0 h 80"/>
                <a:gd name="T8" fmla="*/ 692 w 732"/>
                <a:gd name="T9" fmla="*/ 0 h 80"/>
                <a:gd name="T10" fmla="*/ 732 w 732"/>
                <a:gd name="T11" fmla="*/ 40 h 80"/>
                <a:gd name="T12" fmla="*/ 692 w 732"/>
                <a:gd name="T13" fmla="*/ 80 h 80"/>
              </a:gdLst>
              <a:ahLst/>
              <a:cxnLst>
                <a:cxn ang="0">
                  <a:pos x="T0" y="T1"/>
                </a:cxn>
                <a:cxn ang="0">
                  <a:pos x="T2" y="T3"/>
                </a:cxn>
                <a:cxn ang="0">
                  <a:pos x="T4" y="T5"/>
                </a:cxn>
                <a:cxn ang="0">
                  <a:pos x="T6" y="T7"/>
                </a:cxn>
                <a:cxn ang="0">
                  <a:pos x="T8" y="T9"/>
                </a:cxn>
                <a:cxn ang="0">
                  <a:pos x="T10" y="T11"/>
                </a:cxn>
                <a:cxn ang="0">
                  <a:pos x="T12" y="T13"/>
                </a:cxn>
              </a:cxnLst>
              <a:rect l="0" t="0" r="r" b="b"/>
              <a:pathLst>
                <a:path w="732" h="80">
                  <a:moveTo>
                    <a:pt x="692" y="80"/>
                  </a:moveTo>
                  <a:cubicBezTo>
                    <a:pt x="40" y="80"/>
                    <a:pt x="40" y="80"/>
                    <a:pt x="40" y="80"/>
                  </a:cubicBezTo>
                  <a:cubicBezTo>
                    <a:pt x="18" y="80"/>
                    <a:pt x="0" y="62"/>
                    <a:pt x="0" y="40"/>
                  </a:cubicBezTo>
                  <a:cubicBezTo>
                    <a:pt x="0" y="18"/>
                    <a:pt x="18" y="0"/>
                    <a:pt x="40" y="0"/>
                  </a:cubicBezTo>
                  <a:cubicBezTo>
                    <a:pt x="692" y="0"/>
                    <a:pt x="692" y="0"/>
                    <a:pt x="692" y="0"/>
                  </a:cubicBezTo>
                  <a:cubicBezTo>
                    <a:pt x="714" y="0"/>
                    <a:pt x="732" y="18"/>
                    <a:pt x="732" y="40"/>
                  </a:cubicBezTo>
                  <a:cubicBezTo>
                    <a:pt x="732" y="62"/>
                    <a:pt x="714" y="80"/>
                    <a:pt x="692" y="80"/>
                  </a:cubicBezTo>
                  <a:close/>
                </a:path>
              </a:pathLst>
            </a:custGeom>
            <a:solidFill>
              <a:srgbClr val="0063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50" name="Freeform 13"/>
            <p:cNvSpPr>
              <a:spLocks/>
            </p:cNvSpPr>
            <p:nvPr/>
          </p:nvSpPr>
          <p:spPr bwMode="auto">
            <a:xfrm>
              <a:off x="6837" y="648"/>
              <a:ext cx="12" cy="26"/>
            </a:xfrm>
            <a:custGeom>
              <a:avLst/>
              <a:gdLst>
                <a:gd name="T0" fmla="*/ 0 w 12"/>
                <a:gd name="T1" fmla="*/ 0 h 26"/>
                <a:gd name="T2" fmla="*/ 1 w 12"/>
                <a:gd name="T3" fmla="*/ 5 h 26"/>
                <a:gd name="T4" fmla="*/ 0 w 12"/>
                <a:gd name="T5" fmla="*/ 26 h 26"/>
                <a:gd name="T6" fmla="*/ 7 w 12"/>
                <a:gd name="T7" fmla="*/ 26 h 26"/>
                <a:gd name="T8" fmla="*/ 12 w 12"/>
                <a:gd name="T9" fmla="*/ 5 h 26"/>
                <a:gd name="T10" fmla="*/ 12 w 12"/>
                <a:gd name="T11" fmla="*/ 0 h 26"/>
                <a:gd name="T12" fmla="*/ 0 w 12"/>
                <a:gd name="T13" fmla="*/ 0 h 26"/>
              </a:gdLst>
              <a:ahLst/>
              <a:cxnLst>
                <a:cxn ang="0">
                  <a:pos x="T0" y="T1"/>
                </a:cxn>
                <a:cxn ang="0">
                  <a:pos x="T2" y="T3"/>
                </a:cxn>
                <a:cxn ang="0">
                  <a:pos x="T4" y="T5"/>
                </a:cxn>
                <a:cxn ang="0">
                  <a:pos x="T6" y="T7"/>
                </a:cxn>
                <a:cxn ang="0">
                  <a:pos x="T8" y="T9"/>
                </a:cxn>
                <a:cxn ang="0">
                  <a:pos x="T10" y="T11"/>
                </a:cxn>
                <a:cxn ang="0">
                  <a:pos x="T12" y="T13"/>
                </a:cxn>
              </a:cxnLst>
              <a:rect l="0" t="0" r="r" b="b"/>
              <a:pathLst>
                <a:path w="12" h="26">
                  <a:moveTo>
                    <a:pt x="0" y="0"/>
                  </a:moveTo>
                  <a:lnTo>
                    <a:pt x="1" y="5"/>
                  </a:lnTo>
                  <a:lnTo>
                    <a:pt x="0" y="26"/>
                  </a:lnTo>
                  <a:lnTo>
                    <a:pt x="7" y="26"/>
                  </a:lnTo>
                  <a:lnTo>
                    <a:pt x="12" y="5"/>
                  </a:lnTo>
                  <a:lnTo>
                    <a:pt x="12" y="0"/>
                  </a:lnTo>
                  <a:lnTo>
                    <a:pt x="0" y="0"/>
                  </a:lnTo>
                  <a:close/>
                </a:path>
              </a:pathLst>
            </a:custGeom>
            <a:solidFill>
              <a:srgbClr val="004B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51" name="Freeform 14"/>
            <p:cNvSpPr>
              <a:spLocks/>
            </p:cNvSpPr>
            <p:nvPr/>
          </p:nvSpPr>
          <p:spPr bwMode="auto">
            <a:xfrm>
              <a:off x="6844" y="648"/>
              <a:ext cx="5" cy="26"/>
            </a:xfrm>
            <a:custGeom>
              <a:avLst/>
              <a:gdLst>
                <a:gd name="T0" fmla="*/ 3 w 5"/>
                <a:gd name="T1" fmla="*/ 0 h 26"/>
                <a:gd name="T2" fmla="*/ 3 w 5"/>
                <a:gd name="T3" fmla="*/ 5 h 26"/>
                <a:gd name="T4" fmla="*/ 0 w 5"/>
                <a:gd name="T5" fmla="*/ 26 h 26"/>
                <a:gd name="T6" fmla="*/ 5 w 5"/>
                <a:gd name="T7" fmla="*/ 5 h 26"/>
                <a:gd name="T8" fmla="*/ 5 w 5"/>
                <a:gd name="T9" fmla="*/ 0 h 26"/>
                <a:gd name="T10" fmla="*/ 3 w 5"/>
                <a:gd name="T11" fmla="*/ 0 h 26"/>
              </a:gdLst>
              <a:ahLst/>
              <a:cxnLst>
                <a:cxn ang="0">
                  <a:pos x="T0" y="T1"/>
                </a:cxn>
                <a:cxn ang="0">
                  <a:pos x="T2" y="T3"/>
                </a:cxn>
                <a:cxn ang="0">
                  <a:pos x="T4" y="T5"/>
                </a:cxn>
                <a:cxn ang="0">
                  <a:pos x="T6" y="T7"/>
                </a:cxn>
                <a:cxn ang="0">
                  <a:pos x="T8" y="T9"/>
                </a:cxn>
                <a:cxn ang="0">
                  <a:pos x="T10" y="T11"/>
                </a:cxn>
              </a:cxnLst>
              <a:rect l="0" t="0" r="r" b="b"/>
              <a:pathLst>
                <a:path w="5" h="26">
                  <a:moveTo>
                    <a:pt x="3" y="0"/>
                  </a:moveTo>
                  <a:lnTo>
                    <a:pt x="3" y="5"/>
                  </a:lnTo>
                  <a:lnTo>
                    <a:pt x="0" y="26"/>
                  </a:lnTo>
                  <a:lnTo>
                    <a:pt x="5" y="5"/>
                  </a:lnTo>
                  <a:lnTo>
                    <a:pt x="5" y="0"/>
                  </a:lnTo>
                  <a:lnTo>
                    <a:pt x="3" y="0"/>
                  </a:lnTo>
                  <a:close/>
                </a:path>
              </a:pathLst>
            </a:custGeom>
            <a:solidFill>
              <a:srgbClr val="0099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52" name="Freeform 15"/>
            <p:cNvSpPr>
              <a:spLocks/>
            </p:cNvSpPr>
            <p:nvPr/>
          </p:nvSpPr>
          <p:spPr bwMode="auto">
            <a:xfrm>
              <a:off x="6837" y="648"/>
              <a:ext cx="3" cy="26"/>
            </a:xfrm>
            <a:custGeom>
              <a:avLst/>
              <a:gdLst>
                <a:gd name="T0" fmla="*/ 0 w 3"/>
                <a:gd name="T1" fmla="*/ 0 h 26"/>
                <a:gd name="T2" fmla="*/ 1 w 3"/>
                <a:gd name="T3" fmla="*/ 5 h 26"/>
                <a:gd name="T4" fmla="*/ 0 w 3"/>
                <a:gd name="T5" fmla="*/ 26 h 26"/>
                <a:gd name="T6" fmla="*/ 3 w 3"/>
                <a:gd name="T7" fmla="*/ 5 h 26"/>
                <a:gd name="T8" fmla="*/ 2 w 3"/>
                <a:gd name="T9" fmla="*/ 0 h 26"/>
                <a:gd name="T10" fmla="*/ 0 w 3"/>
                <a:gd name="T11" fmla="*/ 0 h 26"/>
              </a:gdLst>
              <a:ahLst/>
              <a:cxnLst>
                <a:cxn ang="0">
                  <a:pos x="T0" y="T1"/>
                </a:cxn>
                <a:cxn ang="0">
                  <a:pos x="T2" y="T3"/>
                </a:cxn>
                <a:cxn ang="0">
                  <a:pos x="T4" y="T5"/>
                </a:cxn>
                <a:cxn ang="0">
                  <a:pos x="T6" y="T7"/>
                </a:cxn>
                <a:cxn ang="0">
                  <a:pos x="T8" y="T9"/>
                </a:cxn>
                <a:cxn ang="0">
                  <a:pos x="T10" y="T11"/>
                </a:cxn>
              </a:cxnLst>
              <a:rect l="0" t="0" r="r" b="b"/>
              <a:pathLst>
                <a:path w="3" h="26">
                  <a:moveTo>
                    <a:pt x="0" y="0"/>
                  </a:moveTo>
                  <a:lnTo>
                    <a:pt x="1" y="5"/>
                  </a:lnTo>
                  <a:lnTo>
                    <a:pt x="0" y="26"/>
                  </a:lnTo>
                  <a:lnTo>
                    <a:pt x="3" y="5"/>
                  </a:lnTo>
                  <a:lnTo>
                    <a:pt x="2" y="0"/>
                  </a:lnTo>
                  <a:lnTo>
                    <a:pt x="0" y="0"/>
                  </a:lnTo>
                  <a:close/>
                </a:path>
              </a:pathLst>
            </a:custGeom>
            <a:solidFill>
              <a:srgbClr val="002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53" name="Freeform 16"/>
            <p:cNvSpPr>
              <a:spLocks/>
            </p:cNvSpPr>
            <p:nvPr/>
          </p:nvSpPr>
          <p:spPr bwMode="auto">
            <a:xfrm>
              <a:off x="6838" y="668"/>
              <a:ext cx="11" cy="16"/>
            </a:xfrm>
            <a:custGeom>
              <a:avLst/>
              <a:gdLst>
                <a:gd name="T0" fmla="*/ 0 w 24"/>
                <a:gd name="T1" fmla="*/ 0 h 34"/>
                <a:gd name="T2" fmla="*/ 0 w 24"/>
                <a:gd name="T3" fmla="*/ 34 h 34"/>
                <a:gd name="T4" fmla="*/ 22 w 24"/>
                <a:gd name="T5" fmla="*/ 34 h 34"/>
                <a:gd name="T6" fmla="*/ 24 w 24"/>
                <a:gd name="T7" fmla="*/ 32 h 34"/>
                <a:gd name="T8" fmla="*/ 24 w 24"/>
                <a:gd name="T9" fmla="*/ 27 h 34"/>
                <a:gd name="T10" fmla="*/ 22 w 24"/>
                <a:gd name="T11" fmla="*/ 24 h 34"/>
                <a:gd name="T12" fmla="*/ 15 w 24"/>
                <a:gd name="T13" fmla="*/ 16 h 34"/>
                <a:gd name="T14" fmla="*/ 15 w 24"/>
                <a:gd name="T15" fmla="*/ 0 h 34"/>
                <a:gd name="T16" fmla="*/ 0 w 24"/>
                <a:gd name="T17"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34">
                  <a:moveTo>
                    <a:pt x="0" y="0"/>
                  </a:moveTo>
                  <a:cubicBezTo>
                    <a:pt x="0" y="34"/>
                    <a:pt x="0" y="34"/>
                    <a:pt x="0" y="34"/>
                  </a:cubicBezTo>
                  <a:cubicBezTo>
                    <a:pt x="22" y="34"/>
                    <a:pt x="22" y="34"/>
                    <a:pt x="22" y="34"/>
                  </a:cubicBezTo>
                  <a:cubicBezTo>
                    <a:pt x="22" y="34"/>
                    <a:pt x="24" y="34"/>
                    <a:pt x="24" y="32"/>
                  </a:cubicBezTo>
                  <a:cubicBezTo>
                    <a:pt x="24" y="30"/>
                    <a:pt x="24" y="27"/>
                    <a:pt x="24" y="27"/>
                  </a:cubicBezTo>
                  <a:cubicBezTo>
                    <a:pt x="24" y="27"/>
                    <a:pt x="24" y="26"/>
                    <a:pt x="22" y="24"/>
                  </a:cubicBezTo>
                  <a:cubicBezTo>
                    <a:pt x="20" y="23"/>
                    <a:pt x="16" y="18"/>
                    <a:pt x="15" y="16"/>
                  </a:cubicBezTo>
                  <a:cubicBezTo>
                    <a:pt x="15" y="0"/>
                    <a:pt x="15" y="0"/>
                    <a:pt x="15" y="0"/>
                  </a:cubicBezTo>
                  <a:cubicBezTo>
                    <a:pt x="0" y="0"/>
                    <a:pt x="0" y="0"/>
                    <a:pt x="0"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54" name="Freeform 17"/>
            <p:cNvSpPr>
              <a:spLocks/>
            </p:cNvSpPr>
            <p:nvPr/>
          </p:nvSpPr>
          <p:spPr bwMode="auto">
            <a:xfrm>
              <a:off x="6838" y="683"/>
              <a:ext cx="11" cy="2"/>
            </a:xfrm>
            <a:custGeom>
              <a:avLst/>
              <a:gdLst>
                <a:gd name="T0" fmla="*/ 24 w 24"/>
                <a:gd name="T1" fmla="*/ 0 h 4"/>
                <a:gd name="T2" fmla="*/ 24 w 24"/>
                <a:gd name="T3" fmla="*/ 2 h 4"/>
                <a:gd name="T4" fmla="*/ 22 w 24"/>
                <a:gd name="T5" fmla="*/ 4 h 4"/>
                <a:gd name="T6" fmla="*/ 0 w 24"/>
                <a:gd name="T7" fmla="*/ 4 h 4"/>
                <a:gd name="T8" fmla="*/ 0 w 24"/>
                <a:gd name="T9" fmla="*/ 2 h 4"/>
                <a:gd name="T10" fmla="*/ 22 w 24"/>
                <a:gd name="T11" fmla="*/ 2 h 4"/>
                <a:gd name="T12" fmla="*/ 24 w 24"/>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24" h="4">
                  <a:moveTo>
                    <a:pt x="24" y="0"/>
                  </a:moveTo>
                  <a:cubicBezTo>
                    <a:pt x="24" y="0"/>
                    <a:pt x="24" y="1"/>
                    <a:pt x="24" y="2"/>
                  </a:cubicBezTo>
                  <a:cubicBezTo>
                    <a:pt x="24" y="4"/>
                    <a:pt x="22" y="4"/>
                    <a:pt x="22" y="4"/>
                  </a:cubicBezTo>
                  <a:cubicBezTo>
                    <a:pt x="0" y="4"/>
                    <a:pt x="0" y="4"/>
                    <a:pt x="0" y="4"/>
                  </a:cubicBezTo>
                  <a:cubicBezTo>
                    <a:pt x="0" y="2"/>
                    <a:pt x="0" y="2"/>
                    <a:pt x="0" y="2"/>
                  </a:cubicBezTo>
                  <a:cubicBezTo>
                    <a:pt x="22" y="2"/>
                    <a:pt x="22" y="2"/>
                    <a:pt x="22" y="2"/>
                  </a:cubicBezTo>
                  <a:cubicBezTo>
                    <a:pt x="22" y="2"/>
                    <a:pt x="24" y="2"/>
                    <a:pt x="24"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55" name="Freeform 18"/>
            <p:cNvSpPr>
              <a:spLocks/>
            </p:cNvSpPr>
            <p:nvPr/>
          </p:nvSpPr>
          <p:spPr bwMode="auto">
            <a:xfrm>
              <a:off x="6845" y="676"/>
              <a:ext cx="4" cy="8"/>
            </a:xfrm>
            <a:custGeom>
              <a:avLst/>
              <a:gdLst>
                <a:gd name="T0" fmla="*/ 7 w 9"/>
                <a:gd name="T1" fmla="*/ 18 h 18"/>
                <a:gd name="T2" fmla="*/ 9 w 9"/>
                <a:gd name="T3" fmla="*/ 16 h 18"/>
                <a:gd name="T4" fmla="*/ 9 w 9"/>
                <a:gd name="T5" fmla="*/ 11 h 18"/>
                <a:gd name="T6" fmla="*/ 7 w 9"/>
                <a:gd name="T7" fmla="*/ 8 h 18"/>
                <a:gd name="T8" fmla="*/ 0 w 9"/>
                <a:gd name="T9" fmla="*/ 0 h 18"/>
                <a:gd name="T10" fmla="*/ 0 w 9"/>
                <a:gd name="T11" fmla="*/ 18 h 18"/>
                <a:gd name="T12" fmla="*/ 7 w 9"/>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9" h="18">
                  <a:moveTo>
                    <a:pt x="7" y="18"/>
                  </a:moveTo>
                  <a:cubicBezTo>
                    <a:pt x="7" y="18"/>
                    <a:pt x="9" y="18"/>
                    <a:pt x="9" y="16"/>
                  </a:cubicBezTo>
                  <a:cubicBezTo>
                    <a:pt x="9" y="14"/>
                    <a:pt x="9" y="11"/>
                    <a:pt x="9" y="11"/>
                  </a:cubicBezTo>
                  <a:cubicBezTo>
                    <a:pt x="9" y="11"/>
                    <a:pt x="9" y="10"/>
                    <a:pt x="7" y="8"/>
                  </a:cubicBezTo>
                  <a:cubicBezTo>
                    <a:pt x="5" y="7"/>
                    <a:pt x="1" y="2"/>
                    <a:pt x="0" y="0"/>
                  </a:cubicBezTo>
                  <a:cubicBezTo>
                    <a:pt x="0" y="18"/>
                    <a:pt x="0" y="18"/>
                    <a:pt x="0" y="18"/>
                  </a:cubicBezTo>
                  <a:lnTo>
                    <a:pt x="7" y="18"/>
                  </a:lnTo>
                  <a:close/>
                </a:path>
              </a:pathLst>
            </a:custGeom>
            <a:solidFill>
              <a:srgbClr val="31313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56" name="Freeform 19"/>
            <p:cNvSpPr>
              <a:spLocks/>
            </p:cNvSpPr>
            <p:nvPr/>
          </p:nvSpPr>
          <p:spPr bwMode="auto">
            <a:xfrm>
              <a:off x="6824" y="648"/>
              <a:ext cx="12" cy="26"/>
            </a:xfrm>
            <a:custGeom>
              <a:avLst/>
              <a:gdLst>
                <a:gd name="T0" fmla="*/ 0 w 12"/>
                <a:gd name="T1" fmla="*/ 0 h 26"/>
                <a:gd name="T2" fmla="*/ 1 w 12"/>
                <a:gd name="T3" fmla="*/ 5 h 26"/>
                <a:gd name="T4" fmla="*/ 1 w 12"/>
                <a:gd name="T5" fmla="*/ 26 h 26"/>
                <a:gd name="T6" fmla="*/ 8 w 12"/>
                <a:gd name="T7" fmla="*/ 26 h 26"/>
                <a:gd name="T8" fmla="*/ 12 w 12"/>
                <a:gd name="T9" fmla="*/ 5 h 26"/>
                <a:gd name="T10" fmla="*/ 12 w 12"/>
                <a:gd name="T11" fmla="*/ 0 h 26"/>
                <a:gd name="T12" fmla="*/ 0 w 12"/>
                <a:gd name="T13" fmla="*/ 0 h 26"/>
              </a:gdLst>
              <a:ahLst/>
              <a:cxnLst>
                <a:cxn ang="0">
                  <a:pos x="T0" y="T1"/>
                </a:cxn>
                <a:cxn ang="0">
                  <a:pos x="T2" y="T3"/>
                </a:cxn>
                <a:cxn ang="0">
                  <a:pos x="T4" y="T5"/>
                </a:cxn>
                <a:cxn ang="0">
                  <a:pos x="T6" y="T7"/>
                </a:cxn>
                <a:cxn ang="0">
                  <a:pos x="T8" y="T9"/>
                </a:cxn>
                <a:cxn ang="0">
                  <a:pos x="T10" y="T11"/>
                </a:cxn>
                <a:cxn ang="0">
                  <a:pos x="T12" y="T13"/>
                </a:cxn>
              </a:cxnLst>
              <a:rect l="0" t="0" r="r" b="b"/>
              <a:pathLst>
                <a:path w="12" h="26">
                  <a:moveTo>
                    <a:pt x="0" y="0"/>
                  </a:moveTo>
                  <a:lnTo>
                    <a:pt x="1" y="5"/>
                  </a:lnTo>
                  <a:lnTo>
                    <a:pt x="1" y="26"/>
                  </a:lnTo>
                  <a:lnTo>
                    <a:pt x="8" y="26"/>
                  </a:lnTo>
                  <a:lnTo>
                    <a:pt x="12" y="5"/>
                  </a:lnTo>
                  <a:lnTo>
                    <a:pt x="12" y="0"/>
                  </a:lnTo>
                  <a:lnTo>
                    <a:pt x="0" y="0"/>
                  </a:lnTo>
                  <a:close/>
                </a:path>
              </a:pathLst>
            </a:custGeom>
            <a:solidFill>
              <a:srgbClr val="004B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57" name="Freeform 20"/>
            <p:cNvSpPr>
              <a:spLocks/>
            </p:cNvSpPr>
            <p:nvPr/>
          </p:nvSpPr>
          <p:spPr bwMode="auto">
            <a:xfrm>
              <a:off x="6832" y="648"/>
              <a:ext cx="4" cy="26"/>
            </a:xfrm>
            <a:custGeom>
              <a:avLst/>
              <a:gdLst>
                <a:gd name="T0" fmla="*/ 2 w 4"/>
                <a:gd name="T1" fmla="*/ 0 h 26"/>
                <a:gd name="T2" fmla="*/ 2 w 4"/>
                <a:gd name="T3" fmla="*/ 5 h 26"/>
                <a:gd name="T4" fmla="*/ 0 w 4"/>
                <a:gd name="T5" fmla="*/ 26 h 26"/>
                <a:gd name="T6" fmla="*/ 4 w 4"/>
                <a:gd name="T7" fmla="*/ 5 h 26"/>
                <a:gd name="T8" fmla="*/ 4 w 4"/>
                <a:gd name="T9" fmla="*/ 0 h 26"/>
                <a:gd name="T10" fmla="*/ 2 w 4"/>
                <a:gd name="T11" fmla="*/ 0 h 26"/>
              </a:gdLst>
              <a:ahLst/>
              <a:cxnLst>
                <a:cxn ang="0">
                  <a:pos x="T0" y="T1"/>
                </a:cxn>
                <a:cxn ang="0">
                  <a:pos x="T2" y="T3"/>
                </a:cxn>
                <a:cxn ang="0">
                  <a:pos x="T4" y="T5"/>
                </a:cxn>
                <a:cxn ang="0">
                  <a:pos x="T6" y="T7"/>
                </a:cxn>
                <a:cxn ang="0">
                  <a:pos x="T8" y="T9"/>
                </a:cxn>
                <a:cxn ang="0">
                  <a:pos x="T10" y="T11"/>
                </a:cxn>
              </a:cxnLst>
              <a:rect l="0" t="0" r="r" b="b"/>
              <a:pathLst>
                <a:path w="4" h="26">
                  <a:moveTo>
                    <a:pt x="2" y="0"/>
                  </a:moveTo>
                  <a:lnTo>
                    <a:pt x="2" y="5"/>
                  </a:lnTo>
                  <a:lnTo>
                    <a:pt x="0" y="26"/>
                  </a:lnTo>
                  <a:lnTo>
                    <a:pt x="4" y="5"/>
                  </a:lnTo>
                  <a:lnTo>
                    <a:pt x="4" y="0"/>
                  </a:lnTo>
                  <a:lnTo>
                    <a:pt x="2" y="0"/>
                  </a:lnTo>
                  <a:close/>
                </a:path>
              </a:pathLst>
            </a:custGeom>
            <a:solidFill>
              <a:srgbClr val="0099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58" name="Freeform 21"/>
            <p:cNvSpPr>
              <a:spLocks/>
            </p:cNvSpPr>
            <p:nvPr/>
          </p:nvSpPr>
          <p:spPr bwMode="auto">
            <a:xfrm>
              <a:off x="6824" y="648"/>
              <a:ext cx="3" cy="26"/>
            </a:xfrm>
            <a:custGeom>
              <a:avLst/>
              <a:gdLst>
                <a:gd name="T0" fmla="*/ 0 w 3"/>
                <a:gd name="T1" fmla="*/ 0 h 26"/>
                <a:gd name="T2" fmla="*/ 1 w 3"/>
                <a:gd name="T3" fmla="*/ 5 h 26"/>
                <a:gd name="T4" fmla="*/ 1 w 3"/>
                <a:gd name="T5" fmla="*/ 26 h 26"/>
                <a:gd name="T6" fmla="*/ 3 w 3"/>
                <a:gd name="T7" fmla="*/ 5 h 26"/>
                <a:gd name="T8" fmla="*/ 3 w 3"/>
                <a:gd name="T9" fmla="*/ 0 h 26"/>
                <a:gd name="T10" fmla="*/ 0 w 3"/>
                <a:gd name="T11" fmla="*/ 0 h 26"/>
              </a:gdLst>
              <a:ahLst/>
              <a:cxnLst>
                <a:cxn ang="0">
                  <a:pos x="T0" y="T1"/>
                </a:cxn>
                <a:cxn ang="0">
                  <a:pos x="T2" y="T3"/>
                </a:cxn>
                <a:cxn ang="0">
                  <a:pos x="T4" y="T5"/>
                </a:cxn>
                <a:cxn ang="0">
                  <a:pos x="T6" y="T7"/>
                </a:cxn>
                <a:cxn ang="0">
                  <a:pos x="T8" y="T9"/>
                </a:cxn>
                <a:cxn ang="0">
                  <a:pos x="T10" y="T11"/>
                </a:cxn>
              </a:cxnLst>
              <a:rect l="0" t="0" r="r" b="b"/>
              <a:pathLst>
                <a:path w="3" h="26">
                  <a:moveTo>
                    <a:pt x="0" y="0"/>
                  </a:moveTo>
                  <a:lnTo>
                    <a:pt x="1" y="5"/>
                  </a:lnTo>
                  <a:lnTo>
                    <a:pt x="1" y="26"/>
                  </a:lnTo>
                  <a:lnTo>
                    <a:pt x="3" y="5"/>
                  </a:lnTo>
                  <a:lnTo>
                    <a:pt x="3" y="0"/>
                  </a:lnTo>
                  <a:lnTo>
                    <a:pt x="0" y="0"/>
                  </a:lnTo>
                  <a:close/>
                </a:path>
              </a:pathLst>
            </a:custGeom>
            <a:solidFill>
              <a:srgbClr val="002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59" name="Freeform 22"/>
            <p:cNvSpPr>
              <a:spLocks/>
            </p:cNvSpPr>
            <p:nvPr/>
          </p:nvSpPr>
          <p:spPr bwMode="auto">
            <a:xfrm>
              <a:off x="6825" y="668"/>
              <a:ext cx="12" cy="16"/>
            </a:xfrm>
            <a:custGeom>
              <a:avLst/>
              <a:gdLst>
                <a:gd name="T0" fmla="*/ 0 w 25"/>
                <a:gd name="T1" fmla="*/ 0 h 34"/>
                <a:gd name="T2" fmla="*/ 0 w 25"/>
                <a:gd name="T3" fmla="*/ 34 h 34"/>
                <a:gd name="T4" fmla="*/ 23 w 25"/>
                <a:gd name="T5" fmla="*/ 34 h 34"/>
                <a:gd name="T6" fmla="*/ 24 w 25"/>
                <a:gd name="T7" fmla="*/ 32 h 34"/>
                <a:gd name="T8" fmla="*/ 24 w 25"/>
                <a:gd name="T9" fmla="*/ 27 h 34"/>
                <a:gd name="T10" fmla="*/ 22 w 25"/>
                <a:gd name="T11" fmla="*/ 24 h 34"/>
                <a:gd name="T12" fmla="*/ 16 w 25"/>
                <a:gd name="T13" fmla="*/ 16 h 34"/>
                <a:gd name="T14" fmla="*/ 16 w 25"/>
                <a:gd name="T15" fmla="*/ 0 h 34"/>
                <a:gd name="T16" fmla="*/ 0 w 25"/>
                <a:gd name="T17"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34">
                  <a:moveTo>
                    <a:pt x="0" y="0"/>
                  </a:moveTo>
                  <a:cubicBezTo>
                    <a:pt x="0" y="34"/>
                    <a:pt x="0" y="34"/>
                    <a:pt x="0" y="34"/>
                  </a:cubicBezTo>
                  <a:cubicBezTo>
                    <a:pt x="23" y="34"/>
                    <a:pt x="23" y="34"/>
                    <a:pt x="23" y="34"/>
                  </a:cubicBezTo>
                  <a:cubicBezTo>
                    <a:pt x="23" y="34"/>
                    <a:pt x="24" y="34"/>
                    <a:pt x="24" y="32"/>
                  </a:cubicBezTo>
                  <a:cubicBezTo>
                    <a:pt x="24" y="30"/>
                    <a:pt x="24" y="27"/>
                    <a:pt x="24" y="27"/>
                  </a:cubicBezTo>
                  <a:cubicBezTo>
                    <a:pt x="24" y="27"/>
                    <a:pt x="25" y="26"/>
                    <a:pt x="22" y="24"/>
                  </a:cubicBezTo>
                  <a:cubicBezTo>
                    <a:pt x="20" y="23"/>
                    <a:pt x="16" y="18"/>
                    <a:pt x="16" y="16"/>
                  </a:cubicBezTo>
                  <a:cubicBezTo>
                    <a:pt x="16" y="0"/>
                    <a:pt x="16" y="0"/>
                    <a:pt x="16" y="0"/>
                  </a:cubicBezTo>
                  <a:cubicBezTo>
                    <a:pt x="0" y="0"/>
                    <a:pt x="0" y="0"/>
                    <a:pt x="0"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60" name="Freeform 23"/>
            <p:cNvSpPr>
              <a:spLocks/>
            </p:cNvSpPr>
            <p:nvPr/>
          </p:nvSpPr>
          <p:spPr bwMode="auto">
            <a:xfrm>
              <a:off x="6825" y="683"/>
              <a:ext cx="11" cy="2"/>
            </a:xfrm>
            <a:custGeom>
              <a:avLst/>
              <a:gdLst>
                <a:gd name="T0" fmla="*/ 24 w 24"/>
                <a:gd name="T1" fmla="*/ 0 h 4"/>
                <a:gd name="T2" fmla="*/ 24 w 24"/>
                <a:gd name="T3" fmla="*/ 2 h 4"/>
                <a:gd name="T4" fmla="*/ 23 w 24"/>
                <a:gd name="T5" fmla="*/ 4 h 4"/>
                <a:gd name="T6" fmla="*/ 0 w 24"/>
                <a:gd name="T7" fmla="*/ 4 h 4"/>
                <a:gd name="T8" fmla="*/ 0 w 24"/>
                <a:gd name="T9" fmla="*/ 2 h 4"/>
                <a:gd name="T10" fmla="*/ 23 w 24"/>
                <a:gd name="T11" fmla="*/ 2 h 4"/>
                <a:gd name="T12" fmla="*/ 24 w 24"/>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24" h="4">
                  <a:moveTo>
                    <a:pt x="24" y="0"/>
                  </a:moveTo>
                  <a:cubicBezTo>
                    <a:pt x="24" y="0"/>
                    <a:pt x="24" y="1"/>
                    <a:pt x="24" y="2"/>
                  </a:cubicBezTo>
                  <a:cubicBezTo>
                    <a:pt x="24" y="4"/>
                    <a:pt x="23" y="4"/>
                    <a:pt x="23" y="4"/>
                  </a:cubicBezTo>
                  <a:cubicBezTo>
                    <a:pt x="0" y="4"/>
                    <a:pt x="0" y="4"/>
                    <a:pt x="0" y="4"/>
                  </a:cubicBezTo>
                  <a:cubicBezTo>
                    <a:pt x="0" y="2"/>
                    <a:pt x="0" y="2"/>
                    <a:pt x="0" y="2"/>
                  </a:cubicBezTo>
                  <a:cubicBezTo>
                    <a:pt x="23" y="2"/>
                    <a:pt x="23" y="2"/>
                    <a:pt x="23" y="2"/>
                  </a:cubicBezTo>
                  <a:cubicBezTo>
                    <a:pt x="23" y="2"/>
                    <a:pt x="24" y="2"/>
                    <a:pt x="24"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61" name="Freeform 24"/>
            <p:cNvSpPr>
              <a:spLocks/>
            </p:cNvSpPr>
            <p:nvPr/>
          </p:nvSpPr>
          <p:spPr bwMode="auto">
            <a:xfrm>
              <a:off x="6833" y="676"/>
              <a:ext cx="3" cy="8"/>
            </a:xfrm>
            <a:custGeom>
              <a:avLst/>
              <a:gdLst>
                <a:gd name="T0" fmla="*/ 0 w 8"/>
                <a:gd name="T1" fmla="*/ 0 h 18"/>
                <a:gd name="T2" fmla="*/ 0 w 8"/>
                <a:gd name="T3" fmla="*/ 18 h 18"/>
                <a:gd name="T4" fmla="*/ 7 w 8"/>
                <a:gd name="T5" fmla="*/ 18 h 18"/>
                <a:gd name="T6" fmla="*/ 8 w 8"/>
                <a:gd name="T7" fmla="*/ 16 h 18"/>
                <a:gd name="T8" fmla="*/ 8 w 8"/>
                <a:gd name="T9" fmla="*/ 11 h 18"/>
                <a:gd name="T10" fmla="*/ 8 w 8"/>
                <a:gd name="T11" fmla="*/ 11 h 18"/>
                <a:gd name="T12" fmla="*/ 8 w 8"/>
                <a:gd name="T13" fmla="*/ 11 h 18"/>
                <a:gd name="T14" fmla="*/ 8 w 8"/>
                <a:gd name="T15" fmla="*/ 11 h 18"/>
                <a:gd name="T16" fmla="*/ 6 w 8"/>
                <a:gd name="T17" fmla="*/ 8 h 18"/>
                <a:gd name="T18" fmla="*/ 0 w 8"/>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 h="18">
                  <a:moveTo>
                    <a:pt x="0" y="0"/>
                  </a:moveTo>
                  <a:cubicBezTo>
                    <a:pt x="0" y="18"/>
                    <a:pt x="0" y="18"/>
                    <a:pt x="0" y="18"/>
                  </a:cubicBezTo>
                  <a:cubicBezTo>
                    <a:pt x="7" y="18"/>
                    <a:pt x="7" y="18"/>
                    <a:pt x="7" y="18"/>
                  </a:cubicBezTo>
                  <a:cubicBezTo>
                    <a:pt x="7" y="18"/>
                    <a:pt x="8" y="18"/>
                    <a:pt x="8" y="16"/>
                  </a:cubicBezTo>
                  <a:cubicBezTo>
                    <a:pt x="8" y="14"/>
                    <a:pt x="8" y="11"/>
                    <a:pt x="8" y="11"/>
                  </a:cubicBezTo>
                  <a:cubicBezTo>
                    <a:pt x="8" y="11"/>
                    <a:pt x="8" y="11"/>
                    <a:pt x="8" y="11"/>
                  </a:cubicBezTo>
                  <a:cubicBezTo>
                    <a:pt x="8" y="11"/>
                    <a:pt x="8" y="11"/>
                    <a:pt x="8" y="11"/>
                  </a:cubicBezTo>
                  <a:cubicBezTo>
                    <a:pt x="8" y="11"/>
                    <a:pt x="8" y="11"/>
                    <a:pt x="8" y="11"/>
                  </a:cubicBezTo>
                  <a:cubicBezTo>
                    <a:pt x="8" y="10"/>
                    <a:pt x="8" y="9"/>
                    <a:pt x="6" y="8"/>
                  </a:cubicBezTo>
                  <a:cubicBezTo>
                    <a:pt x="4" y="7"/>
                    <a:pt x="0" y="2"/>
                    <a:pt x="0"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62" name="Freeform 25"/>
            <p:cNvSpPr>
              <a:spLocks/>
            </p:cNvSpPr>
            <p:nvPr/>
          </p:nvSpPr>
          <p:spPr bwMode="auto">
            <a:xfrm>
              <a:off x="6844" y="587"/>
              <a:ext cx="4" cy="1"/>
            </a:xfrm>
            <a:custGeom>
              <a:avLst/>
              <a:gdLst>
                <a:gd name="T0" fmla="*/ 0 w 4"/>
                <a:gd name="T1" fmla="*/ 0 h 1"/>
                <a:gd name="T2" fmla="*/ 4 w 4"/>
                <a:gd name="T3" fmla="*/ 1 h 1"/>
                <a:gd name="T4" fmla="*/ 4 w 4"/>
                <a:gd name="T5" fmla="*/ 1 h 1"/>
                <a:gd name="T6" fmla="*/ 0 w 4"/>
                <a:gd name="T7" fmla="*/ 0 h 1"/>
                <a:gd name="T8" fmla="*/ 0 w 4"/>
                <a:gd name="T9" fmla="*/ 0 h 1"/>
              </a:gdLst>
              <a:ahLst/>
              <a:cxnLst>
                <a:cxn ang="0">
                  <a:pos x="T0" y="T1"/>
                </a:cxn>
                <a:cxn ang="0">
                  <a:pos x="T2" y="T3"/>
                </a:cxn>
                <a:cxn ang="0">
                  <a:pos x="T4" y="T5"/>
                </a:cxn>
                <a:cxn ang="0">
                  <a:pos x="T6" y="T7"/>
                </a:cxn>
                <a:cxn ang="0">
                  <a:pos x="T8" y="T9"/>
                </a:cxn>
              </a:cxnLst>
              <a:rect l="0" t="0" r="r" b="b"/>
              <a:pathLst>
                <a:path w="4" h="1">
                  <a:moveTo>
                    <a:pt x="0" y="0"/>
                  </a:moveTo>
                  <a:lnTo>
                    <a:pt x="4" y="1"/>
                  </a:lnTo>
                  <a:lnTo>
                    <a:pt x="4" y="1"/>
                  </a:lnTo>
                  <a:lnTo>
                    <a:pt x="0" y="0"/>
                  </a:lnTo>
                  <a:lnTo>
                    <a:pt x="0" y="0"/>
                  </a:lnTo>
                  <a:close/>
                </a:path>
              </a:pathLst>
            </a:custGeom>
            <a:solidFill>
              <a:srgbClr val="FBD9B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63" name="Freeform 26"/>
            <p:cNvSpPr>
              <a:spLocks/>
            </p:cNvSpPr>
            <p:nvPr/>
          </p:nvSpPr>
          <p:spPr bwMode="auto">
            <a:xfrm>
              <a:off x="6840" y="579"/>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solidFill>
              <a:srgbClr val="F6CA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64" name="Freeform 27"/>
            <p:cNvSpPr>
              <a:spLocks/>
            </p:cNvSpPr>
            <p:nvPr/>
          </p:nvSpPr>
          <p:spPr bwMode="auto">
            <a:xfrm>
              <a:off x="6834" y="577"/>
              <a:ext cx="17" cy="19"/>
            </a:xfrm>
            <a:custGeom>
              <a:avLst/>
              <a:gdLst>
                <a:gd name="T0" fmla="*/ 33 w 36"/>
                <a:gd name="T1" fmla="*/ 16 h 42"/>
                <a:gd name="T2" fmla="*/ 28 w 36"/>
                <a:gd name="T3" fmla="*/ 7 h 42"/>
                <a:gd name="T4" fmla="*/ 27 w 36"/>
                <a:gd name="T5" fmla="*/ 5 h 42"/>
                <a:gd name="T6" fmla="*/ 27 w 36"/>
                <a:gd name="T7" fmla="*/ 5 h 42"/>
                <a:gd name="T8" fmla="*/ 17 w 36"/>
                <a:gd name="T9" fmla="*/ 4 h 42"/>
                <a:gd name="T10" fmla="*/ 13 w 36"/>
                <a:gd name="T11" fmla="*/ 0 h 42"/>
                <a:gd name="T12" fmla="*/ 13 w 36"/>
                <a:gd name="T13" fmla="*/ 0 h 42"/>
                <a:gd name="T14" fmla="*/ 13 w 36"/>
                <a:gd name="T15" fmla="*/ 5 h 42"/>
                <a:gd name="T16" fmla="*/ 13 w 36"/>
                <a:gd name="T17" fmla="*/ 6 h 42"/>
                <a:gd name="T18" fmla="*/ 13 w 36"/>
                <a:gd name="T19" fmla="*/ 11 h 42"/>
                <a:gd name="T20" fmla="*/ 14 w 36"/>
                <a:gd name="T21" fmla="*/ 14 h 42"/>
                <a:gd name="T22" fmla="*/ 11 w 36"/>
                <a:gd name="T23" fmla="*/ 14 h 42"/>
                <a:gd name="T24" fmla="*/ 6 w 36"/>
                <a:gd name="T25" fmla="*/ 11 h 42"/>
                <a:gd name="T26" fmla="*/ 3 w 36"/>
                <a:gd name="T27" fmla="*/ 12 h 42"/>
                <a:gd name="T28" fmla="*/ 4 w 36"/>
                <a:gd name="T29" fmla="*/ 17 h 42"/>
                <a:gd name="T30" fmla="*/ 5 w 36"/>
                <a:gd name="T31" fmla="*/ 20 h 42"/>
                <a:gd name="T32" fmla="*/ 6 w 36"/>
                <a:gd name="T33" fmla="*/ 22 h 42"/>
                <a:gd name="T34" fmla="*/ 6 w 36"/>
                <a:gd name="T35" fmla="*/ 22 h 42"/>
                <a:gd name="T36" fmla="*/ 6 w 36"/>
                <a:gd name="T37" fmla="*/ 22 h 42"/>
                <a:gd name="T38" fmla="*/ 2 w 36"/>
                <a:gd name="T39" fmla="*/ 31 h 42"/>
                <a:gd name="T40" fmla="*/ 0 w 36"/>
                <a:gd name="T41" fmla="*/ 30 h 42"/>
                <a:gd name="T42" fmla="*/ 2 w 36"/>
                <a:gd name="T43" fmla="*/ 41 h 42"/>
                <a:gd name="T44" fmla="*/ 19 w 36"/>
                <a:gd name="T45" fmla="*/ 42 h 42"/>
                <a:gd name="T46" fmla="*/ 18 w 36"/>
                <a:gd name="T47" fmla="*/ 36 h 42"/>
                <a:gd name="T48" fmla="*/ 23 w 36"/>
                <a:gd name="T49" fmla="*/ 37 h 42"/>
                <a:gd name="T50" fmla="*/ 28 w 36"/>
                <a:gd name="T51" fmla="*/ 34 h 42"/>
                <a:gd name="T52" fmla="*/ 29 w 36"/>
                <a:gd name="T53" fmla="*/ 29 h 42"/>
                <a:gd name="T54" fmla="*/ 29 w 36"/>
                <a:gd name="T55" fmla="*/ 24 h 42"/>
                <a:gd name="T56" fmla="*/ 30 w 36"/>
                <a:gd name="T57" fmla="*/ 20 h 42"/>
                <a:gd name="T58" fmla="*/ 33 w 36"/>
                <a:gd name="T59" fmla="*/ 16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6" h="42">
                  <a:moveTo>
                    <a:pt x="33" y="16"/>
                  </a:moveTo>
                  <a:cubicBezTo>
                    <a:pt x="33" y="16"/>
                    <a:pt x="28" y="8"/>
                    <a:pt x="28" y="7"/>
                  </a:cubicBezTo>
                  <a:cubicBezTo>
                    <a:pt x="27" y="6"/>
                    <a:pt x="27" y="5"/>
                    <a:pt x="27" y="5"/>
                  </a:cubicBezTo>
                  <a:cubicBezTo>
                    <a:pt x="27" y="5"/>
                    <a:pt x="27" y="5"/>
                    <a:pt x="27" y="5"/>
                  </a:cubicBezTo>
                  <a:cubicBezTo>
                    <a:pt x="23" y="6"/>
                    <a:pt x="20" y="5"/>
                    <a:pt x="17" y="4"/>
                  </a:cubicBezTo>
                  <a:cubicBezTo>
                    <a:pt x="15" y="2"/>
                    <a:pt x="13" y="0"/>
                    <a:pt x="13" y="0"/>
                  </a:cubicBezTo>
                  <a:cubicBezTo>
                    <a:pt x="13" y="0"/>
                    <a:pt x="13" y="0"/>
                    <a:pt x="13" y="0"/>
                  </a:cubicBezTo>
                  <a:cubicBezTo>
                    <a:pt x="13" y="5"/>
                    <a:pt x="13" y="5"/>
                    <a:pt x="13" y="5"/>
                  </a:cubicBezTo>
                  <a:cubicBezTo>
                    <a:pt x="13" y="6"/>
                    <a:pt x="13" y="6"/>
                    <a:pt x="13" y="6"/>
                  </a:cubicBezTo>
                  <a:cubicBezTo>
                    <a:pt x="13" y="6"/>
                    <a:pt x="13" y="9"/>
                    <a:pt x="13" y="11"/>
                  </a:cubicBezTo>
                  <a:cubicBezTo>
                    <a:pt x="14" y="12"/>
                    <a:pt x="14" y="14"/>
                    <a:pt x="14" y="14"/>
                  </a:cubicBezTo>
                  <a:cubicBezTo>
                    <a:pt x="14" y="16"/>
                    <a:pt x="11" y="14"/>
                    <a:pt x="11" y="14"/>
                  </a:cubicBezTo>
                  <a:cubicBezTo>
                    <a:pt x="11" y="14"/>
                    <a:pt x="9" y="12"/>
                    <a:pt x="6" y="11"/>
                  </a:cubicBezTo>
                  <a:cubicBezTo>
                    <a:pt x="5" y="11"/>
                    <a:pt x="4" y="11"/>
                    <a:pt x="3" y="12"/>
                  </a:cubicBezTo>
                  <a:cubicBezTo>
                    <a:pt x="3" y="13"/>
                    <a:pt x="3" y="15"/>
                    <a:pt x="4" y="17"/>
                  </a:cubicBezTo>
                  <a:cubicBezTo>
                    <a:pt x="4" y="18"/>
                    <a:pt x="4" y="20"/>
                    <a:pt x="5" y="20"/>
                  </a:cubicBezTo>
                  <a:cubicBezTo>
                    <a:pt x="5" y="21"/>
                    <a:pt x="6" y="22"/>
                    <a:pt x="6" y="22"/>
                  </a:cubicBezTo>
                  <a:cubicBezTo>
                    <a:pt x="6" y="22"/>
                    <a:pt x="6" y="22"/>
                    <a:pt x="6" y="22"/>
                  </a:cubicBezTo>
                  <a:cubicBezTo>
                    <a:pt x="6" y="22"/>
                    <a:pt x="6" y="22"/>
                    <a:pt x="6" y="22"/>
                  </a:cubicBezTo>
                  <a:cubicBezTo>
                    <a:pt x="6" y="22"/>
                    <a:pt x="6" y="28"/>
                    <a:pt x="2" y="31"/>
                  </a:cubicBezTo>
                  <a:cubicBezTo>
                    <a:pt x="0" y="30"/>
                    <a:pt x="0" y="30"/>
                    <a:pt x="0" y="30"/>
                  </a:cubicBezTo>
                  <a:cubicBezTo>
                    <a:pt x="2" y="41"/>
                    <a:pt x="2" y="41"/>
                    <a:pt x="2" y="41"/>
                  </a:cubicBezTo>
                  <a:cubicBezTo>
                    <a:pt x="19" y="42"/>
                    <a:pt x="19" y="42"/>
                    <a:pt x="19" y="42"/>
                  </a:cubicBezTo>
                  <a:cubicBezTo>
                    <a:pt x="18" y="36"/>
                    <a:pt x="18" y="36"/>
                    <a:pt x="18" y="36"/>
                  </a:cubicBezTo>
                  <a:cubicBezTo>
                    <a:pt x="20" y="37"/>
                    <a:pt x="21" y="37"/>
                    <a:pt x="23" y="37"/>
                  </a:cubicBezTo>
                  <a:cubicBezTo>
                    <a:pt x="28" y="37"/>
                    <a:pt x="28" y="34"/>
                    <a:pt x="28" y="34"/>
                  </a:cubicBezTo>
                  <a:cubicBezTo>
                    <a:pt x="29" y="29"/>
                    <a:pt x="29" y="29"/>
                    <a:pt x="29" y="29"/>
                  </a:cubicBezTo>
                  <a:cubicBezTo>
                    <a:pt x="29" y="24"/>
                    <a:pt x="29" y="24"/>
                    <a:pt x="29" y="24"/>
                  </a:cubicBezTo>
                  <a:cubicBezTo>
                    <a:pt x="30" y="20"/>
                    <a:pt x="30" y="20"/>
                    <a:pt x="30" y="20"/>
                  </a:cubicBezTo>
                  <a:cubicBezTo>
                    <a:pt x="36" y="19"/>
                    <a:pt x="34" y="17"/>
                    <a:pt x="33" y="16"/>
                  </a:cubicBezTo>
                  <a:close/>
                </a:path>
              </a:pathLst>
            </a:custGeom>
            <a:solidFill>
              <a:srgbClr val="9D69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65" name="Freeform 28"/>
            <p:cNvSpPr>
              <a:spLocks/>
            </p:cNvSpPr>
            <p:nvPr/>
          </p:nvSpPr>
          <p:spPr bwMode="auto">
            <a:xfrm>
              <a:off x="6836" y="593"/>
              <a:ext cx="6" cy="1"/>
            </a:xfrm>
            <a:custGeom>
              <a:avLst/>
              <a:gdLst>
                <a:gd name="T0" fmla="*/ 0 w 12"/>
                <a:gd name="T1" fmla="*/ 0 h 3"/>
                <a:gd name="T2" fmla="*/ 12 w 12"/>
                <a:gd name="T3" fmla="*/ 3 h 3"/>
                <a:gd name="T4" fmla="*/ 12 w 12"/>
                <a:gd name="T5" fmla="*/ 1 h 3"/>
                <a:gd name="T6" fmla="*/ 0 w 12"/>
                <a:gd name="T7" fmla="*/ 0 h 3"/>
              </a:gdLst>
              <a:ahLst/>
              <a:cxnLst>
                <a:cxn ang="0">
                  <a:pos x="T0" y="T1"/>
                </a:cxn>
                <a:cxn ang="0">
                  <a:pos x="T2" y="T3"/>
                </a:cxn>
                <a:cxn ang="0">
                  <a:pos x="T4" y="T5"/>
                </a:cxn>
                <a:cxn ang="0">
                  <a:pos x="T6" y="T7"/>
                </a:cxn>
              </a:cxnLst>
              <a:rect l="0" t="0" r="r" b="b"/>
              <a:pathLst>
                <a:path w="12" h="3">
                  <a:moveTo>
                    <a:pt x="0" y="0"/>
                  </a:moveTo>
                  <a:cubicBezTo>
                    <a:pt x="1" y="1"/>
                    <a:pt x="4" y="3"/>
                    <a:pt x="12" y="3"/>
                  </a:cubicBezTo>
                  <a:cubicBezTo>
                    <a:pt x="12" y="2"/>
                    <a:pt x="12" y="2"/>
                    <a:pt x="12" y="1"/>
                  </a:cubicBezTo>
                  <a:cubicBezTo>
                    <a:pt x="8" y="1"/>
                    <a:pt x="4" y="1"/>
                    <a:pt x="0" y="0"/>
                  </a:cubicBezTo>
                  <a:close/>
                </a:path>
              </a:pathLst>
            </a:custGeom>
            <a:solidFill>
              <a:srgbClr val="8054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66" name="Freeform 29"/>
            <p:cNvSpPr>
              <a:spLocks/>
            </p:cNvSpPr>
            <p:nvPr/>
          </p:nvSpPr>
          <p:spPr bwMode="auto">
            <a:xfrm>
              <a:off x="6846" y="588"/>
              <a:ext cx="2" cy="2"/>
            </a:xfrm>
            <a:custGeom>
              <a:avLst/>
              <a:gdLst>
                <a:gd name="T0" fmla="*/ 4 w 4"/>
                <a:gd name="T1" fmla="*/ 3 h 4"/>
                <a:gd name="T2" fmla="*/ 2 w 4"/>
                <a:gd name="T3" fmla="*/ 0 h 4"/>
                <a:gd name="T4" fmla="*/ 0 w 4"/>
                <a:gd name="T5" fmla="*/ 0 h 4"/>
                <a:gd name="T6" fmla="*/ 4 w 4"/>
                <a:gd name="T7" fmla="*/ 4 h 4"/>
                <a:gd name="T8" fmla="*/ 4 w 4"/>
                <a:gd name="T9" fmla="*/ 3 h 4"/>
              </a:gdLst>
              <a:ahLst/>
              <a:cxnLst>
                <a:cxn ang="0">
                  <a:pos x="T0" y="T1"/>
                </a:cxn>
                <a:cxn ang="0">
                  <a:pos x="T2" y="T3"/>
                </a:cxn>
                <a:cxn ang="0">
                  <a:pos x="T4" y="T5"/>
                </a:cxn>
                <a:cxn ang="0">
                  <a:pos x="T6" y="T7"/>
                </a:cxn>
                <a:cxn ang="0">
                  <a:pos x="T8" y="T9"/>
                </a:cxn>
              </a:cxnLst>
              <a:rect l="0" t="0" r="r" b="b"/>
              <a:pathLst>
                <a:path w="4" h="4">
                  <a:moveTo>
                    <a:pt x="4" y="3"/>
                  </a:moveTo>
                  <a:cubicBezTo>
                    <a:pt x="3" y="2"/>
                    <a:pt x="2" y="1"/>
                    <a:pt x="2" y="0"/>
                  </a:cubicBezTo>
                  <a:cubicBezTo>
                    <a:pt x="0" y="0"/>
                    <a:pt x="0" y="0"/>
                    <a:pt x="0" y="0"/>
                  </a:cubicBezTo>
                  <a:cubicBezTo>
                    <a:pt x="0" y="0"/>
                    <a:pt x="2" y="2"/>
                    <a:pt x="4" y="4"/>
                  </a:cubicBezTo>
                  <a:lnTo>
                    <a:pt x="4" y="3"/>
                  </a:lnTo>
                  <a:close/>
                </a:path>
              </a:pathLst>
            </a:custGeom>
            <a:solidFill>
              <a:srgbClr val="8054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67" name="Freeform 30"/>
            <p:cNvSpPr>
              <a:spLocks/>
            </p:cNvSpPr>
            <p:nvPr/>
          </p:nvSpPr>
          <p:spPr bwMode="auto">
            <a:xfrm>
              <a:off x="6847" y="588"/>
              <a:ext cx="1" cy="1"/>
            </a:xfrm>
            <a:custGeom>
              <a:avLst/>
              <a:gdLst>
                <a:gd name="T0" fmla="*/ 2 w 2"/>
                <a:gd name="T1" fmla="*/ 0 h 3"/>
                <a:gd name="T2" fmla="*/ 0 w 2"/>
                <a:gd name="T3" fmla="*/ 0 h 3"/>
                <a:gd name="T4" fmla="*/ 2 w 2"/>
                <a:gd name="T5" fmla="*/ 3 h 3"/>
                <a:gd name="T6" fmla="*/ 2 w 2"/>
                <a:gd name="T7" fmla="*/ 0 h 3"/>
              </a:gdLst>
              <a:ahLst/>
              <a:cxnLst>
                <a:cxn ang="0">
                  <a:pos x="T0" y="T1"/>
                </a:cxn>
                <a:cxn ang="0">
                  <a:pos x="T2" y="T3"/>
                </a:cxn>
                <a:cxn ang="0">
                  <a:pos x="T4" y="T5"/>
                </a:cxn>
                <a:cxn ang="0">
                  <a:pos x="T6" y="T7"/>
                </a:cxn>
              </a:cxnLst>
              <a:rect l="0" t="0" r="r" b="b"/>
              <a:pathLst>
                <a:path w="2" h="3">
                  <a:moveTo>
                    <a:pt x="2" y="0"/>
                  </a:moveTo>
                  <a:cubicBezTo>
                    <a:pt x="0" y="0"/>
                    <a:pt x="0" y="0"/>
                    <a:pt x="0" y="0"/>
                  </a:cubicBezTo>
                  <a:cubicBezTo>
                    <a:pt x="0" y="1"/>
                    <a:pt x="1" y="2"/>
                    <a:pt x="2" y="3"/>
                  </a:cubicBezTo>
                  <a:lnTo>
                    <a:pt x="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68" name="Freeform 31"/>
            <p:cNvSpPr>
              <a:spLocks/>
            </p:cNvSpPr>
            <p:nvPr/>
          </p:nvSpPr>
          <p:spPr bwMode="auto">
            <a:xfrm>
              <a:off x="6846" y="581"/>
              <a:ext cx="1" cy="2"/>
            </a:xfrm>
            <a:custGeom>
              <a:avLst/>
              <a:gdLst>
                <a:gd name="T0" fmla="*/ 3 w 3"/>
                <a:gd name="T1" fmla="*/ 1 h 3"/>
                <a:gd name="T2" fmla="*/ 1 w 3"/>
                <a:gd name="T3" fmla="*/ 3 h 3"/>
                <a:gd name="T4" fmla="*/ 0 w 3"/>
                <a:gd name="T5" fmla="*/ 2 h 3"/>
                <a:gd name="T6" fmla="*/ 1 w 3"/>
                <a:gd name="T7" fmla="*/ 0 h 3"/>
                <a:gd name="T8" fmla="*/ 3 w 3"/>
                <a:gd name="T9" fmla="*/ 1 h 3"/>
              </a:gdLst>
              <a:ahLst/>
              <a:cxnLst>
                <a:cxn ang="0">
                  <a:pos x="T0" y="T1"/>
                </a:cxn>
                <a:cxn ang="0">
                  <a:pos x="T2" y="T3"/>
                </a:cxn>
                <a:cxn ang="0">
                  <a:pos x="T4" y="T5"/>
                </a:cxn>
                <a:cxn ang="0">
                  <a:pos x="T6" y="T7"/>
                </a:cxn>
                <a:cxn ang="0">
                  <a:pos x="T8" y="T9"/>
                </a:cxn>
              </a:cxnLst>
              <a:rect l="0" t="0" r="r" b="b"/>
              <a:pathLst>
                <a:path w="3" h="3">
                  <a:moveTo>
                    <a:pt x="3" y="1"/>
                  </a:moveTo>
                  <a:cubicBezTo>
                    <a:pt x="3" y="2"/>
                    <a:pt x="2" y="3"/>
                    <a:pt x="1" y="3"/>
                  </a:cubicBezTo>
                  <a:cubicBezTo>
                    <a:pt x="1" y="3"/>
                    <a:pt x="0" y="3"/>
                    <a:pt x="0" y="2"/>
                  </a:cubicBezTo>
                  <a:cubicBezTo>
                    <a:pt x="0" y="1"/>
                    <a:pt x="0" y="1"/>
                    <a:pt x="1" y="0"/>
                  </a:cubicBezTo>
                  <a:cubicBezTo>
                    <a:pt x="2" y="0"/>
                    <a:pt x="2" y="1"/>
                    <a:pt x="3" y="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69" name="Freeform 32"/>
            <p:cNvSpPr>
              <a:spLocks/>
            </p:cNvSpPr>
            <p:nvPr/>
          </p:nvSpPr>
          <p:spPr bwMode="auto">
            <a:xfrm>
              <a:off x="6831" y="593"/>
              <a:ext cx="13" cy="7"/>
            </a:xfrm>
            <a:custGeom>
              <a:avLst/>
              <a:gdLst>
                <a:gd name="T0" fmla="*/ 0 w 13"/>
                <a:gd name="T1" fmla="*/ 4 h 7"/>
                <a:gd name="T2" fmla="*/ 2 w 13"/>
                <a:gd name="T3" fmla="*/ 0 h 7"/>
                <a:gd name="T4" fmla="*/ 13 w 13"/>
                <a:gd name="T5" fmla="*/ 2 h 7"/>
                <a:gd name="T6" fmla="*/ 13 w 13"/>
                <a:gd name="T7" fmla="*/ 7 h 7"/>
                <a:gd name="T8" fmla="*/ 0 w 13"/>
                <a:gd name="T9" fmla="*/ 4 h 7"/>
              </a:gdLst>
              <a:ahLst/>
              <a:cxnLst>
                <a:cxn ang="0">
                  <a:pos x="T0" y="T1"/>
                </a:cxn>
                <a:cxn ang="0">
                  <a:pos x="T2" y="T3"/>
                </a:cxn>
                <a:cxn ang="0">
                  <a:pos x="T4" y="T5"/>
                </a:cxn>
                <a:cxn ang="0">
                  <a:pos x="T6" y="T7"/>
                </a:cxn>
                <a:cxn ang="0">
                  <a:pos x="T8" y="T9"/>
                </a:cxn>
              </a:cxnLst>
              <a:rect l="0" t="0" r="r" b="b"/>
              <a:pathLst>
                <a:path w="13" h="7">
                  <a:moveTo>
                    <a:pt x="0" y="4"/>
                  </a:moveTo>
                  <a:lnTo>
                    <a:pt x="2" y="0"/>
                  </a:lnTo>
                  <a:lnTo>
                    <a:pt x="13" y="2"/>
                  </a:lnTo>
                  <a:lnTo>
                    <a:pt x="13" y="7"/>
                  </a:lnTo>
                  <a:lnTo>
                    <a:pt x="0" y="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70" name="Freeform 33"/>
            <p:cNvSpPr>
              <a:spLocks/>
            </p:cNvSpPr>
            <p:nvPr/>
          </p:nvSpPr>
          <p:spPr bwMode="auto">
            <a:xfrm>
              <a:off x="6818" y="594"/>
              <a:ext cx="36" cy="56"/>
            </a:xfrm>
            <a:custGeom>
              <a:avLst/>
              <a:gdLst>
                <a:gd name="T0" fmla="*/ 31 w 74"/>
                <a:gd name="T1" fmla="*/ 4 h 121"/>
                <a:gd name="T2" fmla="*/ 14 w 74"/>
                <a:gd name="T3" fmla="*/ 24 h 121"/>
                <a:gd name="T4" fmla="*/ 0 w 74"/>
                <a:gd name="T5" fmla="*/ 119 h 121"/>
                <a:gd name="T6" fmla="*/ 68 w 74"/>
                <a:gd name="T7" fmla="*/ 115 h 121"/>
                <a:gd name="T8" fmla="*/ 62 w 74"/>
                <a:gd name="T9" fmla="*/ 16 h 121"/>
                <a:gd name="T10" fmla="*/ 31 w 74"/>
                <a:gd name="T11" fmla="*/ 4 h 121"/>
              </a:gdLst>
              <a:ahLst/>
              <a:cxnLst>
                <a:cxn ang="0">
                  <a:pos x="T0" y="T1"/>
                </a:cxn>
                <a:cxn ang="0">
                  <a:pos x="T2" y="T3"/>
                </a:cxn>
                <a:cxn ang="0">
                  <a:pos x="T4" y="T5"/>
                </a:cxn>
                <a:cxn ang="0">
                  <a:pos x="T6" y="T7"/>
                </a:cxn>
                <a:cxn ang="0">
                  <a:pos x="T8" y="T9"/>
                </a:cxn>
                <a:cxn ang="0">
                  <a:pos x="T10" y="T11"/>
                </a:cxn>
              </a:cxnLst>
              <a:rect l="0" t="0" r="r" b="b"/>
              <a:pathLst>
                <a:path w="74" h="121">
                  <a:moveTo>
                    <a:pt x="31" y="4"/>
                  </a:moveTo>
                  <a:cubicBezTo>
                    <a:pt x="17" y="5"/>
                    <a:pt x="14" y="22"/>
                    <a:pt x="14" y="24"/>
                  </a:cubicBezTo>
                  <a:cubicBezTo>
                    <a:pt x="13" y="49"/>
                    <a:pt x="11" y="118"/>
                    <a:pt x="0" y="119"/>
                  </a:cubicBezTo>
                  <a:cubicBezTo>
                    <a:pt x="60" y="119"/>
                    <a:pt x="62" y="121"/>
                    <a:pt x="68" y="115"/>
                  </a:cubicBezTo>
                  <a:cubicBezTo>
                    <a:pt x="74" y="109"/>
                    <a:pt x="62" y="16"/>
                    <a:pt x="62" y="16"/>
                  </a:cubicBezTo>
                  <a:cubicBezTo>
                    <a:pt x="61" y="0"/>
                    <a:pt x="48" y="3"/>
                    <a:pt x="31" y="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71" name="Freeform 34"/>
            <p:cNvSpPr>
              <a:spLocks/>
            </p:cNvSpPr>
            <p:nvPr/>
          </p:nvSpPr>
          <p:spPr bwMode="auto">
            <a:xfrm>
              <a:off x="6818" y="596"/>
              <a:ext cx="24" cy="53"/>
            </a:xfrm>
            <a:custGeom>
              <a:avLst/>
              <a:gdLst>
                <a:gd name="T0" fmla="*/ 31 w 50"/>
                <a:gd name="T1" fmla="*/ 1 h 116"/>
                <a:gd name="T2" fmla="*/ 14 w 50"/>
                <a:gd name="T3" fmla="*/ 21 h 116"/>
                <a:gd name="T4" fmla="*/ 0 w 50"/>
                <a:gd name="T5" fmla="*/ 116 h 116"/>
                <a:gd name="T6" fmla="*/ 9 w 50"/>
                <a:gd name="T7" fmla="*/ 116 h 116"/>
                <a:gd name="T8" fmla="*/ 8 w 50"/>
                <a:gd name="T9" fmla="*/ 116 h 116"/>
                <a:gd name="T10" fmla="*/ 22 w 50"/>
                <a:gd name="T11" fmla="*/ 31 h 116"/>
                <a:gd name="T12" fmla="*/ 40 w 50"/>
                <a:gd name="T13" fmla="*/ 2 h 116"/>
                <a:gd name="T14" fmla="*/ 49 w 50"/>
                <a:gd name="T15" fmla="*/ 0 h 116"/>
                <a:gd name="T16" fmla="*/ 31 w 50"/>
                <a:gd name="T17" fmla="*/ 1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 h="116">
                  <a:moveTo>
                    <a:pt x="31" y="1"/>
                  </a:moveTo>
                  <a:cubicBezTo>
                    <a:pt x="17" y="2"/>
                    <a:pt x="14" y="19"/>
                    <a:pt x="14" y="21"/>
                  </a:cubicBezTo>
                  <a:cubicBezTo>
                    <a:pt x="13" y="46"/>
                    <a:pt x="11" y="115"/>
                    <a:pt x="0" y="116"/>
                  </a:cubicBezTo>
                  <a:cubicBezTo>
                    <a:pt x="3" y="116"/>
                    <a:pt x="6" y="116"/>
                    <a:pt x="9" y="116"/>
                  </a:cubicBezTo>
                  <a:cubicBezTo>
                    <a:pt x="8" y="116"/>
                    <a:pt x="8" y="116"/>
                    <a:pt x="8" y="116"/>
                  </a:cubicBezTo>
                  <a:cubicBezTo>
                    <a:pt x="20" y="115"/>
                    <a:pt x="21" y="55"/>
                    <a:pt x="22" y="31"/>
                  </a:cubicBezTo>
                  <a:cubicBezTo>
                    <a:pt x="22" y="29"/>
                    <a:pt x="26" y="3"/>
                    <a:pt x="40" y="2"/>
                  </a:cubicBezTo>
                  <a:cubicBezTo>
                    <a:pt x="43" y="2"/>
                    <a:pt x="50" y="1"/>
                    <a:pt x="49" y="0"/>
                  </a:cubicBezTo>
                  <a:cubicBezTo>
                    <a:pt x="44" y="0"/>
                    <a:pt x="38" y="0"/>
                    <a:pt x="31" y="1"/>
                  </a:cubicBezTo>
                  <a:close/>
                </a:path>
              </a:pathLst>
            </a:custGeom>
            <a:solidFill>
              <a:srgbClr val="C6C6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72" name="Freeform 35"/>
            <p:cNvSpPr>
              <a:spLocks/>
            </p:cNvSpPr>
            <p:nvPr/>
          </p:nvSpPr>
          <p:spPr bwMode="auto">
            <a:xfrm>
              <a:off x="6830" y="619"/>
              <a:ext cx="31" cy="19"/>
            </a:xfrm>
            <a:custGeom>
              <a:avLst/>
              <a:gdLst>
                <a:gd name="T0" fmla="*/ 63 w 63"/>
                <a:gd name="T1" fmla="*/ 36 h 41"/>
                <a:gd name="T2" fmla="*/ 57 w 63"/>
                <a:gd name="T3" fmla="*/ 41 h 41"/>
                <a:gd name="T4" fmla="*/ 6 w 63"/>
                <a:gd name="T5" fmla="*/ 41 h 41"/>
                <a:gd name="T6" fmla="*/ 0 w 63"/>
                <a:gd name="T7" fmla="*/ 36 h 41"/>
                <a:gd name="T8" fmla="*/ 0 w 63"/>
                <a:gd name="T9" fmla="*/ 6 h 41"/>
                <a:gd name="T10" fmla="*/ 6 w 63"/>
                <a:gd name="T11" fmla="*/ 0 h 41"/>
                <a:gd name="T12" fmla="*/ 57 w 63"/>
                <a:gd name="T13" fmla="*/ 0 h 41"/>
                <a:gd name="T14" fmla="*/ 63 w 63"/>
                <a:gd name="T15" fmla="*/ 6 h 41"/>
                <a:gd name="T16" fmla="*/ 63 w 63"/>
                <a:gd name="T17" fmla="*/ 36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3" h="41">
                  <a:moveTo>
                    <a:pt x="63" y="36"/>
                  </a:moveTo>
                  <a:cubicBezTo>
                    <a:pt x="63" y="39"/>
                    <a:pt x="60" y="41"/>
                    <a:pt x="57" y="41"/>
                  </a:cubicBezTo>
                  <a:cubicBezTo>
                    <a:pt x="6" y="41"/>
                    <a:pt x="6" y="41"/>
                    <a:pt x="6" y="41"/>
                  </a:cubicBezTo>
                  <a:cubicBezTo>
                    <a:pt x="3" y="41"/>
                    <a:pt x="0" y="39"/>
                    <a:pt x="0" y="36"/>
                  </a:cubicBezTo>
                  <a:cubicBezTo>
                    <a:pt x="0" y="6"/>
                    <a:pt x="0" y="6"/>
                    <a:pt x="0" y="6"/>
                  </a:cubicBezTo>
                  <a:cubicBezTo>
                    <a:pt x="0" y="3"/>
                    <a:pt x="3" y="0"/>
                    <a:pt x="6" y="0"/>
                  </a:cubicBezTo>
                  <a:cubicBezTo>
                    <a:pt x="57" y="0"/>
                    <a:pt x="57" y="0"/>
                    <a:pt x="57" y="0"/>
                  </a:cubicBezTo>
                  <a:cubicBezTo>
                    <a:pt x="60" y="0"/>
                    <a:pt x="63" y="3"/>
                    <a:pt x="63" y="6"/>
                  </a:cubicBezTo>
                  <a:lnTo>
                    <a:pt x="63" y="36"/>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73" name="Freeform 36"/>
            <p:cNvSpPr>
              <a:spLocks/>
            </p:cNvSpPr>
            <p:nvPr/>
          </p:nvSpPr>
          <p:spPr bwMode="auto">
            <a:xfrm>
              <a:off x="6854" y="635"/>
              <a:ext cx="7" cy="7"/>
            </a:xfrm>
            <a:custGeom>
              <a:avLst/>
              <a:gdLst>
                <a:gd name="T0" fmla="*/ 0 w 14"/>
                <a:gd name="T1" fmla="*/ 10 h 15"/>
                <a:gd name="T2" fmla="*/ 0 w 14"/>
                <a:gd name="T3" fmla="*/ 10 h 15"/>
                <a:gd name="T4" fmla="*/ 1 w 14"/>
                <a:gd name="T5" fmla="*/ 12 h 15"/>
                <a:gd name="T6" fmla="*/ 6 w 14"/>
                <a:gd name="T7" fmla="*/ 15 h 15"/>
                <a:gd name="T8" fmla="*/ 8 w 14"/>
                <a:gd name="T9" fmla="*/ 14 h 15"/>
                <a:gd name="T10" fmla="*/ 9 w 14"/>
                <a:gd name="T11" fmla="*/ 13 h 15"/>
                <a:gd name="T12" fmla="*/ 11 w 14"/>
                <a:gd name="T13" fmla="*/ 12 h 15"/>
                <a:gd name="T14" fmla="*/ 11 w 14"/>
                <a:gd name="T15" fmla="*/ 10 h 15"/>
                <a:gd name="T16" fmla="*/ 13 w 14"/>
                <a:gd name="T17" fmla="*/ 9 h 15"/>
                <a:gd name="T18" fmla="*/ 12 w 14"/>
                <a:gd name="T19" fmla="*/ 6 h 15"/>
                <a:gd name="T20" fmla="*/ 11 w 14"/>
                <a:gd name="T21" fmla="*/ 6 h 15"/>
                <a:gd name="T22" fmla="*/ 13 w 14"/>
                <a:gd name="T23" fmla="*/ 5 h 15"/>
                <a:gd name="T24" fmla="*/ 13 w 14"/>
                <a:gd name="T25" fmla="*/ 3 h 15"/>
                <a:gd name="T26" fmla="*/ 8 w 14"/>
                <a:gd name="T27" fmla="*/ 0 h 15"/>
                <a:gd name="T28" fmla="*/ 6 w 14"/>
                <a:gd name="T29" fmla="*/ 0 h 15"/>
                <a:gd name="T30" fmla="*/ 0 w 14"/>
                <a:gd name="T31" fmla="*/ 1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 h="15">
                  <a:moveTo>
                    <a:pt x="0" y="10"/>
                  </a:moveTo>
                  <a:cubicBezTo>
                    <a:pt x="0" y="10"/>
                    <a:pt x="0" y="10"/>
                    <a:pt x="0" y="10"/>
                  </a:cubicBezTo>
                  <a:cubicBezTo>
                    <a:pt x="0" y="11"/>
                    <a:pt x="0" y="11"/>
                    <a:pt x="1" y="12"/>
                  </a:cubicBezTo>
                  <a:cubicBezTo>
                    <a:pt x="6" y="15"/>
                    <a:pt x="6" y="15"/>
                    <a:pt x="6" y="15"/>
                  </a:cubicBezTo>
                  <a:cubicBezTo>
                    <a:pt x="7" y="15"/>
                    <a:pt x="8" y="15"/>
                    <a:pt x="8" y="14"/>
                  </a:cubicBezTo>
                  <a:cubicBezTo>
                    <a:pt x="9" y="14"/>
                    <a:pt x="9" y="13"/>
                    <a:pt x="9" y="13"/>
                  </a:cubicBezTo>
                  <a:cubicBezTo>
                    <a:pt x="9" y="13"/>
                    <a:pt x="10" y="13"/>
                    <a:pt x="11" y="12"/>
                  </a:cubicBezTo>
                  <a:cubicBezTo>
                    <a:pt x="11" y="11"/>
                    <a:pt x="11" y="10"/>
                    <a:pt x="11" y="10"/>
                  </a:cubicBezTo>
                  <a:cubicBezTo>
                    <a:pt x="11" y="10"/>
                    <a:pt x="12" y="10"/>
                    <a:pt x="13" y="9"/>
                  </a:cubicBezTo>
                  <a:cubicBezTo>
                    <a:pt x="13" y="8"/>
                    <a:pt x="13" y="7"/>
                    <a:pt x="12" y="6"/>
                  </a:cubicBezTo>
                  <a:cubicBezTo>
                    <a:pt x="11" y="6"/>
                    <a:pt x="11" y="6"/>
                    <a:pt x="11" y="6"/>
                  </a:cubicBezTo>
                  <a:cubicBezTo>
                    <a:pt x="12" y="6"/>
                    <a:pt x="13" y="6"/>
                    <a:pt x="13" y="5"/>
                  </a:cubicBezTo>
                  <a:cubicBezTo>
                    <a:pt x="14" y="4"/>
                    <a:pt x="14" y="3"/>
                    <a:pt x="13" y="3"/>
                  </a:cubicBezTo>
                  <a:cubicBezTo>
                    <a:pt x="8" y="0"/>
                    <a:pt x="8" y="0"/>
                    <a:pt x="8" y="0"/>
                  </a:cubicBezTo>
                  <a:cubicBezTo>
                    <a:pt x="7" y="0"/>
                    <a:pt x="6" y="0"/>
                    <a:pt x="6" y="0"/>
                  </a:cubicBezTo>
                  <a:cubicBezTo>
                    <a:pt x="2" y="2"/>
                    <a:pt x="0" y="10"/>
                    <a:pt x="0" y="10"/>
                  </a:cubicBezTo>
                  <a:close/>
                </a:path>
              </a:pathLst>
            </a:custGeom>
            <a:solidFill>
              <a:srgbClr val="9D69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74" name="Freeform 37"/>
            <p:cNvSpPr>
              <a:spLocks/>
            </p:cNvSpPr>
            <p:nvPr/>
          </p:nvSpPr>
          <p:spPr bwMode="auto">
            <a:xfrm>
              <a:off x="6855" y="633"/>
              <a:ext cx="5" cy="2"/>
            </a:xfrm>
            <a:custGeom>
              <a:avLst/>
              <a:gdLst>
                <a:gd name="T0" fmla="*/ 0 w 11"/>
                <a:gd name="T1" fmla="*/ 2 h 4"/>
                <a:gd name="T2" fmla="*/ 2 w 11"/>
                <a:gd name="T3" fmla="*/ 0 h 4"/>
                <a:gd name="T4" fmla="*/ 10 w 11"/>
                <a:gd name="T5" fmla="*/ 0 h 4"/>
                <a:gd name="T6" fmla="*/ 11 w 11"/>
                <a:gd name="T7" fmla="*/ 2 h 4"/>
                <a:gd name="T8" fmla="*/ 11 w 11"/>
                <a:gd name="T9" fmla="*/ 2 h 4"/>
                <a:gd name="T10" fmla="*/ 10 w 11"/>
                <a:gd name="T11" fmla="*/ 4 h 4"/>
                <a:gd name="T12" fmla="*/ 2 w 11"/>
                <a:gd name="T13" fmla="*/ 4 h 4"/>
                <a:gd name="T14" fmla="*/ 0 w 11"/>
                <a:gd name="T15" fmla="*/ 2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4">
                  <a:moveTo>
                    <a:pt x="0" y="2"/>
                  </a:moveTo>
                  <a:cubicBezTo>
                    <a:pt x="0" y="1"/>
                    <a:pt x="1" y="0"/>
                    <a:pt x="2" y="0"/>
                  </a:cubicBezTo>
                  <a:cubicBezTo>
                    <a:pt x="10" y="0"/>
                    <a:pt x="10" y="0"/>
                    <a:pt x="10" y="0"/>
                  </a:cubicBezTo>
                  <a:cubicBezTo>
                    <a:pt x="11" y="0"/>
                    <a:pt x="11" y="1"/>
                    <a:pt x="11" y="2"/>
                  </a:cubicBezTo>
                  <a:cubicBezTo>
                    <a:pt x="11" y="2"/>
                    <a:pt x="11" y="2"/>
                    <a:pt x="11" y="2"/>
                  </a:cubicBezTo>
                  <a:cubicBezTo>
                    <a:pt x="11" y="3"/>
                    <a:pt x="10" y="4"/>
                    <a:pt x="10" y="4"/>
                  </a:cubicBezTo>
                  <a:cubicBezTo>
                    <a:pt x="2" y="4"/>
                    <a:pt x="2" y="4"/>
                    <a:pt x="2" y="4"/>
                  </a:cubicBezTo>
                  <a:cubicBezTo>
                    <a:pt x="1" y="4"/>
                    <a:pt x="0" y="3"/>
                    <a:pt x="0" y="2"/>
                  </a:cubicBezTo>
                  <a:close/>
                </a:path>
              </a:pathLst>
            </a:custGeom>
            <a:solidFill>
              <a:srgbClr val="9D69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75" name="Freeform 38"/>
            <p:cNvSpPr>
              <a:spLocks/>
            </p:cNvSpPr>
            <p:nvPr/>
          </p:nvSpPr>
          <p:spPr bwMode="auto">
            <a:xfrm>
              <a:off x="6831" y="601"/>
              <a:ext cx="28" cy="39"/>
            </a:xfrm>
            <a:custGeom>
              <a:avLst/>
              <a:gdLst>
                <a:gd name="T0" fmla="*/ 48 w 57"/>
                <a:gd name="T1" fmla="*/ 84 h 84"/>
                <a:gd name="T2" fmla="*/ 42 w 57"/>
                <a:gd name="T3" fmla="*/ 82 h 84"/>
                <a:gd name="T4" fmla="*/ 18 w 57"/>
                <a:gd name="T5" fmla="*/ 59 h 84"/>
                <a:gd name="T6" fmla="*/ 1 w 57"/>
                <a:gd name="T7" fmla="*/ 11 h 84"/>
                <a:gd name="T8" fmla="*/ 6 w 57"/>
                <a:gd name="T9" fmla="*/ 1 h 84"/>
                <a:gd name="T10" fmla="*/ 16 w 57"/>
                <a:gd name="T11" fmla="*/ 6 h 84"/>
                <a:gd name="T12" fmla="*/ 32 w 57"/>
                <a:gd name="T13" fmla="*/ 50 h 84"/>
                <a:gd name="T14" fmla="*/ 53 w 57"/>
                <a:gd name="T15" fmla="*/ 70 h 84"/>
                <a:gd name="T16" fmla="*/ 54 w 57"/>
                <a:gd name="T17" fmla="*/ 81 h 84"/>
                <a:gd name="T18" fmla="*/ 48 w 57"/>
                <a:gd name="T19" fmla="*/ 8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 h="84">
                  <a:moveTo>
                    <a:pt x="48" y="84"/>
                  </a:moveTo>
                  <a:cubicBezTo>
                    <a:pt x="46" y="84"/>
                    <a:pt x="44" y="83"/>
                    <a:pt x="42" y="82"/>
                  </a:cubicBezTo>
                  <a:cubicBezTo>
                    <a:pt x="18" y="59"/>
                    <a:pt x="18" y="59"/>
                    <a:pt x="18" y="59"/>
                  </a:cubicBezTo>
                  <a:cubicBezTo>
                    <a:pt x="1" y="11"/>
                    <a:pt x="1" y="11"/>
                    <a:pt x="1" y="11"/>
                  </a:cubicBezTo>
                  <a:cubicBezTo>
                    <a:pt x="0" y="7"/>
                    <a:pt x="2" y="2"/>
                    <a:pt x="6" y="1"/>
                  </a:cubicBezTo>
                  <a:cubicBezTo>
                    <a:pt x="10" y="0"/>
                    <a:pt x="15" y="2"/>
                    <a:pt x="16" y="6"/>
                  </a:cubicBezTo>
                  <a:cubicBezTo>
                    <a:pt x="32" y="50"/>
                    <a:pt x="32" y="50"/>
                    <a:pt x="32" y="50"/>
                  </a:cubicBezTo>
                  <a:cubicBezTo>
                    <a:pt x="53" y="70"/>
                    <a:pt x="53" y="70"/>
                    <a:pt x="53" y="70"/>
                  </a:cubicBezTo>
                  <a:cubicBezTo>
                    <a:pt x="57" y="73"/>
                    <a:pt x="57" y="78"/>
                    <a:pt x="54" y="81"/>
                  </a:cubicBezTo>
                  <a:cubicBezTo>
                    <a:pt x="52" y="83"/>
                    <a:pt x="50" y="84"/>
                    <a:pt x="48" y="8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76" name="Freeform 39"/>
            <p:cNvSpPr>
              <a:spLocks/>
            </p:cNvSpPr>
            <p:nvPr/>
          </p:nvSpPr>
          <p:spPr bwMode="auto">
            <a:xfrm>
              <a:off x="6831" y="602"/>
              <a:ext cx="25" cy="38"/>
            </a:xfrm>
            <a:custGeom>
              <a:avLst/>
              <a:gdLst>
                <a:gd name="T0" fmla="*/ 48 w 51"/>
                <a:gd name="T1" fmla="*/ 76 h 82"/>
                <a:gd name="T2" fmla="*/ 23 w 51"/>
                <a:gd name="T3" fmla="*/ 53 h 82"/>
                <a:gd name="T4" fmla="*/ 5 w 51"/>
                <a:gd name="T5" fmla="*/ 2 h 82"/>
                <a:gd name="T6" fmla="*/ 4 w 51"/>
                <a:gd name="T7" fmla="*/ 0 h 82"/>
                <a:gd name="T8" fmla="*/ 1 w 51"/>
                <a:gd name="T9" fmla="*/ 9 h 82"/>
                <a:gd name="T10" fmla="*/ 18 w 51"/>
                <a:gd name="T11" fmla="*/ 57 h 82"/>
                <a:gd name="T12" fmla="*/ 42 w 51"/>
                <a:gd name="T13" fmla="*/ 80 h 82"/>
                <a:gd name="T14" fmla="*/ 48 w 51"/>
                <a:gd name="T15" fmla="*/ 82 h 82"/>
                <a:gd name="T16" fmla="*/ 51 w 51"/>
                <a:gd name="T17" fmla="*/ 81 h 82"/>
                <a:gd name="T18" fmla="*/ 48 w 51"/>
                <a:gd name="T19" fmla="*/ 76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 h="82">
                  <a:moveTo>
                    <a:pt x="48" y="76"/>
                  </a:moveTo>
                  <a:cubicBezTo>
                    <a:pt x="23" y="53"/>
                    <a:pt x="23" y="53"/>
                    <a:pt x="23" y="53"/>
                  </a:cubicBezTo>
                  <a:cubicBezTo>
                    <a:pt x="5" y="2"/>
                    <a:pt x="5" y="2"/>
                    <a:pt x="5" y="2"/>
                  </a:cubicBezTo>
                  <a:cubicBezTo>
                    <a:pt x="5" y="1"/>
                    <a:pt x="5" y="1"/>
                    <a:pt x="4" y="0"/>
                  </a:cubicBezTo>
                  <a:cubicBezTo>
                    <a:pt x="1" y="2"/>
                    <a:pt x="0" y="6"/>
                    <a:pt x="1" y="9"/>
                  </a:cubicBezTo>
                  <a:cubicBezTo>
                    <a:pt x="18" y="57"/>
                    <a:pt x="18" y="57"/>
                    <a:pt x="18" y="57"/>
                  </a:cubicBezTo>
                  <a:cubicBezTo>
                    <a:pt x="42" y="80"/>
                    <a:pt x="42" y="80"/>
                    <a:pt x="42" y="80"/>
                  </a:cubicBezTo>
                  <a:cubicBezTo>
                    <a:pt x="44" y="81"/>
                    <a:pt x="46" y="82"/>
                    <a:pt x="48" y="82"/>
                  </a:cubicBezTo>
                  <a:cubicBezTo>
                    <a:pt x="49" y="82"/>
                    <a:pt x="50" y="82"/>
                    <a:pt x="51" y="81"/>
                  </a:cubicBezTo>
                  <a:cubicBezTo>
                    <a:pt x="51" y="79"/>
                    <a:pt x="50" y="78"/>
                    <a:pt x="48" y="76"/>
                  </a:cubicBezTo>
                  <a:close/>
                </a:path>
              </a:pathLst>
            </a:custGeom>
            <a:solidFill>
              <a:srgbClr val="C6C6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77" name="Freeform 40"/>
            <p:cNvSpPr>
              <a:spLocks/>
            </p:cNvSpPr>
            <p:nvPr/>
          </p:nvSpPr>
          <p:spPr bwMode="auto">
            <a:xfrm>
              <a:off x="6823" y="567"/>
              <a:ext cx="26" cy="24"/>
            </a:xfrm>
            <a:custGeom>
              <a:avLst/>
              <a:gdLst>
                <a:gd name="T0" fmla="*/ 49 w 53"/>
                <a:gd name="T1" fmla="*/ 11 h 53"/>
                <a:gd name="T2" fmla="*/ 42 w 53"/>
                <a:gd name="T3" fmla="*/ 6 h 53"/>
                <a:gd name="T4" fmla="*/ 40 w 53"/>
                <a:gd name="T5" fmla="*/ 6 h 53"/>
                <a:gd name="T6" fmla="*/ 33 w 53"/>
                <a:gd name="T7" fmla="*/ 1 h 53"/>
                <a:gd name="T8" fmla="*/ 29 w 53"/>
                <a:gd name="T9" fmla="*/ 3 h 53"/>
                <a:gd name="T10" fmla="*/ 23 w 53"/>
                <a:gd name="T11" fmla="*/ 0 h 53"/>
                <a:gd name="T12" fmla="*/ 15 w 53"/>
                <a:gd name="T13" fmla="*/ 4 h 53"/>
                <a:gd name="T14" fmla="*/ 14 w 53"/>
                <a:gd name="T15" fmla="*/ 4 h 53"/>
                <a:gd name="T16" fmla="*/ 6 w 53"/>
                <a:gd name="T17" fmla="*/ 12 h 53"/>
                <a:gd name="T18" fmla="*/ 6 w 53"/>
                <a:gd name="T19" fmla="*/ 13 h 53"/>
                <a:gd name="T20" fmla="*/ 0 w 53"/>
                <a:gd name="T21" fmla="*/ 21 h 53"/>
                <a:gd name="T22" fmla="*/ 1 w 53"/>
                <a:gd name="T23" fmla="*/ 25 h 53"/>
                <a:gd name="T24" fmla="*/ 0 w 53"/>
                <a:gd name="T25" fmla="*/ 30 h 53"/>
                <a:gd name="T26" fmla="*/ 4 w 53"/>
                <a:gd name="T27" fmla="*/ 37 h 53"/>
                <a:gd name="T28" fmla="*/ 4 w 53"/>
                <a:gd name="T29" fmla="*/ 38 h 53"/>
                <a:gd name="T30" fmla="*/ 3 w 53"/>
                <a:gd name="T31" fmla="*/ 39 h 53"/>
                <a:gd name="T32" fmla="*/ 11 w 53"/>
                <a:gd name="T33" fmla="*/ 48 h 53"/>
                <a:gd name="T34" fmla="*/ 11 w 53"/>
                <a:gd name="T35" fmla="*/ 48 h 53"/>
                <a:gd name="T36" fmla="*/ 16 w 53"/>
                <a:gd name="T37" fmla="*/ 52 h 53"/>
                <a:gd name="T38" fmla="*/ 19 w 53"/>
                <a:gd name="T39" fmla="*/ 52 h 53"/>
                <a:gd name="T40" fmla="*/ 22 w 53"/>
                <a:gd name="T41" fmla="*/ 53 h 53"/>
                <a:gd name="T42" fmla="*/ 22 w 53"/>
                <a:gd name="T43" fmla="*/ 53 h 53"/>
                <a:gd name="T44" fmla="*/ 22 w 53"/>
                <a:gd name="T45" fmla="*/ 53 h 53"/>
                <a:gd name="T46" fmla="*/ 26 w 53"/>
                <a:gd name="T47" fmla="*/ 50 h 53"/>
                <a:gd name="T48" fmla="*/ 31 w 53"/>
                <a:gd name="T49" fmla="*/ 49 h 53"/>
                <a:gd name="T50" fmla="*/ 31 w 53"/>
                <a:gd name="T51" fmla="*/ 40 h 53"/>
                <a:gd name="T52" fmla="*/ 38 w 53"/>
                <a:gd name="T53" fmla="*/ 39 h 53"/>
                <a:gd name="T54" fmla="*/ 38 w 53"/>
                <a:gd name="T55" fmla="*/ 31 h 53"/>
                <a:gd name="T56" fmla="*/ 43 w 53"/>
                <a:gd name="T57" fmla="*/ 30 h 53"/>
                <a:gd name="T58" fmla="*/ 45 w 53"/>
                <a:gd name="T59" fmla="*/ 26 h 53"/>
                <a:gd name="T60" fmla="*/ 49 w 53"/>
                <a:gd name="T61" fmla="*/ 26 h 53"/>
                <a:gd name="T62" fmla="*/ 49 w 53"/>
                <a:gd name="T63" fmla="*/ 26 h 53"/>
                <a:gd name="T64" fmla="*/ 53 w 53"/>
                <a:gd name="T65" fmla="*/ 17 h 53"/>
                <a:gd name="T66" fmla="*/ 49 w 53"/>
                <a:gd name="T67" fmla="*/ 1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3" h="53">
                  <a:moveTo>
                    <a:pt x="49" y="11"/>
                  </a:moveTo>
                  <a:cubicBezTo>
                    <a:pt x="48" y="8"/>
                    <a:pt x="45" y="6"/>
                    <a:pt x="42" y="6"/>
                  </a:cubicBezTo>
                  <a:cubicBezTo>
                    <a:pt x="41" y="6"/>
                    <a:pt x="41" y="6"/>
                    <a:pt x="40" y="6"/>
                  </a:cubicBezTo>
                  <a:cubicBezTo>
                    <a:pt x="39" y="3"/>
                    <a:pt x="36" y="1"/>
                    <a:pt x="33" y="1"/>
                  </a:cubicBezTo>
                  <a:cubicBezTo>
                    <a:pt x="32" y="1"/>
                    <a:pt x="30" y="2"/>
                    <a:pt x="29" y="3"/>
                  </a:cubicBezTo>
                  <a:cubicBezTo>
                    <a:pt x="27" y="1"/>
                    <a:pt x="25" y="0"/>
                    <a:pt x="23" y="0"/>
                  </a:cubicBezTo>
                  <a:cubicBezTo>
                    <a:pt x="19" y="0"/>
                    <a:pt x="16" y="2"/>
                    <a:pt x="15" y="4"/>
                  </a:cubicBezTo>
                  <a:cubicBezTo>
                    <a:pt x="14" y="4"/>
                    <a:pt x="14" y="4"/>
                    <a:pt x="14" y="4"/>
                  </a:cubicBezTo>
                  <a:cubicBezTo>
                    <a:pt x="10" y="4"/>
                    <a:pt x="6" y="8"/>
                    <a:pt x="6" y="12"/>
                  </a:cubicBezTo>
                  <a:cubicBezTo>
                    <a:pt x="6" y="13"/>
                    <a:pt x="6" y="13"/>
                    <a:pt x="6" y="13"/>
                  </a:cubicBezTo>
                  <a:cubicBezTo>
                    <a:pt x="3" y="14"/>
                    <a:pt x="0" y="17"/>
                    <a:pt x="0" y="21"/>
                  </a:cubicBezTo>
                  <a:cubicBezTo>
                    <a:pt x="0" y="22"/>
                    <a:pt x="1" y="24"/>
                    <a:pt x="1" y="25"/>
                  </a:cubicBezTo>
                  <a:cubicBezTo>
                    <a:pt x="0" y="26"/>
                    <a:pt x="0" y="28"/>
                    <a:pt x="0" y="30"/>
                  </a:cubicBezTo>
                  <a:cubicBezTo>
                    <a:pt x="0" y="33"/>
                    <a:pt x="1" y="36"/>
                    <a:pt x="4" y="37"/>
                  </a:cubicBezTo>
                  <a:cubicBezTo>
                    <a:pt x="4" y="38"/>
                    <a:pt x="4" y="38"/>
                    <a:pt x="4" y="38"/>
                  </a:cubicBezTo>
                  <a:cubicBezTo>
                    <a:pt x="3" y="38"/>
                    <a:pt x="3" y="39"/>
                    <a:pt x="3" y="39"/>
                  </a:cubicBezTo>
                  <a:cubicBezTo>
                    <a:pt x="3" y="44"/>
                    <a:pt x="7" y="47"/>
                    <a:pt x="11" y="48"/>
                  </a:cubicBezTo>
                  <a:cubicBezTo>
                    <a:pt x="11" y="48"/>
                    <a:pt x="11" y="48"/>
                    <a:pt x="11" y="48"/>
                  </a:cubicBezTo>
                  <a:cubicBezTo>
                    <a:pt x="11" y="50"/>
                    <a:pt x="14" y="52"/>
                    <a:pt x="16" y="52"/>
                  </a:cubicBezTo>
                  <a:cubicBezTo>
                    <a:pt x="17" y="52"/>
                    <a:pt x="18" y="52"/>
                    <a:pt x="19" y="52"/>
                  </a:cubicBezTo>
                  <a:cubicBezTo>
                    <a:pt x="20" y="52"/>
                    <a:pt x="21" y="53"/>
                    <a:pt x="22" y="53"/>
                  </a:cubicBezTo>
                  <a:cubicBezTo>
                    <a:pt x="22" y="53"/>
                    <a:pt x="22" y="53"/>
                    <a:pt x="22" y="53"/>
                  </a:cubicBezTo>
                  <a:cubicBezTo>
                    <a:pt x="22" y="53"/>
                    <a:pt x="22" y="53"/>
                    <a:pt x="22" y="53"/>
                  </a:cubicBezTo>
                  <a:cubicBezTo>
                    <a:pt x="24" y="52"/>
                    <a:pt x="25" y="51"/>
                    <a:pt x="26" y="50"/>
                  </a:cubicBezTo>
                  <a:cubicBezTo>
                    <a:pt x="27" y="50"/>
                    <a:pt x="29" y="50"/>
                    <a:pt x="31" y="49"/>
                  </a:cubicBezTo>
                  <a:cubicBezTo>
                    <a:pt x="39" y="46"/>
                    <a:pt x="32" y="45"/>
                    <a:pt x="31" y="40"/>
                  </a:cubicBezTo>
                  <a:cubicBezTo>
                    <a:pt x="31" y="35"/>
                    <a:pt x="36" y="40"/>
                    <a:pt x="38" y="39"/>
                  </a:cubicBezTo>
                  <a:cubicBezTo>
                    <a:pt x="40" y="39"/>
                    <a:pt x="38" y="35"/>
                    <a:pt x="38" y="31"/>
                  </a:cubicBezTo>
                  <a:cubicBezTo>
                    <a:pt x="37" y="27"/>
                    <a:pt x="39" y="30"/>
                    <a:pt x="43" y="30"/>
                  </a:cubicBezTo>
                  <a:cubicBezTo>
                    <a:pt x="46" y="29"/>
                    <a:pt x="46" y="28"/>
                    <a:pt x="45" y="26"/>
                  </a:cubicBezTo>
                  <a:cubicBezTo>
                    <a:pt x="47" y="26"/>
                    <a:pt x="48" y="26"/>
                    <a:pt x="49" y="26"/>
                  </a:cubicBezTo>
                  <a:cubicBezTo>
                    <a:pt x="49" y="26"/>
                    <a:pt x="49" y="26"/>
                    <a:pt x="49" y="26"/>
                  </a:cubicBezTo>
                  <a:cubicBezTo>
                    <a:pt x="52" y="24"/>
                    <a:pt x="53" y="20"/>
                    <a:pt x="53" y="17"/>
                  </a:cubicBezTo>
                  <a:cubicBezTo>
                    <a:pt x="52" y="14"/>
                    <a:pt x="51" y="13"/>
                    <a:pt x="49" y="1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78" name="Freeform 41"/>
            <p:cNvSpPr>
              <a:spLocks/>
            </p:cNvSpPr>
            <p:nvPr/>
          </p:nvSpPr>
          <p:spPr bwMode="auto">
            <a:xfrm>
              <a:off x="6820" y="563"/>
              <a:ext cx="29" cy="21"/>
            </a:xfrm>
            <a:custGeom>
              <a:avLst/>
              <a:gdLst>
                <a:gd name="T0" fmla="*/ 60 w 60"/>
                <a:gd name="T1" fmla="*/ 26 h 47"/>
                <a:gd name="T2" fmla="*/ 59 w 60"/>
                <a:gd name="T3" fmla="*/ 21 h 47"/>
                <a:gd name="T4" fmla="*/ 22 w 60"/>
                <a:gd name="T5" fmla="*/ 6 h 47"/>
                <a:gd name="T6" fmla="*/ 6 w 60"/>
                <a:gd name="T7" fmla="*/ 43 h 47"/>
                <a:gd name="T8" fmla="*/ 8 w 60"/>
                <a:gd name="T9" fmla="*/ 47 h 47"/>
                <a:gd name="T10" fmla="*/ 60 w 60"/>
                <a:gd name="T11" fmla="*/ 26 h 47"/>
              </a:gdLst>
              <a:ahLst/>
              <a:cxnLst>
                <a:cxn ang="0">
                  <a:pos x="T0" y="T1"/>
                </a:cxn>
                <a:cxn ang="0">
                  <a:pos x="T2" y="T3"/>
                </a:cxn>
                <a:cxn ang="0">
                  <a:pos x="T4" y="T5"/>
                </a:cxn>
                <a:cxn ang="0">
                  <a:pos x="T6" y="T7"/>
                </a:cxn>
                <a:cxn ang="0">
                  <a:pos x="T8" y="T9"/>
                </a:cxn>
                <a:cxn ang="0">
                  <a:pos x="T10" y="T11"/>
                </a:cxn>
              </a:cxnLst>
              <a:rect l="0" t="0" r="r" b="b"/>
              <a:pathLst>
                <a:path w="60" h="47">
                  <a:moveTo>
                    <a:pt x="60" y="26"/>
                  </a:moveTo>
                  <a:cubicBezTo>
                    <a:pt x="60" y="24"/>
                    <a:pt x="59" y="23"/>
                    <a:pt x="59" y="21"/>
                  </a:cubicBezTo>
                  <a:cubicBezTo>
                    <a:pt x="53" y="7"/>
                    <a:pt x="36" y="0"/>
                    <a:pt x="22" y="6"/>
                  </a:cubicBezTo>
                  <a:cubicBezTo>
                    <a:pt x="7" y="12"/>
                    <a:pt x="0" y="29"/>
                    <a:pt x="6" y="43"/>
                  </a:cubicBezTo>
                  <a:cubicBezTo>
                    <a:pt x="7" y="44"/>
                    <a:pt x="7" y="46"/>
                    <a:pt x="8" y="47"/>
                  </a:cubicBezTo>
                  <a:lnTo>
                    <a:pt x="60" y="26"/>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79" name="Freeform 42"/>
            <p:cNvSpPr>
              <a:spLocks/>
            </p:cNvSpPr>
            <p:nvPr/>
          </p:nvSpPr>
          <p:spPr bwMode="auto">
            <a:xfrm>
              <a:off x="6829" y="563"/>
              <a:ext cx="20" cy="13"/>
            </a:xfrm>
            <a:custGeom>
              <a:avLst/>
              <a:gdLst>
                <a:gd name="T0" fmla="*/ 34 w 42"/>
                <a:gd name="T1" fmla="*/ 24 h 28"/>
                <a:gd name="T2" fmla="*/ 35 w 42"/>
                <a:gd name="T3" fmla="*/ 28 h 28"/>
                <a:gd name="T4" fmla="*/ 42 w 42"/>
                <a:gd name="T5" fmla="*/ 26 h 28"/>
                <a:gd name="T6" fmla="*/ 41 w 42"/>
                <a:gd name="T7" fmla="*/ 21 h 28"/>
                <a:gd name="T8" fmla="*/ 4 w 42"/>
                <a:gd name="T9" fmla="*/ 6 h 28"/>
                <a:gd name="T10" fmla="*/ 0 w 42"/>
                <a:gd name="T11" fmla="*/ 8 h 28"/>
                <a:gd name="T12" fmla="*/ 34 w 42"/>
                <a:gd name="T13" fmla="*/ 24 h 28"/>
              </a:gdLst>
              <a:ahLst/>
              <a:cxnLst>
                <a:cxn ang="0">
                  <a:pos x="T0" y="T1"/>
                </a:cxn>
                <a:cxn ang="0">
                  <a:pos x="T2" y="T3"/>
                </a:cxn>
                <a:cxn ang="0">
                  <a:pos x="T4" y="T5"/>
                </a:cxn>
                <a:cxn ang="0">
                  <a:pos x="T6" y="T7"/>
                </a:cxn>
                <a:cxn ang="0">
                  <a:pos x="T8" y="T9"/>
                </a:cxn>
                <a:cxn ang="0">
                  <a:pos x="T10" y="T11"/>
                </a:cxn>
                <a:cxn ang="0">
                  <a:pos x="T12" y="T13"/>
                </a:cxn>
              </a:cxnLst>
              <a:rect l="0" t="0" r="r" b="b"/>
              <a:pathLst>
                <a:path w="42" h="28">
                  <a:moveTo>
                    <a:pt x="34" y="24"/>
                  </a:moveTo>
                  <a:cubicBezTo>
                    <a:pt x="34" y="26"/>
                    <a:pt x="34" y="27"/>
                    <a:pt x="35" y="28"/>
                  </a:cubicBezTo>
                  <a:cubicBezTo>
                    <a:pt x="42" y="26"/>
                    <a:pt x="42" y="26"/>
                    <a:pt x="42" y="26"/>
                  </a:cubicBezTo>
                  <a:cubicBezTo>
                    <a:pt x="42" y="24"/>
                    <a:pt x="41" y="23"/>
                    <a:pt x="41" y="21"/>
                  </a:cubicBezTo>
                  <a:cubicBezTo>
                    <a:pt x="35" y="7"/>
                    <a:pt x="18" y="0"/>
                    <a:pt x="4" y="6"/>
                  </a:cubicBezTo>
                  <a:cubicBezTo>
                    <a:pt x="2" y="7"/>
                    <a:pt x="1" y="7"/>
                    <a:pt x="0" y="8"/>
                  </a:cubicBezTo>
                  <a:cubicBezTo>
                    <a:pt x="14" y="4"/>
                    <a:pt x="28" y="11"/>
                    <a:pt x="34" y="24"/>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80" name="Freeform 43"/>
            <p:cNvSpPr>
              <a:spLocks/>
            </p:cNvSpPr>
            <p:nvPr/>
          </p:nvSpPr>
          <p:spPr bwMode="auto">
            <a:xfrm>
              <a:off x="6821" y="566"/>
              <a:ext cx="10" cy="18"/>
            </a:xfrm>
            <a:custGeom>
              <a:avLst/>
              <a:gdLst>
                <a:gd name="T0" fmla="*/ 20 w 20"/>
                <a:gd name="T1" fmla="*/ 0 h 40"/>
                <a:gd name="T2" fmla="*/ 16 w 20"/>
                <a:gd name="T3" fmla="*/ 1 h 40"/>
                <a:gd name="T4" fmla="*/ 3 w 20"/>
                <a:gd name="T5" fmla="*/ 30 h 40"/>
                <a:gd name="T6" fmla="*/ 3 w 20"/>
                <a:gd name="T7" fmla="*/ 30 h 40"/>
                <a:gd name="T8" fmla="*/ 3 w 20"/>
                <a:gd name="T9" fmla="*/ 31 h 40"/>
                <a:gd name="T10" fmla="*/ 4 w 20"/>
                <a:gd name="T11" fmla="*/ 36 h 40"/>
                <a:gd name="T12" fmla="*/ 6 w 20"/>
                <a:gd name="T13" fmla="*/ 40 h 40"/>
                <a:gd name="T14" fmla="*/ 10 w 20"/>
                <a:gd name="T15" fmla="*/ 38 h 40"/>
                <a:gd name="T16" fmla="*/ 13 w 20"/>
                <a:gd name="T17" fmla="*/ 37 h 40"/>
                <a:gd name="T18" fmla="*/ 11 w 20"/>
                <a:gd name="T19" fmla="*/ 33 h 40"/>
                <a:gd name="T20" fmla="*/ 20 w 20"/>
                <a:gd name="T21"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 h="40">
                  <a:moveTo>
                    <a:pt x="20" y="0"/>
                  </a:moveTo>
                  <a:cubicBezTo>
                    <a:pt x="18" y="0"/>
                    <a:pt x="17" y="1"/>
                    <a:pt x="16" y="1"/>
                  </a:cubicBezTo>
                  <a:cubicBezTo>
                    <a:pt x="6" y="7"/>
                    <a:pt x="0" y="19"/>
                    <a:pt x="3" y="30"/>
                  </a:cubicBezTo>
                  <a:cubicBezTo>
                    <a:pt x="3" y="30"/>
                    <a:pt x="3" y="30"/>
                    <a:pt x="3" y="30"/>
                  </a:cubicBezTo>
                  <a:cubicBezTo>
                    <a:pt x="3" y="31"/>
                    <a:pt x="3" y="31"/>
                    <a:pt x="3" y="31"/>
                  </a:cubicBezTo>
                  <a:cubicBezTo>
                    <a:pt x="3" y="33"/>
                    <a:pt x="4" y="34"/>
                    <a:pt x="4" y="36"/>
                  </a:cubicBezTo>
                  <a:cubicBezTo>
                    <a:pt x="5" y="37"/>
                    <a:pt x="6" y="39"/>
                    <a:pt x="6" y="40"/>
                  </a:cubicBezTo>
                  <a:cubicBezTo>
                    <a:pt x="10" y="38"/>
                    <a:pt x="10" y="38"/>
                    <a:pt x="10" y="38"/>
                  </a:cubicBezTo>
                  <a:cubicBezTo>
                    <a:pt x="13" y="37"/>
                    <a:pt x="13" y="37"/>
                    <a:pt x="13" y="37"/>
                  </a:cubicBezTo>
                  <a:cubicBezTo>
                    <a:pt x="13" y="36"/>
                    <a:pt x="12" y="34"/>
                    <a:pt x="11" y="33"/>
                  </a:cubicBezTo>
                  <a:cubicBezTo>
                    <a:pt x="6" y="21"/>
                    <a:pt x="10" y="8"/>
                    <a:pt x="20" y="0"/>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81" name="Freeform 44"/>
            <p:cNvSpPr>
              <a:spLocks/>
            </p:cNvSpPr>
            <p:nvPr/>
          </p:nvSpPr>
          <p:spPr bwMode="auto">
            <a:xfrm>
              <a:off x="6821" y="572"/>
              <a:ext cx="29" cy="13"/>
            </a:xfrm>
            <a:custGeom>
              <a:avLst/>
              <a:gdLst>
                <a:gd name="T0" fmla="*/ 58 w 61"/>
                <a:gd name="T1" fmla="*/ 0 h 29"/>
                <a:gd name="T2" fmla="*/ 1 w 61"/>
                <a:gd name="T3" fmla="*/ 23 h 29"/>
                <a:gd name="T4" fmla="*/ 1 w 61"/>
                <a:gd name="T5" fmla="*/ 27 h 29"/>
                <a:gd name="T6" fmla="*/ 3 w 61"/>
                <a:gd name="T7" fmla="*/ 29 h 29"/>
                <a:gd name="T8" fmla="*/ 61 w 61"/>
                <a:gd name="T9" fmla="*/ 5 h 29"/>
                <a:gd name="T10" fmla="*/ 61 w 61"/>
                <a:gd name="T11" fmla="*/ 2 h 29"/>
                <a:gd name="T12" fmla="*/ 58 w 61"/>
                <a:gd name="T13" fmla="*/ 0 h 29"/>
              </a:gdLst>
              <a:ahLst/>
              <a:cxnLst>
                <a:cxn ang="0">
                  <a:pos x="T0" y="T1"/>
                </a:cxn>
                <a:cxn ang="0">
                  <a:pos x="T2" y="T3"/>
                </a:cxn>
                <a:cxn ang="0">
                  <a:pos x="T4" y="T5"/>
                </a:cxn>
                <a:cxn ang="0">
                  <a:pos x="T6" y="T7"/>
                </a:cxn>
                <a:cxn ang="0">
                  <a:pos x="T8" y="T9"/>
                </a:cxn>
                <a:cxn ang="0">
                  <a:pos x="T10" y="T11"/>
                </a:cxn>
                <a:cxn ang="0">
                  <a:pos x="T12" y="T13"/>
                </a:cxn>
              </a:cxnLst>
              <a:rect l="0" t="0" r="r" b="b"/>
              <a:pathLst>
                <a:path w="61" h="29">
                  <a:moveTo>
                    <a:pt x="58" y="0"/>
                  </a:moveTo>
                  <a:cubicBezTo>
                    <a:pt x="1" y="23"/>
                    <a:pt x="1" y="23"/>
                    <a:pt x="1" y="23"/>
                  </a:cubicBezTo>
                  <a:cubicBezTo>
                    <a:pt x="1" y="23"/>
                    <a:pt x="0" y="25"/>
                    <a:pt x="1" y="27"/>
                  </a:cubicBezTo>
                  <a:cubicBezTo>
                    <a:pt x="2" y="28"/>
                    <a:pt x="3" y="29"/>
                    <a:pt x="3" y="29"/>
                  </a:cubicBezTo>
                  <a:cubicBezTo>
                    <a:pt x="61" y="5"/>
                    <a:pt x="61" y="5"/>
                    <a:pt x="61" y="5"/>
                  </a:cubicBezTo>
                  <a:cubicBezTo>
                    <a:pt x="61" y="5"/>
                    <a:pt x="61" y="4"/>
                    <a:pt x="61" y="2"/>
                  </a:cubicBezTo>
                  <a:cubicBezTo>
                    <a:pt x="60" y="0"/>
                    <a:pt x="58" y="0"/>
                    <a:pt x="58" y="0"/>
                  </a:cubicBez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82" name="Freeform 45"/>
            <p:cNvSpPr>
              <a:spLocks noEditPoints="1"/>
            </p:cNvSpPr>
            <p:nvPr/>
          </p:nvSpPr>
          <p:spPr bwMode="auto">
            <a:xfrm>
              <a:off x="6761" y="707"/>
              <a:ext cx="86" cy="101"/>
            </a:xfrm>
            <a:custGeom>
              <a:avLst/>
              <a:gdLst>
                <a:gd name="T0" fmla="*/ 100 w 178"/>
                <a:gd name="T1" fmla="*/ 161 h 219"/>
                <a:gd name="T2" fmla="*/ 175 w 178"/>
                <a:gd name="T3" fmla="*/ 114 h 219"/>
                <a:gd name="T4" fmla="*/ 176 w 178"/>
                <a:gd name="T5" fmla="*/ 113 h 219"/>
                <a:gd name="T6" fmla="*/ 176 w 178"/>
                <a:gd name="T7" fmla="*/ 113 h 219"/>
                <a:gd name="T8" fmla="*/ 177 w 178"/>
                <a:gd name="T9" fmla="*/ 112 h 219"/>
                <a:gd name="T10" fmla="*/ 177 w 178"/>
                <a:gd name="T11" fmla="*/ 110 h 219"/>
                <a:gd name="T12" fmla="*/ 177 w 178"/>
                <a:gd name="T13" fmla="*/ 109 h 219"/>
                <a:gd name="T14" fmla="*/ 177 w 178"/>
                <a:gd name="T15" fmla="*/ 108 h 219"/>
                <a:gd name="T16" fmla="*/ 176 w 178"/>
                <a:gd name="T17" fmla="*/ 107 h 219"/>
                <a:gd name="T18" fmla="*/ 176 w 178"/>
                <a:gd name="T19" fmla="*/ 107 h 219"/>
                <a:gd name="T20" fmla="*/ 175 w 178"/>
                <a:gd name="T21" fmla="*/ 106 h 219"/>
                <a:gd name="T22" fmla="*/ 174 w 178"/>
                <a:gd name="T23" fmla="*/ 105 h 219"/>
                <a:gd name="T24" fmla="*/ 100 w 178"/>
                <a:gd name="T25" fmla="*/ 58 h 219"/>
                <a:gd name="T26" fmla="*/ 176 w 178"/>
                <a:gd name="T27" fmla="*/ 3 h 219"/>
                <a:gd name="T28" fmla="*/ 89 w 178"/>
                <a:gd name="T29" fmla="*/ 51 h 219"/>
                <a:gd name="T30" fmla="*/ 2 w 178"/>
                <a:gd name="T31" fmla="*/ 3 h 219"/>
                <a:gd name="T32" fmla="*/ 78 w 178"/>
                <a:gd name="T33" fmla="*/ 58 h 219"/>
                <a:gd name="T34" fmla="*/ 3 w 178"/>
                <a:gd name="T35" fmla="*/ 105 h 219"/>
                <a:gd name="T36" fmla="*/ 2 w 178"/>
                <a:gd name="T37" fmla="*/ 106 h 219"/>
                <a:gd name="T38" fmla="*/ 2 w 178"/>
                <a:gd name="T39" fmla="*/ 107 h 219"/>
                <a:gd name="T40" fmla="*/ 2 w 178"/>
                <a:gd name="T41" fmla="*/ 107 h 219"/>
                <a:gd name="T42" fmla="*/ 1 w 178"/>
                <a:gd name="T43" fmla="*/ 108 h 219"/>
                <a:gd name="T44" fmla="*/ 1 w 178"/>
                <a:gd name="T45" fmla="*/ 109 h 219"/>
                <a:gd name="T46" fmla="*/ 1 w 178"/>
                <a:gd name="T47" fmla="*/ 110 h 219"/>
                <a:gd name="T48" fmla="*/ 1 w 178"/>
                <a:gd name="T49" fmla="*/ 112 h 219"/>
                <a:gd name="T50" fmla="*/ 1 w 178"/>
                <a:gd name="T51" fmla="*/ 113 h 219"/>
                <a:gd name="T52" fmla="*/ 2 w 178"/>
                <a:gd name="T53" fmla="*/ 113 h 219"/>
                <a:gd name="T54" fmla="*/ 3 w 178"/>
                <a:gd name="T55" fmla="*/ 114 h 219"/>
                <a:gd name="T56" fmla="*/ 78 w 178"/>
                <a:gd name="T57" fmla="*/ 161 h 219"/>
                <a:gd name="T58" fmla="*/ 2 w 178"/>
                <a:gd name="T59" fmla="*/ 216 h 219"/>
                <a:gd name="T60" fmla="*/ 10 w 178"/>
                <a:gd name="T61" fmla="*/ 218 h 219"/>
                <a:gd name="T62" fmla="*/ 168 w 178"/>
                <a:gd name="T63" fmla="*/ 218 h 219"/>
                <a:gd name="T64" fmla="*/ 176 w 178"/>
                <a:gd name="T65" fmla="*/ 216 h 219"/>
                <a:gd name="T66" fmla="*/ 18 w 178"/>
                <a:gd name="T67" fmla="*/ 110 h 219"/>
                <a:gd name="T68" fmla="*/ 160 w 178"/>
                <a:gd name="T69" fmla="*/ 110 h 219"/>
                <a:gd name="T70" fmla="*/ 18 w 178"/>
                <a:gd name="T71" fmla="*/ 110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78" h="219">
                  <a:moveTo>
                    <a:pt x="174" y="208"/>
                  </a:moveTo>
                  <a:cubicBezTo>
                    <a:pt x="100" y="161"/>
                    <a:pt x="100" y="161"/>
                    <a:pt x="100" y="161"/>
                  </a:cubicBezTo>
                  <a:cubicBezTo>
                    <a:pt x="174" y="115"/>
                    <a:pt x="174" y="115"/>
                    <a:pt x="174" y="115"/>
                  </a:cubicBezTo>
                  <a:cubicBezTo>
                    <a:pt x="175" y="114"/>
                    <a:pt x="175" y="114"/>
                    <a:pt x="175" y="114"/>
                  </a:cubicBezTo>
                  <a:cubicBezTo>
                    <a:pt x="175" y="114"/>
                    <a:pt x="175" y="114"/>
                    <a:pt x="175" y="114"/>
                  </a:cubicBezTo>
                  <a:cubicBezTo>
                    <a:pt x="175" y="114"/>
                    <a:pt x="176" y="114"/>
                    <a:pt x="176" y="113"/>
                  </a:cubicBezTo>
                  <a:cubicBezTo>
                    <a:pt x="176" y="113"/>
                    <a:pt x="176" y="113"/>
                    <a:pt x="176" y="113"/>
                  </a:cubicBezTo>
                  <a:cubicBezTo>
                    <a:pt x="176" y="113"/>
                    <a:pt x="176" y="113"/>
                    <a:pt x="176" y="113"/>
                  </a:cubicBezTo>
                  <a:cubicBezTo>
                    <a:pt x="177" y="112"/>
                    <a:pt x="177" y="112"/>
                    <a:pt x="177" y="112"/>
                  </a:cubicBezTo>
                  <a:cubicBezTo>
                    <a:pt x="177" y="112"/>
                    <a:pt x="177" y="112"/>
                    <a:pt x="177" y="112"/>
                  </a:cubicBezTo>
                  <a:cubicBezTo>
                    <a:pt x="177" y="111"/>
                    <a:pt x="177" y="111"/>
                    <a:pt x="177" y="111"/>
                  </a:cubicBezTo>
                  <a:cubicBezTo>
                    <a:pt x="177" y="110"/>
                    <a:pt x="177" y="110"/>
                    <a:pt x="177" y="110"/>
                  </a:cubicBezTo>
                  <a:cubicBezTo>
                    <a:pt x="177" y="110"/>
                    <a:pt x="177" y="110"/>
                    <a:pt x="177" y="110"/>
                  </a:cubicBezTo>
                  <a:cubicBezTo>
                    <a:pt x="177" y="109"/>
                    <a:pt x="177" y="109"/>
                    <a:pt x="177" y="109"/>
                  </a:cubicBezTo>
                  <a:cubicBezTo>
                    <a:pt x="177" y="109"/>
                    <a:pt x="177" y="109"/>
                    <a:pt x="177" y="109"/>
                  </a:cubicBezTo>
                  <a:cubicBezTo>
                    <a:pt x="177" y="108"/>
                    <a:pt x="177" y="108"/>
                    <a:pt x="177" y="108"/>
                  </a:cubicBezTo>
                  <a:cubicBezTo>
                    <a:pt x="177" y="108"/>
                    <a:pt x="177" y="108"/>
                    <a:pt x="177" y="108"/>
                  </a:cubicBezTo>
                  <a:cubicBezTo>
                    <a:pt x="176" y="107"/>
                    <a:pt x="176" y="107"/>
                    <a:pt x="176" y="107"/>
                  </a:cubicBezTo>
                  <a:cubicBezTo>
                    <a:pt x="176" y="107"/>
                    <a:pt x="176" y="107"/>
                    <a:pt x="176" y="107"/>
                  </a:cubicBezTo>
                  <a:cubicBezTo>
                    <a:pt x="176" y="107"/>
                    <a:pt x="176" y="107"/>
                    <a:pt x="176" y="107"/>
                  </a:cubicBezTo>
                  <a:cubicBezTo>
                    <a:pt x="176" y="106"/>
                    <a:pt x="176" y="106"/>
                    <a:pt x="176" y="106"/>
                  </a:cubicBezTo>
                  <a:cubicBezTo>
                    <a:pt x="175" y="106"/>
                    <a:pt x="175" y="106"/>
                    <a:pt x="175" y="106"/>
                  </a:cubicBezTo>
                  <a:cubicBezTo>
                    <a:pt x="175" y="105"/>
                    <a:pt x="175" y="105"/>
                    <a:pt x="175" y="105"/>
                  </a:cubicBezTo>
                  <a:cubicBezTo>
                    <a:pt x="174" y="105"/>
                    <a:pt x="174" y="105"/>
                    <a:pt x="174" y="105"/>
                  </a:cubicBezTo>
                  <a:cubicBezTo>
                    <a:pt x="174" y="105"/>
                    <a:pt x="174" y="105"/>
                    <a:pt x="174" y="105"/>
                  </a:cubicBezTo>
                  <a:cubicBezTo>
                    <a:pt x="100" y="58"/>
                    <a:pt x="100" y="58"/>
                    <a:pt x="100" y="58"/>
                  </a:cubicBezTo>
                  <a:cubicBezTo>
                    <a:pt x="174" y="12"/>
                    <a:pt x="174" y="12"/>
                    <a:pt x="174" y="12"/>
                  </a:cubicBezTo>
                  <a:cubicBezTo>
                    <a:pt x="177" y="10"/>
                    <a:pt x="178" y="6"/>
                    <a:pt x="176" y="3"/>
                  </a:cubicBezTo>
                  <a:cubicBezTo>
                    <a:pt x="174" y="1"/>
                    <a:pt x="171" y="0"/>
                    <a:pt x="168" y="2"/>
                  </a:cubicBezTo>
                  <a:cubicBezTo>
                    <a:pt x="89" y="51"/>
                    <a:pt x="89" y="51"/>
                    <a:pt x="89" y="51"/>
                  </a:cubicBezTo>
                  <a:cubicBezTo>
                    <a:pt x="10" y="2"/>
                    <a:pt x="10" y="2"/>
                    <a:pt x="10" y="2"/>
                  </a:cubicBezTo>
                  <a:cubicBezTo>
                    <a:pt x="7" y="0"/>
                    <a:pt x="3" y="1"/>
                    <a:pt x="2" y="3"/>
                  </a:cubicBezTo>
                  <a:cubicBezTo>
                    <a:pt x="0" y="6"/>
                    <a:pt x="1" y="10"/>
                    <a:pt x="4" y="12"/>
                  </a:cubicBezTo>
                  <a:cubicBezTo>
                    <a:pt x="78" y="58"/>
                    <a:pt x="78" y="58"/>
                    <a:pt x="78" y="58"/>
                  </a:cubicBezTo>
                  <a:cubicBezTo>
                    <a:pt x="4" y="105"/>
                    <a:pt x="4" y="105"/>
                    <a:pt x="4" y="105"/>
                  </a:cubicBezTo>
                  <a:cubicBezTo>
                    <a:pt x="3" y="105"/>
                    <a:pt x="3" y="105"/>
                    <a:pt x="3" y="105"/>
                  </a:cubicBezTo>
                  <a:cubicBezTo>
                    <a:pt x="3" y="105"/>
                    <a:pt x="3" y="105"/>
                    <a:pt x="3" y="105"/>
                  </a:cubicBezTo>
                  <a:cubicBezTo>
                    <a:pt x="2" y="106"/>
                    <a:pt x="2" y="106"/>
                    <a:pt x="2" y="106"/>
                  </a:cubicBezTo>
                  <a:cubicBezTo>
                    <a:pt x="2" y="106"/>
                    <a:pt x="2" y="106"/>
                    <a:pt x="2" y="106"/>
                  </a:cubicBezTo>
                  <a:cubicBezTo>
                    <a:pt x="2" y="107"/>
                    <a:pt x="2" y="107"/>
                    <a:pt x="2" y="107"/>
                  </a:cubicBezTo>
                  <a:cubicBezTo>
                    <a:pt x="2" y="107"/>
                    <a:pt x="2" y="107"/>
                    <a:pt x="2" y="107"/>
                  </a:cubicBezTo>
                  <a:cubicBezTo>
                    <a:pt x="2" y="107"/>
                    <a:pt x="2" y="107"/>
                    <a:pt x="2" y="107"/>
                  </a:cubicBezTo>
                  <a:cubicBezTo>
                    <a:pt x="1" y="108"/>
                    <a:pt x="1" y="108"/>
                    <a:pt x="1" y="108"/>
                  </a:cubicBezTo>
                  <a:cubicBezTo>
                    <a:pt x="1" y="108"/>
                    <a:pt x="1" y="108"/>
                    <a:pt x="1" y="108"/>
                  </a:cubicBezTo>
                  <a:cubicBezTo>
                    <a:pt x="1" y="109"/>
                    <a:pt x="1" y="109"/>
                    <a:pt x="1" y="109"/>
                  </a:cubicBezTo>
                  <a:cubicBezTo>
                    <a:pt x="1" y="109"/>
                    <a:pt x="1" y="109"/>
                    <a:pt x="1" y="109"/>
                  </a:cubicBezTo>
                  <a:cubicBezTo>
                    <a:pt x="1" y="110"/>
                    <a:pt x="1" y="110"/>
                    <a:pt x="1" y="110"/>
                  </a:cubicBezTo>
                  <a:cubicBezTo>
                    <a:pt x="1" y="110"/>
                    <a:pt x="1" y="110"/>
                    <a:pt x="1" y="110"/>
                  </a:cubicBezTo>
                  <a:cubicBezTo>
                    <a:pt x="1" y="111"/>
                    <a:pt x="1" y="111"/>
                    <a:pt x="1" y="111"/>
                  </a:cubicBezTo>
                  <a:cubicBezTo>
                    <a:pt x="1" y="112"/>
                    <a:pt x="1" y="112"/>
                    <a:pt x="1" y="112"/>
                  </a:cubicBezTo>
                  <a:cubicBezTo>
                    <a:pt x="1" y="112"/>
                    <a:pt x="1" y="112"/>
                    <a:pt x="1" y="112"/>
                  </a:cubicBezTo>
                  <a:cubicBezTo>
                    <a:pt x="1" y="113"/>
                    <a:pt x="1" y="113"/>
                    <a:pt x="1" y="113"/>
                  </a:cubicBezTo>
                  <a:cubicBezTo>
                    <a:pt x="2" y="113"/>
                    <a:pt x="2" y="113"/>
                    <a:pt x="2" y="113"/>
                  </a:cubicBezTo>
                  <a:cubicBezTo>
                    <a:pt x="2" y="113"/>
                    <a:pt x="2" y="113"/>
                    <a:pt x="2" y="113"/>
                  </a:cubicBezTo>
                  <a:cubicBezTo>
                    <a:pt x="2" y="114"/>
                    <a:pt x="2" y="114"/>
                    <a:pt x="3" y="114"/>
                  </a:cubicBezTo>
                  <a:cubicBezTo>
                    <a:pt x="3" y="114"/>
                    <a:pt x="3" y="114"/>
                    <a:pt x="3" y="114"/>
                  </a:cubicBezTo>
                  <a:cubicBezTo>
                    <a:pt x="4" y="115"/>
                    <a:pt x="4" y="115"/>
                    <a:pt x="4" y="115"/>
                  </a:cubicBezTo>
                  <a:cubicBezTo>
                    <a:pt x="78" y="161"/>
                    <a:pt x="78" y="161"/>
                    <a:pt x="78" y="161"/>
                  </a:cubicBezTo>
                  <a:cubicBezTo>
                    <a:pt x="4" y="208"/>
                    <a:pt x="4" y="208"/>
                    <a:pt x="4" y="208"/>
                  </a:cubicBezTo>
                  <a:cubicBezTo>
                    <a:pt x="1" y="210"/>
                    <a:pt x="0" y="213"/>
                    <a:pt x="2" y="216"/>
                  </a:cubicBezTo>
                  <a:cubicBezTo>
                    <a:pt x="3" y="218"/>
                    <a:pt x="5" y="219"/>
                    <a:pt x="7" y="219"/>
                  </a:cubicBezTo>
                  <a:cubicBezTo>
                    <a:pt x="8" y="219"/>
                    <a:pt x="9" y="219"/>
                    <a:pt x="10" y="218"/>
                  </a:cubicBezTo>
                  <a:cubicBezTo>
                    <a:pt x="89" y="169"/>
                    <a:pt x="89" y="169"/>
                    <a:pt x="89" y="169"/>
                  </a:cubicBezTo>
                  <a:cubicBezTo>
                    <a:pt x="168" y="218"/>
                    <a:pt x="168" y="218"/>
                    <a:pt x="168" y="218"/>
                  </a:cubicBezTo>
                  <a:cubicBezTo>
                    <a:pt x="169" y="219"/>
                    <a:pt x="170" y="219"/>
                    <a:pt x="171" y="219"/>
                  </a:cubicBezTo>
                  <a:cubicBezTo>
                    <a:pt x="173" y="219"/>
                    <a:pt x="175" y="218"/>
                    <a:pt x="176" y="216"/>
                  </a:cubicBezTo>
                  <a:cubicBezTo>
                    <a:pt x="178" y="213"/>
                    <a:pt x="177" y="210"/>
                    <a:pt x="174" y="208"/>
                  </a:cubicBezTo>
                  <a:close/>
                  <a:moveTo>
                    <a:pt x="18" y="110"/>
                  </a:moveTo>
                  <a:cubicBezTo>
                    <a:pt x="89" y="65"/>
                    <a:pt x="89" y="65"/>
                    <a:pt x="89" y="65"/>
                  </a:cubicBezTo>
                  <a:cubicBezTo>
                    <a:pt x="160" y="110"/>
                    <a:pt x="160" y="110"/>
                    <a:pt x="160" y="110"/>
                  </a:cubicBezTo>
                  <a:cubicBezTo>
                    <a:pt x="89" y="154"/>
                    <a:pt x="89" y="154"/>
                    <a:pt x="89" y="154"/>
                  </a:cubicBezTo>
                  <a:lnTo>
                    <a:pt x="18" y="11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83" name="Freeform 46"/>
            <p:cNvSpPr>
              <a:spLocks/>
            </p:cNvSpPr>
            <p:nvPr/>
          </p:nvSpPr>
          <p:spPr bwMode="auto">
            <a:xfrm>
              <a:off x="6744" y="799"/>
              <a:ext cx="120" cy="38"/>
            </a:xfrm>
            <a:custGeom>
              <a:avLst/>
              <a:gdLst>
                <a:gd name="T0" fmla="*/ 250 w 250"/>
                <a:gd name="T1" fmla="*/ 72 h 81"/>
                <a:gd name="T2" fmla="*/ 241 w 250"/>
                <a:gd name="T3" fmla="*/ 81 h 81"/>
                <a:gd name="T4" fmla="*/ 9 w 250"/>
                <a:gd name="T5" fmla="*/ 81 h 81"/>
                <a:gd name="T6" fmla="*/ 0 w 250"/>
                <a:gd name="T7" fmla="*/ 72 h 81"/>
                <a:gd name="T8" fmla="*/ 0 w 250"/>
                <a:gd name="T9" fmla="*/ 9 h 81"/>
                <a:gd name="T10" fmla="*/ 9 w 250"/>
                <a:gd name="T11" fmla="*/ 0 h 81"/>
                <a:gd name="T12" fmla="*/ 241 w 250"/>
                <a:gd name="T13" fmla="*/ 0 h 81"/>
                <a:gd name="T14" fmla="*/ 250 w 250"/>
                <a:gd name="T15" fmla="*/ 9 h 81"/>
                <a:gd name="T16" fmla="*/ 250 w 250"/>
                <a:gd name="T17" fmla="*/ 72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0" h="81">
                  <a:moveTo>
                    <a:pt x="250" y="72"/>
                  </a:moveTo>
                  <a:cubicBezTo>
                    <a:pt x="250" y="77"/>
                    <a:pt x="246" y="81"/>
                    <a:pt x="241" y="81"/>
                  </a:cubicBezTo>
                  <a:cubicBezTo>
                    <a:pt x="9" y="81"/>
                    <a:pt x="9" y="81"/>
                    <a:pt x="9" y="81"/>
                  </a:cubicBezTo>
                  <a:cubicBezTo>
                    <a:pt x="4" y="81"/>
                    <a:pt x="0" y="77"/>
                    <a:pt x="0" y="72"/>
                  </a:cubicBezTo>
                  <a:cubicBezTo>
                    <a:pt x="0" y="9"/>
                    <a:pt x="0" y="9"/>
                    <a:pt x="0" y="9"/>
                  </a:cubicBezTo>
                  <a:cubicBezTo>
                    <a:pt x="0" y="4"/>
                    <a:pt x="4" y="0"/>
                    <a:pt x="9" y="0"/>
                  </a:cubicBezTo>
                  <a:cubicBezTo>
                    <a:pt x="241" y="0"/>
                    <a:pt x="241" y="0"/>
                    <a:pt x="241" y="0"/>
                  </a:cubicBezTo>
                  <a:cubicBezTo>
                    <a:pt x="246" y="0"/>
                    <a:pt x="250" y="4"/>
                    <a:pt x="250" y="9"/>
                  </a:cubicBezTo>
                  <a:lnTo>
                    <a:pt x="250" y="72"/>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84" name="Freeform 47"/>
            <p:cNvSpPr>
              <a:spLocks/>
            </p:cNvSpPr>
            <p:nvPr/>
          </p:nvSpPr>
          <p:spPr bwMode="auto">
            <a:xfrm>
              <a:off x="6744" y="805"/>
              <a:ext cx="114" cy="32"/>
            </a:xfrm>
            <a:custGeom>
              <a:avLst/>
              <a:gdLst>
                <a:gd name="T0" fmla="*/ 22 w 236"/>
                <a:gd name="T1" fmla="*/ 55 h 68"/>
                <a:gd name="T2" fmla="*/ 14 w 236"/>
                <a:gd name="T3" fmla="*/ 46 h 68"/>
                <a:gd name="T4" fmla="*/ 14 w 236"/>
                <a:gd name="T5" fmla="*/ 0 h 68"/>
                <a:gd name="T6" fmla="*/ 0 w 236"/>
                <a:gd name="T7" fmla="*/ 0 h 68"/>
                <a:gd name="T8" fmla="*/ 0 w 236"/>
                <a:gd name="T9" fmla="*/ 59 h 68"/>
                <a:gd name="T10" fmla="*/ 9 w 236"/>
                <a:gd name="T11" fmla="*/ 68 h 68"/>
                <a:gd name="T12" fmla="*/ 236 w 236"/>
                <a:gd name="T13" fmla="*/ 68 h 68"/>
                <a:gd name="T14" fmla="*/ 236 w 236"/>
                <a:gd name="T15" fmla="*/ 55 h 68"/>
                <a:gd name="T16" fmla="*/ 22 w 236"/>
                <a:gd name="T17" fmla="*/ 55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6" h="68">
                  <a:moveTo>
                    <a:pt x="22" y="55"/>
                  </a:moveTo>
                  <a:cubicBezTo>
                    <a:pt x="17" y="55"/>
                    <a:pt x="14" y="51"/>
                    <a:pt x="14" y="46"/>
                  </a:cubicBezTo>
                  <a:cubicBezTo>
                    <a:pt x="14" y="0"/>
                    <a:pt x="14" y="0"/>
                    <a:pt x="14" y="0"/>
                  </a:cubicBezTo>
                  <a:cubicBezTo>
                    <a:pt x="0" y="0"/>
                    <a:pt x="0" y="0"/>
                    <a:pt x="0" y="0"/>
                  </a:cubicBezTo>
                  <a:cubicBezTo>
                    <a:pt x="0" y="59"/>
                    <a:pt x="0" y="59"/>
                    <a:pt x="0" y="59"/>
                  </a:cubicBezTo>
                  <a:cubicBezTo>
                    <a:pt x="0" y="64"/>
                    <a:pt x="4" y="68"/>
                    <a:pt x="9" y="68"/>
                  </a:cubicBezTo>
                  <a:cubicBezTo>
                    <a:pt x="236" y="68"/>
                    <a:pt x="236" y="68"/>
                    <a:pt x="236" y="68"/>
                  </a:cubicBezTo>
                  <a:cubicBezTo>
                    <a:pt x="236" y="55"/>
                    <a:pt x="236" y="55"/>
                    <a:pt x="236" y="55"/>
                  </a:cubicBezTo>
                  <a:lnTo>
                    <a:pt x="22" y="55"/>
                  </a:lnTo>
                  <a:close/>
                </a:path>
              </a:pathLst>
            </a:custGeom>
            <a:solidFill>
              <a:srgbClr val="DB7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85" name="Freeform 48"/>
            <p:cNvSpPr>
              <a:spLocks/>
            </p:cNvSpPr>
            <p:nvPr/>
          </p:nvSpPr>
          <p:spPr bwMode="auto">
            <a:xfrm>
              <a:off x="6744" y="799"/>
              <a:ext cx="120" cy="38"/>
            </a:xfrm>
            <a:custGeom>
              <a:avLst/>
              <a:gdLst>
                <a:gd name="T0" fmla="*/ 241 w 250"/>
                <a:gd name="T1" fmla="*/ 81 h 81"/>
                <a:gd name="T2" fmla="*/ 236 w 250"/>
                <a:gd name="T3" fmla="*/ 81 h 81"/>
                <a:gd name="T4" fmla="*/ 236 w 250"/>
                <a:gd name="T5" fmla="*/ 22 h 81"/>
                <a:gd name="T6" fmla="*/ 228 w 250"/>
                <a:gd name="T7" fmla="*/ 13 h 81"/>
                <a:gd name="T8" fmla="*/ 0 w 250"/>
                <a:gd name="T9" fmla="*/ 13 h 81"/>
                <a:gd name="T10" fmla="*/ 0 w 250"/>
                <a:gd name="T11" fmla="*/ 9 h 81"/>
                <a:gd name="T12" fmla="*/ 9 w 250"/>
                <a:gd name="T13" fmla="*/ 0 h 81"/>
                <a:gd name="T14" fmla="*/ 241 w 250"/>
                <a:gd name="T15" fmla="*/ 0 h 81"/>
                <a:gd name="T16" fmla="*/ 250 w 250"/>
                <a:gd name="T17" fmla="*/ 9 h 81"/>
                <a:gd name="T18" fmla="*/ 250 w 250"/>
                <a:gd name="T19" fmla="*/ 72 h 81"/>
                <a:gd name="T20" fmla="*/ 241 w 250"/>
                <a:gd name="T21" fmla="*/ 81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0" h="81">
                  <a:moveTo>
                    <a:pt x="241" y="81"/>
                  </a:moveTo>
                  <a:cubicBezTo>
                    <a:pt x="236" y="81"/>
                    <a:pt x="236" y="81"/>
                    <a:pt x="236" y="81"/>
                  </a:cubicBezTo>
                  <a:cubicBezTo>
                    <a:pt x="236" y="22"/>
                    <a:pt x="236" y="22"/>
                    <a:pt x="236" y="22"/>
                  </a:cubicBezTo>
                  <a:cubicBezTo>
                    <a:pt x="236" y="17"/>
                    <a:pt x="232" y="13"/>
                    <a:pt x="228" y="13"/>
                  </a:cubicBezTo>
                  <a:cubicBezTo>
                    <a:pt x="0" y="13"/>
                    <a:pt x="0" y="13"/>
                    <a:pt x="0" y="13"/>
                  </a:cubicBezTo>
                  <a:cubicBezTo>
                    <a:pt x="0" y="9"/>
                    <a:pt x="0" y="9"/>
                    <a:pt x="0" y="9"/>
                  </a:cubicBezTo>
                  <a:cubicBezTo>
                    <a:pt x="0" y="4"/>
                    <a:pt x="4" y="0"/>
                    <a:pt x="9" y="0"/>
                  </a:cubicBezTo>
                  <a:cubicBezTo>
                    <a:pt x="241" y="0"/>
                    <a:pt x="241" y="0"/>
                    <a:pt x="241" y="0"/>
                  </a:cubicBezTo>
                  <a:cubicBezTo>
                    <a:pt x="246" y="0"/>
                    <a:pt x="250" y="4"/>
                    <a:pt x="250" y="9"/>
                  </a:cubicBezTo>
                  <a:cubicBezTo>
                    <a:pt x="250" y="72"/>
                    <a:pt x="250" y="72"/>
                    <a:pt x="250" y="72"/>
                  </a:cubicBezTo>
                  <a:cubicBezTo>
                    <a:pt x="250" y="77"/>
                    <a:pt x="246" y="81"/>
                    <a:pt x="241" y="81"/>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86" name="Oval 49"/>
            <p:cNvSpPr>
              <a:spLocks noChangeArrowheads="1"/>
            </p:cNvSpPr>
            <p:nvPr/>
          </p:nvSpPr>
          <p:spPr bwMode="auto">
            <a:xfrm>
              <a:off x="6755" y="822"/>
              <a:ext cx="30" cy="29"/>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87" name="Oval 50"/>
            <p:cNvSpPr>
              <a:spLocks noChangeArrowheads="1"/>
            </p:cNvSpPr>
            <p:nvPr/>
          </p:nvSpPr>
          <p:spPr bwMode="auto">
            <a:xfrm>
              <a:off x="6761" y="828"/>
              <a:ext cx="18" cy="17"/>
            </a:xfrm>
            <a:prstGeom prst="ellipse">
              <a:avLst/>
            </a:pr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88" name="Freeform 51"/>
            <p:cNvSpPr>
              <a:spLocks/>
            </p:cNvSpPr>
            <p:nvPr/>
          </p:nvSpPr>
          <p:spPr bwMode="auto">
            <a:xfrm>
              <a:off x="6761" y="831"/>
              <a:ext cx="15" cy="14"/>
            </a:xfrm>
            <a:custGeom>
              <a:avLst/>
              <a:gdLst>
                <a:gd name="T0" fmla="*/ 18 w 31"/>
                <a:gd name="T1" fmla="*/ 31 h 31"/>
                <a:gd name="T2" fmla="*/ 31 w 31"/>
                <a:gd name="T3" fmla="*/ 26 h 31"/>
                <a:gd name="T4" fmla="*/ 6 w 31"/>
                <a:gd name="T5" fmla="*/ 0 h 31"/>
                <a:gd name="T6" fmla="*/ 0 w 31"/>
                <a:gd name="T7" fmla="*/ 13 h 31"/>
                <a:gd name="T8" fmla="*/ 18 w 31"/>
                <a:gd name="T9" fmla="*/ 31 h 31"/>
              </a:gdLst>
              <a:ahLst/>
              <a:cxnLst>
                <a:cxn ang="0">
                  <a:pos x="T0" y="T1"/>
                </a:cxn>
                <a:cxn ang="0">
                  <a:pos x="T2" y="T3"/>
                </a:cxn>
                <a:cxn ang="0">
                  <a:pos x="T4" y="T5"/>
                </a:cxn>
                <a:cxn ang="0">
                  <a:pos x="T6" y="T7"/>
                </a:cxn>
                <a:cxn ang="0">
                  <a:pos x="T8" y="T9"/>
                </a:cxn>
              </a:cxnLst>
              <a:rect l="0" t="0" r="r" b="b"/>
              <a:pathLst>
                <a:path w="31" h="31">
                  <a:moveTo>
                    <a:pt x="18" y="31"/>
                  </a:moveTo>
                  <a:cubicBezTo>
                    <a:pt x="23" y="31"/>
                    <a:pt x="28" y="29"/>
                    <a:pt x="31" y="26"/>
                  </a:cubicBezTo>
                  <a:cubicBezTo>
                    <a:pt x="6" y="0"/>
                    <a:pt x="6" y="0"/>
                    <a:pt x="6" y="0"/>
                  </a:cubicBezTo>
                  <a:cubicBezTo>
                    <a:pt x="2" y="4"/>
                    <a:pt x="0" y="8"/>
                    <a:pt x="0" y="13"/>
                  </a:cubicBezTo>
                  <a:cubicBezTo>
                    <a:pt x="0" y="23"/>
                    <a:pt x="8" y="31"/>
                    <a:pt x="18" y="31"/>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89" name="Oval 52"/>
            <p:cNvSpPr>
              <a:spLocks noChangeArrowheads="1"/>
            </p:cNvSpPr>
            <p:nvPr/>
          </p:nvSpPr>
          <p:spPr bwMode="auto">
            <a:xfrm>
              <a:off x="6823" y="822"/>
              <a:ext cx="30" cy="29"/>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90" name="Oval 53"/>
            <p:cNvSpPr>
              <a:spLocks noChangeArrowheads="1"/>
            </p:cNvSpPr>
            <p:nvPr/>
          </p:nvSpPr>
          <p:spPr bwMode="auto">
            <a:xfrm>
              <a:off x="6829" y="828"/>
              <a:ext cx="18" cy="17"/>
            </a:xfrm>
            <a:prstGeom prst="ellipse">
              <a:avLst/>
            </a:pr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91" name="Freeform 54"/>
            <p:cNvSpPr>
              <a:spLocks/>
            </p:cNvSpPr>
            <p:nvPr/>
          </p:nvSpPr>
          <p:spPr bwMode="auto">
            <a:xfrm>
              <a:off x="6829" y="831"/>
              <a:ext cx="15" cy="14"/>
            </a:xfrm>
            <a:custGeom>
              <a:avLst/>
              <a:gdLst>
                <a:gd name="T0" fmla="*/ 18 w 31"/>
                <a:gd name="T1" fmla="*/ 31 h 31"/>
                <a:gd name="T2" fmla="*/ 31 w 31"/>
                <a:gd name="T3" fmla="*/ 26 h 31"/>
                <a:gd name="T4" fmla="*/ 6 w 31"/>
                <a:gd name="T5" fmla="*/ 0 h 31"/>
                <a:gd name="T6" fmla="*/ 0 w 31"/>
                <a:gd name="T7" fmla="*/ 13 h 31"/>
                <a:gd name="T8" fmla="*/ 18 w 31"/>
                <a:gd name="T9" fmla="*/ 31 h 31"/>
              </a:gdLst>
              <a:ahLst/>
              <a:cxnLst>
                <a:cxn ang="0">
                  <a:pos x="T0" y="T1"/>
                </a:cxn>
                <a:cxn ang="0">
                  <a:pos x="T2" y="T3"/>
                </a:cxn>
                <a:cxn ang="0">
                  <a:pos x="T4" y="T5"/>
                </a:cxn>
                <a:cxn ang="0">
                  <a:pos x="T6" y="T7"/>
                </a:cxn>
                <a:cxn ang="0">
                  <a:pos x="T8" y="T9"/>
                </a:cxn>
              </a:cxnLst>
              <a:rect l="0" t="0" r="r" b="b"/>
              <a:pathLst>
                <a:path w="31" h="31">
                  <a:moveTo>
                    <a:pt x="18" y="31"/>
                  </a:moveTo>
                  <a:cubicBezTo>
                    <a:pt x="23" y="31"/>
                    <a:pt x="28" y="29"/>
                    <a:pt x="31" y="26"/>
                  </a:cubicBezTo>
                  <a:cubicBezTo>
                    <a:pt x="6" y="0"/>
                    <a:pt x="6" y="0"/>
                    <a:pt x="6" y="0"/>
                  </a:cubicBezTo>
                  <a:cubicBezTo>
                    <a:pt x="2" y="4"/>
                    <a:pt x="0" y="8"/>
                    <a:pt x="0" y="13"/>
                  </a:cubicBezTo>
                  <a:cubicBezTo>
                    <a:pt x="0" y="23"/>
                    <a:pt x="8" y="31"/>
                    <a:pt x="18" y="31"/>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92" name="Freeform 55"/>
            <p:cNvSpPr>
              <a:spLocks noEditPoints="1"/>
            </p:cNvSpPr>
            <p:nvPr/>
          </p:nvSpPr>
          <p:spPr bwMode="auto">
            <a:xfrm>
              <a:off x="6740" y="638"/>
              <a:ext cx="128" cy="75"/>
            </a:xfrm>
            <a:custGeom>
              <a:avLst/>
              <a:gdLst>
                <a:gd name="T0" fmla="*/ 258 w 266"/>
                <a:gd name="T1" fmla="*/ 0 h 163"/>
                <a:gd name="T2" fmla="*/ 8 w 266"/>
                <a:gd name="T3" fmla="*/ 0 h 163"/>
                <a:gd name="T4" fmla="*/ 0 w 266"/>
                <a:gd name="T5" fmla="*/ 8 h 163"/>
                <a:gd name="T6" fmla="*/ 8 w 266"/>
                <a:gd name="T7" fmla="*/ 16 h 163"/>
                <a:gd name="T8" fmla="*/ 23 w 266"/>
                <a:gd name="T9" fmla="*/ 16 h 163"/>
                <a:gd name="T10" fmla="*/ 23 w 266"/>
                <a:gd name="T11" fmla="*/ 102 h 163"/>
                <a:gd name="T12" fmla="*/ 17 w 266"/>
                <a:gd name="T13" fmla="*/ 102 h 163"/>
                <a:gd name="T14" fmla="*/ 8 w 266"/>
                <a:gd name="T15" fmla="*/ 111 h 163"/>
                <a:gd name="T16" fmla="*/ 8 w 266"/>
                <a:gd name="T17" fmla="*/ 155 h 163"/>
                <a:gd name="T18" fmla="*/ 17 w 266"/>
                <a:gd name="T19" fmla="*/ 163 h 163"/>
                <a:gd name="T20" fmla="*/ 249 w 266"/>
                <a:gd name="T21" fmla="*/ 163 h 163"/>
                <a:gd name="T22" fmla="*/ 258 w 266"/>
                <a:gd name="T23" fmla="*/ 155 h 163"/>
                <a:gd name="T24" fmla="*/ 258 w 266"/>
                <a:gd name="T25" fmla="*/ 111 h 163"/>
                <a:gd name="T26" fmla="*/ 249 w 266"/>
                <a:gd name="T27" fmla="*/ 102 h 163"/>
                <a:gd name="T28" fmla="*/ 243 w 266"/>
                <a:gd name="T29" fmla="*/ 102 h 163"/>
                <a:gd name="T30" fmla="*/ 243 w 266"/>
                <a:gd name="T31" fmla="*/ 16 h 163"/>
                <a:gd name="T32" fmla="*/ 258 w 266"/>
                <a:gd name="T33" fmla="*/ 16 h 163"/>
                <a:gd name="T34" fmla="*/ 266 w 266"/>
                <a:gd name="T35" fmla="*/ 8 h 163"/>
                <a:gd name="T36" fmla="*/ 258 w 266"/>
                <a:gd name="T37" fmla="*/ 0 h 163"/>
                <a:gd name="T38" fmla="*/ 189 w 266"/>
                <a:gd name="T39" fmla="*/ 16 h 163"/>
                <a:gd name="T40" fmla="*/ 189 w 266"/>
                <a:gd name="T41" fmla="*/ 102 h 163"/>
                <a:gd name="T42" fmla="*/ 160 w 266"/>
                <a:gd name="T43" fmla="*/ 102 h 163"/>
                <a:gd name="T44" fmla="*/ 160 w 266"/>
                <a:gd name="T45" fmla="*/ 16 h 163"/>
                <a:gd name="T46" fmla="*/ 189 w 266"/>
                <a:gd name="T47" fmla="*/ 16 h 163"/>
                <a:gd name="T48" fmla="*/ 148 w 266"/>
                <a:gd name="T49" fmla="*/ 16 h 163"/>
                <a:gd name="T50" fmla="*/ 148 w 266"/>
                <a:gd name="T51" fmla="*/ 102 h 163"/>
                <a:gd name="T52" fmla="*/ 118 w 266"/>
                <a:gd name="T53" fmla="*/ 102 h 163"/>
                <a:gd name="T54" fmla="*/ 118 w 266"/>
                <a:gd name="T55" fmla="*/ 16 h 163"/>
                <a:gd name="T56" fmla="*/ 148 w 266"/>
                <a:gd name="T57" fmla="*/ 16 h 163"/>
                <a:gd name="T58" fmla="*/ 106 w 266"/>
                <a:gd name="T59" fmla="*/ 16 h 163"/>
                <a:gd name="T60" fmla="*/ 106 w 266"/>
                <a:gd name="T61" fmla="*/ 102 h 163"/>
                <a:gd name="T62" fmla="*/ 77 w 266"/>
                <a:gd name="T63" fmla="*/ 102 h 163"/>
                <a:gd name="T64" fmla="*/ 77 w 266"/>
                <a:gd name="T65" fmla="*/ 16 h 163"/>
                <a:gd name="T66" fmla="*/ 106 w 266"/>
                <a:gd name="T67" fmla="*/ 16 h 163"/>
                <a:gd name="T68" fmla="*/ 35 w 266"/>
                <a:gd name="T69" fmla="*/ 16 h 163"/>
                <a:gd name="T70" fmla="*/ 65 w 266"/>
                <a:gd name="T71" fmla="*/ 16 h 163"/>
                <a:gd name="T72" fmla="*/ 65 w 266"/>
                <a:gd name="T73" fmla="*/ 102 h 163"/>
                <a:gd name="T74" fmla="*/ 35 w 266"/>
                <a:gd name="T75" fmla="*/ 102 h 163"/>
                <a:gd name="T76" fmla="*/ 35 w 266"/>
                <a:gd name="T77" fmla="*/ 16 h 163"/>
                <a:gd name="T78" fmla="*/ 201 w 266"/>
                <a:gd name="T79" fmla="*/ 102 h 163"/>
                <a:gd name="T80" fmla="*/ 201 w 266"/>
                <a:gd name="T81" fmla="*/ 16 h 163"/>
                <a:gd name="T82" fmla="*/ 231 w 266"/>
                <a:gd name="T83" fmla="*/ 16 h 163"/>
                <a:gd name="T84" fmla="*/ 231 w 266"/>
                <a:gd name="T85" fmla="*/ 102 h 163"/>
                <a:gd name="T86" fmla="*/ 201 w 266"/>
                <a:gd name="T87" fmla="*/ 102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66" h="163">
                  <a:moveTo>
                    <a:pt x="258" y="0"/>
                  </a:moveTo>
                  <a:cubicBezTo>
                    <a:pt x="8" y="0"/>
                    <a:pt x="8" y="0"/>
                    <a:pt x="8" y="0"/>
                  </a:cubicBezTo>
                  <a:cubicBezTo>
                    <a:pt x="4" y="0"/>
                    <a:pt x="0" y="4"/>
                    <a:pt x="0" y="8"/>
                  </a:cubicBezTo>
                  <a:cubicBezTo>
                    <a:pt x="0" y="13"/>
                    <a:pt x="4" y="16"/>
                    <a:pt x="8" y="16"/>
                  </a:cubicBezTo>
                  <a:cubicBezTo>
                    <a:pt x="23" y="16"/>
                    <a:pt x="23" y="16"/>
                    <a:pt x="23" y="16"/>
                  </a:cubicBezTo>
                  <a:cubicBezTo>
                    <a:pt x="23" y="102"/>
                    <a:pt x="23" y="102"/>
                    <a:pt x="23" y="102"/>
                  </a:cubicBezTo>
                  <a:cubicBezTo>
                    <a:pt x="17" y="102"/>
                    <a:pt x="17" y="102"/>
                    <a:pt x="17" y="102"/>
                  </a:cubicBezTo>
                  <a:cubicBezTo>
                    <a:pt x="12" y="102"/>
                    <a:pt x="8" y="106"/>
                    <a:pt x="8" y="111"/>
                  </a:cubicBezTo>
                  <a:cubicBezTo>
                    <a:pt x="8" y="155"/>
                    <a:pt x="8" y="155"/>
                    <a:pt x="8" y="155"/>
                  </a:cubicBezTo>
                  <a:cubicBezTo>
                    <a:pt x="8" y="160"/>
                    <a:pt x="12" y="163"/>
                    <a:pt x="17" y="163"/>
                  </a:cubicBezTo>
                  <a:cubicBezTo>
                    <a:pt x="249" y="163"/>
                    <a:pt x="249" y="163"/>
                    <a:pt x="249" y="163"/>
                  </a:cubicBezTo>
                  <a:cubicBezTo>
                    <a:pt x="254" y="163"/>
                    <a:pt x="258" y="160"/>
                    <a:pt x="258" y="155"/>
                  </a:cubicBezTo>
                  <a:cubicBezTo>
                    <a:pt x="258" y="111"/>
                    <a:pt x="258" y="111"/>
                    <a:pt x="258" y="111"/>
                  </a:cubicBezTo>
                  <a:cubicBezTo>
                    <a:pt x="258" y="106"/>
                    <a:pt x="254" y="102"/>
                    <a:pt x="249" y="102"/>
                  </a:cubicBezTo>
                  <a:cubicBezTo>
                    <a:pt x="243" y="102"/>
                    <a:pt x="243" y="102"/>
                    <a:pt x="243" y="102"/>
                  </a:cubicBezTo>
                  <a:cubicBezTo>
                    <a:pt x="243" y="16"/>
                    <a:pt x="243" y="16"/>
                    <a:pt x="243" y="16"/>
                  </a:cubicBezTo>
                  <a:cubicBezTo>
                    <a:pt x="258" y="16"/>
                    <a:pt x="258" y="16"/>
                    <a:pt x="258" y="16"/>
                  </a:cubicBezTo>
                  <a:cubicBezTo>
                    <a:pt x="262" y="16"/>
                    <a:pt x="266" y="13"/>
                    <a:pt x="266" y="8"/>
                  </a:cubicBezTo>
                  <a:cubicBezTo>
                    <a:pt x="266" y="4"/>
                    <a:pt x="262" y="0"/>
                    <a:pt x="258" y="0"/>
                  </a:cubicBezTo>
                  <a:close/>
                  <a:moveTo>
                    <a:pt x="189" y="16"/>
                  </a:moveTo>
                  <a:cubicBezTo>
                    <a:pt x="189" y="102"/>
                    <a:pt x="189" y="102"/>
                    <a:pt x="189" y="102"/>
                  </a:cubicBezTo>
                  <a:cubicBezTo>
                    <a:pt x="160" y="102"/>
                    <a:pt x="160" y="102"/>
                    <a:pt x="160" y="102"/>
                  </a:cubicBezTo>
                  <a:cubicBezTo>
                    <a:pt x="160" y="16"/>
                    <a:pt x="160" y="16"/>
                    <a:pt x="160" y="16"/>
                  </a:cubicBezTo>
                  <a:lnTo>
                    <a:pt x="189" y="16"/>
                  </a:lnTo>
                  <a:close/>
                  <a:moveTo>
                    <a:pt x="148" y="16"/>
                  </a:moveTo>
                  <a:cubicBezTo>
                    <a:pt x="148" y="102"/>
                    <a:pt x="148" y="102"/>
                    <a:pt x="148" y="102"/>
                  </a:cubicBezTo>
                  <a:cubicBezTo>
                    <a:pt x="118" y="102"/>
                    <a:pt x="118" y="102"/>
                    <a:pt x="118" y="102"/>
                  </a:cubicBezTo>
                  <a:cubicBezTo>
                    <a:pt x="118" y="16"/>
                    <a:pt x="118" y="16"/>
                    <a:pt x="118" y="16"/>
                  </a:cubicBezTo>
                  <a:lnTo>
                    <a:pt x="148" y="16"/>
                  </a:lnTo>
                  <a:close/>
                  <a:moveTo>
                    <a:pt x="106" y="16"/>
                  </a:moveTo>
                  <a:cubicBezTo>
                    <a:pt x="106" y="102"/>
                    <a:pt x="106" y="102"/>
                    <a:pt x="106" y="102"/>
                  </a:cubicBezTo>
                  <a:cubicBezTo>
                    <a:pt x="77" y="102"/>
                    <a:pt x="77" y="102"/>
                    <a:pt x="77" y="102"/>
                  </a:cubicBezTo>
                  <a:cubicBezTo>
                    <a:pt x="77" y="16"/>
                    <a:pt x="77" y="16"/>
                    <a:pt x="77" y="16"/>
                  </a:cubicBezTo>
                  <a:lnTo>
                    <a:pt x="106" y="16"/>
                  </a:lnTo>
                  <a:close/>
                  <a:moveTo>
                    <a:pt x="35" y="16"/>
                  </a:moveTo>
                  <a:cubicBezTo>
                    <a:pt x="65" y="16"/>
                    <a:pt x="65" y="16"/>
                    <a:pt x="65" y="16"/>
                  </a:cubicBezTo>
                  <a:cubicBezTo>
                    <a:pt x="65" y="102"/>
                    <a:pt x="65" y="102"/>
                    <a:pt x="65" y="102"/>
                  </a:cubicBezTo>
                  <a:cubicBezTo>
                    <a:pt x="35" y="102"/>
                    <a:pt x="35" y="102"/>
                    <a:pt x="35" y="102"/>
                  </a:cubicBezTo>
                  <a:lnTo>
                    <a:pt x="35" y="16"/>
                  </a:lnTo>
                  <a:close/>
                  <a:moveTo>
                    <a:pt x="201" y="102"/>
                  </a:moveTo>
                  <a:cubicBezTo>
                    <a:pt x="201" y="16"/>
                    <a:pt x="201" y="16"/>
                    <a:pt x="201" y="16"/>
                  </a:cubicBezTo>
                  <a:cubicBezTo>
                    <a:pt x="231" y="16"/>
                    <a:pt x="231" y="16"/>
                    <a:pt x="231" y="16"/>
                  </a:cubicBezTo>
                  <a:cubicBezTo>
                    <a:pt x="231" y="102"/>
                    <a:pt x="231" y="102"/>
                    <a:pt x="231" y="102"/>
                  </a:cubicBezTo>
                  <a:lnTo>
                    <a:pt x="201" y="102"/>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93" name="Freeform 56"/>
            <p:cNvSpPr>
              <a:spLocks/>
            </p:cNvSpPr>
            <p:nvPr/>
          </p:nvSpPr>
          <p:spPr bwMode="auto">
            <a:xfrm>
              <a:off x="6744" y="692"/>
              <a:ext cx="114" cy="21"/>
            </a:xfrm>
            <a:custGeom>
              <a:avLst/>
              <a:gdLst>
                <a:gd name="T0" fmla="*/ 22 w 236"/>
                <a:gd name="T1" fmla="*/ 34 h 47"/>
                <a:gd name="T2" fmla="*/ 14 w 236"/>
                <a:gd name="T3" fmla="*/ 25 h 47"/>
                <a:gd name="T4" fmla="*/ 14 w 236"/>
                <a:gd name="T5" fmla="*/ 0 h 47"/>
                <a:gd name="T6" fmla="*/ 0 w 236"/>
                <a:gd name="T7" fmla="*/ 0 h 47"/>
                <a:gd name="T8" fmla="*/ 0 w 236"/>
                <a:gd name="T9" fmla="*/ 39 h 47"/>
                <a:gd name="T10" fmla="*/ 9 w 236"/>
                <a:gd name="T11" fmla="*/ 47 h 47"/>
                <a:gd name="T12" fmla="*/ 236 w 236"/>
                <a:gd name="T13" fmla="*/ 47 h 47"/>
                <a:gd name="T14" fmla="*/ 236 w 236"/>
                <a:gd name="T15" fmla="*/ 34 h 47"/>
                <a:gd name="T16" fmla="*/ 22 w 236"/>
                <a:gd name="T17" fmla="*/ 34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6" h="47">
                  <a:moveTo>
                    <a:pt x="22" y="34"/>
                  </a:moveTo>
                  <a:cubicBezTo>
                    <a:pt x="17" y="34"/>
                    <a:pt x="14" y="30"/>
                    <a:pt x="14" y="25"/>
                  </a:cubicBezTo>
                  <a:cubicBezTo>
                    <a:pt x="14" y="0"/>
                    <a:pt x="14" y="0"/>
                    <a:pt x="14" y="0"/>
                  </a:cubicBezTo>
                  <a:cubicBezTo>
                    <a:pt x="0" y="0"/>
                    <a:pt x="0" y="0"/>
                    <a:pt x="0" y="0"/>
                  </a:cubicBezTo>
                  <a:cubicBezTo>
                    <a:pt x="0" y="39"/>
                    <a:pt x="0" y="39"/>
                    <a:pt x="0" y="39"/>
                  </a:cubicBezTo>
                  <a:cubicBezTo>
                    <a:pt x="0" y="44"/>
                    <a:pt x="4" y="47"/>
                    <a:pt x="9" y="47"/>
                  </a:cubicBezTo>
                  <a:cubicBezTo>
                    <a:pt x="236" y="47"/>
                    <a:pt x="236" y="47"/>
                    <a:pt x="236" y="47"/>
                  </a:cubicBezTo>
                  <a:cubicBezTo>
                    <a:pt x="236" y="34"/>
                    <a:pt x="236" y="34"/>
                    <a:pt x="236" y="34"/>
                  </a:cubicBezTo>
                  <a:lnTo>
                    <a:pt x="22" y="34"/>
                  </a:lnTo>
                  <a:close/>
                </a:path>
              </a:pathLst>
            </a:custGeom>
            <a:solidFill>
              <a:srgbClr val="DB7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94" name="Freeform 57"/>
            <p:cNvSpPr>
              <a:spLocks/>
            </p:cNvSpPr>
            <p:nvPr/>
          </p:nvSpPr>
          <p:spPr bwMode="auto">
            <a:xfrm>
              <a:off x="6744" y="685"/>
              <a:ext cx="120" cy="28"/>
            </a:xfrm>
            <a:custGeom>
              <a:avLst/>
              <a:gdLst>
                <a:gd name="T0" fmla="*/ 241 w 250"/>
                <a:gd name="T1" fmla="*/ 61 h 61"/>
                <a:gd name="T2" fmla="*/ 236 w 250"/>
                <a:gd name="T3" fmla="*/ 61 h 61"/>
                <a:gd name="T4" fmla="*/ 236 w 250"/>
                <a:gd name="T5" fmla="*/ 22 h 61"/>
                <a:gd name="T6" fmla="*/ 228 w 250"/>
                <a:gd name="T7" fmla="*/ 14 h 61"/>
                <a:gd name="T8" fmla="*/ 0 w 250"/>
                <a:gd name="T9" fmla="*/ 14 h 61"/>
                <a:gd name="T10" fmla="*/ 0 w 250"/>
                <a:gd name="T11" fmla="*/ 9 h 61"/>
                <a:gd name="T12" fmla="*/ 9 w 250"/>
                <a:gd name="T13" fmla="*/ 0 h 61"/>
                <a:gd name="T14" fmla="*/ 241 w 250"/>
                <a:gd name="T15" fmla="*/ 0 h 61"/>
                <a:gd name="T16" fmla="*/ 250 w 250"/>
                <a:gd name="T17" fmla="*/ 9 h 61"/>
                <a:gd name="T18" fmla="*/ 250 w 250"/>
                <a:gd name="T19" fmla="*/ 53 h 61"/>
                <a:gd name="T20" fmla="*/ 241 w 250"/>
                <a:gd name="T21" fmla="*/ 6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0" h="61">
                  <a:moveTo>
                    <a:pt x="241" y="61"/>
                  </a:moveTo>
                  <a:cubicBezTo>
                    <a:pt x="236" y="61"/>
                    <a:pt x="236" y="61"/>
                    <a:pt x="236" y="61"/>
                  </a:cubicBezTo>
                  <a:cubicBezTo>
                    <a:pt x="236" y="22"/>
                    <a:pt x="236" y="22"/>
                    <a:pt x="236" y="22"/>
                  </a:cubicBezTo>
                  <a:cubicBezTo>
                    <a:pt x="236" y="18"/>
                    <a:pt x="232" y="14"/>
                    <a:pt x="228" y="14"/>
                  </a:cubicBezTo>
                  <a:cubicBezTo>
                    <a:pt x="0" y="14"/>
                    <a:pt x="0" y="14"/>
                    <a:pt x="0" y="14"/>
                  </a:cubicBezTo>
                  <a:cubicBezTo>
                    <a:pt x="0" y="9"/>
                    <a:pt x="0" y="9"/>
                    <a:pt x="0" y="9"/>
                  </a:cubicBezTo>
                  <a:cubicBezTo>
                    <a:pt x="0" y="4"/>
                    <a:pt x="4" y="0"/>
                    <a:pt x="9" y="0"/>
                  </a:cubicBezTo>
                  <a:cubicBezTo>
                    <a:pt x="241" y="0"/>
                    <a:pt x="241" y="0"/>
                    <a:pt x="241" y="0"/>
                  </a:cubicBezTo>
                  <a:cubicBezTo>
                    <a:pt x="246" y="0"/>
                    <a:pt x="250" y="4"/>
                    <a:pt x="250" y="9"/>
                  </a:cubicBezTo>
                  <a:cubicBezTo>
                    <a:pt x="250" y="53"/>
                    <a:pt x="250" y="53"/>
                    <a:pt x="250" y="53"/>
                  </a:cubicBezTo>
                  <a:cubicBezTo>
                    <a:pt x="250" y="58"/>
                    <a:pt x="246" y="61"/>
                    <a:pt x="241" y="61"/>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95" name="Freeform 58"/>
            <p:cNvSpPr>
              <a:spLocks/>
            </p:cNvSpPr>
            <p:nvPr/>
          </p:nvSpPr>
          <p:spPr bwMode="auto">
            <a:xfrm>
              <a:off x="7492" y="642"/>
              <a:ext cx="22" cy="104"/>
            </a:xfrm>
            <a:custGeom>
              <a:avLst/>
              <a:gdLst>
                <a:gd name="T0" fmla="*/ 39 w 45"/>
                <a:gd name="T1" fmla="*/ 180 h 226"/>
                <a:gd name="T2" fmla="*/ 33 w 45"/>
                <a:gd name="T3" fmla="*/ 180 h 226"/>
                <a:gd name="T4" fmla="*/ 33 w 45"/>
                <a:gd name="T5" fmla="*/ 0 h 226"/>
                <a:gd name="T6" fmla="*/ 12 w 45"/>
                <a:gd name="T7" fmla="*/ 0 h 226"/>
                <a:gd name="T8" fmla="*/ 12 w 45"/>
                <a:gd name="T9" fmla="*/ 180 h 226"/>
                <a:gd name="T10" fmla="*/ 5 w 45"/>
                <a:gd name="T11" fmla="*/ 180 h 226"/>
                <a:gd name="T12" fmla="*/ 0 w 45"/>
                <a:gd name="T13" fmla="*/ 186 h 226"/>
                <a:gd name="T14" fmla="*/ 0 w 45"/>
                <a:gd name="T15" fmla="*/ 226 h 226"/>
                <a:gd name="T16" fmla="*/ 45 w 45"/>
                <a:gd name="T17" fmla="*/ 226 h 226"/>
                <a:gd name="T18" fmla="*/ 45 w 45"/>
                <a:gd name="T19" fmla="*/ 186 h 226"/>
                <a:gd name="T20" fmla="*/ 39 w 45"/>
                <a:gd name="T21" fmla="*/ 180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5" h="226">
                  <a:moveTo>
                    <a:pt x="39" y="180"/>
                  </a:moveTo>
                  <a:cubicBezTo>
                    <a:pt x="33" y="180"/>
                    <a:pt x="33" y="180"/>
                    <a:pt x="33" y="180"/>
                  </a:cubicBezTo>
                  <a:cubicBezTo>
                    <a:pt x="33" y="0"/>
                    <a:pt x="33" y="0"/>
                    <a:pt x="33" y="0"/>
                  </a:cubicBezTo>
                  <a:cubicBezTo>
                    <a:pt x="12" y="0"/>
                    <a:pt x="12" y="0"/>
                    <a:pt x="12" y="0"/>
                  </a:cubicBezTo>
                  <a:cubicBezTo>
                    <a:pt x="12" y="180"/>
                    <a:pt x="12" y="180"/>
                    <a:pt x="12" y="180"/>
                  </a:cubicBezTo>
                  <a:cubicBezTo>
                    <a:pt x="5" y="180"/>
                    <a:pt x="5" y="180"/>
                    <a:pt x="5" y="180"/>
                  </a:cubicBezTo>
                  <a:cubicBezTo>
                    <a:pt x="2" y="180"/>
                    <a:pt x="0" y="182"/>
                    <a:pt x="0" y="186"/>
                  </a:cubicBezTo>
                  <a:cubicBezTo>
                    <a:pt x="0" y="226"/>
                    <a:pt x="0" y="226"/>
                    <a:pt x="0" y="226"/>
                  </a:cubicBezTo>
                  <a:cubicBezTo>
                    <a:pt x="45" y="226"/>
                    <a:pt x="45" y="226"/>
                    <a:pt x="45" y="226"/>
                  </a:cubicBezTo>
                  <a:cubicBezTo>
                    <a:pt x="45" y="186"/>
                    <a:pt x="45" y="186"/>
                    <a:pt x="45" y="186"/>
                  </a:cubicBezTo>
                  <a:cubicBezTo>
                    <a:pt x="45" y="182"/>
                    <a:pt x="42" y="180"/>
                    <a:pt x="39" y="180"/>
                  </a:cubicBezTo>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96" name="Freeform 59"/>
            <p:cNvSpPr>
              <a:spLocks/>
            </p:cNvSpPr>
            <p:nvPr/>
          </p:nvSpPr>
          <p:spPr bwMode="auto">
            <a:xfrm>
              <a:off x="7504" y="642"/>
              <a:ext cx="10" cy="104"/>
            </a:xfrm>
            <a:custGeom>
              <a:avLst/>
              <a:gdLst>
                <a:gd name="T0" fmla="*/ 14 w 20"/>
                <a:gd name="T1" fmla="*/ 180 h 226"/>
                <a:gd name="T2" fmla="*/ 8 w 20"/>
                <a:gd name="T3" fmla="*/ 180 h 226"/>
                <a:gd name="T4" fmla="*/ 8 w 20"/>
                <a:gd name="T5" fmla="*/ 0 h 226"/>
                <a:gd name="T6" fmla="*/ 0 w 20"/>
                <a:gd name="T7" fmla="*/ 0 h 226"/>
                <a:gd name="T8" fmla="*/ 0 w 20"/>
                <a:gd name="T9" fmla="*/ 180 h 226"/>
                <a:gd name="T10" fmla="*/ 6 w 20"/>
                <a:gd name="T11" fmla="*/ 180 h 226"/>
                <a:gd name="T12" fmla="*/ 12 w 20"/>
                <a:gd name="T13" fmla="*/ 186 h 226"/>
                <a:gd name="T14" fmla="*/ 12 w 20"/>
                <a:gd name="T15" fmla="*/ 226 h 226"/>
                <a:gd name="T16" fmla="*/ 20 w 20"/>
                <a:gd name="T17" fmla="*/ 226 h 226"/>
                <a:gd name="T18" fmla="*/ 20 w 20"/>
                <a:gd name="T19" fmla="*/ 186 h 226"/>
                <a:gd name="T20" fmla="*/ 14 w 20"/>
                <a:gd name="T21" fmla="*/ 180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 h="226">
                  <a:moveTo>
                    <a:pt x="14" y="180"/>
                  </a:moveTo>
                  <a:cubicBezTo>
                    <a:pt x="8" y="180"/>
                    <a:pt x="8" y="180"/>
                    <a:pt x="8" y="180"/>
                  </a:cubicBezTo>
                  <a:cubicBezTo>
                    <a:pt x="8" y="0"/>
                    <a:pt x="8" y="0"/>
                    <a:pt x="8" y="0"/>
                  </a:cubicBezTo>
                  <a:cubicBezTo>
                    <a:pt x="0" y="0"/>
                    <a:pt x="0" y="0"/>
                    <a:pt x="0" y="0"/>
                  </a:cubicBezTo>
                  <a:cubicBezTo>
                    <a:pt x="0" y="180"/>
                    <a:pt x="0" y="180"/>
                    <a:pt x="0" y="180"/>
                  </a:cubicBezTo>
                  <a:cubicBezTo>
                    <a:pt x="6" y="180"/>
                    <a:pt x="6" y="180"/>
                    <a:pt x="6" y="180"/>
                  </a:cubicBezTo>
                  <a:cubicBezTo>
                    <a:pt x="9" y="180"/>
                    <a:pt x="12" y="182"/>
                    <a:pt x="12" y="186"/>
                  </a:cubicBezTo>
                  <a:cubicBezTo>
                    <a:pt x="12" y="226"/>
                    <a:pt x="12" y="226"/>
                    <a:pt x="12" y="226"/>
                  </a:cubicBezTo>
                  <a:cubicBezTo>
                    <a:pt x="20" y="226"/>
                    <a:pt x="20" y="226"/>
                    <a:pt x="20" y="226"/>
                  </a:cubicBezTo>
                  <a:cubicBezTo>
                    <a:pt x="20" y="186"/>
                    <a:pt x="20" y="186"/>
                    <a:pt x="20" y="186"/>
                  </a:cubicBezTo>
                  <a:cubicBezTo>
                    <a:pt x="20" y="182"/>
                    <a:pt x="17" y="180"/>
                    <a:pt x="14" y="180"/>
                  </a:cubicBez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97" name="Freeform 60"/>
            <p:cNvSpPr>
              <a:spLocks/>
            </p:cNvSpPr>
            <p:nvPr/>
          </p:nvSpPr>
          <p:spPr bwMode="auto">
            <a:xfrm>
              <a:off x="7492" y="642"/>
              <a:ext cx="9" cy="104"/>
            </a:xfrm>
            <a:custGeom>
              <a:avLst/>
              <a:gdLst>
                <a:gd name="T0" fmla="*/ 19 w 19"/>
                <a:gd name="T1" fmla="*/ 0 h 226"/>
                <a:gd name="T2" fmla="*/ 12 w 19"/>
                <a:gd name="T3" fmla="*/ 0 h 226"/>
                <a:gd name="T4" fmla="*/ 12 w 19"/>
                <a:gd name="T5" fmla="*/ 180 h 226"/>
                <a:gd name="T6" fmla="*/ 5 w 19"/>
                <a:gd name="T7" fmla="*/ 180 h 226"/>
                <a:gd name="T8" fmla="*/ 0 w 19"/>
                <a:gd name="T9" fmla="*/ 186 h 226"/>
                <a:gd name="T10" fmla="*/ 0 w 19"/>
                <a:gd name="T11" fmla="*/ 226 h 226"/>
                <a:gd name="T12" fmla="*/ 7 w 19"/>
                <a:gd name="T13" fmla="*/ 226 h 226"/>
                <a:gd name="T14" fmla="*/ 7 w 19"/>
                <a:gd name="T15" fmla="*/ 186 h 226"/>
                <a:gd name="T16" fmla="*/ 13 w 19"/>
                <a:gd name="T17" fmla="*/ 180 h 226"/>
                <a:gd name="T18" fmla="*/ 19 w 19"/>
                <a:gd name="T19" fmla="*/ 180 h 226"/>
                <a:gd name="T20" fmla="*/ 19 w 19"/>
                <a:gd name="T21" fmla="*/ 0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 h="226">
                  <a:moveTo>
                    <a:pt x="19" y="0"/>
                  </a:moveTo>
                  <a:cubicBezTo>
                    <a:pt x="12" y="0"/>
                    <a:pt x="12" y="0"/>
                    <a:pt x="12" y="0"/>
                  </a:cubicBezTo>
                  <a:cubicBezTo>
                    <a:pt x="12" y="180"/>
                    <a:pt x="12" y="180"/>
                    <a:pt x="12" y="180"/>
                  </a:cubicBezTo>
                  <a:cubicBezTo>
                    <a:pt x="5" y="180"/>
                    <a:pt x="5" y="180"/>
                    <a:pt x="5" y="180"/>
                  </a:cubicBezTo>
                  <a:cubicBezTo>
                    <a:pt x="2" y="180"/>
                    <a:pt x="0" y="182"/>
                    <a:pt x="0" y="186"/>
                  </a:cubicBezTo>
                  <a:cubicBezTo>
                    <a:pt x="0" y="226"/>
                    <a:pt x="0" y="226"/>
                    <a:pt x="0" y="226"/>
                  </a:cubicBezTo>
                  <a:cubicBezTo>
                    <a:pt x="7" y="226"/>
                    <a:pt x="7" y="226"/>
                    <a:pt x="7" y="226"/>
                  </a:cubicBezTo>
                  <a:cubicBezTo>
                    <a:pt x="7" y="186"/>
                    <a:pt x="7" y="186"/>
                    <a:pt x="7" y="186"/>
                  </a:cubicBezTo>
                  <a:cubicBezTo>
                    <a:pt x="7" y="182"/>
                    <a:pt x="10" y="180"/>
                    <a:pt x="13" y="180"/>
                  </a:cubicBezTo>
                  <a:cubicBezTo>
                    <a:pt x="19" y="180"/>
                    <a:pt x="19" y="180"/>
                    <a:pt x="19" y="180"/>
                  </a:cubicBezTo>
                  <a:cubicBezTo>
                    <a:pt x="19" y="0"/>
                    <a:pt x="19" y="0"/>
                    <a:pt x="19" y="0"/>
                  </a:cubicBezTo>
                </a:path>
              </a:pathLst>
            </a:custGeom>
            <a:solidFill>
              <a:srgbClr val="FFC7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98" name="Freeform 61"/>
            <p:cNvSpPr>
              <a:spLocks/>
            </p:cNvSpPr>
            <p:nvPr/>
          </p:nvSpPr>
          <p:spPr bwMode="auto">
            <a:xfrm>
              <a:off x="7240" y="391"/>
              <a:ext cx="85" cy="81"/>
            </a:xfrm>
            <a:custGeom>
              <a:avLst/>
              <a:gdLst>
                <a:gd name="T0" fmla="*/ 85 w 85"/>
                <a:gd name="T1" fmla="*/ 53 h 81"/>
                <a:gd name="T2" fmla="*/ 56 w 85"/>
                <a:gd name="T3" fmla="*/ 81 h 81"/>
                <a:gd name="T4" fmla="*/ 0 w 85"/>
                <a:gd name="T5" fmla="*/ 28 h 81"/>
                <a:gd name="T6" fmla="*/ 30 w 85"/>
                <a:gd name="T7" fmla="*/ 0 h 81"/>
                <a:gd name="T8" fmla="*/ 85 w 85"/>
                <a:gd name="T9" fmla="*/ 53 h 81"/>
              </a:gdLst>
              <a:ahLst/>
              <a:cxnLst>
                <a:cxn ang="0">
                  <a:pos x="T0" y="T1"/>
                </a:cxn>
                <a:cxn ang="0">
                  <a:pos x="T2" y="T3"/>
                </a:cxn>
                <a:cxn ang="0">
                  <a:pos x="T4" y="T5"/>
                </a:cxn>
                <a:cxn ang="0">
                  <a:pos x="T6" y="T7"/>
                </a:cxn>
                <a:cxn ang="0">
                  <a:pos x="T8" y="T9"/>
                </a:cxn>
              </a:cxnLst>
              <a:rect l="0" t="0" r="r" b="b"/>
              <a:pathLst>
                <a:path w="85" h="81">
                  <a:moveTo>
                    <a:pt x="85" y="53"/>
                  </a:moveTo>
                  <a:lnTo>
                    <a:pt x="56" y="81"/>
                  </a:lnTo>
                  <a:lnTo>
                    <a:pt x="0" y="28"/>
                  </a:lnTo>
                  <a:lnTo>
                    <a:pt x="30" y="0"/>
                  </a:lnTo>
                  <a:lnTo>
                    <a:pt x="85" y="53"/>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99" name="Freeform 62"/>
            <p:cNvSpPr>
              <a:spLocks/>
            </p:cNvSpPr>
            <p:nvPr/>
          </p:nvSpPr>
          <p:spPr bwMode="auto">
            <a:xfrm>
              <a:off x="7063" y="221"/>
              <a:ext cx="202" cy="194"/>
            </a:xfrm>
            <a:custGeom>
              <a:avLst/>
              <a:gdLst>
                <a:gd name="T0" fmla="*/ 415 w 419"/>
                <a:gd name="T1" fmla="*/ 379 h 419"/>
                <a:gd name="T2" fmla="*/ 415 w 419"/>
                <a:gd name="T3" fmla="*/ 392 h 419"/>
                <a:gd name="T4" fmla="*/ 392 w 419"/>
                <a:gd name="T5" fmla="*/ 415 h 419"/>
                <a:gd name="T6" fmla="*/ 380 w 419"/>
                <a:gd name="T7" fmla="*/ 415 h 419"/>
                <a:gd name="T8" fmla="*/ 3 w 419"/>
                <a:gd name="T9" fmla="*/ 39 h 419"/>
                <a:gd name="T10" fmla="*/ 3 w 419"/>
                <a:gd name="T11" fmla="*/ 27 h 419"/>
                <a:gd name="T12" fmla="*/ 27 w 419"/>
                <a:gd name="T13" fmla="*/ 3 h 419"/>
                <a:gd name="T14" fmla="*/ 39 w 419"/>
                <a:gd name="T15" fmla="*/ 3 h 419"/>
                <a:gd name="T16" fmla="*/ 415 w 419"/>
                <a:gd name="T17" fmla="*/ 379 h 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9" h="419">
                  <a:moveTo>
                    <a:pt x="415" y="379"/>
                  </a:moveTo>
                  <a:cubicBezTo>
                    <a:pt x="419" y="383"/>
                    <a:pt x="419" y="388"/>
                    <a:pt x="415" y="392"/>
                  </a:cubicBezTo>
                  <a:cubicBezTo>
                    <a:pt x="392" y="415"/>
                    <a:pt x="392" y="415"/>
                    <a:pt x="392" y="415"/>
                  </a:cubicBezTo>
                  <a:cubicBezTo>
                    <a:pt x="388" y="419"/>
                    <a:pt x="383" y="419"/>
                    <a:pt x="380" y="415"/>
                  </a:cubicBezTo>
                  <a:cubicBezTo>
                    <a:pt x="3" y="39"/>
                    <a:pt x="3" y="39"/>
                    <a:pt x="3" y="39"/>
                  </a:cubicBezTo>
                  <a:cubicBezTo>
                    <a:pt x="0" y="35"/>
                    <a:pt x="0" y="30"/>
                    <a:pt x="3" y="27"/>
                  </a:cubicBezTo>
                  <a:cubicBezTo>
                    <a:pt x="27" y="3"/>
                    <a:pt x="27" y="3"/>
                    <a:pt x="27" y="3"/>
                  </a:cubicBezTo>
                  <a:cubicBezTo>
                    <a:pt x="30" y="0"/>
                    <a:pt x="36" y="0"/>
                    <a:pt x="39" y="3"/>
                  </a:cubicBezTo>
                  <a:lnTo>
                    <a:pt x="415" y="379"/>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100" name="Freeform 63"/>
            <p:cNvSpPr>
              <a:spLocks/>
            </p:cNvSpPr>
            <p:nvPr/>
          </p:nvSpPr>
          <p:spPr bwMode="auto">
            <a:xfrm>
              <a:off x="7281" y="430"/>
              <a:ext cx="372" cy="356"/>
            </a:xfrm>
            <a:custGeom>
              <a:avLst/>
              <a:gdLst>
                <a:gd name="T0" fmla="*/ 372 w 372"/>
                <a:gd name="T1" fmla="*/ 316 h 356"/>
                <a:gd name="T2" fmla="*/ 330 w 372"/>
                <a:gd name="T3" fmla="*/ 356 h 356"/>
                <a:gd name="T4" fmla="*/ 0 w 372"/>
                <a:gd name="T5" fmla="*/ 39 h 356"/>
                <a:gd name="T6" fmla="*/ 41 w 372"/>
                <a:gd name="T7" fmla="*/ 0 h 356"/>
                <a:gd name="T8" fmla="*/ 372 w 372"/>
                <a:gd name="T9" fmla="*/ 316 h 356"/>
              </a:gdLst>
              <a:ahLst/>
              <a:cxnLst>
                <a:cxn ang="0">
                  <a:pos x="T0" y="T1"/>
                </a:cxn>
                <a:cxn ang="0">
                  <a:pos x="T2" y="T3"/>
                </a:cxn>
                <a:cxn ang="0">
                  <a:pos x="T4" y="T5"/>
                </a:cxn>
                <a:cxn ang="0">
                  <a:pos x="T6" y="T7"/>
                </a:cxn>
                <a:cxn ang="0">
                  <a:pos x="T8" y="T9"/>
                </a:cxn>
              </a:cxnLst>
              <a:rect l="0" t="0" r="r" b="b"/>
              <a:pathLst>
                <a:path w="372" h="356">
                  <a:moveTo>
                    <a:pt x="372" y="316"/>
                  </a:moveTo>
                  <a:lnTo>
                    <a:pt x="330" y="356"/>
                  </a:lnTo>
                  <a:lnTo>
                    <a:pt x="0" y="39"/>
                  </a:lnTo>
                  <a:lnTo>
                    <a:pt x="41" y="0"/>
                  </a:lnTo>
                  <a:lnTo>
                    <a:pt x="372" y="316"/>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101" name="Freeform 64"/>
            <p:cNvSpPr>
              <a:spLocks/>
            </p:cNvSpPr>
            <p:nvPr/>
          </p:nvSpPr>
          <p:spPr bwMode="auto">
            <a:xfrm>
              <a:off x="7236" y="387"/>
              <a:ext cx="38" cy="35"/>
            </a:xfrm>
            <a:custGeom>
              <a:avLst/>
              <a:gdLst>
                <a:gd name="T0" fmla="*/ 9 w 79"/>
                <a:gd name="T1" fmla="*/ 77 h 77"/>
                <a:gd name="T2" fmla="*/ 4 w 79"/>
                <a:gd name="T3" fmla="*/ 75 h 77"/>
                <a:gd name="T4" fmla="*/ 4 w 79"/>
                <a:gd name="T5" fmla="*/ 64 h 77"/>
                <a:gd name="T6" fmla="*/ 64 w 79"/>
                <a:gd name="T7" fmla="*/ 3 h 77"/>
                <a:gd name="T8" fmla="*/ 75 w 79"/>
                <a:gd name="T9" fmla="*/ 3 h 77"/>
                <a:gd name="T10" fmla="*/ 75 w 79"/>
                <a:gd name="T11" fmla="*/ 15 h 77"/>
                <a:gd name="T12" fmla="*/ 15 w 79"/>
                <a:gd name="T13" fmla="*/ 75 h 77"/>
                <a:gd name="T14" fmla="*/ 9 w 79"/>
                <a:gd name="T15" fmla="*/ 77 h 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9" h="77">
                  <a:moveTo>
                    <a:pt x="9" y="77"/>
                  </a:moveTo>
                  <a:cubicBezTo>
                    <a:pt x="7" y="77"/>
                    <a:pt x="5" y="77"/>
                    <a:pt x="4" y="75"/>
                  </a:cubicBezTo>
                  <a:cubicBezTo>
                    <a:pt x="0" y="72"/>
                    <a:pt x="0" y="67"/>
                    <a:pt x="4" y="64"/>
                  </a:cubicBezTo>
                  <a:cubicBezTo>
                    <a:pt x="64" y="3"/>
                    <a:pt x="64" y="3"/>
                    <a:pt x="64" y="3"/>
                  </a:cubicBezTo>
                  <a:cubicBezTo>
                    <a:pt x="67" y="0"/>
                    <a:pt x="72" y="0"/>
                    <a:pt x="75" y="3"/>
                  </a:cubicBezTo>
                  <a:cubicBezTo>
                    <a:pt x="79" y="6"/>
                    <a:pt x="79" y="12"/>
                    <a:pt x="75" y="15"/>
                  </a:cubicBezTo>
                  <a:cubicBezTo>
                    <a:pt x="15" y="75"/>
                    <a:pt x="15" y="75"/>
                    <a:pt x="15" y="75"/>
                  </a:cubicBezTo>
                  <a:cubicBezTo>
                    <a:pt x="13" y="77"/>
                    <a:pt x="11" y="77"/>
                    <a:pt x="9" y="77"/>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102" name="Freeform 65"/>
            <p:cNvSpPr>
              <a:spLocks/>
            </p:cNvSpPr>
            <p:nvPr/>
          </p:nvSpPr>
          <p:spPr bwMode="auto">
            <a:xfrm>
              <a:off x="7142" y="297"/>
              <a:ext cx="28" cy="26"/>
            </a:xfrm>
            <a:custGeom>
              <a:avLst/>
              <a:gdLst>
                <a:gd name="T0" fmla="*/ 9 w 58"/>
                <a:gd name="T1" fmla="*/ 57 h 57"/>
                <a:gd name="T2" fmla="*/ 3 w 58"/>
                <a:gd name="T3" fmla="*/ 55 h 57"/>
                <a:gd name="T4" fmla="*/ 3 w 58"/>
                <a:gd name="T5" fmla="*/ 44 h 57"/>
                <a:gd name="T6" fmla="*/ 44 w 58"/>
                <a:gd name="T7" fmla="*/ 3 h 57"/>
                <a:gd name="T8" fmla="*/ 55 w 58"/>
                <a:gd name="T9" fmla="*/ 3 h 57"/>
                <a:gd name="T10" fmla="*/ 55 w 58"/>
                <a:gd name="T11" fmla="*/ 14 h 57"/>
                <a:gd name="T12" fmla="*/ 15 w 58"/>
                <a:gd name="T13" fmla="*/ 55 h 57"/>
                <a:gd name="T14" fmla="*/ 9 w 58"/>
                <a:gd name="T15" fmla="*/ 57 h 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8" h="57">
                  <a:moveTo>
                    <a:pt x="9" y="57"/>
                  </a:moveTo>
                  <a:cubicBezTo>
                    <a:pt x="7" y="57"/>
                    <a:pt x="5" y="56"/>
                    <a:pt x="3" y="55"/>
                  </a:cubicBezTo>
                  <a:cubicBezTo>
                    <a:pt x="0" y="52"/>
                    <a:pt x="0" y="47"/>
                    <a:pt x="3" y="44"/>
                  </a:cubicBezTo>
                  <a:cubicBezTo>
                    <a:pt x="44" y="3"/>
                    <a:pt x="44" y="3"/>
                    <a:pt x="44" y="3"/>
                  </a:cubicBezTo>
                  <a:cubicBezTo>
                    <a:pt x="47" y="0"/>
                    <a:pt x="52" y="0"/>
                    <a:pt x="55" y="3"/>
                  </a:cubicBezTo>
                  <a:cubicBezTo>
                    <a:pt x="58" y="6"/>
                    <a:pt x="58" y="11"/>
                    <a:pt x="55" y="14"/>
                  </a:cubicBezTo>
                  <a:cubicBezTo>
                    <a:pt x="15" y="55"/>
                    <a:pt x="15" y="55"/>
                    <a:pt x="15" y="55"/>
                  </a:cubicBezTo>
                  <a:cubicBezTo>
                    <a:pt x="13" y="56"/>
                    <a:pt x="11" y="57"/>
                    <a:pt x="9" y="57"/>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103" name="Freeform 66"/>
            <p:cNvSpPr>
              <a:spLocks/>
            </p:cNvSpPr>
            <p:nvPr/>
          </p:nvSpPr>
          <p:spPr bwMode="auto">
            <a:xfrm>
              <a:off x="7275" y="424"/>
              <a:ext cx="54" cy="51"/>
            </a:xfrm>
            <a:custGeom>
              <a:avLst/>
              <a:gdLst>
                <a:gd name="T0" fmla="*/ 9 w 111"/>
                <a:gd name="T1" fmla="*/ 110 h 110"/>
                <a:gd name="T2" fmla="*/ 3 w 111"/>
                <a:gd name="T3" fmla="*/ 108 h 110"/>
                <a:gd name="T4" fmla="*/ 3 w 111"/>
                <a:gd name="T5" fmla="*/ 96 h 110"/>
                <a:gd name="T6" fmla="*/ 96 w 111"/>
                <a:gd name="T7" fmla="*/ 3 h 110"/>
                <a:gd name="T8" fmla="*/ 108 w 111"/>
                <a:gd name="T9" fmla="*/ 3 h 110"/>
                <a:gd name="T10" fmla="*/ 108 w 111"/>
                <a:gd name="T11" fmla="*/ 15 h 110"/>
                <a:gd name="T12" fmla="*/ 15 w 111"/>
                <a:gd name="T13" fmla="*/ 108 h 110"/>
                <a:gd name="T14" fmla="*/ 9 w 111"/>
                <a:gd name="T15" fmla="*/ 110 h 1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1" h="110">
                  <a:moveTo>
                    <a:pt x="9" y="110"/>
                  </a:moveTo>
                  <a:cubicBezTo>
                    <a:pt x="7" y="110"/>
                    <a:pt x="5" y="109"/>
                    <a:pt x="3" y="108"/>
                  </a:cubicBezTo>
                  <a:cubicBezTo>
                    <a:pt x="0" y="104"/>
                    <a:pt x="0" y="99"/>
                    <a:pt x="3" y="96"/>
                  </a:cubicBezTo>
                  <a:cubicBezTo>
                    <a:pt x="96" y="3"/>
                    <a:pt x="96" y="3"/>
                    <a:pt x="96" y="3"/>
                  </a:cubicBezTo>
                  <a:cubicBezTo>
                    <a:pt x="100" y="0"/>
                    <a:pt x="105" y="0"/>
                    <a:pt x="108" y="3"/>
                  </a:cubicBezTo>
                  <a:cubicBezTo>
                    <a:pt x="111" y="6"/>
                    <a:pt x="111" y="11"/>
                    <a:pt x="108" y="15"/>
                  </a:cubicBezTo>
                  <a:cubicBezTo>
                    <a:pt x="15" y="108"/>
                    <a:pt x="15" y="108"/>
                    <a:pt x="15" y="108"/>
                  </a:cubicBezTo>
                  <a:cubicBezTo>
                    <a:pt x="13" y="109"/>
                    <a:pt x="11" y="110"/>
                    <a:pt x="9" y="110"/>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104" name="Freeform 67"/>
            <p:cNvSpPr>
              <a:spLocks/>
            </p:cNvSpPr>
            <p:nvPr/>
          </p:nvSpPr>
          <p:spPr bwMode="auto">
            <a:xfrm>
              <a:off x="7311" y="433"/>
              <a:ext cx="342" cy="317"/>
            </a:xfrm>
            <a:custGeom>
              <a:avLst/>
              <a:gdLst>
                <a:gd name="T0" fmla="*/ 342 w 342"/>
                <a:gd name="T1" fmla="*/ 313 h 317"/>
                <a:gd name="T2" fmla="*/ 338 w 342"/>
                <a:gd name="T3" fmla="*/ 317 h 317"/>
                <a:gd name="T4" fmla="*/ 0 w 342"/>
                <a:gd name="T5" fmla="*/ 14 h 317"/>
                <a:gd name="T6" fmla="*/ 14 w 342"/>
                <a:gd name="T7" fmla="*/ 0 h 317"/>
                <a:gd name="T8" fmla="*/ 342 w 342"/>
                <a:gd name="T9" fmla="*/ 313 h 317"/>
              </a:gdLst>
              <a:ahLst/>
              <a:cxnLst>
                <a:cxn ang="0">
                  <a:pos x="T0" y="T1"/>
                </a:cxn>
                <a:cxn ang="0">
                  <a:pos x="T2" y="T3"/>
                </a:cxn>
                <a:cxn ang="0">
                  <a:pos x="T4" y="T5"/>
                </a:cxn>
                <a:cxn ang="0">
                  <a:pos x="T6" y="T7"/>
                </a:cxn>
                <a:cxn ang="0">
                  <a:pos x="T8" y="T9"/>
                </a:cxn>
              </a:cxnLst>
              <a:rect l="0" t="0" r="r" b="b"/>
              <a:pathLst>
                <a:path w="342" h="317">
                  <a:moveTo>
                    <a:pt x="342" y="313"/>
                  </a:moveTo>
                  <a:lnTo>
                    <a:pt x="338" y="317"/>
                  </a:lnTo>
                  <a:lnTo>
                    <a:pt x="0" y="14"/>
                  </a:lnTo>
                  <a:lnTo>
                    <a:pt x="14" y="0"/>
                  </a:lnTo>
                  <a:lnTo>
                    <a:pt x="342" y="313"/>
                  </a:ln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105" name="Freeform 68"/>
            <p:cNvSpPr>
              <a:spLocks/>
            </p:cNvSpPr>
            <p:nvPr/>
          </p:nvSpPr>
          <p:spPr bwMode="auto">
            <a:xfrm>
              <a:off x="7284" y="458"/>
              <a:ext cx="331" cy="328"/>
            </a:xfrm>
            <a:custGeom>
              <a:avLst/>
              <a:gdLst>
                <a:gd name="T0" fmla="*/ 327 w 331"/>
                <a:gd name="T1" fmla="*/ 328 h 328"/>
                <a:gd name="T2" fmla="*/ 331 w 331"/>
                <a:gd name="T3" fmla="*/ 325 h 328"/>
                <a:gd name="T4" fmla="*/ 15 w 331"/>
                <a:gd name="T5" fmla="*/ 0 h 328"/>
                <a:gd name="T6" fmla="*/ 0 w 331"/>
                <a:gd name="T7" fmla="*/ 14 h 328"/>
                <a:gd name="T8" fmla="*/ 327 w 331"/>
                <a:gd name="T9" fmla="*/ 328 h 328"/>
              </a:gdLst>
              <a:ahLst/>
              <a:cxnLst>
                <a:cxn ang="0">
                  <a:pos x="T0" y="T1"/>
                </a:cxn>
                <a:cxn ang="0">
                  <a:pos x="T2" y="T3"/>
                </a:cxn>
                <a:cxn ang="0">
                  <a:pos x="T4" y="T5"/>
                </a:cxn>
                <a:cxn ang="0">
                  <a:pos x="T6" y="T7"/>
                </a:cxn>
                <a:cxn ang="0">
                  <a:pos x="T8" y="T9"/>
                </a:cxn>
              </a:cxnLst>
              <a:rect l="0" t="0" r="r" b="b"/>
              <a:pathLst>
                <a:path w="331" h="328">
                  <a:moveTo>
                    <a:pt x="327" y="328"/>
                  </a:moveTo>
                  <a:lnTo>
                    <a:pt x="331" y="325"/>
                  </a:lnTo>
                  <a:lnTo>
                    <a:pt x="15" y="0"/>
                  </a:lnTo>
                  <a:lnTo>
                    <a:pt x="0" y="14"/>
                  </a:lnTo>
                  <a:lnTo>
                    <a:pt x="327" y="328"/>
                  </a:lnTo>
                  <a:close/>
                </a:path>
              </a:pathLst>
            </a:custGeom>
            <a:solidFill>
              <a:srgbClr val="DB7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106" name="Freeform 69"/>
            <p:cNvSpPr>
              <a:spLocks/>
            </p:cNvSpPr>
            <p:nvPr/>
          </p:nvSpPr>
          <p:spPr bwMode="auto">
            <a:xfrm>
              <a:off x="7431" y="746"/>
              <a:ext cx="232" cy="32"/>
            </a:xfrm>
            <a:custGeom>
              <a:avLst/>
              <a:gdLst>
                <a:gd name="T0" fmla="*/ 481 w 481"/>
                <a:gd name="T1" fmla="*/ 14 h 69"/>
                <a:gd name="T2" fmla="*/ 467 w 481"/>
                <a:gd name="T3" fmla="*/ 0 h 69"/>
                <a:gd name="T4" fmla="*/ 15 w 481"/>
                <a:gd name="T5" fmla="*/ 0 h 69"/>
                <a:gd name="T6" fmla="*/ 0 w 481"/>
                <a:gd name="T7" fmla="*/ 14 h 69"/>
                <a:gd name="T8" fmla="*/ 0 w 481"/>
                <a:gd name="T9" fmla="*/ 55 h 69"/>
                <a:gd name="T10" fmla="*/ 15 w 481"/>
                <a:gd name="T11" fmla="*/ 69 h 69"/>
                <a:gd name="T12" fmla="*/ 467 w 481"/>
                <a:gd name="T13" fmla="*/ 69 h 69"/>
                <a:gd name="T14" fmla="*/ 481 w 481"/>
                <a:gd name="T15" fmla="*/ 55 h 69"/>
                <a:gd name="T16" fmla="*/ 481 w 481"/>
                <a:gd name="T17" fmla="*/ 14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1" h="69">
                  <a:moveTo>
                    <a:pt x="481" y="14"/>
                  </a:moveTo>
                  <a:cubicBezTo>
                    <a:pt x="481" y="6"/>
                    <a:pt x="475" y="0"/>
                    <a:pt x="467" y="0"/>
                  </a:cubicBezTo>
                  <a:cubicBezTo>
                    <a:pt x="15" y="0"/>
                    <a:pt x="15" y="0"/>
                    <a:pt x="15" y="0"/>
                  </a:cubicBezTo>
                  <a:cubicBezTo>
                    <a:pt x="7" y="0"/>
                    <a:pt x="0" y="6"/>
                    <a:pt x="0" y="14"/>
                  </a:cubicBezTo>
                  <a:cubicBezTo>
                    <a:pt x="0" y="55"/>
                    <a:pt x="0" y="55"/>
                    <a:pt x="0" y="55"/>
                  </a:cubicBezTo>
                  <a:cubicBezTo>
                    <a:pt x="0" y="63"/>
                    <a:pt x="7" y="69"/>
                    <a:pt x="15" y="69"/>
                  </a:cubicBezTo>
                  <a:cubicBezTo>
                    <a:pt x="467" y="69"/>
                    <a:pt x="467" y="69"/>
                    <a:pt x="467" y="69"/>
                  </a:cubicBezTo>
                  <a:cubicBezTo>
                    <a:pt x="475" y="69"/>
                    <a:pt x="481" y="63"/>
                    <a:pt x="481" y="55"/>
                  </a:cubicBezTo>
                  <a:lnTo>
                    <a:pt x="481" y="14"/>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107" name="Oval 70"/>
            <p:cNvSpPr>
              <a:spLocks noChangeArrowheads="1"/>
            </p:cNvSpPr>
            <p:nvPr/>
          </p:nvSpPr>
          <p:spPr bwMode="auto">
            <a:xfrm>
              <a:off x="7325" y="788"/>
              <a:ext cx="67" cy="63"/>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108" name="Oval 71"/>
            <p:cNvSpPr>
              <a:spLocks noChangeArrowheads="1"/>
            </p:cNvSpPr>
            <p:nvPr/>
          </p:nvSpPr>
          <p:spPr bwMode="auto">
            <a:xfrm>
              <a:off x="7459" y="788"/>
              <a:ext cx="66" cy="63"/>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109" name="Oval 72"/>
            <p:cNvSpPr>
              <a:spLocks noChangeArrowheads="1"/>
            </p:cNvSpPr>
            <p:nvPr/>
          </p:nvSpPr>
          <p:spPr bwMode="auto">
            <a:xfrm>
              <a:off x="7560" y="788"/>
              <a:ext cx="66" cy="63"/>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110" name="Freeform 73"/>
            <p:cNvSpPr>
              <a:spLocks/>
            </p:cNvSpPr>
            <p:nvPr/>
          </p:nvSpPr>
          <p:spPr bwMode="auto">
            <a:xfrm>
              <a:off x="7278" y="683"/>
              <a:ext cx="119" cy="136"/>
            </a:xfrm>
            <a:custGeom>
              <a:avLst/>
              <a:gdLst>
                <a:gd name="T0" fmla="*/ 247 w 247"/>
                <a:gd name="T1" fmla="*/ 0 h 295"/>
                <a:gd name="T2" fmla="*/ 66 w 247"/>
                <a:gd name="T3" fmla="*/ 0 h 295"/>
                <a:gd name="T4" fmla="*/ 16 w 247"/>
                <a:gd name="T5" fmla="*/ 295 h 295"/>
                <a:gd name="T6" fmla="*/ 197 w 247"/>
                <a:gd name="T7" fmla="*/ 295 h 295"/>
                <a:gd name="T8" fmla="*/ 247 w 247"/>
                <a:gd name="T9" fmla="*/ 0 h 295"/>
              </a:gdLst>
              <a:ahLst/>
              <a:cxnLst>
                <a:cxn ang="0">
                  <a:pos x="T0" y="T1"/>
                </a:cxn>
                <a:cxn ang="0">
                  <a:pos x="T2" y="T3"/>
                </a:cxn>
                <a:cxn ang="0">
                  <a:pos x="T4" y="T5"/>
                </a:cxn>
                <a:cxn ang="0">
                  <a:pos x="T6" y="T7"/>
                </a:cxn>
                <a:cxn ang="0">
                  <a:pos x="T8" y="T9"/>
                </a:cxn>
              </a:cxnLst>
              <a:rect l="0" t="0" r="r" b="b"/>
              <a:pathLst>
                <a:path w="247" h="295">
                  <a:moveTo>
                    <a:pt x="247" y="0"/>
                  </a:moveTo>
                  <a:cubicBezTo>
                    <a:pt x="193" y="0"/>
                    <a:pt x="97" y="0"/>
                    <a:pt x="66" y="0"/>
                  </a:cubicBezTo>
                  <a:cubicBezTo>
                    <a:pt x="0" y="76"/>
                    <a:pt x="16" y="295"/>
                    <a:pt x="16" y="295"/>
                  </a:cubicBezTo>
                  <a:cubicBezTo>
                    <a:pt x="197" y="295"/>
                    <a:pt x="197" y="295"/>
                    <a:pt x="197" y="295"/>
                  </a:cubicBezTo>
                  <a:cubicBezTo>
                    <a:pt x="197" y="295"/>
                    <a:pt x="181" y="76"/>
                    <a:pt x="247" y="0"/>
                  </a:cubicBez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111" name="Freeform 74"/>
            <p:cNvSpPr>
              <a:spLocks/>
            </p:cNvSpPr>
            <p:nvPr/>
          </p:nvSpPr>
          <p:spPr bwMode="auto">
            <a:xfrm>
              <a:off x="7470" y="778"/>
              <a:ext cx="1" cy="1"/>
            </a:xfrm>
            <a:custGeom>
              <a:avLst/>
              <a:gdLst>
                <a:gd name="T0" fmla="*/ 0 w 2"/>
                <a:gd name="T1" fmla="*/ 1 h 1"/>
                <a:gd name="T2" fmla="*/ 2 w 2"/>
                <a:gd name="T3" fmla="*/ 0 h 1"/>
                <a:gd name="T4" fmla="*/ 0 w 2"/>
                <a:gd name="T5" fmla="*/ 0 h 1"/>
                <a:gd name="T6" fmla="*/ 0 w 2"/>
                <a:gd name="T7" fmla="*/ 1 h 1"/>
              </a:gdLst>
              <a:ahLst/>
              <a:cxnLst>
                <a:cxn ang="0">
                  <a:pos x="T0" y="T1"/>
                </a:cxn>
                <a:cxn ang="0">
                  <a:pos x="T2" y="T3"/>
                </a:cxn>
                <a:cxn ang="0">
                  <a:pos x="T4" y="T5"/>
                </a:cxn>
                <a:cxn ang="0">
                  <a:pos x="T6" y="T7"/>
                </a:cxn>
              </a:cxnLst>
              <a:rect l="0" t="0" r="r" b="b"/>
              <a:pathLst>
                <a:path w="2" h="1">
                  <a:moveTo>
                    <a:pt x="0" y="1"/>
                  </a:moveTo>
                  <a:cubicBezTo>
                    <a:pt x="1" y="0"/>
                    <a:pt x="2" y="0"/>
                    <a:pt x="2" y="0"/>
                  </a:cubicBezTo>
                  <a:cubicBezTo>
                    <a:pt x="0" y="0"/>
                    <a:pt x="0" y="0"/>
                    <a:pt x="0" y="0"/>
                  </a:cubicBezTo>
                  <a:lnTo>
                    <a:pt x="0" y="1"/>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112" name="Freeform 75"/>
            <p:cNvSpPr>
              <a:spLocks/>
            </p:cNvSpPr>
            <p:nvPr/>
          </p:nvSpPr>
          <p:spPr bwMode="auto">
            <a:xfrm>
              <a:off x="7395" y="778"/>
              <a:ext cx="1" cy="1"/>
            </a:xfrm>
            <a:custGeom>
              <a:avLst/>
              <a:gdLst>
                <a:gd name="T0" fmla="*/ 0 w 3"/>
                <a:gd name="T1" fmla="*/ 1 h 1"/>
                <a:gd name="T2" fmla="*/ 3 w 3"/>
                <a:gd name="T3" fmla="*/ 0 h 1"/>
                <a:gd name="T4" fmla="*/ 0 w 3"/>
                <a:gd name="T5" fmla="*/ 0 h 1"/>
                <a:gd name="T6" fmla="*/ 0 w 3"/>
                <a:gd name="T7" fmla="*/ 1 h 1"/>
              </a:gdLst>
              <a:ahLst/>
              <a:cxnLst>
                <a:cxn ang="0">
                  <a:pos x="T0" y="T1"/>
                </a:cxn>
                <a:cxn ang="0">
                  <a:pos x="T2" y="T3"/>
                </a:cxn>
                <a:cxn ang="0">
                  <a:pos x="T4" y="T5"/>
                </a:cxn>
                <a:cxn ang="0">
                  <a:pos x="T6" y="T7"/>
                </a:cxn>
              </a:cxnLst>
              <a:rect l="0" t="0" r="r" b="b"/>
              <a:pathLst>
                <a:path w="3" h="1">
                  <a:moveTo>
                    <a:pt x="0" y="1"/>
                  </a:moveTo>
                  <a:cubicBezTo>
                    <a:pt x="1" y="0"/>
                    <a:pt x="2" y="0"/>
                    <a:pt x="3" y="0"/>
                  </a:cubicBezTo>
                  <a:cubicBezTo>
                    <a:pt x="0" y="0"/>
                    <a:pt x="0" y="0"/>
                    <a:pt x="0" y="0"/>
                  </a:cubicBezTo>
                  <a:lnTo>
                    <a:pt x="0" y="1"/>
                  </a:ln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113" name="Freeform 76"/>
            <p:cNvSpPr>
              <a:spLocks/>
            </p:cNvSpPr>
            <p:nvPr/>
          </p:nvSpPr>
          <p:spPr bwMode="auto">
            <a:xfrm>
              <a:off x="7278" y="683"/>
              <a:ext cx="44" cy="136"/>
            </a:xfrm>
            <a:custGeom>
              <a:avLst/>
              <a:gdLst>
                <a:gd name="T0" fmla="*/ 92 w 92"/>
                <a:gd name="T1" fmla="*/ 0 h 295"/>
                <a:gd name="T2" fmla="*/ 66 w 92"/>
                <a:gd name="T3" fmla="*/ 0 h 295"/>
                <a:gd name="T4" fmla="*/ 16 w 92"/>
                <a:gd name="T5" fmla="*/ 295 h 295"/>
                <a:gd name="T6" fmla="*/ 42 w 92"/>
                <a:gd name="T7" fmla="*/ 295 h 295"/>
                <a:gd name="T8" fmla="*/ 92 w 92"/>
                <a:gd name="T9" fmla="*/ 0 h 295"/>
              </a:gdLst>
              <a:ahLst/>
              <a:cxnLst>
                <a:cxn ang="0">
                  <a:pos x="T0" y="T1"/>
                </a:cxn>
                <a:cxn ang="0">
                  <a:pos x="T2" y="T3"/>
                </a:cxn>
                <a:cxn ang="0">
                  <a:pos x="T4" y="T5"/>
                </a:cxn>
                <a:cxn ang="0">
                  <a:pos x="T6" y="T7"/>
                </a:cxn>
                <a:cxn ang="0">
                  <a:pos x="T8" y="T9"/>
                </a:cxn>
              </a:cxnLst>
              <a:rect l="0" t="0" r="r" b="b"/>
              <a:pathLst>
                <a:path w="92" h="295">
                  <a:moveTo>
                    <a:pt x="92" y="0"/>
                  </a:moveTo>
                  <a:cubicBezTo>
                    <a:pt x="82" y="0"/>
                    <a:pt x="73" y="0"/>
                    <a:pt x="66" y="0"/>
                  </a:cubicBezTo>
                  <a:cubicBezTo>
                    <a:pt x="0" y="76"/>
                    <a:pt x="16" y="295"/>
                    <a:pt x="16" y="295"/>
                  </a:cubicBezTo>
                  <a:cubicBezTo>
                    <a:pt x="42" y="295"/>
                    <a:pt x="42" y="295"/>
                    <a:pt x="42" y="295"/>
                  </a:cubicBezTo>
                  <a:cubicBezTo>
                    <a:pt x="42" y="295"/>
                    <a:pt x="26" y="76"/>
                    <a:pt x="92" y="0"/>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114" name="Rectangle 77"/>
            <p:cNvSpPr>
              <a:spLocks noChangeArrowheads="1"/>
            </p:cNvSpPr>
            <p:nvPr/>
          </p:nvSpPr>
          <p:spPr bwMode="auto">
            <a:xfrm>
              <a:off x="7069" y="242"/>
              <a:ext cx="7" cy="233"/>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115" name="Freeform 78"/>
            <p:cNvSpPr>
              <a:spLocks/>
            </p:cNvSpPr>
            <p:nvPr/>
          </p:nvSpPr>
          <p:spPr bwMode="auto">
            <a:xfrm>
              <a:off x="7354" y="683"/>
              <a:ext cx="315" cy="136"/>
            </a:xfrm>
            <a:custGeom>
              <a:avLst/>
              <a:gdLst>
                <a:gd name="T0" fmla="*/ 642 w 656"/>
                <a:gd name="T1" fmla="*/ 206 h 295"/>
                <a:gd name="T2" fmla="*/ 219 w 656"/>
                <a:gd name="T3" fmla="*/ 206 h 295"/>
                <a:gd name="T4" fmla="*/ 217 w 656"/>
                <a:gd name="T5" fmla="*/ 207 h 295"/>
                <a:gd name="T6" fmla="*/ 217 w 656"/>
                <a:gd name="T7" fmla="*/ 0 h 295"/>
                <a:gd name="T8" fmla="*/ 66 w 656"/>
                <a:gd name="T9" fmla="*/ 0 h 295"/>
                <a:gd name="T10" fmla="*/ 16 w 656"/>
                <a:gd name="T11" fmla="*/ 295 h 295"/>
                <a:gd name="T12" fmla="*/ 642 w 656"/>
                <a:gd name="T13" fmla="*/ 295 h 295"/>
                <a:gd name="T14" fmla="*/ 656 w 656"/>
                <a:gd name="T15" fmla="*/ 281 h 295"/>
                <a:gd name="T16" fmla="*/ 656 w 656"/>
                <a:gd name="T17" fmla="*/ 221 h 295"/>
                <a:gd name="T18" fmla="*/ 642 w 656"/>
                <a:gd name="T19" fmla="*/ 206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56" h="295">
                  <a:moveTo>
                    <a:pt x="642" y="206"/>
                  </a:moveTo>
                  <a:cubicBezTo>
                    <a:pt x="219" y="206"/>
                    <a:pt x="219" y="206"/>
                    <a:pt x="219" y="206"/>
                  </a:cubicBezTo>
                  <a:cubicBezTo>
                    <a:pt x="219" y="206"/>
                    <a:pt x="218" y="206"/>
                    <a:pt x="217" y="207"/>
                  </a:cubicBezTo>
                  <a:cubicBezTo>
                    <a:pt x="217" y="0"/>
                    <a:pt x="217" y="0"/>
                    <a:pt x="217" y="0"/>
                  </a:cubicBezTo>
                  <a:cubicBezTo>
                    <a:pt x="217" y="0"/>
                    <a:pt x="119" y="0"/>
                    <a:pt x="66" y="0"/>
                  </a:cubicBezTo>
                  <a:cubicBezTo>
                    <a:pt x="0" y="76"/>
                    <a:pt x="16" y="295"/>
                    <a:pt x="16" y="295"/>
                  </a:cubicBezTo>
                  <a:cubicBezTo>
                    <a:pt x="642" y="295"/>
                    <a:pt x="642" y="295"/>
                    <a:pt x="642" y="295"/>
                  </a:cubicBezTo>
                  <a:cubicBezTo>
                    <a:pt x="650" y="295"/>
                    <a:pt x="656" y="289"/>
                    <a:pt x="656" y="281"/>
                  </a:cubicBezTo>
                  <a:cubicBezTo>
                    <a:pt x="656" y="221"/>
                    <a:pt x="656" y="221"/>
                    <a:pt x="656" y="221"/>
                  </a:cubicBezTo>
                  <a:cubicBezTo>
                    <a:pt x="656" y="213"/>
                    <a:pt x="650" y="206"/>
                    <a:pt x="642" y="206"/>
                  </a:cubicBez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116" name="Freeform 79"/>
            <p:cNvSpPr>
              <a:spLocks/>
            </p:cNvSpPr>
            <p:nvPr/>
          </p:nvSpPr>
          <p:spPr bwMode="auto">
            <a:xfrm>
              <a:off x="7354" y="683"/>
              <a:ext cx="104" cy="136"/>
            </a:xfrm>
            <a:custGeom>
              <a:avLst/>
              <a:gdLst>
                <a:gd name="T0" fmla="*/ 81 w 217"/>
                <a:gd name="T1" fmla="*/ 15 h 295"/>
                <a:gd name="T2" fmla="*/ 217 w 217"/>
                <a:gd name="T3" fmla="*/ 15 h 295"/>
                <a:gd name="T4" fmla="*/ 217 w 217"/>
                <a:gd name="T5" fmla="*/ 0 h 295"/>
                <a:gd name="T6" fmla="*/ 66 w 217"/>
                <a:gd name="T7" fmla="*/ 0 h 295"/>
                <a:gd name="T8" fmla="*/ 16 w 217"/>
                <a:gd name="T9" fmla="*/ 295 h 295"/>
                <a:gd name="T10" fmla="*/ 30 w 217"/>
                <a:gd name="T11" fmla="*/ 295 h 295"/>
                <a:gd name="T12" fmla="*/ 81 w 217"/>
                <a:gd name="T13" fmla="*/ 15 h 295"/>
              </a:gdLst>
              <a:ahLst/>
              <a:cxnLst>
                <a:cxn ang="0">
                  <a:pos x="T0" y="T1"/>
                </a:cxn>
                <a:cxn ang="0">
                  <a:pos x="T2" y="T3"/>
                </a:cxn>
                <a:cxn ang="0">
                  <a:pos x="T4" y="T5"/>
                </a:cxn>
                <a:cxn ang="0">
                  <a:pos x="T6" y="T7"/>
                </a:cxn>
                <a:cxn ang="0">
                  <a:pos x="T8" y="T9"/>
                </a:cxn>
                <a:cxn ang="0">
                  <a:pos x="T10" y="T11"/>
                </a:cxn>
                <a:cxn ang="0">
                  <a:pos x="T12" y="T13"/>
                </a:cxn>
              </a:cxnLst>
              <a:rect l="0" t="0" r="r" b="b"/>
              <a:pathLst>
                <a:path w="217" h="295">
                  <a:moveTo>
                    <a:pt x="81" y="15"/>
                  </a:moveTo>
                  <a:cubicBezTo>
                    <a:pt x="122" y="15"/>
                    <a:pt x="188" y="15"/>
                    <a:pt x="217" y="15"/>
                  </a:cubicBezTo>
                  <a:cubicBezTo>
                    <a:pt x="217" y="0"/>
                    <a:pt x="217" y="0"/>
                    <a:pt x="217" y="0"/>
                  </a:cubicBezTo>
                  <a:cubicBezTo>
                    <a:pt x="217" y="0"/>
                    <a:pt x="119" y="0"/>
                    <a:pt x="66" y="0"/>
                  </a:cubicBezTo>
                  <a:cubicBezTo>
                    <a:pt x="0" y="76"/>
                    <a:pt x="16" y="295"/>
                    <a:pt x="16" y="295"/>
                  </a:cubicBezTo>
                  <a:cubicBezTo>
                    <a:pt x="30" y="295"/>
                    <a:pt x="30" y="295"/>
                    <a:pt x="30" y="295"/>
                  </a:cubicBezTo>
                  <a:cubicBezTo>
                    <a:pt x="28" y="244"/>
                    <a:pt x="25" y="79"/>
                    <a:pt x="81" y="15"/>
                  </a:cubicBezTo>
                  <a:close/>
                </a:path>
              </a:pathLst>
            </a:custGeom>
            <a:solidFill>
              <a:srgbClr val="FFCB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117" name="Freeform 80"/>
            <p:cNvSpPr>
              <a:spLocks/>
            </p:cNvSpPr>
            <p:nvPr/>
          </p:nvSpPr>
          <p:spPr bwMode="auto">
            <a:xfrm>
              <a:off x="7361" y="813"/>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118" name="Freeform 81"/>
            <p:cNvSpPr>
              <a:spLocks/>
            </p:cNvSpPr>
            <p:nvPr/>
          </p:nvSpPr>
          <p:spPr bwMode="auto">
            <a:xfrm>
              <a:off x="7361" y="814"/>
              <a:ext cx="0" cy="1"/>
            </a:xfrm>
            <a:custGeom>
              <a:avLst/>
              <a:gdLst>
                <a:gd name="T0" fmla="*/ 1 h 1"/>
                <a:gd name="T1" fmla="*/ 0 h 1"/>
                <a:gd name="T2" fmla="*/ 1 h 1"/>
              </a:gdLst>
              <a:ahLst/>
              <a:cxnLst>
                <a:cxn ang="0">
                  <a:pos x="0" y="T0"/>
                </a:cxn>
                <a:cxn ang="0">
                  <a:pos x="0" y="T1"/>
                </a:cxn>
                <a:cxn ang="0">
                  <a:pos x="0" y="T2"/>
                </a:cxn>
              </a:cxnLst>
              <a:rect l="0" t="0" r="r" b="b"/>
              <a:pathLst>
                <a:path h="1">
                  <a:moveTo>
                    <a:pt x="0" y="1"/>
                  </a:moveTo>
                  <a:lnTo>
                    <a:pt x="0" y="0"/>
                  </a:lnTo>
                  <a:lnTo>
                    <a:pt x="0" y="1"/>
                  </a:ln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119" name="Freeform 82"/>
            <p:cNvSpPr>
              <a:spLocks/>
            </p:cNvSpPr>
            <p:nvPr/>
          </p:nvSpPr>
          <p:spPr bwMode="auto">
            <a:xfrm>
              <a:off x="7361" y="817"/>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120" name="Freeform 83"/>
            <p:cNvSpPr>
              <a:spLocks/>
            </p:cNvSpPr>
            <p:nvPr/>
          </p:nvSpPr>
          <p:spPr bwMode="auto">
            <a:xfrm>
              <a:off x="7368" y="778"/>
              <a:ext cx="301" cy="41"/>
            </a:xfrm>
            <a:custGeom>
              <a:avLst/>
              <a:gdLst>
                <a:gd name="T0" fmla="*/ 613 w 627"/>
                <a:gd name="T1" fmla="*/ 0 h 89"/>
                <a:gd name="T2" fmla="*/ 613 w 627"/>
                <a:gd name="T3" fmla="*/ 56 h 89"/>
                <a:gd name="T4" fmla="*/ 599 w 627"/>
                <a:gd name="T5" fmla="*/ 71 h 89"/>
                <a:gd name="T6" fmla="*/ 0 w 627"/>
                <a:gd name="T7" fmla="*/ 71 h 89"/>
                <a:gd name="T8" fmla="*/ 1 w 627"/>
                <a:gd name="T9" fmla="*/ 89 h 89"/>
                <a:gd name="T10" fmla="*/ 613 w 627"/>
                <a:gd name="T11" fmla="*/ 89 h 89"/>
                <a:gd name="T12" fmla="*/ 627 w 627"/>
                <a:gd name="T13" fmla="*/ 75 h 89"/>
                <a:gd name="T14" fmla="*/ 627 w 627"/>
                <a:gd name="T15" fmla="*/ 15 h 89"/>
                <a:gd name="T16" fmla="*/ 613 w 627"/>
                <a:gd name="T17"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7" h="89">
                  <a:moveTo>
                    <a:pt x="613" y="0"/>
                  </a:moveTo>
                  <a:cubicBezTo>
                    <a:pt x="613" y="56"/>
                    <a:pt x="613" y="56"/>
                    <a:pt x="613" y="56"/>
                  </a:cubicBezTo>
                  <a:cubicBezTo>
                    <a:pt x="613" y="64"/>
                    <a:pt x="607" y="71"/>
                    <a:pt x="599" y="71"/>
                  </a:cubicBezTo>
                  <a:cubicBezTo>
                    <a:pt x="0" y="71"/>
                    <a:pt x="0" y="71"/>
                    <a:pt x="0" y="71"/>
                  </a:cubicBezTo>
                  <a:cubicBezTo>
                    <a:pt x="0" y="78"/>
                    <a:pt x="1" y="84"/>
                    <a:pt x="1" y="89"/>
                  </a:cubicBezTo>
                  <a:cubicBezTo>
                    <a:pt x="613" y="89"/>
                    <a:pt x="613" y="89"/>
                    <a:pt x="613" y="89"/>
                  </a:cubicBezTo>
                  <a:cubicBezTo>
                    <a:pt x="621" y="89"/>
                    <a:pt x="627" y="83"/>
                    <a:pt x="627" y="75"/>
                  </a:cubicBezTo>
                  <a:cubicBezTo>
                    <a:pt x="627" y="15"/>
                    <a:pt x="627" y="15"/>
                    <a:pt x="627" y="15"/>
                  </a:cubicBezTo>
                  <a:cubicBezTo>
                    <a:pt x="627" y="7"/>
                    <a:pt x="621" y="1"/>
                    <a:pt x="613" y="0"/>
                  </a:cubicBezTo>
                  <a:close/>
                </a:path>
              </a:pathLst>
            </a:custGeom>
            <a:solidFill>
              <a:srgbClr val="DB9D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121" name="Freeform 84"/>
            <p:cNvSpPr>
              <a:spLocks/>
            </p:cNvSpPr>
            <p:nvPr/>
          </p:nvSpPr>
          <p:spPr bwMode="auto">
            <a:xfrm>
              <a:off x="7374" y="698"/>
              <a:ext cx="71" cy="80"/>
            </a:xfrm>
            <a:custGeom>
              <a:avLst/>
              <a:gdLst>
                <a:gd name="T0" fmla="*/ 146 w 146"/>
                <a:gd name="T1" fmla="*/ 174 h 174"/>
                <a:gd name="T2" fmla="*/ 146 w 146"/>
                <a:gd name="T3" fmla="*/ 0 h 174"/>
                <a:gd name="T4" fmla="*/ 40 w 146"/>
                <a:gd name="T5" fmla="*/ 0 h 174"/>
                <a:gd name="T6" fmla="*/ 0 w 146"/>
                <a:gd name="T7" fmla="*/ 174 h 174"/>
                <a:gd name="T8" fmla="*/ 146 w 146"/>
                <a:gd name="T9" fmla="*/ 174 h 174"/>
              </a:gdLst>
              <a:ahLst/>
              <a:cxnLst>
                <a:cxn ang="0">
                  <a:pos x="T0" y="T1"/>
                </a:cxn>
                <a:cxn ang="0">
                  <a:pos x="T2" y="T3"/>
                </a:cxn>
                <a:cxn ang="0">
                  <a:pos x="T4" y="T5"/>
                </a:cxn>
                <a:cxn ang="0">
                  <a:pos x="T6" y="T7"/>
                </a:cxn>
                <a:cxn ang="0">
                  <a:pos x="T8" y="T9"/>
                </a:cxn>
              </a:cxnLst>
              <a:rect l="0" t="0" r="r" b="b"/>
              <a:pathLst>
                <a:path w="146" h="174">
                  <a:moveTo>
                    <a:pt x="146" y="174"/>
                  </a:moveTo>
                  <a:cubicBezTo>
                    <a:pt x="146" y="0"/>
                    <a:pt x="146" y="0"/>
                    <a:pt x="146" y="0"/>
                  </a:cubicBezTo>
                  <a:cubicBezTo>
                    <a:pt x="146" y="0"/>
                    <a:pt x="82" y="0"/>
                    <a:pt x="40" y="0"/>
                  </a:cubicBezTo>
                  <a:cubicBezTo>
                    <a:pt x="8" y="38"/>
                    <a:pt x="0" y="119"/>
                    <a:pt x="0" y="174"/>
                  </a:cubicBezTo>
                  <a:lnTo>
                    <a:pt x="146" y="174"/>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122" name="Freeform 85"/>
            <p:cNvSpPr>
              <a:spLocks/>
            </p:cNvSpPr>
            <p:nvPr/>
          </p:nvSpPr>
          <p:spPr bwMode="auto">
            <a:xfrm>
              <a:off x="7374" y="698"/>
              <a:ext cx="71" cy="80"/>
            </a:xfrm>
            <a:custGeom>
              <a:avLst/>
              <a:gdLst>
                <a:gd name="T0" fmla="*/ 146 w 146"/>
                <a:gd name="T1" fmla="*/ 174 h 174"/>
                <a:gd name="T2" fmla="*/ 40 w 146"/>
                <a:gd name="T3" fmla="*/ 0 h 174"/>
                <a:gd name="T4" fmla="*/ 0 w 146"/>
                <a:gd name="T5" fmla="*/ 174 h 174"/>
                <a:gd name="T6" fmla="*/ 146 w 146"/>
                <a:gd name="T7" fmla="*/ 174 h 174"/>
              </a:gdLst>
              <a:ahLst/>
              <a:cxnLst>
                <a:cxn ang="0">
                  <a:pos x="T0" y="T1"/>
                </a:cxn>
                <a:cxn ang="0">
                  <a:pos x="T2" y="T3"/>
                </a:cxn>
                <a:cxn ang="0">
                  <a:pos x="T4" y="T5"/>
                </a:cxn>
                <a:cxn ang="0">
                  <a:pos x="T6" y="T7"/>
                </a:cxn>
              </a:cxnLst>
              <a:rect l="0" t="0" r="r" b="b"/>
              <a:pathLst>
                <a:path w="146" h="174">
                  <a:moveTo>
                    <a:pt x="146" y="174"/>
                  </a:moveTo>
                  <a:cubicBezTo>
                    <a:pt x="146" y="174"/>
                    <a:pt x="84" y="73"/>
                    <a:pt x="40" y="0"/>
                  </a:cubicBezTo>
                  <a:cubicBezTo>
                    <a:pt x="8" y="38"/>
                    <a:pt x="0" y="119"/>
                    <a:pt x="0" y="174"/>
                  </a:cubicBezTo>
                  <a:lnTo>
                    <a:pt x="146" y="174"/>
                  </a:lnTo>
                  <a:close/>
                </a:path>
              </a:pathLst>
            </a:custGeom>
            <a:solidFill>
              <a:srgbClr val="006FC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123" name="Oval 86"/>
            <p:cNvSpPr>
              <a:spLocks noChangeArrowheads="1"/>
            </p:cNvSpPr>
            <p:nvPr/>
          </p:nvSpPr>
          <p:spPr bwMode="auto">
            <a:xfrm>
              <a:off x="7376" y="788"/>
              <a:ext cx="66" cy="63"/>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124" name="Oval 87"/>
            <p:cNvSpPr>
              <a:spLocks noChangeArrowheads="1"/>
            </p:cNvSpPr>
            <p:nvPr/>
          </p:nvSpPr>
          <p:spPr bwMode="auto">
            <a:xfrm>
              <a:off x="7392" y="802"/>
              <a:ext cx="35" cy="35"/>
            </a:xfrm>
            <a:prstGeom prst="ellipse">
              <a:avLst/>
            </a:pr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125" name="Oval 88"/>
            <p:cNvSpPr>
              <a:spLocks noChangeArrowheads="1"/>
            </p:cNvSpPr>
            <p:nvPr/>
          </p:nvSpPr>
          <p:spPr bwMode="auto">
            <a:xfrm>
              <a:off x="7579" y="788"/>
              <a:ext cx="67" cy="63"/>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126" name="Oval 89"/>
            <p:cNvSpPr>
              <a:spLocks noChangeArrowheads="1"/>
            </p:cNvSpPr>
            <p:nvPr/>
          </p:nvSpPr>
          <p:spPr bwMode="auto">
            <a:xfrm>
              <a:off x="7509" y="788"/>
              <a:ext cx="66" cy="63"/>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127" name="Freeform 90"/>
            <p:cNvSpPr>
              <a:spLocks/>
            </p:cNvSpPr>
            <p:nvPr/>
          </p:nvSpPr>
          <p:spPr bwMode="auto">
            <a:xfrm>
              <a:off x="7392" y="807"/>
              <a:ext cx="29" cy="30"/>
            </a:xfrm>
            <a:custGeom>
              <a:avLst/>
              <a:gdLst>
                <a:gd name="T0" fmla="*/ 37 w 62"/>
                <a:gd name="T1" fmla="*/ 63 h 63"/>
                <a:gd name="T2" fmla="*/ 62 w 62"/>
                <a:gd name="T3" fmla="*/ 52 h 63"/>
                <a:gd name="T4" fmla="*/ 10 w 62"/>
                <a:gd name="T5" fmla="*/ 0 h 63"/>
                <a:gd name="T6" fmla="*/ 0 w 62"/>
                <a:gd name="T7" fmla="*/ 26 h 63"/>
                <a:gd name="T8" fmla="*/ 37 w 62"/>
                <a:gd name="T9" fmla="*/ 63 h 63"/>
              </a:gdLst>
              <a:ahLst/>
              <a:cxnLst>
                <a:cxn ang="0">
                  <a:pos x="T0" y="T1"/>
                </a:cxn>
                <a:cxn ang="0">
                  <a:pos x="T2" y="T3"/>
                </a:cxn>
                <a:cxn ang="0">
                  <a:pos x="T4" y="T5"/>
                </a:cxn>
                <a:cxn ang="0">
                  <a:pos x="T6" y="T7"/>
                </a:cxn>
                <a:cxn ang="0">
                  <a:pos x="T8" y="T9"/>
                </a:cxn>
              </a:cxnLst>
              <a:rect l="0" t="0" r="r" b="b"/>
              <a:pathLst>
                <a:path w="62" h="63">
                  <a:moveTo>
                    <a:pt x="37" y="63"/>
                  </a:moveTo>
                  <a:cubicBezTo>
                    <a:pt x="47" y="63"/>
                    <a:pt x="56" y="59"/>
                    <a:pt x="62" y="52"/>
                  </a:cubicBezTo>
                  <a:cubicBezTo>
                    <a:pt x="10" y="0"/>
                    <a:pt x="10" y="0"/>
                    <a:pt x="10" y="0"/>
                  </a:cubicBezTo>
                  <a:cubicBezTo>
                    <a:pt x="4" y="7"/>
                    <a:pt x="0" y="16"/>
                    <a:pt x="0" y="26"/>
                  </a:cubicBezTo>
                  <a:cubicBezTo>
                    <a:pt x="0" y="46"/>
                    <a:pt x="16" y="63"/>
                    <a:pt x="37" y="63"/>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128" name="Freeform 91"/>
            <p:cNvSpPr>
              <a:spLocks/>
            </p:cNvSpPr>
            <p:nvPr/>
          </p:nvSpPr>
          <p:spPr bwMode="auto">
            <a:xfrm>
              <a:off x="7301" y="790"/>
              <a:ext cx="42" cy="5"/>
            </a:xfrm>
            <a:custGeom>
              <a:avLst/>
              <a:gdLst>
                <a:gd name="T0" fmla="*/ 81 w 87"/>
                <a:gd name="T1" fmla="*/ 12 h 12"/>
                <a:gd name="T2" fmla="*/ 6 w 87"/>
                <a:gd name="T3" fmla="*/ 12 h 12"/>
                <a:gd name="T4" fmla="*/ 0 w 87"/>
                <a:gd name="T5" fmla="*/ 6 h 12"/>
                <a:gd name="T6" fmla="*/ 6 w 87"/>
                <a:gd name="T7" fmla="*/ 0 h 12"/>
                <a:gd name="T8" fmla="*/ 81 w 87"/>
                <a:gd name="T9" fmla="*/ 0 h 12"/>
                <a:gd name="T10" fmla="*/ 87 w 87"/>
                <a:gd name="T11" fmla="*/ 6 h 12"/>
                <a:gd name="T12" fmla="*/ 81 w 87"/>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87" h="12">
                  <a:moveTo>
                    <a:pt x="81" y="12"/>
                  </a:moveTo>
                  <a:cubicBezTo>
                    <a:pt x="6" y="12"/>
                    <a:pt x="6" y="12"/>
                    <a:pt x="6" y="12"/>
                  </a:cubicBezTo>
                  <a:cubicBezTo>
                    <a:pt x="2" y="12"/>
                    <a:pt x="0" y="9"/>
                    <a:pt x="0" y="6"/>
                  </a:cubicBezTo>
                  <a:cubicBezTo>
                    <a:pt x="0" y="3"/>
                    <a:pt x="2" y="0"/>
                    <a:pt x="6" y="0"/>
                  </a:cubicBezTo>
                  <a:cubicBezTo>
                    <a:pt x="81" y="0"/>
                    <a:pt x="81" y="0"/>
                    <a:pt x="81" y="0"/>
                  </a:cubicBezTo>
                  <a:cubicBezTo>
                    <a:pt x="84" y="0"/>
                    <a:pt x="87" y="3"/>
                    <a:pt x="87" y="6"/>
                  </a:cubicBezTo>
                  <a:cubicBezTo>
                    <a:pt x="87" y="9"/>
                    <a:pt x="84" y="12"/>
                    <a:pt x="81" y="12"/>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129" name="Freeform 92"/>
            <p:cNvSpPr>
              <a:spLocks/>
            </p:cNvSpPr>
            <p:nvPr/>
          </p:nvSpPr>
          <p:spPr bwMode="auto">
            <a:xfrm>
              <a:off x="7301" y="802"/>
              <a:ext cx="42" cy="6"/>
            </a:xfrm>
            <a:custGeom>
              <a:avLst/>
              <a:gdLst>
                <a:gd name="T0" fmla="*/ 81 w 87"/>
                <a:gd name="T1" fmla="*/ 12 h 12"/>
                <a:gd name="T2" fmla="*/ 6 w 87"/>
                <a:gd name="T3" fmla="*/ 12 h 12"/>
                <a:gd name="T4" fmla="*/ 0 w 87"/>
                <a:gd name="T5" fmla="*/ 6 h 12"/>
                <a:gd name="T6" fmla="*/ 6 w 87"/>
                <a:gd name="T7" fmla="*/ 0 h 12"/>
                <a:gd name="T8" fmla="*/ 81 w 87"/>
                <a:gd name="T9" fmla="*/ 0 h 12"/>
                <a:gd name="T10" fmla="*/ 87 w 87"/>
                <a:gd name="T11" fmla="*/ 6 h 12"/>
                <a:gd name="T12" fmla="*/ 81 w 87"/>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87" h="12">
                  <a:moveTo>
                    <a:pt x="81" y="12"/>
                  </a:moveTo>
                  <a:cubicBezTo>
                    <a:pt x="6" y="12"/>
                    <a:pt x="6" y="12"/>
                    <a:pt x="6" y="12"/>
                  </a:cubicBezTo>
                  <a:cubicBezTo>
                    <a:pt x="2" y="12"/>
                    <a:pt x="0" y="10"/>
                    <a:pt x="0" y="6"/>
                  </a:cubicBezTo>
                  <a:cubicBezTo>
                    <a:pt x="0" y="3"/>
                    <a:pt x="2" y="0"/>
                    <a:pt x="6" y="0"/>
                  </a:cubicBezTo>
                  <a:cubicBezTo>
                    <a:pt x="81" y="0"/>
                    <a:pt x="81" y="0"/>
                    <a:pt x="81" y="0"/>
                  </a:cubicBezTo>
                  <a:cubicBezTo>
                    <a:pt x="84" y="0"/>
                    <a:pt x="87" y="3"/>
                    <a:pt x="87" y="6"/>
                  </a:cubicBezTo>
                  <a:cubicBezTo>
                    <a:pt x="87" y="10"/>
                    <a:pt x="84" y="12"/>
                    <a:pt x="81" y="12"/>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130" name="Freeform 93"/>
            <p:cNvSpPr>
              <a:spLocks/>
            </p:cNvSpPr>
            <p:nvPr/>
          </p:nvSpPr>
          <p:spPr bwMode="auto">
            <a:xfrm>
              <a:off x="7290" y="698"/>
              <a:ext cx="79" cy="81"/>
            </a:xfrm>
            <a:custGeom>
              <a:avLst/>
              <a:gdLst>
                <a:gd name="T0" fmla="*/ 31 w 164"/>
                <a:gd name="T1" fmla="*/ 0 h 175"/>
                <a:gd name="T2" fmla="*/ 0 w 164"/>
                <a:gd name="T3" fmla="*/ 175 h 175"/>
                <a:gd name="T4" fmla="*/ 133 w 164"/>
                <a:gd name="T5" fmla="*/ 175 h 175"/>
                <a:gd name="T6" fmla="*/ 164 w 164"/>
                <a:gd name="T7" fmla="*/ 0 h 175"/>
                <a:gd name="T8" fmla="*/ 31 w 164"/>
                <a:gd name="T9" fmla="*/ 0 h 175"/>
              </a:gdLst>
              <a:ahLst/>
              <a:cxnLst>
                <a:cxn ang="0">
                  <a:pos x="T0" y="T1"/>
                </a:cxn>
                <a:cxn ang="0">
                  <a:pos x="T2" y="T3"/>
                </a:cxn>
                <a:cxn ang="0">
                  <a:pos x="T4" y="T5"/>
                </a:cxn>
                <a:cxn ang="0">
                  <a:pos x="T6" y="T7"/>
                </a:cxn>
                <a:cxn ang="0">
                  <a:pos x="T8" y="T9"/>
                </a:cxn>
              </a:cxnLst>
              <a:rect l="0" t="0" r="r" b="b"/>
              <a:pathLst>
                <a:path w="164" h="175">
                  <a:moveTo>
                    <a:pt x="31" y="0"/>
                  </a:moveTo>
                  <a:cubicBezTo>
                    <a:pt x="9" y="49"/>
                    <a:pt x="1" y="119"/>
                    <a:pt x="0" y="175"/>
                  </a:cubicBezTo>
                  <a:cubicBezTo>
                    <a:pt x="133" y="175"/>
                    <a:pt x="133" y="175"/>
                    <a:pt x="133" y="175"/>
                  </a:cubicBezTo>
                  <a:cubicBezTo>
                    <a:pt x="134" y="119"/>
                    <a:pt x="142" y="49"/>
                    <a:pt x="164" y="0"/>
                  </a:cubicBezTo>
                  <a:lnTo>
                    <a:pt x="31"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131" name="Freeform 94"/>
            <p:cNvSpPr>
              <a:spLocks/>
            </p:cNvSpPr>
            <p:nvPr/>
          </p:nvSpPr>
          <p:spPr bwMode="auto">
            <a:xfrm>
              <a:off x="7290" y="698"/>
              <a:ext cx="64" cy="81"/>
            </a:xfrm>
            <a:custGeom>
              <a:avLst/>
              <a:gdLst>
                <a:gd name="T0" fmla="*/ 31 w 134"/>
                <a:gd name="T1" fmla="*/ 0 h 175"/>
                <a:gd name="T2" fmla="*/ 0 w 134"/>
                <a:gd name="T3" fmla="*/ 175 h 175"/>
                <a:gd name="T4" fmla="*/ 133 w 134"/>
                <a:gd name="T5" fmla="*/ 175 h 175"/>
                <a:gd name="T6" fmla="*/ 31 w 134"/>
                <a:gd name="T7" fmla="*/ 0 h 175"/>
              </a:gdLst>
              <a:ahLst/>
              <a:cxnLst>
                <a:cxn ang="0">
                  <a:pos x="T0" y="T1"/>
                </a:cxn>
                <a:cxn ang="0">
                  <a:pos x="T2" y="T3"/>
                </a:cxn>
                <a:cxn ang="0">
                  <a:pos x="T4" y="T5"/>
                </a:cxn>
                <a:cxn ang="0">
                  <a:pos x="T6" y="T7"/>
                </a:cxn>
              </a:cxnLst>
              <a:rect l="0" t="0" r="r" b="b"/>
              <a:pathLst>
                <a:path w="134" h="175">
                  <a:moveTo>
                    <a:pt x="31" y="0"/>
                  </a:moveTo>
                  <a:cubicBezTo>
                    <a:pt x="9" y="49"/>
                    <a:pt x="1" y="119"/>
                    <a:pt x="0" y="175"/>
                  </a:cubicBezTo>
                  <a:cubicBezTo>
                    <a:pt x="133" y="175"/>
                    <a:pt x="133" y="175"/>
                    <a:pt x="133" y="175"/>
                  </a:cubicBezTo>
                  <a:cubicBezTo>
                    <a:pt x="134" y="119"/>
                    <a:pt x="31" y="0"/>
                    <a:pt x="31" y="0"/>
                  </a:cubicBezTo>
                  <a:close/>
                </a:path>
              </a:pathLst>
            </a:custGeom>
            <a:solidFill>
              <a:srgbClr val="006FC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132" name="Freeform 95"/>
            <p:cNvSpPr>
              <a:spLocks noEditPoints="1"/>
            </p:cNvSpPr>
            <p:nvPr/>
          </p:nvSpPr>
          <p:spPr bwMode="auto">
            <a:xfrm>
              <a:off x="6958" y="500"/>
              <a:ext cx="98" cy="94"/>
            </a:xfrm>
            <a:custGeom>
              <a:avLst/>
              <a:gdLst>
                <a:gd name="T0" fmla="*/ 203 w 203"/>
                <a:gd name="T1" fmla="*/ 93 h 203"/>
                <a:gd name="T2" fmla="*/ 187 w 203"/>
                <a:gd name="T3" fmla="*/ 77 h 203"/>
                <a:gd name="T4" fmla="*/ 192 w 203"/>
                <a:gd name="T5" fmla="*/ 54 h 203"/>
                <a:gd name="T6" fmla="*/ 170 w 203"/>
                <a:gd name="T7" fmla="*/ 46 h 203"/>
                <a:gd name="T8" fmla="*/ 167 w 203"/>
                <a:gd name="T9" fmla="*/ 23 h 203"/>
                <a:gd name="T10" fmla="*/ 144 w 203"/>
                <a:gd name="T11" fmla="*/ 25 h 203"/>
                <a:gd name="T12" fmla="*/ 132 w 203"/>
                <a:gd name="T13" fmla="*/ 4 h 203"/>
                <a:gd name="T14" fmla="*/ 111 w 203"/>
                <a:gd name="T15" fmla="*/ 15 h 203"/>
                <a:gd name="T16" fmla="*/ 92 w 203"/>
                <a:gd name="T17" fmla="*/ 0 h 203"/>
                <a:gd name="T18" fmla="*/ 77 w 203"/>
                <a:gd name="T19" fmla="*/ 18 h 203"/>
                <a:gd name="T20" fmla="*/ 54 w 203"/>
                <a:gd name="T21" fmla="*/ 11 h 203"/>
                <a:gd name="T22" fmla="*/ 47 w 203"/>
                <a:gd name="T23" fmla="*/ 33 h 203"/>
                <a:gd name="T24" fmla="*/ 23 w 203"/>
                <a:gd name="T25" fmla="*/ 36 h 203"/>
                <a:gd name="T26" fmla="*/ 24 w 203"/>
                <a:gd name="T27" fmla="*/ 59 h 203"/>
                <a:gd name="T28" fmla="*/ 4 w 203"/>
                <a:gd name="T29" fmla="*/ 71 h 203"/>
                <a:gd name="T30" fmla="*/ 14 w 203"/>
                <a:gd name="T31" fmla="*/ 93 h 203"/>
                <a:gd name="T32" fmla="*/ 0 w 203"/>
                <a:gd name="T33" fmla="*/ 112 h 203"/>
                <a:gd name="T34" fmla="*/ 16 w 203"/>
                <a:gd name="T35" fmla="*/ 127 h 203"/>
                <a:gd name="T36" fmla="*/ 11 w 203"/>
                <a:gd name="T37" fmla="*/ 149 h 203"/>
                <a:gd name="T38" fmla="*/ 32 w 203"/>
                <a:gd name="T39" fmla="*/ 158 h 203"/>
                <a:gd name="T40" fmla="*/ 36 w 203"/>
                <a:gd name="T41" fmla="*/ 180 h 203"/>
                <a:gd name="T42" fmla="*/ 59 w 203"/>
                <a:gd name="T43" fmla="*/ 180 h 203"/>
                <a:gd name="T44" fmla="*/ 71 w 203"/>
                <a:gd name="T45" fmla="*/ 199 h 203"/>
                <a:gd name="T46" fmla="*/ 92 w 203"/>
                <a:gd name="T47" fmla="*/ 191 h 203"/>
                <a:gd name="T48" fmla="*/ 111 w 203"/>
                <a:gd name="T49" fmla="*/ 203 h 203"/>
                <a:gd name="T50" fmla="*/ 127 w 203"/>
                <a:gd name="T51" fmla="*/ 188 h 203"/>
                <a:gd name="T52" fmla="*/ 149 w 203"/>
                <a:gd name="T53" fmla="*/ 192 h 203"/>
                <a:gd name="T54" fmla="*/ 158 w 203"/>
                <a:gd name="T55" fmla="*/ 171 h 203"/>
                <a:gd name="T56" fmla="*/ 180 w 203"/>
                <a:gd name="T57" fmla="*/ 167 h 203"/>
                <a:gd name="T58" fmla="*/ 180 w 203"/>
                <a:gd name="T59" fmla="*/ 144 h 203"/>
                <a:gd name="T60" fmla="*/ 199 w 203"/>
                <a:gd name="T61" fmla="*/ 132 h 203"/>
                <a:gd name="T62" fmla="*/ 190 w 203"/>
                <a:gd name="T63" fmla="*/ 112 h 203"/>
                <a:gd name="T64" fmla="*/ 57 w 203"/>
                <a:gd name="T65" fmla="*/ 58 h 203"/>
                <a:gd name="T66" fmla="*/ 93 w 203"/>
                <a:gd name="T67" fmla="*/ 73 h 203"/>
                <a:gd name="T68" fmla="*/ 39 w 203"/>
                <a:gd name="T69" fmla="*/ 95 h 203"/>
                <a:gd name="T70" fmla="*/ 93 w 203"/>
                <a:gd name="T71" fmla="*/ 166 h 203"/>
                <a:gd name="T72" fmla="*/ 39 w 203"/>
                <a:gd name="T73" fmla="*/ 111 h 203"/>
                <a:gd name="T74" fmla="*/ 93 w 203"/>
                <a:gd name="T75" fmla="*/ 133 h 203"/>
                <a:gd name="T76" fmla="*/ 89 w 203"/>
                <a:gd name="T77" fmla="*/ 102 h 203"/>
                <a:gd name="T78" fmla="*/ 114 w 203"/>
                <a:gd name="T79" fmla="*/ 102 h 203"/>
                <a:gd name="T80" fmla="*/ 89 w 203"/>
                <a:gd name="T81" fmla="*/ 102 h 203"/>
                <a:gd name="T82" fmla="*/ 110 w 203"/>
                <a:gd name="T83" fmla="*/ 166 h 203"/>
                <a:gd name="T84" fmla="*/ 124 w 203"/>
                <a:gd name="T85" fmla="*/ 125 h 203"/>
                <a:gd name="T86" fmla="*/ 165 w 203"/>
                <a:gd name="T87" fmla="*/ 111 h 203"/>
                <a:gd name="T88" fmla="*/ 132 w 203"/>
                <a:gd name="T89" fmla="*/ 95 h 203"/>
                <a:gd name="T90" fmla="*/ 110 w 203"/>
                <a:gd name="T91" fmla="*/ 40 h 203"/>
                <a:gd name="T92" fmla="*/ 165 w 203"/>
                <a:gd name="T93" fmla="*/ 95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03" h="203">
                  <a:moveTo>
                    <a:pt x="203" y="112"/>
                  </a:moveTo>
                  <a:cubicBezTo>
                    <a:pt x="203" y="93"/>
                    <a:pt x="203" y="93"/>
                    <a:pt x="203" y="93"/>
                  </a:cubicBezTo>
                  <a:cubicBezTo>
                    <a:pt x="190" y="93"/>
                    <a:pt x="190" y="93"/>
                    <a:pt x="190" y="93"/>
                  </a:cubicBezTo>
                  <a:cubicBezTo>
                    <a:pt x="189" y="88"/>
                    <a:pt x="188" y="82"/>
                    <a:pt x="187" y="77"/>
                  </a:cubicBezTo>
                  <a:cubicBezTo>
                    <a:pt x="199" y="72"/>
                    <a:pt x="199" y="72"/>
                    <a:pt x="199" y="72"/>
                  </a:cubicBezTo>
                  <a:cubicBezTo>
                    <a:pt x="192" y="54"/>
                    <a:pt x="192" y="54"/>
                    <a:pt x="192" y="54"/>
                  </a:cubicBezTo>
                  <a:cubicBezTo>
                    <a:pt x="179" y="60"/>
                    <a:pt x="179" y="60"/>
                    <a:pt x="179" y="60"/>
                  </a:cubicBezTo>
                  <a:cubicBezTo>
                    <a:pt x="177" y="55"/>
                    <a:pt x="174" y="51"/>
                    <a:pt x="170" y="46"/>
                  </a:cubicBezTo>
                  <a:cubicBezTo>
                    <a:pt x="180" y="36"/>
                    <a:pt x="180" y="36"/>
                    <a:pt x="180" y="36"/>
                  </a:cubicBezTo>
                  <a:cubicBezTo>
                    <a:pt x="167" y="23"/>
                    <a:pt x="167" y="23"/>
                    <a:pt x="167" y="23"/>
                  </a:cubicBezTo>
                  <a:cubicBezTo>
                    <a:pt x="157" y="33"/>
                    <a:pt x="157" y="33"/>
                    <a:pt x="157" y="33"/>
                  </a:cubicBezTo>
                  <a:cubicBezTo>
                    <a:pt x="153" y="30"/>
                    <a:pt x="148" y="27"/>
                    <a:pt x="144" y="25"/>
                  </a:cubicBezTo>
                  <a:cubicBezTo>
                    <a:pt x="149" y="11"/>
                    <a:pt x="149" y="11"/>
                    <a:pt x="149" y="11"/>
                  </a:cubicBezTo>
                  <a:cubicBezTo>
                    <a:pt x="132" y="4"/>
                    <a:pt x="132" y="4"/>
                    <a:pt x="132" y="4"/>
                  </a:cubicBezTo>
                  <a:cubicBezTo>
                    <a:pt x="127" y="18"/>
                    <a:pt x="127" y="18"/>
                    <a:pt x="127" y="18"/>
                  </a:cubicBezTo>
                  <a:cubicBezTo>
                    <a:pt x="122" y="16"/>
                    <a:pt x="116" y="15"/>
                    <a:pt x="111" y="15"/>
                  </a:cubicBezTo>
                  <a:cubicBezTo>
                    <a:pt x="111" y="0"/>
                    <a:pt x="111" y="0"/>
                    <a:pt x="111" y="0"/>
                  </a:cubicBezTo>
                  <a:cubicBezTo>
                    <a:pt x="92" y="0"/>
                    <a:pt x="92" y="0"/>
                    <a:pt x="92" y="0"/>
                  </a:cubicBezTo>
                  <a:cubicBezTo>
                    <a:pt x="92" y="15"/>
                    <a:pt x="92" y="15"/>
                    <a:pt x="92" y="15"/>
                  </a:cubicBezTo>
                  <a:cubicBezTo>
                    <a:pt x="87" y="15"/>
                    <a:pt x="82" y="16"/>
                    <a:pt x="77" y="18"/>
                  </a:cubicBezTo>
                  <a:cubicBezTo>
                    <a:pt x="72" y="4"/>
                    <a:pt x="72" y="4"/>
                    <a:pt x="72" y="4"/>
                  </a:cubicBezTo>
                  <a:cubicBezTo>
                    <a:pt x="54" y="11"/>
                    <a:pt x="54" y="11"/>
                    <a:pt x="54" y="11"/>
                  </a:cubicBezTo>
                  <a:cubicBezTo>
                    <a:pt x="60" y="25"/>
                    <a:pt x="60" y="25"/>
                    <a:pt x="60" y="25"/>
                  </a:cubicBezTo>
                  <a:cubicBezTo>
                    <a:pt x="55" y="27"/>
                    <a:pt x="51" y="30"/>
                    <a:pt x="47" y="33"/>
                  </a:cubicBezTo>
                  <a:cubicBezTo>
                    <a:pt x="36" y="23"/>
                    <a:pt x="36" y="23"/>
                    <a:pt x="36" y="23"/>
                  </a:cubicBezTo>
                  <a:cubicBezTo>
                    <a:pt x="23" y="36"/>
                    <a:pt x="23" y="36"/>
                    <a:pt x="23" y="36"/>
                  </a:cubicBezTo>
                  <a:cubicBezTo>
                    <a:pt x="33" y="46"/>
                    <a:pt x="33" y="46"/>
                    <a:pt x="33" y="46"/>
                  </a:cubicBezTo>
                  <a:cubicBezTo>
                    <a:pt x="30" y="51"/>
                    <a:pt x="27" y="55"/>
                    <a:pt x="24" y="59"/>
                  </a:cubicBezTo>
                  <a:cubicBezTo>
                    <a:pt x="11" y="54"/>
                    <a:pt x="11" y="54"/>
                    <a:pt x="11" y="54"/>
                  </a:cubicBezTo>
                  <a:cubicBezTo>
                    <a:pt x="4" y="71"/>
                    <a:pt x="4" y="71"/>
                    <a:pt x="4" y="71"/>
                  </a:cubicBezTo>
                  <a:cubicBezTo>
                    <a:pt x="17" y="77"/>
                    <a:pt x="17" y="77"/>
                    <a:pt x="17" y="77"/>
                  </a:cubicBezTo>
                  <a:cubicBezTo>
                    <a:pt x="15" y="82"/>
                    <a:pt x="14" y="88"/>
                    <a:pt x="14" y="93"/>
                  </a:cubicBezTo>
                  <a:cubicBezTo>
                    <a:pt x="0" y="93"/>
                    <a:pt x="0" y="93"/>
                    <a:pt x="0" y="93"/>
                  </a:cubicBezTo>
                  <a:cubicBezTo>
                    <a:pt x="0" y="112"/>
                    <a:pt x="0" y="112"/>
                    <a:pt x="0" y="112"/>
                  </a:cubicBezTo>
                  <a:cubicBezTo>
                    <a:pt x="14" y="112"/>
                    <a:pt x="14" y="112"/>
                    <a:pt x="14" y="112"/>
                  </a:cubicBezTo>
                  <a:cubicBezTo>
                    <a:pt x="14" y="117"/>
                    <a:pt x="15" y="122"/>
                    <a:pt x="16" y="127"/>
                  </a:cubicBezTo>
                  <a:cubicBezTo>
                    <a:pt x="4" y="132"/>
                    <a:pt x="4" y="132"/>
                    <a:pt x="4" y="132"/>
                  </a:cubicBezTo>
                  <a:cubicBezTo>
                    <a:pt x="11" y="149"/>
                    <a:pt x="11" y="149"/>
                    <a:pt x="11" y="149"/>
                  </a:cubicBezTo>
                  <a:cubicBezTo>
                    <a:pt x="23" y="144"/>
                    <a:pt x="23" y="144"/>
                    <a:pt x="23" y="144"/>
                  </a:cubicBezTo>
                  <a:cubicBezTo>
                    <a:pt x="26" y="149"/>
                    <a:pt x="29" y="154"/>
                    <a:pt x="32" y="158"/>
                  </a:cubicBezTo>
                  <a:cubicBezTo>
                    <a:pt x="23" y="167"/>
                    <a:pt x="23" y="167"/>
                    <a:pt x="23" y="167"/>
                  </a:cubicBezTo>
                  <a:cubicBezTo>
                    <a:pt x="36" y="180"/>
                    <a:pt x="36" y="180"/>
                    <a:pt x="36" y="180"/>
                  </a:cubicBezTo>
                  <a:cubicBezTo>
                    <a:pt x="45" y="171"/>
                    <a:pt x="45" y="171"/>
                    <a:pt x="45" y="171"/>
                  </a:cubicBezTo>
                  <a:cubicBezTo>
                    <a:pt x="50" y="175"/>
                    <a:pt x="54" y="178"/>
                    <a:pt x="59" y="180"/>
                  </a:cubicBezTo>
                  <a:cubicBezTo>
                    <a:pt x="54" y="192"/>
                    <a:pt x="54" y="192"/>
                    <a:pt x="54" y="192"/>
                  </a:cubicBezTo>
                  <a:cubicBezTo>
                    <a:pt x="71" y="199"/>
                    <a:pt x="71" y="199"/>
                    <a:pt x="71" y="199"/>
                  </a:cubicBezTo>
                  <a:cubicBezTo>
                    <a:pt x="76" y="188"/>
                    <a:pt x="76" y="188"/>
                    <a:pt x="76" y="188"/>
                  </a:cubicBezTo>
                  <a:cubicBezTo>
                    <a:pt x="81" y="189"/>
                    <a:pt x="87" y="190"/>
                    <a:pt x="92" y="191"/>
                  </a:cubicBezTo>
                  <a:cubicBezTo>
                    <a:pt x="92" y="203"/>
                    <a:pt x="92" y="203"/>
                    <a:pt x="92" y="203"/>
                  </a:cubicBezTo>
                  <a:cubicBezTo>
                    <a:pt x="111" y="203"/>
                    <a:pt x="111" y="203"/>
                    <a:pt x="111" y="203"/>
                  </a:cubicBezTo>
                  <a:cubicBezTo>
                    <a:pt x="111" y="191"/>
                    <a:pt x="111" y="191"/>
                    <a:pt x="111" y="191"/>
                  </a:cubicBezTo>
                  <a:cubicBezTo>
                    <a:pt x="117" y="190"/>
                    <a:pt x="122" y="189"/>
                    <a:pt x="127" y="188"/>
                  </a:cubicBezTo>
                  <a:cubicBezTo>
                    <a:pt x="132" y="199"/>
                    <a:pt x="132" y="199"/>
                    <a:pt x="132" y="199"/>
                  </a:cubicBezTo>
                  <a:cubicBezTo>
                    <a:pt x="149" y="192"/>
                    <a:pt x="149" y="192"/>
                    <a:pt x="149" y="192"/>
                  </a:cubicBezTo>
                  <a:cubicBezTo>
                    <a:pt x="144" y="181"/>
                    <a:pt x="144" y="181"/>
                    <a:pt x="144" y="181"/>
                  </a:cubicBezTo>
                  <a:cubicBezTo>
                    <a:pt x="149" y="178"/>
                    <a:pt x="154" y="175"/>
                    <a:pt x="158" y="171"/>
                  </a:cubicBezTo>
                  <a:cubicBezTo>
                    <a:pt x="167" y="180"/>
                    <a:pt x="167" y="180"/>
                    <a:pt x="167" y="180"/>
                  </a:cubicBezTo>
                  <a:cubicBezTo>
                    <a:pt x="180" y="167"/>
                    <a:pt x="180" y="167"/>
                    <a:pt x="180" y="167"/>
                  </a:cubicBezTo>
                  <a:cubicBezTo>
                    <a:pt x="171" y="158"/>
                    <a:pt x="171" y="158"/>
                    <a:pt x="171" y="158"/>
                  </a:cubicBezTo>
                  <a:cubicBezTo>
                    <a:pt x="175" y="154"/>
                    <a:pt x="178" y="149"/>
                    <a:pt x="180" y="144"/>
                  </a:cubicBezTo>
                  <a:cubicBezTo>
                    <a:pt x="192" y="149"/>
                    <a:pt x="192" y="149"/>
                    <a:pt x="192" y="149"/>
                  </a:cubicBezTo>
                  <a:cubicBezTo>
                    <a:pt x="199" y="132"/>
                    <a:pt x="199" y="132"/>
                    <a:pt x="199" y="132"/>
                  </a:cubicBezTo>
                  <a:cubicBezTo>
                    <a:pt x="187" y="127"/>
                    <a:pt x="187" y="127"/>
                    <a:pt x="187" y="127"/>
                  </a:cubicBezTo>
                  <a:cubicBezTo>
                    <a:pt x="188" y="122"/>
                    <a:pt x="189" y="117"/>
                    <a:pt x="190" y="112"/>
                  </a:cubicBezTo>
                  <a:lnTo>
                    <a:pt x="203" y="112"/>
                  </a:lnTo>
                  <a:close/>
                  <a:moveTo>
                    <a:pt x="57" y="58"/>
                  </a:moveTo>
                  <a:cubicBezTo>
                    <a:pt x="67" y="48"/>
                    <a:pt x="80" y="41"/>
                    <a:pt x="93" y="40"/>
                  </a:cubicBezTo>
                  <a:cubicBezTo>
                    <a:pt x="93" y="73"/>
                    <a:pt x="93" y="73"/>
                    <a:pt x="93" y="73"/>
                  </a:cubicBezTo>
                  <a:cubicBezTo>
                    <a:pt x="83" y="76"/>
                    <a:pt x="75" y="84"/>
                    <a:pt x="72" y="95"/>
                  </a:cubicBezTo>
                  <a:cubicBezTo>
                    <a:pt x="39" y="95"/>
                    <a:pt x="39" y="95"/>
                    <a:pt x="39" y="95"/>
                  </a:cubicBezTo>
                  <a:cubicBezTo>
                    <a:pt x="40" y="81"/>
                    <a:pt x="47" y="68"/>
                    <a:pt x="57" y="58"/>
                  </a:cubicBezTo>
                  <a:close/>
                  <a:moveTo>
                    <a:pt x="93" y="166"/>
                  </a:moveTo>
                  <a:cubicBezTo>
                    <a:pt x="80" y="164"/>
                    <a:pt x="67" y="158"/>
                    <a:pt x="57" y="148"/>
                  </a:cubicBezTo>
                  <a:cubicBezTo>
                    <a:pt x="47" y="138"/>
                    <a:pt x="40" y="125"/>
                    <a:pt x="39" y="111"/>
                  </a:cubicBezTo>
                  <a:cubicBezTo>
                    <a:pt x="72" y="111"/>
                    <a:pt x="72" y="111"/>
                    <a:pt x="72" y="111"/>
                  </a:cubicBezTo>
                  <a:cubicBezTo>
                    <a:pt x="75" y="122"/>
                    <a:pt x="83" y="130"/>
                    <a:pt x="93" y="133"/>
                  </a:cubicBezTo>
                  <a:lnTo>
                    <a:pt x="93" y="166"/>
                  </a:lnTo>
                  <a:close/>
                  <a:moveTo>
                    <a:pt x="89" y="102"/>
                  </a:moveTo>
                  <a:cubicBezTo>
                    <a:pt x="89" y="95"/>
                    <a:pt x="95" y="89"/>
                    <a:pt x="102" y="89"/>
                  </a:cubicBezTo>
                  <a:cubicBezTo>
                    <a:pt x="109" y="89"/>
                    <a:pt x="114" y="95"/>
                    <a:pt x="114" y="102"/>
                  </a:cubicBezTo>
                  <a:cubicBezTo>
                    <a:pt x="114" y="109"/>
                    <a:pt x="109" y="114"/>
                    <a:pt x="102" y="114"/>
                  </a:cubicBezTo>
                  <a:cubicBezTo>
                    <a:pt x="95" y="114"/>
                    <a:pt x="89" y="109"/>
                    <a:pt x="89" y="102"/>
                  </a:cubicBezTo>
                  <a:close/>
                  <a:moveTo>
                    <a:pt x="147" y="148"/>
                  </a:moveTo>
                  <a:cubicBezTo>
                    <a:pt x="137" y="158"/>
                    <a:pt x="124" y="164"/>
                    <a:pt x="110" y="166"/>
                  </a:cubicBezTo>
                  <a:cubicBezTo>
                    <a:pt x="110" y="133"/>
                    <a:pt x="110" y="133"/>
                    <a:pt x="110" y="133"/>
                  </a:cubicBezTo>
                  <a:cubicBezTo>
                    <a:pt x="115" y="131"/>
                    <a:pt x="120" y="129"/>
                    <a:pt x="124" y="125"/>
                  </a:cubicBezTo>
                  <a:cubicBezTo>
                    <a:pt x="128" y="121"/>
                    <a:pt x="130" y="116"/>
                    <a:pt x="132" y="111"/>
                  </a:cubicBezTo>
                  <a:cubicBezTo>
                    <a:pt x="165" y="111"/>
                    <a:pt x="165" y="111"/>
                    <a:pt x="165" y="111"/>
                  </a:cubicBezTo>
                  <a:cubicBezTo>
                    <a:pt x="163" y="125"/>
                    <a:pt x="157" y="138"/>
                    <a:pt x="147" y="148"/>
                  </a:cubicBezTo>
                  <a:close/>
                  <a:moveTo>
                    <a:pt x="132" y="95"/>
                  </a:moveTo>
                  <a:cubicBezTo>
                    <a:pt x="129" y="84"/>
                    <a:pt x="121" y="76"/>
                    <a:pt x="110" y="73"/>
                  </a:cubicBezTo>
                  <a:cubicBezTo>
                    <a:pt x="110" y="40"/>
                    <a:pt x="110" y="40"/>
                    <a:pt x="110" y="40"/>
                  </a:cubicBezTo>
                  <a:cubicBezTo>
                    <a:pt x="124" y="41"/>
                    <a:pt x="137" y="48"/>
                    <a:pt x="147" y="58"/>
                  </a:cubicBezTo>
                  <a:cubicBezTo>
                    <a:pt x="157" y="68"/>
                    <a:pt x="163" y="81"/>
                    <a:pt x="165" y="95"/>
                  </a:cubicBezTo>
                  <a:lnTo>
                    <a:pt x="132" y="95"/>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133" name="Freeform 96"/>
            <p:cNvSpPr>
              <a:spLocks noEditPoints="1"/>
            </p:cNvSpPr>
            <p:nvPr/>
          </p:nvSpPr>
          <p:spPr bwMode="auto">
            <a:xfrm>
              <a:off x="6906" y="576"/>
              <a:ext cx="89" cy="86"/>
            </a:xfrm>
            <a:custGeom>
              <a:avLst/>
              <a:gdLst>
                <a:gd name="T0" fmla="*/ 184 w 184"/>
                <a:gd name="T1" fmla="*/ 112 h 185"/>
                <a:gd name="T2" fmla="*/ 161 w 184"/>
                <a:gd name="T3" fmla="*/ 89 h 185"/>
                <a:gd name="T4" fmla="*/ 181 w 184"/>
                <a:gd name="T5" fmla="*/ 63 h 185"/>
                <a:gd name="T6" fmla="*/ 150 w 184"/>
                <a:gd name="T7" fmla="*/ 55 h 185"/>
                <a:gd name="T8" fmla="*/ 155 w 184"/>
                <a:gd name="T9" fmla="*/ 22 h 185"/>
                <a:gd name="T10" fmla="*/ 123 w 184"/>
                <a:gd name="T11" fmla="*/ 31 h 185"/>
                <a:gd name="T12" fmla="*/ 111 w 184"/>
                <a:gd name="T13" fmla="*/ 0 h 185"/>
                <a:gd name="T14" fmla="*/ 88 w 184"/>
                <a:gd name="T15" fmla="*/ 23 h 185"/>
                <a:gd name="T16" fmla="*/ 63 w 184"/>
                <a:gd name="T17" fmla="*/ 3 h 185"/>
                <a:gd name="T18" fmla="*/ 54 w 184"/>
                <a:gd name="T19" fmla="*/ 34 h 185"/>
                <a:gd name="T20" fmla="*/ 22 w 184"/>
                <a:gd name="T21" fmla="*/ 29 h 185"/>
                <a:gd name="T22" fmla="*/ 30 w 184"/>
                <a:gd name="T23" fmla="*/ 61 h 185"/>
                <a:gd name="T24" fmla="*/ 0 w 184"/>
                <a:gd name="T25" fmla="*/ 73 h 185"/>
                <a:gd name="T26" fmla="*/ 23 w 184"/>
                <a:gd name="T27" fmla="*/ 96 h 185"/>
                <a:gd name="T28" fmla="*/ 2 w 184"/>
                <a:gd name="T29" fmla="*/ 121 h 185"/>
                <a:gd name="T30" fmla="*/ 34 w 184"/>
                <a:gd name="T31" fmla="*/ 130 h 185"/>
                <a:gd name="T32" fmla="*/ 29 w 184"/>
                <a:gd name="T33" fmla="*/ 162 h 185"/>
                <a:gd name="T34" fmla="*/ 60 w 184"/>
                <a:gd name="T35" fmla="*/ 154 h 185"/>
                <a:gd name="T36" fmla="*/ 72 w 184"/>
                <a:gd name="T37" fmla="*/ 185 h 185"/>
                <a:gd name="T38" fmla="*/ 95 w 184"/>
                <a:gd name="T39" fmla="*/ 161 h 185"/>
                <a:gd name="T40" fmla="*/ 121 w 184"/>
                <a:gd name="T41" fmla="*/ 182 h 185"/>
                <a:gd name="T42" fmla="*/ 129 w 184"/>
                <a:gd name="T43" fmla="*/ 150 h 185"/>
                <a:gd name="T44" fmla="*/ 162 w 184"/>
                <a:gd name="T45" fmla="*/ 156 h 185"/>
                <a:gd name="T46" fmla="*/ 153 w 184"/>
                <a:gd name="T47" fmla="*/ 124 h 185"/>
                <a:gd name="T48" fmla="*/ 184 w 184"/>
                <a:gd name="T49" fmla="*/ 112 h 185"/>
                <a:gd name="T50" fmla="*/ 92 w 184"/>
                <a:gd name="T51" fmla="*/ 115 h 185"/>
                <a:gd name="T52" fmla="*/ 69 w 184"/>
                <a:gd name="T53" fmla="*/ 92 h 185"/>
                <a:gd name="T54" fmla="*/ 92 w 184"/>
                <a:gd name="T55" fmla="*/ 70 h 185"/>
                <a:gd name="T56" fmla="*/ 114 w 184"/>
                <a:gd name="T57" fmla="*/ 92 h 185"/>
                <a:gd name="T58" fmla="*/ 92 w 184"/>
                <a:gd name="T59" fmla="*/ 115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84" h="185">
                  <a:moveTo>
                    <a:pt x="184" y="112"/>
                  </a:moveTo>
                  <a:cubicBezTo>
                    <a:pt x="161" y="89"/>
                    <a:pt x="161" y="89"/>
                    <a:pt x="161" y="89"/>
                  </a:cubicBezTo>
                  <a:cubicBezTo>
                    <a:pt x="181" y="63"/>
                    <a:pt x="181" y="63"/>
                    <a:pt x="181" y="63"/>
                  </a:cubicBezTo>
                  <a:cubicBezTo>
                    <a:pt x="150" y="55"/>
                    <a:pt x="150" y="55"/>
                    <a:pt x="150" y="55"/>
                  </a:cubicBezTo>
                  <a:cubicBezTo>
                    <a:pt x="155" y="22"/>
                    <a:pt x="155" y="22"/>
                    <a:pt x="155" y="22"/>
                  </a:cubicBezTo>
                  <a:cubicBezTo>
                    <a:pt x="123" y="31"/>
                    <a:pt x="123" y="31"/>
                    <a:pt x="123" y="31"/>
                  </a:cubicBezTo>
                  <a:cubicBezTo>
                    <a:pt x="111" y="0"/>
                    <a:pt x="111" y="0"/>
                    <a:pt x="111" y="0"/>
                  </a:cubicBezTo>
                  <a:cubicBezTo>
                    <a:pt x="88" y="23"/>
                    <a:pt x="88" y="23"/>
                    <a:pt x="88" y="23"/>
                  </a:cubicBezTo>
                  <a:cubicBezTo>
                    <a:pt x="63" y="3"/>
                    <a:pt x="63" y="3"/>
                    <a:pt x="63" y="3"/>
                  </a:cubicBezTo>
                  <a:cubicBezTo>
                    <a:pt x="54" y="34"/>
                    <a:pt x="54" y="34"/>
                    <a:pt x="54" y="34"/>
                  </a:cubicBezTo>
                  <a:cubicBezTo>
                    <a:pt x="22" y="29"/>
                    <a:pt x="22" y="29"/>
                    <a:pt x="22" y="29"/>
                  </a:cubicBezTo>
                  <a:cubicBezTo>
                    <a:pt x="30" y="61"/>
                    <a:pt x="30" y="61"/>
                    <a:pt x="30" y="61"/>
                  </a:cubicBezTo>
                  <a:cubicBezTo>
                    <a:pt x="0" y="73"/>
                    <a:pt x="0" y="73"/>
                    <a:pt x="0" y="73"/>
                  </a:cubicBezTo>
                  <a:cubicBezTo>
                    <a:pt x="23" y="96"/>
                    <a:pt x="23" y="96"/>
                    <a:pt x="23" y="96"/>
                  </a:cubicBezTo>
                  <a:cubicBezTo>
                    <a:pt x="2" y="121"/>
                    <a:pt x="2" y="121"/>
                    <a:pt x="2" y="121"/>
                  </a:cubicBezTo>
                  <a:cubicBezTo>
                    <a:pt x="34" y="130"/>
                    <a:pt x="34" y="130"/>
                    <a:pt x="34" y="130"/>
                  </a:cubicBezTo>
                  <a:cubicBezTo>
                    <a:pt x="29" y="162"/>
                    <a:pt x="29" y="162"/>
                    <a:pt x="29" y="162"/>
                  </a:cubicBezTo>
                  <a:cubicBezTo>
                    <a:pt x="60" y="154"/>
                    <a:pt x="60" y="154"/>
                    <a:pt x="60" y="154"/>
                  </a:cubicBezTo>
                  <a:cubicBezTo>
                    <a:pt x="72" y="185"/>
                    <a:pt x="72" y="185"/>
                    <a:pt x="72" y="185"/>
                  </a:cubicBezTo>
                  <a:cubicBezTo>
                    <a:pt x="95" y="161"/>
                    <a:pt x="95" y="161"/>
                    <a:pt x="95" y="161"/>
                  </a:cubicBezTo>
                  <a:cubicBezTo>
                    <a:pt x="121" y="182"/>
                    <a:pt x="121" y="182"/>
                    <a:pt x="121" y="182"/>
                  </a:cubicBezTo>
                  <a:cubicBezTo>
                    <a:pt x="129" y="150"/>
                    <a:pt x="129" y="150"/>
                    <a:pt x="129" y="150"/>
                  </a:cubicBezTo>
                  <a:cubicBezTo>
                    <a:pt x="162" y="156"/>
                    <a:pt x="162" y="156"/>
                    <a:pt x="162" y="156"/>
                  </a:cubicBezTo>
                  <a:cubicBezTo>
                    <a:pt x="153" y="124"/>
                    <a:pt x="153" y="124"/>
                    <a:pt x="153" y="124"/>
                  </a:cubicBezTo>
                  <a:lnTo>
                    <a:pt x="184" y="112"/>
                  </a:lnTo>
                  <a:close/>
                  <a:moveTo>
                    <a:pt x="92" y="115"/>
                  </a:moveTo>
                  <a:cubicBezTo>
                    <a:pt x="79" y="115"/>
                    <a:pt x="69" y="105"/>
                    <a:pt x="69" y="92"/>
                  </a:cubicBezTo>
                  <a:cubicBezTo>
                    <a:pt x="69" y="80"/>
                    <a:pt x="79" y="70"/>
                    <a:pt x="92" y="70"/>
                  </a:cubicBezTo>
                  <a:cubicBezTo>
                    <a:pt x="104" y="70"/>
                    <a:pt x="114" y="80"/>
                    <a:pt x="114" y="92"/>
                  </a:cubicBezTo>
                  <a:cubicBezTo>
                    <a:pt x="114" y="105"/>
                    <a:pt x="104" y="115"/>
                    <a:pt x="92" y="115"/>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134" name="Freeform 97"/>
            <p:cNvSpPr>
              <a:spLocks noEditPoints="1"/>
            </p:cNvSpPr>
            <p:nvPr/>
          </p:nvSpPr>
          <p:spPr bwMode="auto">
            <a:xfrm>
              <a:off x="7031" y="552"/>
              <a:ext cx="124" cy="119"/>
            </a:xfrm>
            <a:custGeom>
              <a:avLst/>
              <a:gdLst>
                <a:gd name="T0" fmla="*/ 247 w 259"/>
                <a:gd name="T1" fmla="*/ 139 h 259"/>
                <a:gd name="T2" fmla="*/ 228 w 259"/>
                <a:gd name="T3" fmla="*/ 133 h 259"/>
                <a:gd name="T4" fmla="*/ 224 w 259"/>
                <a:gd name="T5" fmla="*/ 103 h 259"/>
                <a:gd name="T6" fmla="*/ 241 w 259"/>
                <a:gd name="T7" fmla="*/ 94 h 259"/>
                <a:gd name="T8" fmla="*/ 247 w 259"/>
                <a:gd name="T9" fmla="*/ 73 h 259"/>
                <a:gd name="T10" fmla="*/ 239 w 259"/>
                <a:gd name="T11" fmla="*/ 59 h 259"/>
                <a:gd name="T12" fmla="*/ 219 w 259"/>
                <a:gd name="T13" fmla="*/ 53 h 259"/>
                <a:gd name="T14" fmla="*/ 202 w 259"/>
                <a:gd name="T15" fmla="*/ 63 h 259"/>
                <a:gd name="T16" fmla="*/ 178 w 259"/>
                <a:gd name="T17" fmla="*/ 44 h 259"/>
                <a:gd name="T18" fmla="*/ 183 w 259"/>
                <a:gd name="T19" fmla="*/ 25 h 259"/>
                <a:gd name="T20" fmla="*/ 173 w 259"/>
                <a:gd name="T21" fmla="*/ 7 h 259"/>
                <a:gd name="T22" fmla="*/ 157 w 259"/>
                <a:gd name="T23" fmla="*/ 2 h 259"/>
                <a:gd name="T24" fmla="*/ 138 w 259"/>
                <a:gd name="T25" fmla="*/ 12 h 259"/>
                <a:gd name="T26" fmla="*/ 133 w 259"/>
                <a:gd name="T27" fmla="*/ 31 h 259"/>
                <a:gd name="T28" fmla="*/ 103 w 259"/>
                <a:gd name="T29" fmla="*/ 35 h 259"/>
                <a:gd name="T30" fmla="*/ 93 w 259"/>
                <a:gd name="T31" fmla="*/ 18 h 259"/>
                <a:gd name="T32" fmla="*/ 73 w 259"/>
                <a:gd name="T33" fmla="*/ 12 h 259"/>
                <a:gd name="T34" fmla="*/ 59 w 259"/>
                <a:gd name="T35" fmla="*/ 20 h 259"/>
                <a:gd name="T36" fmla="*/ 53 w 259"/>
                <a:gd name="T37" fmla="*/ 40 h 259"/>
                <a:gd name="T38" fmla="*/ 63 w 259"/>
                <a:gd name="T39" fmla="*/ 58 h 259"/>
                <a:gd name="T40" fmla="*/ 44 w 259"/>
                <a:gd name="T41" fmla="*/ 81 h 259"/>
                <a:gd name="T42" fmla="*/ 25 w 259"/>
                <a:gd name="T43" fmla="*/ 76 h 259"/>
                <a:gd name="T44" fmla="*/ 7 w 259"/>
                <a:gd name="T45" fmla="*/ 86 h 259"/>
                <a:gd name="T46" fmla="*/ 2 w 259"/>
                <a:gd name="T47" fmla="*/ 103 h 259"/>
                <a:gd name="T48" fmla="*/ 12 w 259"/>
                <a:gd name="T49" fmla="*/ 121 h 259"/>
                <a:gd name="T50" fmla="*/ 31 w 259"/>
                <a:gd name="T51" fmla="*/ 126 h 259"/>
                <a:gd name="T52" fmla="*/ 35 w 259"/>
                <a:gd name="T53" fmla="*/ 156 h 259"/>
                <a:gd name="T54" fmla="*/ 18 w 259"/>
                <a:gd name="T55" fmla="*/ 166 h 259"/>
                <a:gd name="T56" fmla="*/ 12 w 259"/>
                <a:gd name="T57" fmla="*/ 186 h 259"/>
                <a:gd name="T58" fmla="*/ 20 w 259"/>
                <a:gd name="T59" fmla="*/ 201 h 259"/>
                <a:gd name="T60" fmla="*/ 40 w 259"/>
                <a:gd name="T61" fmla="*/ 206 h 259"/>
                <a:gd name="T62" fmla="*/ 58 w 259"/>
                <a:gd name="T63" fmla="*/ 197 h 259"/>
                <a:gd name="T64" fmla="*/ 81 w 259"/>
                <a:gd name="T65" fmla="*/ 215 h 259"/>
                <a:gd name="T66" fmla="*/ 76 w 259"/>
                <a:gd name="T67" fmla="*/ 234 h 259"/>
                <a:gd name="T68" fmla="*/ 86 w 259"/>
                <a:gd name="T69" fmla="*/ 253 h 259"/>
                <a:gd name="T70" fmla="*/ 102 w 259"/>
                <a:gd name="T71" fmla="*/ 257 h 259"/>
                <a:gd name="T72" fmla="*/ 121 w 259"/>
                <a:gd name="T73" fmla="*/ 247 h 259"/>
                <a:gd name="T74" fmla="*/ 126 w 259"/>
                <a:gd name="T75" fmla="*/ 228 h 259"/>
                <a:gd name="T76" fmla="*/ 156 w 259"/>
                <a:gd name="T77" fmla="*/ 224 h 259"/>
                <a:gd name="T78" fmla="*/ 166 w 259"/>
                <a:gd name="T79" fmla="*/ 242 h 259"/>
                <a:gd name="T80" fmla="*/ 186 w 259"/>
                <a:gd name="T81" fmla="*/ 247 h 259"/>
                <a:gd name="T82" fmla="*/ 200 w 259"/>
                <a:gd name="T83" fmla="*/ 239 h 259"/>
                <a:gd name="T84" fmla="*/ 206 w 259"/>
                <a:gd name="T85" fmla="*/ 219 h 259"/>
                <a:gd name="T86" fmla="*/ 197 w 259"/>
                <a:gd name="T87" fmla="*/ 202 h 259"/>
                <a:gd name="T88" fmla="*/ 215 w 259"/>
                <a:gd name="T89" fmla="*/ 178 h 259"/>
                <a:gd name="T90" fmla="*/ 234 w 259"/>
                <a:gd name="T91" fmla="*/ 183 h 259"/>
                <a:gd name="T92" fmla="*/ 252 w 259"/>
                <a:gd name="T93" fmla="*/ 173 h 259"/>
                <a:gd name="T94" fmla="*/ 257 w 259"/>
                <a:gd name="T95" fmla="*/ 157 h 259"/>
                <a:gd name="T96" fmla="*/ 247 w 259"/>
                <a:gd name="T97" fmla="*/ 139 h 259"/>
                <a:gd name="T98" fmla="*/ 116 w 259"/>
                <a:gd name="T99" fmla="*/ 178 h 259"/>
                <a:gd name="T100" fmla="*/ 82 w 259"/>
                <a:gd name="T101" fmla="*/ 116 h 259"/>
                <a:gd name="T102" fmla="*/ 143 w 259"/>
                <a:gd name="T103" fmla="*/ 82 h 259"/>
                <a:gd name="T104" fmla="*/ 177 w 259"/>
                <a:gd name="T105" fmla="*/ 143 h 259"/>
                <a:gd name="T106" fmla="*/ 116 w 259"/>
                <a:gd name="T107" fmla="*/ 178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59" h="259">
                  <a:moveTo>
                    <a:pt x="247" y="139"/>
                  </a:moveTo>
                  <a:cubicBezTo>
                    <a:pt x="228" y="133"/>
                    <a:pt x="228" y="133"/>
                    <a:pt x="228" y="133"/>
                  </a:cubicBezTo>
                  <a:cubicBezTo>
                    <a:pt x="228" y="123"/>
                    <a:pt x="227" y="113"/>
                    <a:pt x="224" y="103"/>
                  </a:cubicBezTo>
                  <a:cubicBezTo>
                    <a:pt x="241" y="94"/>
                    <a:pt x="241" y="94"/>
                    <a:pt x="241" y="94"/>
                  </a:cubicBezTo>
                  <a:cubicBezTo>
                    <a:pt x="249" y="90"/>
                    <a:pt x="251" y="81"/>
                    <a:pt x="247" y="73"/>
                  </a:cubicBezTo>
                  <a:cubicBezTo>
                    <a:pt x="239" y="59"/>
                    <a:pt x="239" y="59"/>
                    <a:pt x="239" y="59"/>
                  </a:cubicBezTo>
                  <a:cubicBezTo>
                    <a:pt x="235" y="52"/>
                    <a:pt x="226" y="49"/>
                    <a:pt x="219" y="53"/>
                  </a:cubicBezTo>
                  <a:cubicBezTo>
                    <a:pt x="202" y="63"/>
                    <a:pt x="202" y="63"/>
                    <a:pt x="202" y="63"/>
                  </a:cubicBezTo>
                  <a:cubicBezTo>
                    <a:pt x="195" y="55"/>
                    <a:pt x="187" y="49"/>
                    <a:pt x="178" y="44"/>
                  </a:cubicBezTo>
                  <a:cubicBezTo>
                    <a:pt x="183" y="25"/>
                    <a:pt x="183" y="25"/>
                    <a:pt x="183" y="25"/>
                  </a:cubicBezTo>
                  <a:cubicBezTo>
                    <a:pt x="185" y="17"/>
                    <a:pt x="181" y="9"/>
                    <a:pt x="173" y="7"/>
                  </a:cubicBezTo>
                  <a:cubicBezTo>
                    <a:pt x="157" y="2"/>
                    <a:pt x="157" y="2"/>
                    <a:pt x="157" y="2"/>
                  </a:cubicBezTo>
                  <a:cubicBezTo>
                    <a:pt x="149" y="0"/>
                    <a:pt x="141" y="5"/>
                    <a:pt x="138" y="12"/>
                  </a:cubicBezTo>
                  <a:cubicBezTo>
                    <a:pt x="133" y="31"/>
                    <a:pt x="133" y="31"/>
                    <a:pt x="133" y="31"/>
                  </a:cubicBezTo>
                  <a:cubicBezTo>
                    <a:pt x="123" y="31"/>
                    <a:pt x="113" y="32"/>
                    <a:pt x="103" y="35"/>
                  </a:cubicBezTo>
                  <a:cubicBezTo>
                    <a:pt x="93" y="18"/>
                    <a:pt x="93" y="18"/>
                    <a:pt x="93" y="18"/>
                  </a:cubicBezTo>
                  <a:cubicBezTo>
                    <a:pt x="90" y="11"/>
                    <a:pt x="80" y="8"/>
                    <a:pt x="73" y="12"/>
                  </a:cubicBezTo>
                  <a:cubicBezTo>
                    <a:pt x="59" y="20"/>
                    <a:pt x="59" y="20"/>
                    <a:pt x="59" y="20"/>
                  </a:cubicBezTo>
                  <a:cubicBezTo>
                    <a:pt x="51" y="24"/>
                    <a:pt x="49" y="33"/>
                    <a:pt x="53" y="40"/>
                  </a:cubicBezTo>
                  <a:cubicBezTo>
                    <a:pt x="63" y="58"/>
                    <a:pt x="63" y="58"/>
                    <a:pt x="63" y="58"/>
                  </a:cubicBezTo>
                  <a:cubicBezTo>
                    <a:pt x="55" y="64"/>
                    <a:pt x="49" y="72"/>
                    <a:pt x="44" y="81"/>
                  </a:cubicBezTo>
                  <a:cubicBezTo>
                    <a:pt x="25" y="76"/>
                    <a:pt x="25" y="76"/>
                    <a:pt x="25" y="76"/>
                  </a:cubicBezTo>
                  <a:cubicBezTo>
                    <a:pt x="17" y="74"/>
                    <a:pt x="9" y="78"/>
                    <a:pt x="7" y="86"/>
                  </a:cubicBezTo>
                  <a:cubicBezTo>
                    <a:pt x="2" y="103"/>
                    <a:pt x="2" y="103"/>
                    <a:pt x="2" y="103"/>
                  </a:cubicBezTo>
                  <a:cubicBezTo>
                    <a:pt x="0" y="110"/>
                    <a:pt x="4" y="119"/>
                    <a:pt x="12" y="121"/>
                  </a:cubicBezTo>
                  <a:cubicBezTo>
                    <a:pt x="31" y="126"/>
                    <a:pt x="31" y="126"/>
                    <a:pt x="31" y="126"/>
                  </a:cubicBezTo>
                  <a:cubicBezTo>
                    <a:pt x="31" y="136"/>
                    <a:pt x="32" y="146"/>
                    <a:pt x="35" y="156"/>
                  </a:cubicBezTo>
                  <a:cubicBezTo>
                    <a:pt x="18" y="166"/>
                    <a:pt x="18" y="166"/>
                    <a:pt x="18" y="166"/>
                  </a:cubicBezTo>
                  <a:cubicBezTo>
                    <a:pt x="11" y="170"/>
                    <a:pt x="8" y="179"/>
                    <a:pt x="12" y="186"/>
                  </a:cubicBezTo>
                  <a:cubicBezTo>
                    <a:pt x="20" y="201"/>
                    <a:pt x="20" y="201"/>
                    <a:pt x="20" y="201"/>
                  </a:cubicBezTo>
                  <a:cubicBezTo>
                    <a:pt x="24" y="208"/>
                    <a:pt x="33" y="210"/>
                    <a:pt x="40" y="206"/>
                  </a:cubicBezTo>
                  <a:cubicBezTo>
                    <a:pt x="58" y="197"/>
                    <a:pt x="58" y="197"/>
                    <a:pt x="58" y="197"/>
                  </a:cubicBezTo>
                  <a:cubicBezTo>
                    <a:pt x="64" y="204"/>
                    <a:pt x="72" y="210"/>
                    <a:pt x="81" y="215"/>
                  </a:cubicBezTo>
                  <a:cubicBezTo>
                    <a:pt x="76" y="234"/>
                    <a:pt x="76" y="234"/>
                    <a:pt x="76" y="234"/>
                  </a:cubicBezTo>
                  <a:cubicBezTo>
                    <a:pt x="74" y="242"/>
                    <a:pt x="78" y="250"/>
                    <a:pt x="86" y="253"/>
                  </a:cubicBezTo>
                  <a:cubicBezTo>
                    <a:pt x="102" y="257"/>
                    <a:pt x="102" y="257"/>
                    <a:pt x="102" y="257"/>
                  </a:cubicBezTo>
                  <a:cubicBezTo>
                    <a:pt x="110" y="259"/>
                    <a:pt x="118" y="255"/>
                    <a:pt x="121" y="247"/>
                  </a:cubicBezTo>
                  <a:cubicBezTo>
                    <a:pt x="126" y="228"/>
                    <a:pt x="126" y="228"/>
                    <a:pt x="126" y="228"/>
                  </a:cubicBezTo>
                  <a:cubicBezTo>
                    <a:pt x="136" y="228"/>
                    <a:pt x="146" y="227"/>
                    <a:pt x="156" y="224"/>
                  </a:cubicBezTo>
                  <a:cubicBezTo>
                    <a:pt x="166" y="242"/>
                    <a:pt x="166" y="242"/>
                    <a:pt x="166" y="242"/>
                  </a:cubicBezTo>
                  <a:cubicBezTo>
                    <a:pt x="170" y="249"/>
                    <a:pt x="179" y="251"/>
                    <a:pt x="186" y="247"/>
                  </a:cubicBezTo>
                  <a:cubicBezTo>
                    <a:pt x="200" y="239"/>
                    <a:pt x="200" y="239"/>
                    <a:pt x="200" y="239"/>
                  </a:cubicBezTo>
                  <a:cubicBezTo>
                    <a:pt x="208" y="235"/>
                    <a:pt x="210" y="226"/>
                    <a:pt x="206" y="219"/>
                  </a:cubicBezTo>
                  <a:cubicBezTo>
                    <a:pt x="197" y="202"/>
                    <a:pt x="197" y="202"/>
                    <a:pt x="197" y="202"/>
                  </a:cubicBezTo>
                  <a:cubicBezTo>
                    <a:pt x="204" y="195"/>
                    <a:pt x="210" y="187"/>
                    <a:pt x="215" y="178"/>
                  </a:cubicBezTo>
                  <a:cubicBezTo>
                    <a:pt x="234" y="183"/>
                    <a:pt x="234" y="183"/>
                    <a:pt x="234" y="183"/>
                  </a:cubicBezTo>
                  <a:cubicBezTo>
                    <a:pt x="242" y="185"/>
                    <a:pt x="250" y="181"/>
                    <a:pt x="252" y="173"/>
                  </a:cubicBezTo>
                  <a:cubicBezTo>
                    <a:pt x="257" y="157"/>
                    <a:pt x="257" y="157"/>
                    <a:pt x="257" y="157"/>
                  </a:cubicBezTo>
                  <a:cubicBezTo>
                    <a:pt x="259" y="149"/>
                    <a:pt x="255" y="141"/>
                    <a:pt x="247" y="139"/>
                  </a:cubicBezTo>
                  <a:close/>
                  <a:moveTo>
                    <a:pt x="116" y="178"/>
                  </a:moveTo>
                  <a:cubicBezTo>
                    <a:pt x="90" y="170"/>
                    <a:pt x="74" y="143"/>
                    <a:pt x="82" y="116"/>
                  </a:cubicBezTo>
                  <a:cubicBezTo>
                    <a:pt x="89" y="90"/>
                    <a:pt x="117" y="74"/>
                    <a:pt x="143" y="82"/>
                  </a:cubicBezTo>
                  <a:cubicBezTo>
                    <a:pt x="169" y="89"/>
                    <a:pt x="185" y="117"/>
                    <a:pt x="177" y="143"/>
                  </a:cubicBezTo>
                  <a:cubicBezTo>
                    <a:pt x="170" y="170"/>
                    <a:pt x="142" y="185"/>
                    <a:pt x="116" y="178"/>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135" name="Freeform 98"/>
            <p:cNvSpPr>
              <a:spLocks noEditPoints="1"/>
            </p:cNvSpPr>
            <p:nvPr/>
          </p:nvSpPr>
          <p:spPr bwMode="auto">
            <a:xfrm>
              <a:off x="7153" y="554"/>
              <a:ext cx="80" cy="77"/>
            </a:xfrm>
            <a:custGeom>
              <a:avLst/>
              <a:gdLst>
                <a:gd name="T0" fmla="*/ 165 w 165"/>
                <a:gd name="T1" fmla="*/ 75 h 166"/>
                <a:gd name="T2" fmla="*/ 165 w 165"/>
                <a:gd name="T3" fmla="*/ 75 h 166"/>
                <a:gd name="T4" fmla="*/ 151 w 165"/>
                <a:gd name="T5" fmla="*/ 63 h 166"/>
                <a:gd name="T6" fmla="*/ 156 w 165"/>
                <a:gd name="T7" fmla="*/ 44 h 166"/>
                <a:gd name="T8" fmla="*/ 138 w 165"/>
                <a:gd name="T9" fmla="*/ 38 h 166"/>
                <a:gd name="T10" fmla="*/ 136 w 165"/>
                <a:gd name="T11" fmla="*/ 19 h 166"/>
                <a:gd name="T12" fmla="*/ 117 w 165"/>
                <a:gd name="T13" fmla="*/ 20 h 166"/>
                <a:gd name="T14" fmla="*/ 107 w 165"/>
                <a:gd name="T15" fmla="*/ 3 h 166"/>
                <a:gd name="T16" fmla="*/ 90 w 165"/>
                <a:gd name="T17" fmla="*/ 12 h 166"/>
                <a:gd name="T18" fmla="*/ 90 w 165"/>
                <a:gd name="T19" fmla="*/ 0 h 166"/>
                <a:gd name="T20" fmla="*/ 75 w 165"/>
                <a:gd name="T21" fmla="*/ 0 h 166"/>
                <a:gd name="T22" fmla="*/ 62 w 165"/>
                <a:gd name="T23" fmla="*/ 14 h 166"/>
                <a:gd name="T24" fmla="*/ 44 w 165"/>
                <a:gd name="T25" fmla="*/ 9 h 166"/>
                <a:gd name="T26" fmla="*/ 36 w 165"/>
                <a:gd name="T27" fmla="*/ 27 h 166"/>
                <a:gd name="T28" fmla="*/ 18 w 165"/>
                <a:gd name="T29" fmla="*/ 30 h 166"/>
                <a:gd name="T30" fmla="*/ 19 w 165"/>
                <a:gd name="T31" fmla="*/ 48 h 166"/>
                <a:gd name="T32" fmla="*/ 3 w 165"/>
                <a:gd name="T33" fmla="*/ 58 h 166"/>
                <a:gd name="T34" fmla="*/ 10 w 165"/>
                <a:gd name="T35" fmla="*/ 75 h 166"/>
                <a:gd name="T36" fmla="*/ 0 w 165"/>
                <a:gd name="T37" fmla="*/ 75 h 166"/>
                <a:gd name="T38" fmla="*/ 0 w 165"/>
                <a:gd name="T39" fmla="*/ 80 h 166"/>
                <a:gd name="T40" fmla="*/ 0 w 165"/>
                <a:gd name="T41" fmla="*/ 90 h 166"/>
                <a:gd name="T42" fmla="*/ 10 w 165"/>
                <a:gd name="T43" fmla="*/ 90 h 166"/>
                <a:gd name="T44" fmla="*/ 3 w 165"/>
                <a:gd name="T45" fmla="*/ 107 h 166"/>
                <a:gd name="T46" fmla="*/ 18 w 165"/>
                <a:gd name="T47" fmla="*/ 118 h 166"/>
                <a:gd name="T48" fmla="*/ 18 w 165"/>
                <a:gd name="T49" fmla="*/ 136 h 166"/>
                <a:gd name="T50" fmla="*/ 36 w 165"/>
                <a:gd name="T51" fmla="*/ 140 h 166"/>
                <a:gd name="T52" fmla="*/ 44 w 165"/>
                <a:gd name="T53" fmla="*/ 156 h 166"/>
                <a:gd name="T54" fmla="*/ 62 w 165"/>
                <a:gd name="T55" fmla="*/ 153 h 166"/>
                <a:gd name="T56" fmla="*/ 75 w 165"/>
                <a:gd name="T57" fmla="*/ 166 h 166"/>
                <a:gd name="T58" fmla="*/ 90 w 165"/>
                <a:gd name="T59" fmla="*/ 166 h 166"/>
                <a:gd name="T60" fmla="*/ 90 w 165"/>
                <a:gd name="T61" fmla="*/ 155 h 166"/>
                <a:gd name="T62" fmla="*/ 107 w 165"/>
                <a:gd name="T63" fmla="*/ 162 h 166"/>
                <a:gd name="T64" fmla="*/ 117 w 165"/>
                <a:gd name="T65" fmla="*/ 146 h 166"/>
                <a:gd name="T66" fmla="*/ 135 w 165"/>
                <a:gd name="T67" fmla="*/ 147 h 166"/>
                <a:gd name="T68" fmla="*/ 138 w 165"/>
                <a:gd name="T69" fmla="*/ 129 h 166"/>
                <a:gd name="T70" fmla="*/ 156 w 165"/>
                <a:gd name="T71" fmla="*/ 122 h 166"/>
                <a:gd name="T72" fmla="*/ 151 w 165"/>
                <a:gd name="T73" fmla="*/ 103 h 166"/>
                <a:gd name="T74" fmla="*/ 165 w 165"/>
                <a:gd name="T75" fmla="*/ 90 h 166"/>
                <a:gd name="T76" fmla="*/ 133 w 165"/>
                <a:gd name="T77" fmla="*/ 75 h 166"/>
                <a:gd name="T78" fmla="*/ 104 w 165"/>
                <a:gd name="T79" fmla="*/ 71 h 166"/>
                <a:gd name="T80" fmla="*/ 113 w 165"/>
                <a:gd name="T81" fmla="*/ 42 h 166"/>
                <a:gd name="T82" fmla="*/ 90 w 165"/>
                <a:gd name="T83" fmla="*/ 59 h 166"/>
                <a:gd name="T84" fmla="*/ 113 w 165"/>
                <a:gd name="T85" fmla="*/ 42 h 166"/>
                <a:gd name="T86" fmla="*/ 75 w 165"/>
                <a:gd name="T87" fmla="*/ 90 h 166"/>
                <a:gd name="T88" fmla="*/ 90 w 165"/>
                <a:gd name="T89" fmla="*/ 76 h 166"/>
                <a:gd name="T90" fmla="*/ 75 w 165"/>
                <a:gd name="T91" fmla="*/ 32 h 166"/>
                <a:gd name="T92" fmla="*/ 69 w 165"/>
                <a:gd name="T93" fmla="*/ 61 h 166"/>
                <a:gd name="T94" fmla="*/ 75 w 165"/>
                <a:gd name="T95" fmla="*/ 32 h 166"/>
                <a:gd name="T96" fmla="*/ 60 w 165"/>
                <a:gd name="T97" fmla="*/ 71 h 166"/>
                <a:gd name="T98" fmla="*/ 31 w 165"/>
                <a:gd name="T99" fmla="*/ 75 h 166"/>
                <a:gd name="T100" fmla="*/ 41 w 165"/>
                <a:gd name="T101" fmla="*/ 115 h 166"/>
                <a:gd name="T102" fmla="*/ 57 w 165"/>
                <a:gd name="T103" fmla="*/ 90 h 166"/>
                <a:gd name="T104" fmla="*/ 41 w 165"/>
                <a:gd name="T105" fmla="*/ 115 h 166"/>
                <a:gd name="T106" fmla="*/ 69 w 165"/>
                <a:gd name="T107" fmla="*/ 106 h 166"/>
                <a:gd name="T108" fmla="*/ 75 w 165"/>
                <a:gd name="T109" fmla="*/ 135 h 166"/>
                <a:gd name="T110" fmla="*/ 90 w 165"/>
                <a:gd name="T111" fmla="*/ 135 h 166"/>
                <a:gd name="T112" fmla="*/ 94 w 165"/>
                <a:gd name="T113" fmla="*/ 106 h 166"/>
                <a:gd name="T114" fmla="*/ 90 w 165"/>
                <a:gd name="T115" fmla="*/ 135 h 166"/>
                <a:gd name="T116" fmla="*/ 104 w 165"/>
                <a:gd name="T117" fmla="*/ 96 h 166"/>
                <a:gd name="T118" fmla="*/ 133 w 165"/>
                <a:gd name="T119" fmla="*/ 9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65" h="166">
                  <a:moveTo>
                    <a:pt x="165" y="90"/>
                  </a:moveTo>
                  <a:cubicBezTo>
                    <a:pt x="165" y="75"/>
                    <a:pt x="165" y="75"/>
                    <a:pt x="165" y="75"/>
                  </a:cubicBezTo>
                  <a:cubicBezTo>
                    <a:pt x="165" y="75"/>
                    <a:pt x="165" y="75"/>
                    <a:pt x="165" y="75"/>
                  </a:cubicBezTo>
                  <a:cubicBezTo>
                    <a:pt x="165" y="75"/>
                    <a:pt x="165" y="75"/>
                    <a:pt x="165" y="75"/>
                  </a:cubicBezTo>
                  <a:cubicBezTo>
                    <a:pt x="154" y="75"/>
                    <a:pt x="154" y="75"/>
                    <a:pt x="154" y="75"/>
                  </a:cubicBezTo>
                  <a:cubicBezTo>
                    <a:pt x="153" y="71"/>
                    <a:pt x="152" y="67"/>
                    <a:pt x="151" y="63"/>
                  </a:cubicBezTo>
                  <a:cubicBezTo>
                    <a:pt x="162" y="58"/>
                    <a:pt x="162" y="58"/>
                    <a:pt x="162" y="58"/>
                  </a:cubicBezTo>
                  <a:cubicBezTo>
                    <a:pt x="156" y="44"/>
                    <a:pt x="156" y="44"/>
                    <a:pt x="156" y="44"/>
                  </a:cubicBezTo>
                  <a:cubicBezTo>
                    <a:pt x="145" y="49"/>
                    <a:pt x="145" y="49"/>
                    <a:pt x="145" y="49"/>
                  </a:cubicBezTo>
                  <a:cubicBezTo>
                    <a:pt x="143" y="45"/>
                    <a:pt x="141" y="41"/>
                    <a:pt x="138" y="38"/>
                  </a:cubicBezTo>
                  <a:cubicBezTo>
                    <a:pt x="146" y="30"/>
                    <a:pt x="146" y="30"/>
                    <a:pt x="146" y="30"/>
                  </a:cubicBezTo>
                  <a:cubicBezTo>
                    <a:pt x="136" y="19"/>
                    <a:pt x="136" y="19"/>
                    <a:pt x="136" y="19"/>
                  </a:cubicBezTo>
                  <a:cubicBezTo>
                    <a:pt x="127" y="27"/>
                    <a:pt x="127" y="27"/>
                    <a:pt x="127" y="27"/>
                  </a:cubicBezTo>
                  <a:cubicBezTo>
                    <a:pt x="124" y="25"/>
                    <a:pt x="120" y="22"/>
                    <a:pt x="117" y="20"/>
                  </a:cubicBezTo>
                  <a:cubicBezTo>
                    <a:pt x="121" y="9"/>
                    <a:pt x="121" y="9"/>
                    <a:pt x="121" y="9"/>
                  </a:cubicBezTo>
                  <a:cubicBezTo>
                    <a:pt x="107" y="3"/>
                    <a:pt x="107" y="3"/>
                    <a:pt x="107" y="3"/>
                  </a:cubicBezTo>
                  <a:cubicBezTo>
                    <a:pt x="103" y="14"/>
                    <a:pt x="103" y="14"/>
                    <a:pt x="103" y="14"/>
                  </a:cubicBezTo>
                  <a:cubicBezTo>
                    <a:pt x="99" y="13"/>
                    <a:pt x="94" y="12"/>
                    <a:pt x="90" y="12"/>
                  </a:cubicBezTo>
                  <a:cubicBezTo>
                    <a:pt x="90" y="0"/>
                    <a:pt x="90" y="0"/>
                    <a:pt x="90" y="0"/>
                  </a:cubicBezTo>
                  <a:cubicBezTo>
                    <a:pt x="90" y="0"/>
                    <a:pt x="90" y="0"/>
                    <a:pt x="90" y="0"/>
                  </a:cubicBezTo>
                  <a:cubicBezTo>
                    <a:pt x="75" y="0"/>
                    <a:pt x="75" y="0"/>
                    <a:pt x="75" y="0"/>
                  </a:cubicBezTo>
                  <a:cubicBezTo>
                    <a:pt x="75" y="0"/>
                    <a:pt x="75" y="0"/>
                    <a:pt x="75" y="0"/>
                  </a:cubicBezTo>
                  <a:cubicBezTo>
                    <a:pt x="75" y="12"/>
                    <a:pt x="75" y="12"/>
                    <a:pt x="75" y="12"/>
                  </a:cubicBezTo>
                  <a:cubicBezTo>
                    <a:pt x="71" y="12"/>
                    <a:pt x="66" y="13"/>
                    <a:pt x="62" y="14"/>
                  </a:cubicBezTo>
                  <a:cubicBezTo>
                    <a:pt x="58" y="3"/>
                    <a:pt x="58" y="3"/>
                    <a:pt x="58" y="3"/>
                  </a:cubicBezTo>
                  <a:cubicBezTo>
                    <a:pt x="44" y="9"/>
                    <a:pt x="44" y="9"/>
                    <a:pt x="44" y="9"/>
                  </a:cubicBezTo>
                  <a:cubicBezTo>
                    <a:pt x="48" y="20"/>
                    <a:pt x="48" y="20"/>
                    <a:pt x="48" y="20"/>
                  </a:cubicBezTo>
                  <a:cubicBezTo>
                    <a:pt x="44" y="22"/>
                    <a:pt x="40" y="24"/>
                    <a:pt x="36" y="27"/>
                  </a:cubicBezTo>
                  <a:cubicBezTo>
                    <a:pt x="29" y="19"/>
                    <a:pt x="29" y="19"/>
                    <a:pt x="29" y="19"/>
                  </a:cubicBezTo>
                  <a:cubicBezTo>
                    <a:pt x="18" y="30"/>
                    <a:pt x="18" y="30"/>
                    <a:pt x="18" y="30"/>
                  </a:cubicBezTo>
                  <a:cubicBezTo>
                    <a:pt x="26" y="38"/>
                    <a:pt x="26" y="38"/>
                    <a:pt x="26" y="38"/>
                  </a:cubicBezTo>
                  <a:cubicBezTo>
                    <a:pt x="23" y="41"/>
                    <a:pt x="21" y="45"/>
                    <a:pt x="19" y="48"/>
                  </a:cubicBezTo>
                  <a:cubicBezTo>
                    <a:pt x="9" y="44"/>
                    <a:pt x="9" y="44"/>
                    <a:pt x="9" y="44"/>
                  </a:cubicBezTo>
                  <a:cubicBezTo>
                    <a:pt x="3" y="58"/>
                    <a:pt x="3" y="58"/>
                    <a:pt x="3" y="58"/>
                  </a:cubicBezTo>
                  <a:cubicBezTo>
                    <a:pt x="13" y="62"/>
                    <a:pt x="13" y="62"/>
                    <a:pt x="13" y="62"/>
                  </a:cubicBezTo>
                  <a:cubicBezTo>
                    <a:pt x="11" y="66"/>
                    <a:pt x="11" y="71"/>
                    <a:pt x="10" y="75"/>
                  </a:cubicBezTo>
                  <a:cubicBezTo>
                    <a:pt x="0" y="75"/>
                    <a:pt x="0" y="75"/>
                    <a:pt x="0" y="75"/>
                  </a:cubicBezTo>
                  <a:cubicBezTo>
                    <a:pt x="0" y="75"/>
                    <a:pt x="0" y="75"/>
                    <a:pt x="0" y="75"/>
                  </a:cubicBezTo>
                  <a:cubicBezTo>
                    <a:pt x="0" y="75"/>
                    <a:pt x="0" y="75"/>
                    <a:pt x="0" y="75"/>
                  </a:cubicBezTo>
                  <a:cubicBezTo>
                    <a:pt x="0" y="80"/>
                    <a:pt x="0" y="80"/>
                    <a:pt x="0" y="80"/>
                  </a:cubicBezTo>
                  <a:cubicBezTo>
                    <a:pt x="0" y="90"/>
                    <a:pt x="0" y="90"/>
                    <a:pt x="0" y="90"/>
                  </a:cubicBezTo>
                  <a:cubicBezTo>
                    <a:pt x="0" y="90"/>
                    <a:pt x="0" y="90"/>
                    <a:pt x="0" y="90"/>
                  </a:cubicBezTo>
                  <a:cubicBezTo>
                    <a:pt x="0" y="90"/>
                    <a:pt x="0" y="90"/>
                    <a:pt x="0" y="90"/>
                  </a:cubicBezTo>
                  <a:cubicBezTo>
                    <a:pt x="10" y="90"/>
                    <a:pt x="10" y="90"/>
                    <a:pt x="10" y="90"/>
                  </a:cubicBezTo>
                  <a:cubicBezTo>
                    <a:pt x="10" y="95"/>
                    <a:pt x="11" y="99"/>
                    <a:pt x="12" y="103"/>
                  </a:cubicBezTo>
                  <a:cubicBezTo>
                    <a:pt x="3" y="107"/>
                    <a:pt x="3" y="107"/>
                    <a:pt x="3" y="107"/>
                  </a:cubicBezTo>
                  <a:cubicBezTo>
                    <a:pt x="9" y="121"/>
                    <a:pt x="9" y="121"/>
                    <a:pt x="9" y="121"/>
                  </a:cubicBezTo>
                  <a:cubicBezTo>
                    <a:pt x="18" y="118"/>
                    <a:pt x="18" y="118"/>
                    <a:pt x="18" y="118"/>
                  </a:cubicBezTo>
                  <a:cubicBezTo>
                    <a:pt x="20" y="122"/>
                    <a:pt x="23" y="125"/>
                    <a:pt x="26" y="129"/>
                  </a:cubicBezTo>
                  <a:cubicBezTo>
                    <a:pt x="18" y="136"/>
                    <a:pt x="18" y="136"/>
                    <a:pt x="18" y="136"/>
                  </a:cubicBezTo>
                  <a:cubicBezTo>
                    <a:pt x="29" y="147"/>
                    <a:pt x="29" y="147"/>
                    <a:pt x="29" y="147"/>
                  </a:cubicBezTo>
                  <a:cubicBezTo>
                    <a:pt x="36" y="140"/>
                    <a:pt x="36" y="140"/>
                    <a:pt x="36" y="140"/>
                  </a:cubicBezTo>
                  <a:cubicBezTo>
                    <a:pt x="40" y="142"/>
                    <a:pt x="44" y="145"/>
                    <a:pt x="48" y="147"/>
                  </a:cubicBezTo>
                  <a:cubicBezTo>
                    <a:pt x="44" y="156"/>
                    <a:pt x="44" y="156"/>
                    <a:pt x="44" y="156"/>
                  </a:cubicBezTo>
                  <a:cubicBezTo>
                    <a:pt x="58" y="162"/>
                    <a:pt x="58" y="162"/>
                    <a:pt x="58" y="162"/>
                  </a:cubicBezTo>
                  <a:cubicBezTo>
                    <a:pt x="62" y="153"/>
                    <a:pt x="62" y="153"/>
                    <a:pt x="62" y="153"/>
                  </a:cubicBezTo>
                  <a:cubicBezTo>
                    <a:pt x="66" y="154"/>
                    <a:pt x="70" y="155"/>
                    <a:pt x="75" y="155"/>
                  </a:cubicBezTo>
                  <a:cubicBezTo>
                    <a:pt x="75" y="166"/>
                    <a:pt x="75" y="166"/>
                    <a:pt x="75" y="166"/>
                  </a:cubicBezTo>
                  <a:cubicBezTo>
                    <a:pt x="90" y="166"/>
                    <a:pt x="90" y="166"/>
                    <a:pt x="90" y="166"/>
                  </a:cubicBezTo>
                  <a:cubicBezTo>
                    <a:pt x="90" y="166"/>
                    <a:pt x="90" y="166"/>
                    <a:pt x="90" y="166"/>
                  </a:cubicBezTo>
                  <a:cubicBezTo>
                    <a:pt x="90" y="166"/>
                    <a:pt x="90" y="166"/>
                    <a:pt x="90" y="166"/>
                  </a:cubicBezTo>
                  <a:cubicBezTo>
                    <a:pt x="90" y="155"/>
                    <a:pt x="90" y="155"/>
                    <a:pt x="90" y="155"/>
                  </a:cubicBezTo>
                  <a:cubicBezTo>
                    <a:pt x="94" y="155"/>
                    <a:pt x="99" y="154"/>
                    <a:pt x="103" y="152"/>
                  </a:cubicBezTo>
                  <a:cubicBezTo>
                    <a:pt x="107" y="162"/>
                    <a:pt x="107" y="162"/>
                    <a:pt x="107" y="162"/>
                  </a:cubicBezTo>
                  <a:cubicBezTo>
                    <a:pt x="121" y="156"/>
                    <a:pt x="121" y="156"/>
                    <a:pt x="121" y="156"/>
                  </a:cubicBezTo>
                  <a:cubicBezTo>
                    <a:pt x="117" y="146"/>
                    <a:pt x="117" y="146"/>
                    <a:pt x="117" y="146"/>
                  </a:cubicBezTo>
                  <a:cubicBezTo>
                    <a:pt x="121" y="144"/>
                    <a:pt x="124" y="142"/>
                    <a:pt x="127" y="140"/>
                  </a:cubicBezTo>
                  <a:cubicBezTo>
                    <a:pt x="135" y="147"/>
                    <a:pt x="135" y="147"/>
                    <a:pt x="135" y="147"/>
                  </a:cubicBezTo>
                  <a:cubicBezTo>
                    <a:pt x="146" y="137"/>
                    <a:pt x="146" y="137"/>
                    <a:pt x="146" y="137"/>
                  </a:cubicBezTo>
                  <a:cubicBezTo>
                    <a:pt x="138" y="129"/>
                    <a:pt x="138" y="129"/>
                    <a:pt x="138" y="129"/>
                  </a:cubicBezTo>
                  <a:cubicBezTo>
                    <a:pt x="141" y="125"/>
                    <a:pt x="143" y="121"/>
                    <a:pt x="146" y="117"/>
                  </a:cubicBezTo>
                  <a:cubicBezTo>
                    <a:pt x="156" y="122"/>
                    <a:pt x="156" y="122"/>
                    <a:pt x="156" y="122"/>
                  </a:cubicBezTo>
                  <a:cubicBezTo>
                    <a:pt x="162" y="108"/>
                    <a:pt x="162" y="108"/>
                    <a:pt x="162" y="108"/>
                  </a:cubicBezTo>
                  <a:cubicBezTo>
                    <a:pt x="151" y="103"/>
                    <a:pt x="151" y="103"/>
                    <a:pt x="151" y="103"/>
                  </a:cubicBezTo>
                  <a:cubicBezTo>
                    <a:pt x="152" y="99"/>
                    <a:pt x="153" y="95"/>
                    <a:pt x="154" y="90"/>
                  </a:cubicBezTo>
                  <a:lnTo>
                    <a:pt x="165" y="90"/>
                  </a:lnTo>
                  <a:close/>
                  <a:moveTo>
                    <a:pt x="123" y="52"/>
                  </a:moveTo>
                  <a:cubicBezTo>
                    <a:pt x="128" y="59"/>
                    <a:pt x="132" y="67"/>
                    <a:pt x="133" y="75"/>
                  </a:cubicBezTo>
                  <a:cubicBezTo>
                    <a:pt x="106" y="75"/>
                    <a:pt x="106" y="75"/>
                    <a:pt x="106" y="75"/>
                  </a:cubicBezTo>
                  <a:cubicBezTo>
                    <a:pt x="105" y="74"/>
                    <a:pt x="105" y="72"/>
                    <a:pt x="104" y="71"/>
                  </a:cubicBezTo>
                  <a:lnTo>
                    <a:pt x="123" y="52"/>
                  </a:lnTo>
                  <a:close/>
                  <a:moveTo>
                    <a:pt x="113" y="42"/>
                  </a:moveTo>
                  <a:cubicBezTo>
                    <a:pt x="94" y="61"/>
                    <a:pt x="94" y="61"/>
                    <a:pt x="94" y="61"/>
                  </a:cubicBezTo>
                  <a:cubicBezTo>
                    <a:pt x="93" y="61"/>
                    <a:pt x="92" y="60"/>
                    <a:pt x="90" y="59"/>
                  </a:cubicBezTo>
                  <a:cubicBezTo>
                    <a:pt x="90" y="32"/>
                    <a:pt x="90" y="32"/>
                    <a:pt x="90" y="32"/>
                  </a:cubicBezTo>
                  <a:cubicBezTo>
                    <a:pt x="99" y="34"/>
                    <a:pt x="107" y="37"/>
                    <a:pt x="113" y="42"/>
                  </a:cubicBezTo>
                  <a:close/>
                  <a:moveTo>
                    <a:pt x="90" y="90"/>
                  </a:moveTo>
                  <a:cubicBezTo>
                    <a:pt x="86" y="94"/>
                    <a:pt x="79" y="94"/>
                    <a:pt x="75" y="90"/>
                  </a:cubicBezTo>
                  <a:cubicBezTo>
                    <a:pt x="71" y="86"/>
                    <a:pt x="71" y="80"/>
                    <a:pt x="75" y="76"/>
                  </a:cubicBezTo>
                  <a:cubicBezTo>
                    <a:pt x="79" y="72"/>
                    <a:pt x="86" y="72"/>
                    <a:pt x="90" y="76"/>
                  </a:cubicBezTo>
                  <a:cubicBezTo>
                    <a:pt x="94" y="80"/>
                    <a:pt x="94" y="86"/>
                    <a:pt x="90" y="90"/>
                  </a:cubicBezTo>
                  <a:close/>
                  <a:moveTo>
                    <a:pt x="75" y="32"/>
                  </a:moveTo>
                  <a:cubicBezTo>
                    <a:pt x="75" y="59"/>
                    <a:pt x="75" y="59"/>
                    <a:pt x="75" y="59"/>
                  </a:cubicBezTo>
                  <a:cubicBezTo>
                    <a:pt x="73" y="60"/>
                    <a:pt x="71" y="60"/>
                    <a:pt x="69" y="61"/>
                  </a:cubicBezTo>
                  <a:cubicBezTo>
                    <a:pt x="50" y="42"/>
                    <a:pt x="50" y="42"/>
                    <a:pt x="50" y="42"/>
                  </a:cubicBezTo>
                  <a:cubicBezTo>
                    <a:pt x="57" y="37"/>
                    <a:pt x="66" y="33"/>
                    <a:pt x="75" y="32"/>
                  </a:cubicBezTo>
                  <a:close/>
                  <a:moveTo>
                    <a:pt x="41" y="52"/>
                  </a:moveTo>
                  <a:cubicBezTo>
                    <a:pt x="60" y="71"/>
                    <a:pt x="60" y="71"/>
                    <a:pt x="60" y="71"/>
                  </a:cubicBezTo>
                  <a:cubicBezTo>
                    <a:pt x="59" y="72"/>
                    <a:pt x="58" y="74"/>
                    <a:pt x="58" y="75"/>
                  </a:cubicBezTo>
                  <a:cubicBezTo>
                    <a:pt x="31" y="75"/>
                    <a:pt x="31" y="75"/>
                    <a:pt x="31" y="75"/>
                  </a:cubicBezTo>
                  <a:cubicBezTo>
                    <a:pt x="32" y="67"/>
                    <a:pt x="35" y="59"/>
                    <a:pt x="41" y="52"/>
                  </a:cubicBezTo>
                  <a:close/>
                  <a:moveTo>
                    <a:pt x="41" y="115"/>
                  </a:moveTo>
                  <a:cubicBezTo>
                    <a:pt x="35" y="108"/>
                    <a:pt x="32" y="99"/>
                    <a:pt x="30" y="90"/>
                  </a:cubicBezTo>
                  <a:cubicBezTo>
                    <a:pt x="57" y="90"/>
                    <a:pt x="57" y="90"/>
                    <a:pt x="57" y="90"/>
                  </a:cubicBezTo>
                  <a:cubicBezTo>
                    <a:pt x="58" y="92"/>
                    <a:pt x="59" y="94"/>
                    <a:pt x="60" y="96"/>
                  </a:cubicBezTo>
                  <a:lnTo>
                    <a:pt x="41" y="115"/>
                  </a:lnTo>
                  <a:close/>
                  <a:moveTo>
                    <a:pt x="50" y="125"/>
                  </a:moveTo>
                  <a:cubicBezTo>
                    <a:pt x="69" y="106"/>
                    <a:pt x="69" y="106"/>
                    <a:pt x="69" y="106"/>
                  </a:cubicBezTo>
                  <a:cubicBezTo>
                    <a:pt x="71" y="107"/>
                    <a:pt x="73" y="107"/>
                    <a:pt x="75" y="108"/>
                  </a:cubicBezTo>
                  <a:cubicBezTo>
                    <a:pt x="75" y="135"/>
                    <a:pt x="75" y="135"/>
                    <a:pt x="75" y="135"/>
                  </a:cubicBezTo>
                  <a:cubicBezTo>
                    <a:pt x="66" y="134"/>
                    <a:pt x="57" y="130"/>
                    <a:pt x="50" y="125"/>
                  </a:cubicBezTo>
                  <a:close/>
                  <a:moveTo>
                    <a:pt x="90" y="135"/>
                  </a:moveTo>
                  <a:cubicBezTo>
                    <a:pt x="90" y="107"/>
                    <a:pt x="90" y="107"/>
                    <a:pt x="90" y="107"/>
                  </a:cubicBezTo>
                  <a:cubicBezTo>
                    <a:pt x="92" y="107"/>
                    <a:pt x="93" y="106"/>
                    <a:pt x="94" y="106"/>
                  </a:cubicBezTo>
                  <a:cubicBezTo>
                    <a:pt x="113" y="125"/>
                    <a:pt x="113" y="125"/>
                    <a:pt x="113" y="125"/>
                  </a:cubicBezTo>
                  <a:cubicBezTo>
                    <a:pt x="107" y="130"/>
                    <a:pt x="99" y="133"/>
                    <a:pt x="90" y="135"/>
                  </a:cubicBezTo>
                  <a:close/>
                  <a:moveTo>
                    <a:pt x="123" y="115"/>
                  </a:moveTo>
                  <a:cubicBezTo>
                    <a:pt x="104" y="96"/>
                    <a:pt x="104" y="96"/>
                    <a:pt x="104" y="96"/>
                  </a:cubicBezTo>
                  <a:cubicBezTo>
                    <a:pt x="105" y="94"/>
                    <a:pt x="106" y="92"/>
                    <a:pt x="106" y="90"/>
                  </a:cubicBezTo>
                  <a:cubicBezTo>
                    <a:pt x="133" y="90"/>
                    <a:pt x="133" y="90"/>
                    <a:pt x="133" y="90"/>
                  </a:cubicBezTo>
                  <a:cubicBezTo>
                    <a:pt x="132" y="99"/>
                    <a:pt x="129" y="108"/>
                    <a:pt x="123" y="115"/>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136" name="Freeform 99"/>
            <p:cNvSpPr>
              <a:spLocks/>
            </p:cNvSpPr>
            <p:nvPr/>
          </p:nvSpPr>
          <p:spPr bwMode="auto">
            <a:xfrm>
              <a:off x="6890" y="638"/>
              <a:ext cx="360" cy="71"/>
            </a:xfrm>
            <a:custGeom>
              <a:avLst/>
              <a:gdLst>
                <a:gd name="T0" fmla="*/ 3 w 748"/>
                <a:gd name="T1" fmla="*/ 0 h 153"/>
                <a:gd name="T2" fmla="*/ 0 w 748"/>
                <a:gd name="T3" fmla="*/ 26 h 153"/>
                <a:gd name="T4" fmla="*/ 127 w 748"/>
                <a:gd name="T5" fmla="*/ 153 h 153"/>
                <a:gd name="T6" fmla="*/ 621 w 748"/>
                <a:gd name="T7" fmla="*/ 153 h 153"/>
                <a:gd name="T8" fmla="*/ 748 w 748"/>
                <a:gd name="T9" fmla="*/ 26 h 153"/>
                <a:gd name="T10" fmla="*/ 745 w 748"/>
                <a:gd name="T11" fmla="*/ 0 h 153"/>
                <a:gd name="T12" fmla="*/ 3 w 748"/>
                <a:gd name="T13" fmla="*/ 0 h 153"/>
              </a:gdLst>
              <a:ahLst/>
              <a:cxnLst>
                <a:cxn ang="0">
                  <a:pos x="T0" y="T1"/>
                </a:cxn>
                <a:cxn ang="0">
                  <a:pos x="T2" y="T3"/>
                </a:cxn>
                <a:cxn ang="0">
                  <a:pos x="T4" y="T5"/>
                </a:cxn>
                <a:cxn ang="0">
                  <a:pos x="T6" y="T7"/>
                </a:cxn>
                <a:cxn ang="0">
                  <a:pos x="T8" y="T9"/>
                </a:cxn>
                <a:cxn ang="0">
                  <a:pos x="T10" y="T11"/>
                </a:cxn>
                <a:cxn ang="0">
                  <a:pos x="T12" y="T13"/>
                </a:cxn>
              </a:cxnLst>
              <a:rect l="0" t="0" r="r" b="b"/>
              <a:pathLst>
                <a:path w="748" h="153">
                  <a:moveTo>
                    <a:pt x="3" y="0"/>
                  </a:moveTo>
                  <a:cubicBezTo>
                    <a:pt x="1" y="9"/>
                    <a:pt x="0" y="17"/>
                    <a:pt x="0" y="26"/>
                  </a:cubicBezTo>
                  <a:cubicBezTo>
                    <a:pt x="0" y="96"/>
                    <a:pt x="57" y="153"/>
                    <a:pt x="127" y="153"/>
                  </a:cubicBezTo>
                  <a:cubicBezTo>
                    <a:pt x="621" y="153"/>
                    <a:pt x="621" y="153"/>
                    <a:pt x="621" y="153"/>
                  </a:cubicBezTo>
                  <a:cubicBezTo>
                    <a:pt x="691" y="153"/>
                    <a:pt x="748" y="96"/>
                    <a:pt x="748" y="26"/>
                  </a:cubicBezTo>
                  <a:cubicBezTo>
                    <a:pt x="748" y="17"/>
                    <a:pt x="747" y="9"/>
                    <a:pt x="745" y="0"/>
                  </a:cubicBezTo>
                  <a:lnTo>
                    <a:pt x="3" y="0"/>
                  </a:lnTo>
                  <a:close/>
                </a:path>
              </a:pathLst>
            </a:custGeom>
            <a:solidFill>
              <a:schemeClr val="accent5">
                <a:lumMod val="20000"/>
                <a:lumOff val="8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137" name="Freeform 100"/>
            <p:cNvSpPr>
              <a:spLocks/>
            </p:cNvSpPr>
            <p:nvPr/>
          </p:nvSpPr>
          <p:spPr bwMode="auto">
            <a:xfrm>
              <a:off x="6904" y="638"/>
              <a:ext cx="346" cy="71"/>
            </a:xfrm>
            <a:custGeom>
              <a:avLst/>
              <a:gdLst>
                <a:gd name="T0" fmla="*/ 716 w 719"/>
                <a:gd name="T1" fmla="*/ 0 h 153"/>
                <a:gd name="T2" fmla="*/ 700 w 719"/>
                <a:gd name="T3" fmla="*/ 0 h 153"/>
                <a:gd name="T4" fmla="*/ 701 w 719"/>
                <a:gd name="T5" fmla="*/ 8 h 153"/>
                <a:gd name="T6" fmla="*/ 573 w 719"/>
                <a:gd name="T7" fmla="*/ 135 h 153"/>
                <a:gd name="T8" fmla="*/ 80 w 719"/>
                <a:gd name="T9" fmla="*/ 135 h 153"/>
                <a:gd name="T10" fmla="*/ 0 w 719"/>
                <a:gd name="T11" fmla="*/ 106 h 153"/>
                <a:gd name="T12" fmla="*/ 98 w 719"/>
                <a:gd name="T13" fmla="*/ 153 h 153"/>
                <a:gd name="T14" fmla="*/ 592 w 719"/>
                <a:gd name="T15" fmla="*/ 153 h 153"/>
                <a:gd name="T16" fmla="*/ 719 w 719"/>
                <a:gd name="T17" fmla="*/ 26 h 153"/>
                <a:gd name="T18" fmla="*/ 716 w 719"/>
                <a:gd name="T19" fmla="*/ 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19" h="153">
                  <a:moveTo>
                    <a:pt x="716" y="0"/>
                  </a:moveTo>
                  <a:cubicBezTo>
                    <a:pt x="700" y="0"/>
                    <a:pt x="700" y="0"/>
                    <a:pt x="700" y="0"/>
                  </a:cubicBezTo>
                  <a:cubicBezTo>
                    <a:pt x="701" y="3"/>
                    <a:pt x="701" y="5"/>
                    <a:pt x="701" y="8"/>
                  </a:cubicBezTo>
                  <a:cubicBezTo>
                    <a:pt x="701" y="78"/>
                    <a:pt x="644" y="135"/>
                    <a:pt x="573" y="135"/>
                  </a:cubicBezTo>
                  <a:cubicBezTo>
                    <a:pt x="80" y="135"/>
                    <a:pt x="80" y="135"/>
                    <a:pt x="80" y="135"/>
                  </a:cubicBezTo>
                  <a:cubicBezTo>
                    <a:pt x="50" y="135"/>
                    <a:pt x="22" y="124"/>
                    <a:pt x="0" y="106"/>
                  </a:cubicBezTo>
                  <a:cubicBezTo>
                    <a:pt x="23" y="135"/>
                    <a:pt x="59" y="153"/>
                    <a:pt x="98" y="153"/>
                  </a:cubicBezTo>
                  <a:cubicBezTo>
                    <a:pt x="592" y="153"/>
                    <a:pt x="592" y="153"/>
                    <a:pt x="592" y="153"/>
                  </a:cubicBezTo>
                  <a:cubicBezTo>
                    <a:pt x="662" y="153"/>
                    <a:pt x="719" y="96"/>
                    <a:pt x="719" y="26"/>
                  </a:cubicBezTo>
                  <a:cubicBezTo>
                    <a:pt x="719" y="17"/>
                    <a:pt x="718" y="9"/>
                    <a:pt x="716" y="0"/>
                  </a:cubicBezTo>
                  <a:close/>
                </a:path>
              </a:pathLst>
            </a:custGeom>
            <a:solidFill>
              <a:srgbClr val="C6C6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138" name="Freeform 101"/>
            <p:cNvSpPr>
              <a:spLocks/>
            </p:cNvSpPr>
            <p:nvPr/>
          </p:nvSpPr>
          <p:spPr bwMode="auto">
            <a:xfrm>
              <a:off x="6891" y="398"/>
              <a:ext cx="358" cy="127"/>
            </a:xfrm>
            <a:custGeom>
              <a:avLst/>
              <a:gdLst>
                <a:gd name="T0" fmla="*/ 744 w 744"/>
                <a:gd name="T1" fmla="*/ 274 h 274"/>
                <a:gd name="T2" fmla="*/ 621 w 744"/>
                <a:gd name="T3" fmla="*/ 173 h 274"/>
                <a:gd name="T4" fmla="*/ 581 w 744"/>
                <a:gd name="T5" fmla="*/ 179 h 274"/>
                <a:gd name="T6" fmla="*/ 457 w 744"/>
                <a:gd name="T7" fmla="*/ 68 h 274"/>
                <a:gd name="T8" fmla="*/ 372 w 744"/>
                <a:gd name="T9" fmla="*/ 101 h 274"/>
                <a:gd name="T10" fmla="*/ 249 w 744"/>
                <a:gd name="T11" fmla="*/ 0 h 274"/>
                <a:gd name="T12" fmla="*/ 123 w 744"/>
                <a:gd name="T13" fmla="*/ 125 h 274"/>
                <a:gd name="T14" fmla="*/ 133 w 744"/>
                <a:gd name="T15" fmla="*/ 173 h 274"/>
                <a:gd name="T16" fmla="*/ 123 w 744"/>
                <a:gd name="T17" fmla="*/ 173 h 274"/>
                <a:gd name="T18" fmla="*/ 0 w 744"/>
                <a:gd name="T19" fmla="*/ 274 h 274"/>
                <a:gd name="T20" fmla="*/ 744 w 744"/>
                <a:gd name="T21" fmla="*/ 274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44" h="274">
                  <a:moveTo>
                    <a:pt x="744" y="274"/>
                  </a:moveTo>
                  <a:cubicBezTo>
                    <a:pt x="733" y="217"/>
                    <a:pt x="682" y="173"/>
                    <a:pt x="621" y="173"/>
                  </a:cubicBezTo>
                  <a:cubicBezTo>
                    <a:pt x="607" y="173"/>
                    <a:pt x="594" y="175"/>
                    <a:pt x="581" y="179"/>
                  </a:cubicBezTo>
                  <a:cubicBezTo>
                    <a:pt x="574" y="117"/>
                    <a:pt x="521" y="68"/>
                    <a:pt x="457" y="68"/>
                  </a:cubicBezTo>
                  <a:cubicBezTo>
                    <a:pt x="424" y="68"/>
                    <a:pt x="394" y="81"/>
                    <a:pt x="372" y="101"/>
                  </a:cubicBezTo>
                  <a:cubicBezTo>
                    <a:pt x="361" y="44"/>
                    <a:pt x="310" y="0"/>
                    <a:pt x="249" y="0"/>
                  </a:cubicBezTo>
                  <a:cubicBezTo>
                    <a:pt x="179" y="0"/>
                    <a:pt x="123" y="56"/>
                    <a:pt x="123" y="125"/>
                  </a:cubicBezTo>
                  <a:cubicBezTo>
                    <a:pt x="123" y="142"/>
                    <a:pt x="127" y="159"/>
                    <a:pt x="133" y="173"/>
                  </a:cubicBezTo>
                  <a:cubicBezTo>
                    <a:pt x="130" y="173"/>
                    <a:pt x="127" y="173"/>
                    <a:pt x="123" y="173"/>
                  </a:cubicBezTo>
                  <a:cubicBezTo>
                    <a:pt x="62" y="173"/>
                    <a:pt x="12" y="217"/>
                    <a:pt x="0" y="274"/>
                  </a:cubicBezTo>
                  <a:lnTo>
                    <a:pt x="744" y="274"/>
                  </a:lnTo>
                  <a:close/>
                </a:path>
              </a:pathLst>
            </a:custGeom>
            <a:solidFill>
              <a:schemeClr val="accent5">
                <a:lumMod val="20000"/>
                <a:lumOff val="8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139" name="Freeform 102"/>
            <p:cNvSpPr>
              <a:spLocks/>
            </p:cNvSpPr>
            <p:nvPr/>
          </p:nvSpPr>
          <p:spPr bwMode="auto">
            <a:xfrm>
              <a:off x="6962" y="398"/>
              <a:ext cx="287" cy="127"/>
            </a:xfrm>
            <a:custGeom>
              <a:avLst/>
              <a:gdLst>
                <a:gd name="T0" fmla="*/ 80 w 597"/>
                <a:gd name="T1" fmla="*/ 23 h 274"/>
                <a:gd name="T2" fmla="*/ 203 w 597"/>
                <a:gd name="T3" fmla="*/ 125 h 274"/>
                <a:gd name="T4" fmla="*/ 288 w 597"/>
                <a:gd name="T5" fmla="*/ 91 h 274"/>
                <a:gd name="T6" fmla="*/ 413 w 597"/>
                <a:gd name="T7" fmla="*/ 203 h 274"/>
                <a:gd name="T8" fmla="*/ 452 w 597"/>
                <a:gd name="T9" fmla="*/ 196 h 274"/>
                <a:gd name="T10" fmla="*/ 568 w 597"/>
                <a:gd name="T11" fmla="*/ 274 h 274"/>
                <a:gd name="T12" fmla="*/ 597 w 597"/>
                <a:gd name="T13" fmla="*/ 274 h 274"/>
                <a:gd name="T14" fmla="*/ 474 w 597"/>
                <a:gd name="T15" fmla="*/ 173 h 274"/>
                <a:gd name="T16" fmla="*/ 434 w 597"/>
                <a:gd name="T17" fmla="*/ 179 h 274"/>
                <a:gd name="T18" fmla="*/ 310 w 597"/>
                <a:gd name="T19" fmla="*/ 68 h 274"/>
                <a:gd name="T20" fmla="*/ 225 w 597"/>
                <a:gd name="T21" fmla="*/ 101 h 274"/>
                <a:gd name="T22" fmla="*/ 102 w 597"/>
                <a:gd name="T23" fmla="*/ 0 h 274"/>
                <a:gd name="T24" fmla="*/ 0 w 597"/>
                <a:gd name="T25" fmla="*/ 52 h 274"/>
                <a:gd name="T26" fmla="*/ 80 w 597"/>
                <a:gd name="T27" fmla="*/ 23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97" h="274">
                  <a:moveTo>
                    <a:pt x="80" y="23"/>
                  </a:moveTo>
                  <a:cubicBezTo>
                    <a:pt x="141" y="23"/>
                    <a:pt x="192" y="67"/>
                    <a:pt x="203" y="125"/>
                  </a:cubicBezTo>
                  <a:cubicBezTo>
                    <a:pt x="225" y="104"/>
                    <a:pt x="255" y="91"/>
                    <a:pt x="288" y="91"/>
                  </a:cubicBezTo>
                  <a:cubicBezTo>
                    <a:pt x="353" y="91"/>
                    <a:pt x="406" y="140"/>
                    <a:pt x="413" y="203"/>
                  </a:cubicBezTo>
                  <a:cubicBezTo>
                    <a:pt x="425" y="199"/>
                    <a:pt x="438" y="196"/>
                    <a:pt x="452" y="196"/>
                  </a:cubicBezTo>
                  <a:cubicBezTo>
                    <a:pt x="505" y="196"/>
                    <a:pt x="549" y="229"/>
                    <a:pt x="568" y="274"/>
                  </a:cubicBezTo>
                  <a:cubicBezTo>
                    <a:pt x="597" y="274"/>
                    <a:pt x="597" y="274"/>
                    <a:pt x="597" y="274"/>
                  </a:cubicBezTo>
                  <a:cubicBezTo>
                    <a:pt x="586" y="217"/>
                    <a:pt x="535" y="173"/>
                    <a:pt x="474" y="173"/>
                  </a:cubicBezTo>
                  <a:cubicBezTo>
                    <a:pt x="460" y="173"/>
                    <a:pt x="447" y="175"/>
                    <a:pt x="434" y="179"/>
                  </a:cubicBezTo>
                  <a:cubicBezTo>
                    <a:pt x="427" y="117"/>
                    <a:pt x="374" y="68"/>
                    <a:pt x="310" y="68"/>
                  </a:cubicBezTo>
                  <a:cubicBezTo>
                    <a:pt x="277" y="68"/>
                    <a:pt x="247" y="81"/>
                    <a:pt x="225" y="101"/>
                  </a:cubicBezTo>
                  <a:cubicBezTo>
                    <a:pt x="214" y="44"/>
                    <a:pt x="163" y="0"/>
                    <a:pt x="102" y="0"/>
                  </a:cubicBezTo>
                  <a:cubicBezTo>
                    <a:pt x="60" y="0"/>
                    <a:pt x="23" y="20"/>
                    <a:pt x="0" y="52"/>
                  </a:cubicBezTo>
                  <a:cubicBezTo>
                    <a:pt x="22" y="34"/>
                    <a:pt x="49" y="23"/>
                    <a:pt x="80" y="23"/>
                  </a:cubicBezTo>
                  <a:close/>
                </a:path>
              </a:pathLst>
            </a:custGeom>
            <a:solidFill>
              <a:srgbClr val="C6C6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140" name="Oval 103"/>
            <p:cNvSpPr>
              <a:spLocks noChangeArrowheads="1"/>
            </p:cNvSpPr>
            <p:nvPr/>
          </p:nvSpPr>
          <p:spPr bwMode="auto">
            <a:xfrm>
              <a:off x="7595" y="802"/>
              <a:ext cx="35" cy="35"/>
            </a:xfrm>
            <a:prstGeom prst="ellipse">
              <a:avLst/>
            </a:pr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141" name="Oval 104"/>
            <p:cNvSpPr>
              <a:spLocks noChangeArrowheads="1"/>
            </p:cNvSpPr>
            <p:nvPr/>
          </p:nvSpPr>
          <p:spPr bwMode="auto">
            <a:xfrm>
              <a:off x="7525" y="802"/>
              <a:ext cx="35" cy="35"/>
            </a:xfrm>
            <a:prstGeom prst="ellipse">
              <a:avLst/>
            </a:pr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142" name="Freeform 105"/>
            <p:cNvSpPr>
              <a:spLocks/>
            </p:cNvSpPr>
            <p:nvPr/>
          </p:nvSpPr>
          <p:spPr bwMode="auto">
            <a:xfrm>
              <a:off x="7525" y="807"/>
              <a:ext cx="29" cy="30"/>
            </a:xfrm>
            <a:custGeom>
              <a:avLst/>
              <a:gdLst>
                <a:gd name="T0" fmla="*/ 37 w 62"/>
                <a:gd name="T1" fmla="*/ 63 h 63"/>
                <a:gd name="T2" fmla="*/ 62 w 62"/>
                <a:gd name="T3" fmla="*/ 52 h 63"/>
                <a:gd name="T4" fmla="*/ 11 w 62"/>
                <a:gd name="T5" fmla="*/ 0 h 63"/>
                <a:gd name="T6" fmla="*/ 0 w 62"/>
                <a:gd name="T7" fmla="*/ 26 h 63"/>
                <a:gd name="T8" fmla="*/ 37 w 62"/>
                <a:gd name="T9" fmla="*/ 63 h 63"/>
              </a:gdLst>
              <a:ahLst/>
              <a:cxnLst>
                <a:cxn ang="0">
                  <a:pos x="T0" y="T1"/>
                </a:cxn>
                <a:cxn ang="0">
                  <a:pos x="T2" y="T3"/>
                </a:cxn>
                <a:cxn ang="0">
                  <a:pos x="T4" y="T5"/>
                </a:cxn>
                <a:cxn ang="0">
                  <a:pos x="T6" y="T7"/>
                </a:cxn>
                <a:cxn ang="0">
                  <a:pos x="T8" y="T9"/>
                </a:cxn>
              </a:cxnLst>
              <a:rect l="0" t="0" r="r" b="b"/>
              <a:pathLst>
                <a:path w="62" h="63">
                  <a:moveTo>
                    <a:pt x="37" y="63"/>
                  </a:moveTo>
                  <a:cubicBezTo>
                    <a:pt x="47" y="63"/>
                    <a:pt x="56" y="59"/>
                    <a:pt x="62" y="52"/>
                  </a:cubicBezTo>
                  <a:cubicBezTo>
                    <a:pt x="11" y="0"/>
                    <a:pt x="11" y="0"/>
                    <a:pt x="11" y="0"/>
                  </a:cubicBezTo>
                  <a:cubicBezTo>
                    <a:pt x="4" y="7"/>
                    <a:pt x="0" y="16"/>
                    <a:pt x="0" y="26"/>
                  </a:cubicBezTo>
                  <a:cubicBezTo>
                    <a:pt x="0" y="46"/>
                    <a:pt x="16" y="63"/>
                    <a:pt x="37" y="63"/>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143" name="Freeform 106"/>
            <p:cNvSpPr>
              <a:spLocks/>
            </p:cNvSpPr>
            <p:nvPr/>
          </p:nvSpPr>
          <p:spPr bwMode="auto">
            <a:xfrm>
              <a:off x="7595" y="807"/>
              <a:ext cx="30" cy="30"/>
            </a:xfrm>
            <a:custGeom>
              <a:avLst/>
              <a:gdLst>
                <a:gd name="T0" fmla="*/ 37 w 63"/>
                <a:gd name="T1" fmla="*/ 63 h 63"/>
                <a:gd name="T2" fmla="*/ 63 w 63"/>
                <a:gd name="T3" fmla="*/ 52 h 63"/>
                <a:gd name="T4" fmla="*/ 11 w 63"/>
                <a:gd name="T5" fmla="*/ 0 h 63"/>
                <a:gd name="T6" fmla="*/ 0 w 63"/>
                <a:gd name="T7" fmla="*/ 26 h 63"/>
                <a:gd name="T8" fmla="*/ 37 w 63"/>
                <a:gd name="T9" fmla="*/ 63 h 63"/>
              </a:gdLst>
              <a:ahLst/>
              <a:cxnLst>
                <a:cxn ang="0">
                  <a:pos x="T0" y="T1"/>
                </a:cxn>
                <a:cxn ang="0">
                  <a:pos x="T2" y="T3"/>
                </a:cxn>
                <a:cxn ang="0">
                  <a:pos x="T4" y="T5"/>
                </a:cxn>
                <a:cxn ang="0">
                  <a:pos x="T6" y="T7"/>
                </a:cxn>
                <a:cxn ang="0">
                  <a:pos x="T8" y="T9"/>
                </a:cxn>
              </a:cxnLst>
              <a:rect l="0" t="0" r="r" b="b"/>
              <a:pathLst>
                <a:path w="63" h="63">
                  <a:moveTo>
                    <a:pt x="37" y="63"/>
                  </a:moveTo>
                  <a:cubicBezTo>
                    <a:pt x="47" y="63"/>
                    <a:pt x="56" y="59"/>
                    <a:pt x="63" y="52"/>
                  </a:cubicBezTo>
                  <a:cubicBezTo>
                    <a:pt x="11" y="0"/>
                    <a:pt x="11" y="0"/>
                    <a:pt x="11" y="0"/>
                  </a:cubicBezTo>
                  <a:cubicBezTo>
                    <a:pt x="4" y="7"/>
                    <a:pt x="0" y="16"/>
                    <a:pt x="0" y="26"/>
                  </a:cubicBezTo>
                  <a:cubicBezTo>
                    <a:pt x="0" y="46"/>
                    <a:pt x="17" y="63"/>
                    <a:pt x="37" y="63"/>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grpSp>
      <p:sp>
        <p:nvSpPr>
          <p:cNvPr id="144" name="Rectangle 143"/>
          <p:cNvSpPr/>
          <p:nvPr/>
        </p:nvSpPr>
        <p:spPr>
          <a:xfrm>
            <a:off x="7577541" y="6118245"/>
            <a:ext cx="4211409" cy="363946"/>
          </a:xfrm>
          <a:prstGeom prst="rect">
            <a:avLst/>
          </a:prstGeom>
        </p:spPr>
        <p:txBody>
          <a:bodyPr wrap="none">
            <a:spAutoFit/>
          </a:bodyPr>
          <a:lstStyle/>
          <a:p>
            <a:r>
              <a:rPr lang="en-GB" sz="1765" dirty="0">
                <a:solidFill>
                  <a:schemeClr val="bg1"/>
                </a:solidFill>
              </a:rPr>
              <a:t>https://azure.microsoft.com/en-us/regions/</a:t>
            </a:r>
          </a:p>
        </p:txBody>
      </p:sp>
    </p:spTree>
    <p:extLst>
      <p:ext uri="{BB962C8B-B14F-4D97-AF65-F5344CB8AC3E}">
        <p14:creationId xmlns:p14="http://schemas.microsoft.com/office/powerpoint/2010/main" val="155718438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animEffect transition="in" filter="fade">
                                      <p:cBhvr>
                                        <p:cTn id="17" dur="500"/>
                                        <p:tgtEl>
                                          <p:spTgt spid="4">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6" end="6"/>
                                            </p:txEl>
                                          </p:spTgt>
                                        </p:tgtEl>
                                        <p:attrNameLst>
                                          <p:attrName>style.visibility</p:attrName>
                                        </p:attrNameLst>
                                      </p:cBhvr>
                                      <p:to>
                                        <p:strVal val="visible"/>
                                      </p:to>
                                    </p:set>
                                    <p:animEffect transition="in" filter="fade">
                                      <p:cBhvr>
                                        <p:cTn id="22" dur="500"/>
                                        <p:tgtEl>
                                          <p:spTgt spid="4">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8" end="8"/>
                                            </p:txEl>
                                          </p:spTgt>
                                        </p:tgtEl>
                                        <p:attrNameLst>
                                          <p:attrName>style.visibility</p:attrName>
                                        </p:attrNameLst>
                                      </p:cBhvr>
                                      <p:to>
                                        <p:strVal val="visible"/>
                                      </p:to>
                                    </p:set>
                                    <p:animEffect transition="in" filter="fade">
                                      <p:cBhvr>
                                        <p:cTn id="27" dur="500"/>
                                        <p:tgtEl>
                                          <p:spTgt spid="4">
                                            <p:txEl>
                                              <p:pRg st="8"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10" end="10"/>
                                            </p:txEl>
                                          </p:spTgt>
                                        </p:tgtEl>
                                        <p:attrNameLst>
                                          <p:attrName>style.visibility</p:attrName>
                                        </p:attrNameLst>
                                      </p:cBhvr>
                                      <p:to>
                                        <p:strVal val="visible"/>
                                      </p:to>
                                    </p:set>
                                    <p:animEffect transition="in" filter="fade">
                                      <p:cBhvr>
                                        <p:cTn id="32" dur="500"/>
                                        <p:tgtEl>
                                          <p:spTgt spid="4">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152" name="Rectangle 151"/>
          <p:cNvSpPr/>
          <p:nvPr/>
        </p:nvSpPr>
        <p:spPr bwMode="auto">
          <a:xfrm>
            <a:off x="448586" y="303635"/>
            <a:ext cx="2778887" cy="4618448"/>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GB" sz="2353"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nvGrpSpPr>
          <p:cNvPr id="3" name="Group 2"/>
          <p:cNvGrpSpPr/>
          <p:nvPr/>
        </p:nvGrpSpPr>
        <p:grpSpPr>
          <a:xfrm>
            <a:off x="654198" y="1187939"/>
            <a:ext cx="2393991" cy="3578266"/>
            <a:chOff x="1189038" y="1212849"/>
            <a:chExt cx="3665531" cy="5478818"/>
          </a:xfrm>
        </p:grpSpPr>
        <p:sp>
          <p:nvSpPr>
            <p:cNvPr id="4" name="Rectangle 3"/>
            <p:cNvSpPr/>
            <p:nvPr/>
          </p:nvSpPr>
          <p:spPr bwMode="auto">
            <a:xfrm>
              <a:off x="1196969" y="6129132"/>
              <a:ext cx="3657600" cy="562535"/>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defRPr/>
              </a:pPr>
              <a:r>
                <a:rPr lang="en-GB" sz="1765" dirty="0">
                  <a:gradFill>
                    <a:gsLst>
                      <a:gs pos="0">
                        <a:srgbClr val="FFFFFF"/>
                      </a:gs>
                      <a:gs pos="100000">
                        <a:srgbClr val="FFFFFF"/>
                      </a:gs>
                    </a:gsLst>
                    <a:lin ang="5400000" scaled="0"/>
                  </a:gradFill>
                  <a:latin typeface="Segoe UI"/>
                  <a:ea typeface="Segoe UI" pitchFamily="34" charset="0"/>
                  <a:cs typeface="Segoe UI" pitchFamily="34" charset="0"/>
                </a:rPr>
                <a:t>Power</a:t>
              </a:r>
            </a:p>
          </p:txBody>
        </p:sp>
        <p:sp>
          <p:nvSpPr>
            <p:cNvPr id="5" name="Rectangle 4"/>
            <p:cNvSpPr/>
            <p:nvPr/>
          </p:nvSpPr>
          <p:spPr bwMode="auto">
            <a:xfrm>
              <a:off x="1189038" y="5520025"/>
              <a:ext cx="3657600" cy="562535"/>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defRPr/>
              </a:pPr>
              <a:r>
                <a:rPr lang="en-GB" sz="1765" dirty="0">
                  <a:gradFill>
                    <a:gsLst>
                      <a:gs pos="0">
                        <a:srgbClr val="FFFFFF"/>
                      </a:gs>
                      <a:gs pos="100000">
                        <a:srgbClr val="FFFFFF"/>
                      </a:gs>
                    </a:gsLst>
                    <a:lin ang="5400000" scaled="0"/>
                  </a:gradFill>
                  <a:latin typeface="Segoe UI"/>
                  <a:ea typeface="Segoe UI" pitchFamily="34" charset="0"/>
                  <a:cs typeface="Segoe UI" pitchFamily="34" charset="0"/>
                </a:rPr>
                <a:t>Networking</a:t>
              </a:r>
            </a:p>
          </p:txBody>
        </p:sp>
        <p:sp>
          <p:nvSpPr>
            <p:cNvPr id="6" name="Rectangle 5"/>
            <p:cNvSpPr/>
            <p:nvPr/>
          </p:nvSpPr>
          <p:spPr bwMode="auto">
            <a:xfrm>
              <a:off x="1196969" y="4910915"/>
              <a:ext cx="3657600" cy="562535"/>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defRPr/>
              </a:pPr>
              <a:r>
                <a:rPr lang="en-GB" sz="1765" dirty="0">
                  <a:gradFill>
                    <a:gsLst>
                      <a:gs pos="0">
                        <a:srgbClr val="FFFFFF"/>
                      </a:gs>
                      <a:gs pos="100000">
                        <a:srgbClr val="FFFFFF"/>
                      </a:gs>
                    </a:gsLst>
                    <a:lin ang="5400000" scaled="0"/>
                  </a:gradFill>
                  <a:latin typeface="Segoe UI"/>
                  <a:ea typeface="Segoe UI" pitchFamily="34" charset="0"/>
                  <a:cs typeface="Segoe UI" pitchFamily="34" charset="0"/>
                </a:rPr>
                <a:t>Hardware</a:t>
              </a:r>
            </a:p>
          </p:txBody>
        </p:sp>
        <p:sp>
          <p:nvSpPr>
            <p:cNvPr id="7" name="Rectangle 6"/>
            <p:cNvSpPr/>
            <p:nvPr/>
          </p:nvSpPr>
          <p:spPr bwMode="auto">
            <a:xfrm>
              <a:off x="1196969" y="4297095"/>
              <a:ext cx="3657600" cy="567245"/>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defRPr/>
              </a:pPr>
              <a:r>
                <a:rPr lang="en-GB" sz="1765" dirty="0">
                  <a:gradFill>
                    <a:gsLst>
                      <a:gs pos="0">
                        <a:srgbClr val="FFFFFF"/>
                      </a:gs>
                      <a:gs pos="100000">
                        <a:srgbClr val="FFFFFF"/>
                      </a:gs>
                    </a:gsLst>
                    <a:lin ang="5400000" scaled="0"/>
                  </a:gradFill>
                  <a:latin typeface="Segoe UI"/>
                  <a:ea typeface="Segoe UI" pitchFamily="34" charset="0"/>
                  <a:cs typeface="Segoe UI" pitchFamily="34" charset="0"/>
                </a:rPr>
                <a:t>Storage</a:t>
              </a:r>
            </a:p>
          </p:txBody>
        </p:sp>
        <p:sp>
          <p:nvSpPr>
            <p:cNvPr id="8" name="Rectangle 7"/>
            <p:cNvSpPr/>
            <p:nvPr/>
          </p:nvSpPr>
          <p:spPr bwMode="auto">
            <a:xfrm>
              <a:off x="1196969" y="3684675"/>
              <a:ext cx="3657600" cy="565845"/>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defRPr/>
              </a:pPr>
              <a:r>
                <a:rPr lang="en-GB" sz="1765" dirty="0">
                  <a:gradFill>
                    <a:gsLst>
                      <a:gs pos="0">
                        <a:srgbClr val="FFFFFF"/>
                      </a:gs>
                      <a:gs pos="100000">
                        <a:srgbClr val="FFFFFF"/>
                      </a:gs>
                    </a:gsLst>
                    <a:lin ang="5400000" scaled="0"/>
                  </a:gradFill>
                  <a:latin typeface="Segoe UI"/>
                  <a:ea typeface="Segoe UI" pitchFamily="34" charset="0"/>
                  <a:cs typeface="Segoe UI" pitchFamily="34" charset="0"/>
                </a:rPr>
                <a:t>Virtualisation</a:t>
              </a:r>
            </a:p>
          </p:txBody>
        </p:sp>
        <p:sp>
          <p:nvSpPr>
            <p:cNvPr id="9" name="Rectangle 8"/>
            <p:cNvSpPr/>
            <p:nvPr/>
          </p:nvSpPr>
          <p:spPr bwMode="auto">
            <a:xfrm>
              <a:off x="1189038" y="3068224"/>
              <a:ext cx="3657600" cy="569876"/>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defRPr/>
              </a:pPr>
              <a:r>
                <a:rPr lang="en-GB" sz="1765" dirty="0">
                  <a:gradFill>
                    <a:gsLst>
                      <a:gs pos="0">
                        <a:srgbClr val="FFFFFF"/>
                      </a:gs>
                      <a:gs pos="100000">
                        <a:srgbClr val="FFFFFF"/>
                      </a:gs>
                    </a:gsLst>
                    <a:lin ang="5400000" scaled="0"/>
                  </a:gradFill>
                  <a:latin typeface="Segoe UI"/>
                  <a:ea typeface="Segoe UI" pitchFamily="34" charset="0"/>
                  <a:cs typeface="Segoe UI" pitchFamily="34" charset="0"/>
                </a:rPr>
                <a:t>Operating System</a:t>
              </a:r>
            </a:p>
          </p:txBody>
        </p:sp>
        <p:sp>
          <p:nvSpPr>
            <p:cNvPr id="10" name="Rectangle 9"/>
            <p:cNvSpPr/>
            <p:nvPr/>
          </p:nvSpPr>
          <p:spPr bwMode="auto">
            <a:xfrm>
              <a:off x="1189038" y="2448762"/>
              <a:ext cx="3657600" cy="572887"/>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defRPr/>
              </a:pPr>
              <a:r>
                <a:rPr lang="en-GB" sz="1765" dirty="0">
                  <a:gradFill>
                    <a:gsLst>
                      <a:gs pos="0">
                        <a:srgbClr val="FFFFFF"/>
                      </a:gs>
                      <a:gs pos="100000">
                        <a:srgbClr val="FFFFFF"/>
                      </a:gs>
                    </a:gsLst>
                    <a:lin ang="5400000" scaled="0"/>
                  </a:gradFill>
                  <a:latin typeface="Segoe UI"/>
                  <a:ea typeface="Segoe UI" pitchFamily="34" charset="0"/>
                  <a:cs typeface="Segoe UI" pitchFamily="34" charset="0"/>
                </a:rPr>
                <a:t>Middleware</a:t>
              </a:r>
            </a:p>
          </p:txBody>
        </p:sp>
        <p:sp>
          <p:nvSpPr>
            <p:cNvPr id="11" name="Rectangle 10"/>
            <p:cNvSpPr/>
            <p:nvPr/>
          </p:nvSpPr>
          <p:spPr bwMode="auto">
            <a:xfrm>
              <a:off x="1189038" y="1832311"/>
              <a:ext cx="3657600" cy="569876"/>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defRPr/>
              </a:pPr>
              <a:r>
                <a:rPr lang="en-GB" sz="1765" dirty="0">
                  <a:gradFill>
                    <a:gsLst>
                      <a:gs pos="0">
                        <a:srgbClr val="FFFFFF"/>
                      </a:gs>
                      <a:gs pos="100000">
                        <a:srgbClr val="FFFFFF"/>
                      </a:gs>
                    </a:gsLst>
                    <a:lin ang="5400000" scaled="0"/>
                  </a:gradFill>
                  <a:latin typeface="Segoe UI"/>
                  <a:ea typeface="Segoe UI" pitchFamily="34" charset="0"/>
                  <a:cs typeface="Segoe UI" pitchFamily="34" charset="0"/>
                </a:rPr>
                <a:t>Data</a:t>
              </a:r>
            </a:p>
          </p:txBody>
        </p:sp>
        <p:sp>
          <p:nvSpPr>
            <p:cNvPr id="12" name="Rectangle 11"/>
            <p:cNvSpPr/>
            <p:nvPr/>
          </p:nvSpPr>
          <p:spPr bwMode="auto">
            <a:xfrm>
              <a:off x="1189038" y="1212849"/>
              <a:ext cx="3657600" cy="572887"/>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defRPr/>
              </a:pPr>
              <a:r>
                <a:rPr lang="en-GB" sz="1765" dirty="0">
                  <a:gradFill>
                    <a:gsLst>
                      <a:gs pos="0">
                        <a:srgbClr val="FFFFFF"/>
                      </a:gs>
                      <a:gs pos="100000">
                        <a:srgbClr val="FFFFFF"/>
                      </a:gs>
                    </a:gsLst>
                    <a:lin ang="5400000" scaled="0"/>
                  </a:gradFill>
                  <a:latin typeface="Segoe UI"/>
                  <a:ea typeface="Segoe UI" pitchFamily="34" charset="0"/>
                  <a:cs typeface="Segoe UI" pitchFamily="34" charset="0"/>
                </a:rPr>
                <a:t>Application</a:t>
              </a:r>
            </a:p>
          </p:txBody>
        </p:sp>
      </p:grpSp>
      <p:grpSp>
        <p:nvGrpSpPr>
          <p:cNvPr id="13" name="Group 12"/>
          <p:cNvGrpSpPr/>
          <p:nvPr/>
        </p:nvGrpSpPr>
        <p:grpSpPr>
          <a:xfrm>
            <a:off x="3697036" y="1194241"/>
            <a:ext cx="2398965" cy="3585699"/>
            <a:chOff x="1189038" y="1212849"/>
            <a:chExt cx="3665531" cy="5478818"/>
          </a:xfrm>
        </p:grpSpPr>
        <p:sp>
          <p:nvSpPr>
            <p:cNvPr id="14" name="Rectangle 13"/>
            <p:cNvSpPr/>
            <p:nvPr/>
          </p:nvSpPr>
          <p:spPr bwMode="auto">
            <a:xfrm>
              <a:off x="1196969" y="6129132"/>
              <a:ext cx="3657600" cy="562535"/>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defRPr/>
              </a:pPr>
              <a:r>
                <a:rPr lang="en-GB" sz="1765" dirty="0">
                  <a:gradFill>
                    <a:gsLst>
                      <a:gs pos="0">
                        <a:srgbClr val="FFFFFF"/>
                      </a:gs>
                      <a:gs pos="100000">
                        <a:srgbClr val="FFFFFF"/>
                      </a:gs>
                    </a:gsLst>
                    <a:lin ang="5400000" scaled="0"/>
                  </a:gradFill>
                  <a:latin typeface="Segoe UI"/>
                  <a:ea typeface="Segoe UI" pitchFamily="34" charset="0"/>
                  <a:cs typeface="Segoe UI" pitchFamily="34" charset="0"/>
                </a:rPr>
                <a:t>Power</a:t>
              </a:r>
            </a:p>
          </p:txBody>
        </p:sp>
        <p:sp>
          <p:nvSpPr>
            <p:cNvPr id="15" name="Rectangle 14"/>
            <p:cNvSpPr/>
            <p:nvPr/>
          </p:nvSpPr>
          <p:spPr bwMode="auto">
            <a:xfrm>
              <a:off x="1189038" y="5520024"/>
              <a:ext cx="3657599" cy="562535"/>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defRPr/>
              </a:pPr>
              <a:r>
                <a:rPr lang="en-GB" sz="1765" dirty="0">
                  <a:gradFill>
                    <a:gsLst>
                      <a:gs pos="0">
                        <a:srgbClr val="FFFFFF"/>
                      </a:gs>
                      <a:gs pos="100000">
                        <a:srgbClr val="FFFFFF"/>
                      </a:gs>
                    </a:gsLst>
                    <a:lin ang="5400000" scaled="0"/>
                  </a:gradFill>
                  <a:latin typeface="Segoe UI"/>
                  <a:ea typeface="Segoe UI" pitchFamily="34" charset="0"/>
                  <a:cs typeface="Segoe UI" pitchFamily="34" charset="0"/>
                </a:rPr>
                <a:t>Networking</a:t>
              </a:r>
            </a:p>
          </p:txBody>
        </p:sp>
        <p:sp>
          <p:nvSpPr>
            <p:cNvPr id="16" name="Rectangle 15"/>
            <p:cNvSpPr/>
            <p:nvPr/>
          </p:nvSpPr>
          <p:spPr bwMode="auto">
            <a:xfrm>
              <a:off x="1196969" y="4910915"/>
              <a:ext cx="3657600" cy="562535"/>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defRPr/>
              </a:pPr>
              <a:r>
                <a:rPr lang="en-GB" sz="1765" dirty="0">
                  <a:gradFill>
                    <a:gsLst>
                      <a:gs pos="0">
                        <a:srgbClr val="FFFFFF"/>
                      </a:gs>
                      <a:gs pos="100000">
                        <a:srgbClr val="FFFFFF"/>
                      </a:gs>
                    </a:gsLst>
                    <a:lin ang="5400000" scaled="0"/>
                  </a:gradFill>
                  <a:latin typeface="Segoe UI"/>
                  <a:ea typeface="Segoe UI" pitchFamily="34" charset="0"/>
                  <a:cs typeface="Segoe UI" pitchFamily="34" charset="0"/>
                </a:rPr>
                <a:t>Hardware</a:t>
              </a:r>
            </a:p>
          </p:txBody>
        </p:sp>
        <p:sp>
          <p:nvSpPr>
            <p:cNvPr id="17" name="Rectangle 16"/>
            <p:cNvSpPr/>
            <p:nvPr/>
          </p:nvSpPr>
          <p:spPr bwMode="auto">
            <a:xfrm>
              <a:off x="1196969" y="4297095"/>
              <a:ext cx="3657600" cy="567245"/>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defRPr/>
              </a:pPr>
              <a:r>
                <a:rPr lang="en-GB" sz="1765" dirty="0">
                  <a:gradFill>
                    <a:gsLst>
                      <a:gs pos="0">
                        <a:srgbClr val="FFFFFF"/>
                      </a:gs>
                      <a:gs pos="100000">
                        <a:srgbClr val="FFFFFF"/>
                      </a:gs>
                    </a:gsLst>
                    <a:lin ang="5400000" scaled="0"/>
                  </a:gradFill>
                  <a:latin typeface="Segoe UI"/>
                  <a:ea typeface="Segoe UI" pitchFamily="34" charset="0"/>
                  <a:cs typeface="Segoe UI" pitchFamily="34" charset="0"/>
                </a:rPr>
                <a:t>Storage</a:t>
              </a:r>
            </a:p>
          </p:txBody>
        </p:sp>
        <p:sp>
          <p:nvSpPr>
            <p:cNvPr id="18" name="Rectangle 17"/>
            <p:cNvSpPr/>
            <p:nvPr/>
          </p:nvSpPr>
          <p:spPr bwMode="auto">
            <a:xfrm>
              <a:off x="1196969" y="3684675"/>
              <a:ext cx="3657600" cy="565845"/>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defRPr/>
              </a:pPr>
              <a:r>
                <a:rPr lang="en-GB" sz="1765" dirty="0">
                  <a:gradFill>
                    <a:gsLst>
                      <a:gs pos="0">
                        <a:srgbClr val="FFFFFF"/>
                      </a:gs>
                      <a:gs pos="100000">
                        <a:srgbClr val="FFFFFF"/>
                      </a:gs>
                    </a:gsLst>
                    <a:lin ang="5400000" scaled="0"/>
                  </a:gradFill>
                  <a:latin typeface="Segoe UI"/>
                  <a:ea typeface="Segoe UI" pitchFamily="34" charset="0"/>
                  <a:cs typeface="Segoe UI" pitchFamily="34" charset="0"/>
                </a:rPr>
                <a:t>Virtualisation</a:t>
              </a:r>
            </a:p>
          </p:txBody>
        </p:sp>
        <p:sp>
          <p:nvSpPr>
            <p:cNvPr id="19" name="Rectangle 18"/>
            <p:cNvSpPr/>
            <p:nvPr/>
          </p:nvSpPr>
          <p:spPr bwMode="auto">
            <a:xfrm>
              <a:off x="1189038" y="3068224"/>
              <a:ext cx="3657600" cy="569876"/>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defRPr/>
              </a:pPr>
              <a:r>
                <a:rPr lang="en-GB" sz="1765" dirty="0">
                  <a:gradFill>
                    <a:gsLst>
                      <a:gs pos="0">
                        <a:srgbClr val="FFFFFF"/>
                      </a:gs>
                      <a:gs pos="100000">
                        <a:srgbClr val="FFFFFF"/>
                      </a:gs>
                    </a:gsLst>
                    <a:lin ang="5400000" scaled="0"/>
                  </a:gradFill>
                  <a:latin typeface="Segoe UI"/>
                  <a:ea typeface="Segoe UI" pitchFamily="34" charset="0"/>
                  <a:cs typeface="Segoe UI" pitchFamily="34" charset="0"/>
                </a:rPr>
                <a:t>Operating System</a:t>
              </a:r>
            </a:p>
          </p:txBody>
        </p:sp>
        <p:sp>
          <p:nvSpPr>
            <p:cNvPr id="20" name="Rectangle 19"/>
            <p:cNvSpPr/>
            <p:nvPr/>
          </p:nvSpPr>
          <p:spPr bwMode="auto">
            <a:xfrm>
              <a:off x="1189038" y="2448762"/>
              <a:ext cx="3657600" cy="572887"/>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defRPr/>
              </a:pPr>
              <a:r>
                <a:rPr lang="en-GB" sz="1765" dirty="0">
                  <a:gradFill>
                    <a:gsLst>
                      <a:gs pos="0">
                        <a:srgbClr val="FFFFFF"/>
                      </a:gs>
                      <a:gs pos="100000">
                        <a:srgbClr val="FFFFFF"/>
                      </a:gs>
                    </a:gsLst>
                    <a:lin ang="5400000" scaled="0"/>
                  </a:gradFill>
                  <a:latin typeface="Segoe UI"/>
                  <a:ea typeface="Segoe UI" pitchFamily="34" charset="0"/>
                  <a:cs typeface="Segoe UI" pitchFamily="34" charset="0"/>
                </a:rPr>
                <a:t>Middleware</a:t>
              </a:r>
            </a:p>
          </p:txBody>
        </p:sp>
        <p:sp>
          <p:nvSpPr>
            <p:cNvPr id="21" name="Rectangle 20"/>
            <p:cNvSpPr/>
            <p:nvPr/>
          </p:nvSpPr>
          <p:spPr bwMode="auto">
            <a:xfrm>
              <a:off x="1189038" y="1832311"/>
              <a:ext cx="3657600" cy="569876"/>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defRPr/>
              </a:pPr>
              <a:r>
                <a:rPr lang="en-GB" sz="1765" dirty="0">
                  <a:gradFill>
                    <a:gsLst>
                      <a:gs pos="0">
                        <a:srgbClr val="FFFFFF"/>
                      </a:gs>
                      <a:gs pos="100000">
                        <a:srgbClr val="FFFFFF"/>
                      </a:gs>
                    </a:gsLst>
                    <a:lin ang="5400000" scaled="0"/>
                  </a:gradFill>
                  <a:latin typeface="Segoe UI"/>
                  <a:ea typeface="Segoe UI" pitchFamily="34" charset="0"/>
                  <a:cs typeface="Segoe UI" pitchFamily="34" charset="0"/>
                </a:rPr>
                <a:t>Data</a:t>
              </a:r>
            </a:p>
          </p:txBody>
        </p:sp>
        <p:sp>
          <p:nvSpPr>
            <p:cNvPr id="22" name="Rectangle 21"/>
            <p:cNvSpPr/>
            <p:nvPr/>
          </p:nvSpPr>
          <p:spPr bwMode="auto">
            <a:xfrm>
              <a:off x="1189038" y="1212849"/>
              <a:ext cx="3657600" cy="572887"/>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defRPr/>
              </a:pPr>
              <a:r>
                <a:rPr lang="en-GB" sz="1765" dirty="0">
                  <a:gradFill>
                    <a:gsLst>
                      <a:gs pos="0">
                        <a:srgbClr val="FFFFFF"/>
                      </a:gs>
                      <a:gs pos="100000">
                        <a:srgbClr val="FFFFFF"/>
                      </a:gs>
                    </a:gsLst>
                    <a:lin ang="5400000" scaled="0"/>
                  </a:gradFill>
                  <a:latin typeface="Segoe UI"/>
                  <a:ea typeface="Segoe UI" pitchFamily="34" charset="0"/>
                  <a:cs typeface="Segoe UI" pitchFamily="34" charset="0"/>
                </a:rPr>
                <a:t>Application</a:t>
              </a:r>
            </a:p>
          </p:txBody>
        </p:sp>
      </p:grpSp>
      <p:grpSp>
        <p:nvGrpSpPr>
          <p:cNvPr id="23" name="Group 22"/>
          <p:cNvGrpSpPr/>
          <p:nvPr/>
        </p:nvGrpSpPr>
        <p:grpSpPr>
          <a:xfrm>
            <a:off x="6565564" y="1187939"/>
            <a:ext cx="2398965" cy="3585699"/>
            <a:chOff x="1189038" y="1212849"/>
            <a:chExt cx="3665531" cy="5478818"/>
          </a:xfrm>
        </p:grpSpPr>
        <p:sp>
          <p:nvSpPr>
            <p:cNvPr id="24" name="Rectangle 23"/>
            <p:cNvSpPr/>
            <p:nvPr/>
          </p:nvSpPr>
          <p:spPr bwMode="auto">
            <a:xfrm>
              <a:off x="1196969" y="6129132"/>
              <a:ext cx="3657600" cy="56253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defRPr/>
              </a:pPr>
              <a:r>
                <a:rPr lang="en-GB" sz="1765" dirty="0">
                  <a:gradFill>
                    <a:gsLst>
                      <a:gs pos="0">
                        <a:srgbClr val="FFFFFF"/>
                      </a:gs>
                      <a:gs pos="100000">
                        <a:srgbClr val="FFFFFF"/>
                      </a:gs>
                    </a:gsLst>
                    <a:lin ang="5400000" scaled="0"/>
                  </a:gradFill>
                  <a:latin typeface="Segoe UI"/>
                  <a:ea typeface="Segoe UI" pitchFamily="34" charset="0"/>
                  <a:cs typeface="Segoe UI" pitchFamily="34" charset="0"/>
                </a:rPr>
                <a:t>Power</a:t>
              </a:r>
            </a:p>
          </p:txBody>
        </p:sp>
        <p:sp>
          <p:nvSpPr>
            <p:cNvPr id="25" name="Rectangle 24"/>
            <p:cNvSpPr/>
            <p:nvPr/>
          </p:nvSpPr>
          <p:spPr bwMode="auto">
            <a:xfrm>
              <a:off x="1189038" y="5520025"/>
              <a:ext cx="3657600" cy="56253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defRPr/>
              </a:pPr>
              <a:r>
                <a:rPr lang="en-GB" sz="1765" dirty="0">
                  <a:gradFill>
                    <a:gsLst>
                      <a:gs pos="0">
                        <a:srgbClr val="FFFFFF"/>
                      </a:gs>
                      <a:gs pos="100000">
                        <a:srgbClr val="FFFFFF"/>
                      </a:gs>
                    </a:gsLst>
                    <a:lin ang="5400000" scaled="0"/>
                  </a:gradFill>
                  <a:latin typeface="Segoe UI"/>
                  <a:ea typeface="Segoe UI" pitchFamily="34" charset="0"/>
                  <a:cs typeface="Segoe UI" pitchFamily="34" charset="0"/>
                </a:rPr>
                <a:t>Networking</a:t>
              </a:r>
            </a:p>
          </p:txBody>
        </p:sp>
        <p:sp>
          <p:nvSpPr>
            <p:cNvPr id="26" name="Rectangle 25"/>
            <p:cNvSpPr/>
            <p:nvPr/>
          </p:nvSpPr>
          <p:spPr bwMode="auto">
            <a:xfrm>
              <a:off x="1196969" y="4910915"/>
              <a:ext cx="3657600" cy="56253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defRPr/>
              </a:pPr>
              <a:r>
                <a:rPr lang="en-GB" sz="1765" dirty="0">
                  <a:gradFill>
                    <a:gsLst>
                      <a:gs pos="0">
                        <a:srgbClr val="FFFFFF"/>
                      </a:gs>
                      <a:gs pos="100000">
                        <a:srgbClr val="FFFFFF"/>
                      </a:gs>
                    </a:gsLst>
                    <a:lin ang="5400000" scaled="0"/>
                  </a:gradFill>
                  <a:latin typeface="Segoe UI"/>
                  <a:ea typeface="Segoe UI" pitchFamily="34" charset="0"/>
                  <a:cs typeface="Segoe UI" pitchFamily="34" charset="0"/>
                </a:rPr>
                <a:t>Hardware</a:t>
              </a:r>
            </a:p>
          </p:txBody>
        </p:sp>
        <p:sp>
          <p:nvSpPr>
            <p:cNvPr id="27" name="Rectangle 26"/>
            <p:cNvSpPr/>
            <p:nvPr/>
          </p:nvSpPr>
          <p:spPr bwMode="auto">
            <a:xfrm>
              <a:off x="1196969" y="4297095"/>
              <a:ext cx="3657600" cy="56724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defRPr/>
              </a:pPr>
              <a:r>
                <a:rPr lang="en-GB" sz="1765" dirty="0">
                  <a:gradFill>
                    <a:gsLst>
                      <a:gs pos="0">
                        <a:srgbClr val="FFFFFF"/>
                      </a:gs>
                      <a:gs pos="100000">
                        <a:srgbClr val="FFFFFF"/>
                      </a:gs>
                    </a:gsLst>
                    <a:lin ang="5400000" scaled="0"/>
                  </a:gradFill>
                  <a:latin typeface="Segoe UI"/>
                  <a:ea typeface="Segoe UI" pitchFamily="34" charset="0"/>
                  <a:cs typeface="Segoe UI" pitchFamily="34" charset="0"/>
                </a:rPr>
                <a:t>Storage</a:t>
              </a:r>
            </a:p>
          </p:txBody>
        </p:sp>
        <p:sp>
          <p:nvSpPr>
            <p:cNvPr id="28" name="Rectangle 27"/>
            <p:cNvSpPr/>
            <p:nvPr/>
          </p:nvSpPr>
          <p:spPr bwMode="auto">
            <a:xfrm>
              <a:off x="1196969" y="3684675"/>
              <a:ext cx="3657600" cy="56584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defRPr/>
              </a:pPr>
              <a:r>
                <a:rPr lang="en-GB" sz="1765" dirty="0">
                  <a:gradFill>
                    <a:gsLst>
                      <a:gs pos="0">
                        <a:srgbClr val="FFFFFF"/>
                      </a:gs>
                      <a:gs pos="100000">
                        <a:srgbClr val="FFFFFF"/>
                      </a:gs>
                    </a:gsLst>
                    <a:lin ang="5400000" scaled="0"/>
                  </a:gradFill>
                  <a:latin typeface="Segoe UI"/>
                  <a:ea typeface="Segoe UI" pitchFamily="34" charset="0"/>
                  <a:cs typeface="Segoe UI" pitchFamily="34" charset="0"/>
                </a:rPr>
                <a:t>Virtualisation</a:t>
              </a:r>
            </a:p>
          </p:txBody>
        </p:sp>
        <p:sp>
          <p:nvSpPr>
            <p:cNvPr id="29" name="Rectangle 28"/>
            <p:cNvSpPr/>
            <p:nvPr/>
          </p:nvSpPr>
          <p:spPr bwMode="auto">
            <a:xfrm>
              <a:off x="1189038" y="3068224"/>
              <a:ext cx="3657600" cy="56987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defRPr/>
              </a:pPr>
              <a:r>
                <a:rPr lang="en-GB" sz="1765" dirty="0">
                  <a:gradFill>
                    <a:gsLst>
                      <a:gs pos="0">
                        <a:srgbClr val="FFFFFF"/>
                      </a:gs>
                      <a:gs pos="100000">
                        <a:srgbClr val="FFFFFF"/>
                      </a:gs>
                    </a:gsLst>
                    <a:lin ang="5400000" scaled="0"/>
                  </a:gradFill>
                  <a:latin typeface="Segoe UI"/>
                  <a:ea typeface="Segoe UI" pitchFamily="34" charset="0"/>
                  <a:cs typeface="Segoe UI" pitchFamily="34" charset="0"/>
                </a:rPr>
                <a:t>Operating System</a:t>
              </a:r>
            </a:p>
          </p:txBody>
        </p:sp>
        <p:sp>
          <p:nvSpPr>
            <p:cNvPr id="30" name="Rectangle 29"/>
            <p:cNvSpPr/>
            <p:nvPr/>
          </p:nvSpPr>
          <p:spPr bwMode="auto">
            <a:xfrm>
              <a:off x="1189038" y="2448762"/>
              <a:ext cx="3657600" cy="572887"/>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defRPr/>
              </a:pPr>
              <a:r>
                <a:rPr lang="en-GB" sz="1765" dirty="0">
                  <a:gradFill>
                    <a:gsLst>
                      <a:gs pos="0">
                        <a:srgbClr val="FFFFFF"/>
                      </a:gs>
                      <a:gs pos="100000">
                        <a:srgbClr val="FFFFFF"/>
                      </a:gs>
                    </a:gsLst>
                    <a:lin ang="5400000" scaled="0"/>
                  </a:gradFill>
                  <a:latin typeface="Segoe UI"/>
                  <a:ea typeface="Segoe UI" pitchFamily="34" charset="0"/>
                  <a:cs typeface="Segoe UI" pitchFamily="34" charset="0"/>
                </a:rPr>
                <a:t>Middleware</a:t>
              </a:r>
            </a:p>
          </p:txBody>
        </p:sp>
        <p:sp>
          <p:nvSpPr>
            <p:cNvPr id="31" name="Rectangle 30"/>
            <p:cNvSpPr/>
            <p:nvPr/>
          </p:nvSpPr>
          <p:spPr bwMode="auto">
            <a:xfrm>
              <a:off x="1189038" y="1832311"/>
              <a:ext cx="3657600" cy="569876"/>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defRPr/>
              </a:pPr>
              <a:r>
                <a:rPr lang="en-GB" sz="1765" dirty="0">
                  <a:gradFill>
                    <a:gsLst>
                      <a:gs pos="0">
                        <a:srgbClr val="FFFFFF"/>
                      </a:gs>
                      <a:gs pos="100000">
                        <a:srgbClr val="FFFFFF"/>
                      </a:gs>
                    </a:gsLst>
                    <a:lin ang="5400000" scaled="0"/>
                  </a:gradFill>
                  <a:latin typeface="Segoe UI"/>
                  <a:ea typeface="Segoe UI" pitchFamily="34" charset="0"/>
                  <a:cs typeface="Segoe UI" pitchFamily="34" charset="0"/>
                </a:rPr>
                <a:t>Data</a:t>
              </a:r>
            </a:p>
          </p:txBody>
        </p:sp>
        <p:sp>
          <p:nvSpPr>
            <p:cNvPr id="32" name="Rectangle 31"/>
            <p:cNvSpPr/>
            <p:nvPr/>
          </p:nvSpPr>
          <p:spPr bwMode="auto">
            <a:xfrm>
              <a:off x="1189038" y="1212849"/>
              <a:ext cx="3657600" cy="572887"/>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defRPr/>
              </a:pPr>
              <a:r>
                <a:rPr lang="en-GB" sz="1765" dirty="0">
                  <a:gradFill>
                    <a:gsLst>
                      <a:gs pos="0">
                        <a:srgbClr val="FFFFFF"/>
                      </a:gs>
                      <a:gs pos="100000">
                        <a:srgbClr val="FFFFFF"/>
                      </a:gs>
                    </a:gsLst>
                    <a:lin ang="5400000" scaled="0"/>
                  </a:gradFill>
                  <a:latin typeface="Segoe UI"/>
                  <a:ea typeface="Segoe UI" pitchFamily="34" charset="0"/>
                  <a:cs typeface="Segoe UI" pitchFamily="34" charset="0"/>
                </a:rPr>
                <a:t>Application</a:t>
              </a:r>
            </a:p>
          </p:txBody>
        </p:sp>
      </p:grpSp>
      <p:grpSp>
        <p:nvGrpSpPr>
          <p:cNvPr id="33" name="Group 32"/>
          <p:cNvGrpSpPr/>
          <p:nvPr/>
        </p:nvGrpSpPr>
        <p:grpSpPr>
          <a:xfrm>
            <a:off x="9528770" y="1194241"/>
            <a:ext cx="2393991" cy="3578266"/>
            <a:chOff x="1189038" y="1212849"/>
            <a:chExt cx="3665531" cy="5478818"/>
          </a:xfrm>
          <a:solidFill>
            <a:schemeClr val="accent1"/>
          </a:solidFill>
        </p:grpSpPr>
        <p:sp>
          <p:nvSpPr>
            <p:cNvPr id="34" name="Rectangle 33"/>
            <p:cNvSpPr/>
            <p:nvPr/>
          </p:nvSpPr>
          <p:spPr bwMode="auto">
            <a:xfrm>
              <a:off x="1196969" y="6129132"/>
              <a:ext cx="3657600" cy="562535"/>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defRPr/>
              </a:pPr>
              <a:r>
                <a:rPr lang="en-GB" sz="1765" dirty="0">
                  <a:gradFill>
                    <a:gsLst>
                      <a:gs pos="0">
                        <a:srgbClr val="FFFFFF"/>
                      </a:gs>
                      <a:gs pos="100000">
                        <a:srgbClr val="FFFFFF"/>
                      </a:gs>
                    </a:gsLst>
                    <a:lin ang="5400000" scaled="0"/>
                  </a:gradFill>
                  <a:latin typeface="Segoe UI"/>
                  <a:ea typeface="Segoe UI" pitchFamily="34" charset="0"/>
                  <a:cs typeface="Segoe UI" pitchFamily="34" charset="0"/>
                </a:rPr>
                <a:t>Power</a:t>
              </a:r>
            </a:p>
          </p:txBody>
        </p:sp>
        <p:sp>
          <p:nvSpPr>
            <p:cNvPr id="35" name="Rectangle 34"/>
            <p:cNvSpPr/>
            <p:nvPr/>
          </p:nvSpPr>
          <p:spPr bwMode="auto">
            <a:xfrm>
              <a:off x="1189038" y="5520025"/>
              <a:ext cx="3657600" cy="562535"/>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defRPr/>
              </a:pPr>
              <a:r>
                <a:rPr lang="en-GB" sz="1765" dirty="0">
                  <a:gradFill>
                    <a:gsLst>
                      <a:gs pos="0">
                        <a:srgbClr val="FFFFFF"/>
                      </a:gs>
                      <a:gs pos="100000">
                        <a:srgbClr val="FFFFFF"/>
                      </a:gs>
                    </a:gsLst>
                    <a:lin ang="5400000" scaled="0"/>
                  </a:gradFill>
                  <a:latin typeface="Segoe UI"/>
                  <a:ea typeface="Segoe UI" pitchFamily="34" charset="0"/>
                  <a:cs typeface="Segoe UI" pitchFamily="34" charset="0"/>
                </a:rPr>
                <a:t>Networking</a:t>
              </a:r>
            </a:p>
          </p:txBody>
        </p:sp>
        <p:sp>
          <p:nvSpPr>
            <p:cNvPr id="36" name="Rectangle 35"/>
            <p:cNvSpPr/>
            <p:nvPr/>
          </p:nvSpPr>
          <p:spPr bwMode="auto">
            <a:xfrm>
              <a:off x="1196969" y="4910915"/>
              <a:ext cx="3657600" cy="562535"/>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defRPr/>
              </a:pPr>
              <a:r>
                <a:rPr lang="en-GB" sz="1765" dirty="0">
                  <a:gradFill>
                    <a:gsLst>
                      <a:gs pos="0">
                        <a:srgbClr val="FFFFFF"/>
                      </a:gs>
                      <a:gs pos="100000">
                        <a:srgbClr val="FFFFFF"/>
                      </a:gs>
                    </a:gsLst>
                    <a:lin ang="5400000" scaled="0"/>
                  </a:gradFill>
                  <a:latin typeface="Segoe UI"/>
                  <a:ea typeface="Segoe UI" pitchFamily="34" charset="0"/>
                  <a:cs typeface="Segoe UI" pitchFamily="34" charset="0"/>
                </a:rPr>
                <a:t>Hardware</a:t>
              </a:r>
            </a:p>
          </p:txBody>
        </p:sp>
        <p:sp>
          <p:nvSpPr>
            <p:cNvPr id="37" name="Rectangle 36"/>
            <p:cNvSpPr/>
            <p:nvPr/>
          </p:nvSpPr>
          <p:spPr bwMode="auto">
            <a:xfrm>
              <a:off x="1196969" y="4297095"/>
              <a:ext cx="3657600" cy="567245"/>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defRPr/>
              </a:pPr>
              <a:r>
                <a:rPr lang="en-GB" sz="1765" dirty="0">
                  <a:gradFill>
                    <a:gsLst>
                      <a:gs pos="0">
                        <a:srgbClr val="FFFFFF"/>
                      </a:gs>
                      <a:gs pos="100000">
                        <a:srgbClr val="FFFFFF"/>
                      </a:gs>
                    </a:gsLst>
                    <a:lin ang="5400000" scaled="0"/>
                  </a:gradFill>
                  <a:latin typeface="Segoe UI"/>
                  <a:ea typeface="Segoe UI" pitchFamily="34" charset="0"/>
                  <a:cs typeface="Segoe UI" pitchFamily="34" charset="0"/>
                </a:rPr>
                <a:t>Storage</a:t>
              </a:r>
            </a:p>
          </p:txBody>
        </p:sp>
        <p:sp>
          <p:nvSpPr>
            <p:cNvPr id="38" name="Rectangle 37"/>
            <p:cNvSpPr/>
            <p:nvPr/>
          </p:nvSpPr>
          <p:spPr bwMode="auto">
            <a:xfrm>
              <a:off x="1196969" y="3684675"/>
              <a:ext cx="3657600" cy="565845"/>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defRPr/>
              </a:pPr>
              <a:r>
                <a:rPr lang="en-GB" sz="1765" dirty="0">
                  <a:gradFill>
                    <a:gsLst>
                      <a:gs pos="0">
                        <a:srgbClr val="FFFFFF"/>
                      </a:gs>
                      <a:gs pos="100000">
                        <a:srgbClr val="FFFFFF"/>
                      </a:gs>
                    </a:gsLst>
                    <a:lin ang="5400000" scaled="0"/>
                  </a:gradFill>
                  <a:latin typeface="Segoe UI"/>
                  <a:ea typeface="Segoe UI" pitchFamily="34" charset="0"/>
                  <a:cs typeface="Segoe UI" pitchFamily="34" charset="0"/>
                </a:rPr>
                <a:t>Virtualisation</a:t>
              </a:r>
            </a:p>
          </p:txBody>
        </p:sp>
        <p:sp>
          <p:nvSpPr>
            <p:cNvPr id="39" name="Rectangle 38"/>
            <p:cNvSpPr/>
            <p:nvPr/>
          </p:nvSpPr>
          <p:spPr bwMode="auto">
            <a:xfrm>
              <a:off x="1189038" y="3068224"/>
              <a:ext cx="3657600" cy="569876"/>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defRPr/>
              </a:pPr>
              <a:r>
                <a:rPr lang="en-GB" sz="1765" dirty="0">
                  <a:gradFill>
                    <a:gsLst>
                      <a:gs pos="0">
                        <a:srgbClr val="FFFFFF"/>
                      </a:gs>
                      <a:gs pos="100000">
                        <a:srgbClr val="FFFFFF"/>
                      </a:gs>
                    </a:gsLst>
                    <a:lin ang="5400000" scaled="0"/>
                  </a:gradFill>
                  <a:latin typeface="Segoe UI"/>
                  <a:ea typeface="Segoe UI" pitchFamily="34" charset="0"/>
                  <a:cs typeface="Segoe UI" pitchFamily="34" charset="0"/>
                </a:rPr>
                <a:t>Operating System</a:t>
              </a:r>
            </a:p>
          </p:txBody>
        </p:sp>
        <p:sp>
          <p:nvSpPr>
            <p:cNvPr id="40" name="Rectangle 39"/>
            <p:cNvSpPr/>
            <p:nvPr/>
          </p:nvSpPr>
          <p:spPr bwMode="auto">
            <a:xfrm>
              <a:off x="1189038" y="2448762"/>
              <a:ext cx="3657600" cy="572887"/>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defRPr/>
              </a:pPr>
              <a:r>
                <a:rPr lang="en-GB" sz="1765" dirty="0">
                  <a:gradFill>
                    <a:gsLst>
                      <a:gs pos="0">
                        <a:srgbClr val="FFFFFF"/>
                      </a:gs>
                      <a:gs pos="100000">
                        <a:srgbClr val="FFFFFF"/>
                      </a:gs>
                    </a:gsLst>
                    <a:lin ang="5400000" scaled="0"/>
                  </a:gradFill>
                  <a:latin typeface="Segoe UI"/>
                  <a:ea typeface="Segoe UI" pitchFamily="34" charset="0"/>
                  <a:cs typeface="Segoe UI" pitchFamily="34" charset="0"/>
                </a:rPr>
                <a:t>Middleware</a:t>
              </a:r>
            </a:p>
          </p:txBody>
        </p:sp>
        <p:sp>
          <p:nvSpPr>
            <p:cNvPr id="41" name="Rectangle 40"/>
            <p:cNvSpPr/>
            <p:nvPr/>
          </p:nvSpPr>
          <p:spPr bwMode="auto">
            <a:xfrm>
              <a:off x="1189038" y="1832311"/>
              <a:ext cx="3657600" cy="569876"/>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defRPr/>
              </a:pPr>
              <a:r>
                <a:rPr lang="en-GB" sz="1765" dirty="0">
                  <a:gradFill>
                    <a:gsLst>
                      <a:gs pos="0">
                        <a:srgbClr val="FFFFFF"/>
                      </a:gs>
                      <a:gs pos="100000">
                        <a:srgbClr val="FFFFFF"/>
                      </a:gs>
                    </a:gsLst>
                    <a:lin ang="5400000" scaled="0"/>
                  </a:gradFill>
                  <a:latin typeface="Segoe UI"/>
                  <a:ea typeface="Segoe UI" pitchFamily="34" charset="0"/>
                  <a:cs typeface="Segoe UI" pitchFamily="34" charset="0"/>
                </a:rPr>
                <a:t>Data</a:t>
              </a:r>
            </a:p>
          </p:txBody>
        </p:sp>
        <p:sp>
          <p:nvSpPr>
            <p:cNvPr id="42" name="Rectangle 41"/>
            <p:cNvSpPr/>
            <p:nvPr/>
          </p:nvSpPr>
          <p:spPr bwMode="auto">
            <a:xfrm>
              <a:off x="1189038" y="1212849"/>
              <a:ext cx="3657600" cy="572887"/>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defRPr/>
              </a:pPr>
              <a:r>
                <a:rPr lang="en-GB" sz="1765" dirty="0">
                  <a:gradFill>
                    <a:gsLst>
                      <a:gs pos="0">
                        <a:srgbClr val="FFFFFF"/>
                      </a:gs>
                      <a:gs pos="100000">
                        <a:srgbClr val="FFFFFF"/>
                      </a:gs>
                    </a:gsLst>
                    <a:lin ang="5400000" scaled="0"/>
                  </a:gradFill>
                  <a:latin typeface="Segoe UI"/>
                  <a:ea typeface="Segoe UI" pitchFamily="34" charset="0"/>
                  <a:cs typeface="Segoe UI" pitchFamily="34" charset="0"/>
                </a:rPr>
                <a:t>Application</a:t>
              </a:r>
            </a:p>
          </p:txBody>
        </p:sp>
      </p:grpSp>
      <p:sp>
        <p:nvSpPr>
          <p:cNvPr id="43" name="TextBox 42"/>
          <p:cNvSpPr txBox="1"/>
          <p:nvPr/>
        </p:nvSpPr>
        <p:spPr>
          <a:xfrm>
            <a:off x="402978" y="288373"/>
            <a:ext cx="2914136" cy="1022853"/>
          </a:xfrm>
          <a:prstGeom prst="rect">
            <a:avLst/>
          </a:prstGeom>
          <a:noFill/>
        </p:spPr>
        <p:txBody>
          <a:bodyPr wrap="square" lIns="179285" tIns="143428" rIns="179285" bIns="143428" rtlCol="0">
            <a:spAutoFit/>
          </a:bodyPr>
          <a:lstStyle>
            <a:defPPr>
              <a:defRPr lang="en-US"/>
            </a:defPPr>
            <a:lvl1pPr>
              <a:lnSpc>
                <a:spcPct val="90000"/>
              </a:lnSpc>
              <a:spcAft>
                <a:spcPts val="600"/>
              </a:spcAft>
              <a:defRPr sz="5400">
                <a:latin typeface="+mj-lt"/>
              </a:defRPr>
            </a:lvl1pPr>
          </a:lstStyle>
          <a:p>
            <a:pPr algn="ctr" defTabSz="914367">
              <a:spcAft>
                <a:spcPts val="588"/>
              </a:spcAft>
              <a:defRPr/>
            </a:pPr>
            <a:r>
              <a:rPr lang="en-GB" sz="5294" dirty="0">
                <a:solidFill>
                  <a:schemeClr val="bg1"/>
                </a:solidFill>
                <a:latin typeface="Segoe UI Light"/>
              </a:rPr>
              <a:t>BYODC</a:t>
            </a:r>
          </a:p>
        </p:txBody>
      </p:sp>
      <p:sp>
        <p:nvSpPr>
          <p:cNvPr id="44" name="TextBox 43"/>
          <p:cNvSpPr txBox="1"/>
          <p:nvPr/>
        </p:nvSpPr>
        <p:spPr>
          <a:xfrm>
            <a:off x="3654133" y="273471"/>
            <a:ext cx="2531509" cy="1022853"/>
          </a:xfrm>
          <a:prstGeom prst="rect">
            <a:avLst/>
          </a:prstGeom>
          <a:noFill/>
        </p:spPr>
        <p:txBody>
          <a:bodyPr wrap="square" lIns="179285" tIns="143428" rIns="179285" bIns="143428" rtlCol="0">
            <a:spAutoFit/>
          </a:bodyPr>
          <a:lstStyle>
            <a:defPPr>
              <a:defRPr lang="en-US"/>
            </a:defPPr>
            <a:lvl1pPr marR="0" lvl="0" indent="0" fontAlgn="auto">
              <a:lnSpc>
                <a:spcPct val="90000"/>
              </a:lnSpc>
              <a:spcBef>
                <a:spcPts val="0"/>
              </a:spcBef>
              <a:spcAft>
                <a:spcPts val="600"/>
              </a:spcAft>
              <a:buClrTx/>
              <a:buSzTx/>
              <a:buFontTx/>
              <a:buNone/>
              <a:tabLst/>
              <a:defRPr kumimoji="0" sz="5400" b="0" i="0" u="none" strike="noStrike" cap="none" spc="0" normalizeH="0" baseline="0">
                <a:ln>
                  <a:noFill/>
                </a:ln>
                <a:solidFill>
                  <a:srgbClr val="505050"/>
                </a:solidFill>
                <a:effectLst/>
                <a:uLnTx/>
                <a:uFillTx/>
                <a:latin typeface="Segoe UI Light"/>
              </a:defRPr>
            </a:lvl1pPr>
          </a:lstStyle>
          <a:p>
            <a:pPr algn="ctr" defTabSz="914367">
              <a:spcAft>
                <a:spcPts val="588"/>
              </a:spcAft>
              <a:defRPr/>
            </a:pPr>
            <a:r>
              <a:rPr lang="en-GB" sz="5294" dirty="0">
                <a:solidFill>
                  <a:schemeClr val="bg1"/>
                </a:solidFill>
              </a:rPr>
              <a:t>IaaS</a:t>
            </a:r>
          </a:p>
        </p:txBody>
      </p:sp>
      <p:sp>
        <p:nvSpPr>
          <p:cNvPr id="45" name="TextBox 44"/>
          <p:cNvSpPr txBox="1"/>
          <p:nvPr/>
        </p:nvSpPr>
        <p:spPr>
          <a:xfrm>
            <a:off x="6518313" y="287248"/>
            <a:ext cx="2535857" cy="1022853"/>
          </a:xfrm>
          <a:prstGeom prst="rect">
            <a:avLst/>
          </a:prstGeom>
          <a:noFill/>
        </p:spPr>
        <p:txBody>
          <a:bodyPr wrap="square" lIns="179285" tIns="143428" rIns="179285" bIns="143428" rtlCol="0">
            <a:spAutoFit/>
          </a:bodyPr>
          <a:lstStyle/>
          <a:p>
            <a:pPr algn="ctr" defTabSz="914367">
              <a:lnSpc>
                <a:spcPct val="90000"/>
              </a:lnSpc>
              <a:spcAft>
                <a:spcPts val="588"/>
              </a:spcAft>
              <a:defRPr/>
            </a:pPr>
            <a:r>
              <a:rPr lang="en-GB" sz="5294" dirty="0">
                <a:solidFill>
                  <a:schemeClr val="bg1"/>
                </a:solidFill>
                <a:latin typeface="Segoe UI Light"/>
              </a:rPr>
              <a:t>PaaS</a:t>
            </a:r>
          </a:p>
        </p:txBody>
      </p:sp>
      <p:sp>
        <p:nvSpPr>
          <p:cNvPr id="46" name="TextBox 45"/>
          <p:cNvSpPr txBox="1"/>
          <p:nvPr/>
        </p:nvSpPr>
        <p:spPr>
          <a:xfrm>
            <a:off x="9438012" y="303635"/>
            <a:ext cx="2574327" cy="1022853"/>
          </a:xfrm>
          <a:prstGeom prst="rect">
            <a:avLst/>
          </a:prstGeom>
          <a:noFill/>
        </p:spPr>
        <p:txBody>
          <a:bodyPr wrap="square" lIns="179285" tIns="143428" rIns="179285" bIns="143428" rtlCol="0">
            <a:spAutoFit/>
          </a:bodyPr>
          <a:lstStyle/>
          <a:p>
            <a:pPr algn="ctr" defTabSz="914367">
              <a:lnSpc>
                <a:spcPct val="90000"/>
              </a:lnSpc>
              <a:spcAft>
                <a:spcPts val="588"/>
              </a:spcAft>
              <a:defRPr/>
            </a:pPr>
            <a:r>
              <a:rPr lang="en-GB" sz="5294" dirty="0">
                <a:solidFill>
                  <a:schemeClr val="bg1"/>
                </a:solidFill>
                <a:latin typeface="Segoe UI Light"/>
              </a:rPr>
              <a:t>SaaS</a:t>
            </a:r>
          </a:p>
        </p:txBody>
      </p:sp>
      <p:sp>
        <p:nvSpPr>
          <p:cNvPr id="47" name="Right Arrow 46"/>
          <p:cNvSpPr/>
          <p:nvPr/>
        </p:nvSpPr>
        <p:spPr bwMode="auto">
          <a:xfrm>
            <a:off x="448213" y="4922084"/>
            <a:ext cx="11474549" cy="917046"/>
          </a:xfrm>
          <a:prstGeom prst="rightArrow">
            <a:avLst>
              <a:gd name="adj1" fmla="val 50000"/>
              <a:gd name="adj2" fmla="val 56627"/>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r" defTabSz="914102" fontAlgn="base">
              <a:lnSpc>
                <a:spcPct val="90000"/>
              </a:lnSpc>
              <a:spcBef>
                <a:spcPct val="0"/>
              </a:spcBef>
              <a:spcAft>
                <a:spcPct val="0"/>
              </a:spcAft>
              <a:defRPr/>
            </a:pPr>
            <a:r>
              <a:rPr lang="en-GB" sz="2353" dirty="0">
                <a:gradFill>
                  <a:gsLst>
                    <a:gs pos="0">
                      <a:srgbClr val="FFFFFF"/>
                    </a:gs>
                    <a:gs pos="100000">
                      <a:srgbClr val="FFFFFF"/>
                    </a:gs>
                  </a:gsLst>
                  <a:lin ang="5400000" scaled="0"/>
                </a:gradFill>
                <a:latin typeface="Segoe UI"/>
                <a:ea typeface="Segoe UI" pitchFamily="34" charset="0"/>
                <a:cs typeface="Segoe UI" pitchFamily="34" charset="0"/>
              </a:rPr>
              <a:t>Spin up Agility + Operational Efficiency</a:t>
            </a:r>
          </a:p>
        </p:txBody>
      </p:sp>
      <p:sp>
        <p:nvSpPr>
          <p:cNvPr id="48" name="Left Arrow 47"/>
          <p:cNvSpPr/>
          <p:nvPr/>
        </p:nvSpPr>
        <p:spPr bwMode="auto">
          <a:xfrm>
            <a:off x="244619" y="5680443"/>
            <a:ext cx="11499170" cy="897934"/>
          </a:xfrm>
          <a:prstGeom prst="leftArrow">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defTabSz="914102" fontAlgn="base">
              <a:lnSpc>
                <a:spcPct val="90000"/>
              </a:lnSpc>
              <a:spcBef>
                <a:spcPct val="0"/>
              </a:spcBef>
              <a:spcAft>
                <a:spcPct val="0"/>
              </a:spcAft>
              <a:defRPr/>
            </a:pPr>
            <a:r>
              <a:rPr lang="en-GB" sz="2353" dirty="0">
                <a:gradFill>
                  <a:gsLst>
                    <a:gs pos="0">
                      <a:srgbClr val="FFFFFF"/>
                    </a:gs>
                    <a:gs pos="100000">
                      <a:srgbClr val="FFFFFF"/>
                    </a:gs>
                  </a:gsLst>
                  <a:lin ang="5400000" scaled="0"/>
                </a:gradFill>
                <a:latin typeface="Segoe UI"/>
                <a:ea typeface="Segoe UI" pitchFamily="34" charset="0"/>
                <a:cs typeface="Segoe UI" pitchFamily="34" charset="0"/>
              </a:rPr>
              <a:t>Legacy Support + Flexibility</a:t>
            </a:r>
          </a:p>
        </p:txBody>
      </p:sp>
    </p:spTree>
    <p:extLst>
      <p:ext uri="{BB962C8B-B14F-4D97-AF65-F5344CB8AC3E}">
        <p14:creationId xmlns:p14="http://schemas.microsoft.com/office/powerpoint/2010/main" val="78913080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0944" y="143474"/>
            <a:ext cx="10979989" cy="1311516"/>
          </a:xfrm>
        </p:spPr>
        <p:txBody>
          <a:bodyPr/>
          <a:lstStyle/>
          <a:p>
            <a:r>
              <a:rPr lang="en-GB" dirty="0">
                <a:solidFill>
                  <a:schemeClr val="bg1"/>
                </a:solidFill>
                <a:latin typeface="Segoe UI Light" panose="020B0502040204020203" pitchFamily="34" charset="0"/>
                <a:cs typeface="Segoe UI Light" panose="020B0502040204020203" pitchFamily="34" charset="0"/>
              </a:rPr>
              <a:t>Key Services in Azure IaaS</a:t>
            </a:r>
          </a:p>
        </p:txBody>
      </p:sp>
      <p:sp>
        <p:nvSpPr>
          <p:cNvPr id="3" name="Content Placeholder 2"/>
          <p:cNvSpPr>
            <a:spLocks noGrp="1"/>
          </p:cNvSpPr>
          <p:nvPr>
            <p:ph idx="1"/>
          </p:nvPr>
        </p:nvSpPr>
        <p:spPr>
          <a:xfrm>
            <a:off x="838200" y="1825625"/>
            <a:ext cx="10515600" cy="4048702"/>
          </a:xfrm>
        </p:spPr>
        <p:txBody>
          <a:bodyPr/>
          <a:lstStyle/>
          <a:p>
            <a:r>
              <a:rPr lang="en-GB" sz="3600" dirty="0">
                <a:solidFill>
                  <a:schemeClr val="bg1"/>
                </a:solidFill>
                <a:latin typeface="Segoe UI Light" panose="020B0502040204020203" pitchFamily="34" charset="0"/>
                <a:cs typeface="Segoe UI Light" panose="020B0502040204020203" pitchFamily="34" charset="0"/>
              </a:rPr>
              <a:t>Azure </a:t>
            </a:r>
            <a:r>
              <a:rPr lang="en-GB" sz="3600" dirty="0">
                <a:solidFill>
                  <a:schemeClr val="bg1"/>
                </a:solidFill>
                <a:latin typeface="Segoe UI Light" panose="020B0502040204020203" pitchFamily="34" charset="0"/>
                <a:cs typeface="Segoe UI Light" panose="020B0502040204020203" pitchFamily="34" charset="0"/>
              </a:rPr>
              <a:t>Virtual Machines</a:t>
            </a:r>
          </a:p>
          <a:p>
            <a:r>
              <a:rPr lang="en-GB" sz="3600" dirty="0">
                <a:solidFill>
                  <a:schemeClr val="bg1"/>
                </a:solidFill>
                <a:latin typeface="Segoe UI Light" panose="020B0502040204020203" pitchFamily="34" charset="0"/>
                <a:cs typeface="Segoe UI Light" panose="020B0502040204020203" pitchFamily="34" charset="0"/>
              </a:rPr>
              <a:t>Azure Virtual Machine Scale Sets</a:t>
            </a:r>
          </a:p>
          <a:p>
            <a:r>
              <a:rPr lang="en-GB" sz="3600" dirty="0">
                <a:solidFill>
                  <a:schemeClr val="bg1"/>
                </a:solidFill>
                <a:latin typeface="Segoe UI Light" panose="020B0502040204020203" pitchFamily="34" charset="0"/>
                <a:cs typeface="Segoe UI Light" panose="020B0502040204020203" pitchFamily="34" charset="0"/>
              </a:rPr>
              <a:t>Azure Traffic Manager</a:t>
            </a:r>
          </a:p>
          <a:p>
            <a:r>
              <a:rPr lang="en-GB" sz="3600" dirty="0">
                <a:solidFill>
                  <a:schemeClr val="bg1"/>
                </a:solidFill>
                <a:latin typeface="Segoe UI Light" panose="020B0502040204020203" pitchFamily="34" charset="0"/>
                <a:cs typeface="Segoe UI Light" panose="020B0502040204020203" pitchFamily="34" charset="0"/>
              </a:rPr>
              <a:t>Azure Virtual Network </a:t>
            </a:r>
          </a:p>
          <a:p>
            <a:r>
              <a:rPr lang="en-GB" sz="3600" dirty="0">
                <a:solidFill>
                  <a:schemeClr val="bg1"/>
                </a:solidFill>
                <a:latin typeface="Segoe UI Light" panose="020B0502040204020203" pitchFamily="34" charset="0"/>
                <a:cs typeface="Segoe UI Light" panose="020B0502040204020203" pitchFamily="34" charset="0"/>
              </a:rPr>
              <a:t>Azure Load Balancer</a:t>
            </a:r>
          </a:p>
          <a:p>
            <a:r>
              <a:rPr lang="en-GB" sz="3600" dirty="0">
                <a:solidFill>
                  <a:schemeClr val="bg1"/>
                </a:solidFill>
                <a:latin typeface="Segoe UI Light" panose="020B0502040204020203" pitchFamily="34" charset="0"/>
                <a:cs typeface="Segoe UI Light" panose="020B0502040204020203" pitchFamily="34" charset="0"/>
              </a:rPr>
              <a:t>Azure Storage (Blob, Disk, Table, Queue)</a:t>
            </a:r>
            <a:endParaRPr lang="en-GB" dirty="0">
              <a:solidFill>
                <a:schemeClr val="bg1"/>
              </a:solidFill>
              <a:latin typeface="Segoe UI Light" panose="020B0502040204020203" pitchFamily="34" charset="0"/>
              <a:cs typeface="Segoe UI Light" panose="020B0502040204020203" pitchFamily="34" charset="0"/>
            </a:endParaRPr>
          </a:p>
          <a:p>
            <a:endParaRPr lang="en-GB" dirty="0">
              <a:solidFill>
                <a:schemeClr val="bg1"/>
              </a:solidFill>
              <a:latin typeface="Segoe UI Light" panose="020B0502040204020203" pitchFamily="34" charset="0"/>
              <a:cs typeface="Segoe UI Light" panose="020B0502040204020203" pitchFamily="34" charset="0"/>
            </a:endParaRPr>
          </a:p>
        </p:txBody>
      </p:sp>
      <p:grpSp>
        <p:nvGrpSpPr>
          <p:cNvPr id="4" name="Group 4"/>
          <p:cNvGrpSpPr>
            <a:grpSpLocks noChangeAspect="1"/>
          </p:cNvGrpSpPr>
          <p:nvPr/>
        </p:nvGrpSpPr>
        <p:grpSpPr bwMode="auto">
          <a:xfrm>
            <a:off x="9681660" y="-32171"/>
            <a:ext cx="3196627" cy="1724373"/>
            <a:chOff x="6184" y="72"/>
            <a:chExt cx="2054" cy="1108"/>
          </a:xfrm>
        </p:grpSpPr>
        <p:sp>
          <p:nvSpPr>
            <p:cNvPr id="5" name="AutoShape 3"/>
            <p:cNvSpPr>
              <a:spLocks noChangeAspect="1" noChangeArrowheads="1" noTextEdit="1"/>
            </p:cNvSpPr>
            <p:nvPr/>
          </p:nvSpPr>
          <p:spPr bwMode="auto">
            <a:xfrm>
              <a:off x="6682" y="72"/>
              <a:ext cx="1089" cy="1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6" name="Rectangle 6"/>
            <p:cNvSpPr>
              <a:spLocks noChangeArrowheads="1"/>
            </p:cNvSpPr>
            <p:nvPr/>
          </p:nvSpPr>
          <p:spPr bwMode="auto">
            <a:xfrm>
              <a:off x="6184" y="72"/>
              <a:ext cx="2054" cy="1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7" name="Rectangle 8"/>
            <p:cNvSpPr>
              <a:spLocks noChangeArrowheads="1"/>
            </p:cNvSpPr>
            <p:nvPr/>
          </p:nvSpPr>
          <p:spPr bwMode="auto">
            <a:xfrm>
              <a:off x="6441" y="72"/>
              <a:ext cx="1541" cy="1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8" name="Freeform 9"/>
            <p:cNvSpPr>
              <a:spLocks/>
            </p:cNvSpPr>
            <p:nvPr/>
          </p:nvSpPr>
          <p:spPr bwMode="auto">
            <a:xfrm>
              <a:off x="6693" y="837"/>
              <a:ext cx="225" cy="28"/>
            </a:xfrm>
            <a:custGeom>
              <a:avLst/>
              <a:gdLst>
                <a:gd name="T0" fmla="*/ 437 w 467"/>
                <a:gd name="T1" fmla="*/ 60 h 60"/>
                <a:gd name="T2" fmla="*/ 30 w 467"/>
                <a:gd name="T3" fmla="*/ 60 h 60"/>
                <a:gd name="T4" fmla="*/ 0 w 467"/>
                <a:gd name="T5" fmla="*/ 30 h 60"/>
                <a:gd name="T6" fmla="*/ 30 w 467"/>
                <a:gd name="T7" fmla="*/ 0 h 60"/>
                <a:gd name="T8" fmla="*/ 437 w 467"/>
                <a:gd name="T9" fmla="*/ 0 h 60"/>
                <a:gd name="T10" fmla="*/ 467 w 467"/>
                <a:gd name="T11" fmla="*/ 30 h 60"/>
                <a:gd name="T12" fmla="*/ 437 w 467"/>
                <a:gd name="T13" fmla="*/ 60 h 60"/>
              </a:gdLst>
              <a:ahLst/>
              <a:cxnLst>
                <a:cxn ang="0">
                  <a:pos x="T0" y="T1"/>
                </a:cxn>
                <a:cxn ang="0">
                  <a:pos x="T2" y="T3"/>
                </a:cxn>
                <a:cxn ang="0">
                  <a:pos x="T4" y="T5"/>
                </a:cxn>
                <a:cxn ang="0">
                  <a:pos x="T6" y="T7"/>
                </a:cxn>
                <a:cxn ang="0">
                  <a:pos x="T8" y="T9"/>
                </a:cxn>
                <a:cxn ang="0">
                  <a:pos x="T10" y="T11"/>
                </a:cxn>
                <a:cxn ang="0">
                  <a:pos x="T12" y="T13"/>
                </a:cxn>
              </a:cxnLst>
              <a:rect l="0" t="0" r="r" b="b"/>
              <a:pathLst>
                <a:path w="467" h="60">
                  <a:moveTo>
                    <a:pt x="437" y="60"/>
                  </a:moveTo>
                  <a:cubicBezTo>
                    <a:pt x="30" y="60"/>
                    <a:pt x="30" y="60"/>
                    <a:pt x="30" y="60"/>
                  </a:cubicBezTo>
                  <a:cubicBezTo>
                    <a:pt x="13" y="60"/>
                    <a:pt x="0" y="46"/>
                    <a:pt x="0" y="30"/>
                  </a:cubicBezTo>
                  <a:cubicBezTo>
                    <a:pt x="0" y="13"/>
                    <a:pt x="13" y="0"/>
                    <a:pt x="30" y="0"/>
                  </a:cubicBezTo>
                  <a:cubicBezTo>
                    <a:pt x="437" y="0"/>
                    <a:pt x="437" y="0"/>
                    <a:pt x="437" y="0"/>
                  </a:cubicBezTo>
                  <a:cubicBezTo>
                    <a:pt x="453" y="0"/>
                    <a:pt x="467" y="13"/>
                    <a:pt x="467" y="30"/>
                  </a:cubicBezTo>
                  <a:cubicBezTo>
                    <a:pt x="467" y="46"/>
                    <a:pt x="453" y="60"/>
                    <a:pt x="437" y="60"/>
                  </a:cubicBezTo>
                  <a:close/>
                </a:path>
              </a:pathLst>
            </a:custGeom>
            <a:solidFill>
              <a:srgbClr val="0063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9" name="Freeform 10"/>
            <p:cNvSpPr>
              <a:spLocks/>
            </p:cNvSpPr>
            <p:nvPr/>
          </p:nvSpPr>
          <p:spPr bwMode="auto">
            <a:xfrm>
              <a:off x="7438" y="370"/>
              <a:ext cx="244" cy="125"/>
            </a:xfrm>
            <a:custGeom>
              <a:avLst/>
              <a:gdLst>
                <a:gd name="T0" fmla="*/ 440 w 507"/>
                <a:gd name="T1" fmla="*/ 127 h 271"/>
                <a:gd name="T2" fmla="*/ 306 w 507"/>
                <a:gd name="T3" fmla="*/ 0 h 271"/>
                <a:gd name="T4" fmla="*/ 174 w 507"/>
                <a:gd name="T5" fmla="*/ 106 h 271"/>
                <a:gd name="T6" fmla="*/ 99 w 507"/>
                <a:gd name="T7" fmla="*/ 72 h 271"/>
                <a:gd name="T8" fmla="*/ 0 w 507"/>
                <a:gd name="T9" fmla="*/ 171 h 271"/>
                <a:gd name="T10" fmla="*/ 99 w 507"/>
                <a:gd name="T11" fmla="*/ 271 h 271"/>
                <a:gd name="T12" fmla="*/ 435 w 507"/>
                <a:gd name="T13" fmla="*/ 271 h 271"/>
                <a:gd name="T14" fmla="*/ 507 w 507"/>
                <a:gd name="T15" fmla="*/ 199 h 271"/>
                <a:gd name="T16" fmla="*/ 440 w 507"/>
                <a:gd name="T17" fmla="*/ 127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7" h="271">
                  <a:moveTo>
                    <a:pt x="440" y="127"/>
                  </a:moveTo>
                  <a:cubicBezTo>
                    <a:pt x="436" y="56"/>
                    <a:pt x="378" y="0"/>
                    <a:pt x="306" y="0"/>
                  </a:cubicBezTo>
                  <a:cubicBezTo>
                    <a:pt x="241" y="0"/>
                    <a:pt x="187" y="46"/>
                    <a:pt x="174" y="106"/>
                  </a:cubicBezTo>
                  <a:cubicBezTo>
                    <a:pt x="156" y="85"/>
                    <a:pt x="129" y="72"/>
                    <a:pt x="99" y="72"/>
                  </a:cubicBezTo>
                  <a:cubicBezTo>
                    <a:pt x="44" y="72"/>
                    <a:pt x="0" y="116"/>
                    <a:pt x="0" y="171"/>
                  </a:cubicBezTo>
                  <a:cubicBezTo>
                    <a:pt x="0" y="226"/>
                    <a:pt x="44" y="271"/>
                    <a:pt x="99" y="271"/>
                  </a:cubicBezTo>
                  <a:cubicBezTo>
                    <a:pt x="99" y="271"/>
                    <a:pt x="434" y="271"/>
                    <a:pt x="435" y="271"/>
                  </a:cubicBezTo>
                  <a:cubicBezTo>
                    <a:pt x="475" y="271"/>
                    <a:pt x="507" y="238"/>
                    <a:pt x="507" y="199"/>
                  </a:cubicBezTo>
                  <a:cubicBezTo>
                    <a:pt x="507" y="161"/>
                    <a:pt x="478" y="130"/>
                    <a:pt x="440" y="127"/>
                  </a:cubicBezTo>
                  <a:close/>
                </a:path>
              </a:pathLst>
            </a:custGeom>
            <a:solidFill>
              <a:srgbClr val="0063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10" name="Freeform 11"/>
            <p:cNvSpPr>
              <a:spLocks/>
            </p:cNvSpPr>
            <p:nvPr/>
          </p:nvSpPr>
          <p:spPr bwMode="auto">
            <a:xfrm>
              <a:off x="7217" y="836"/>
              <a:ext cx="524" cy="28"/>
            </a:xfrm>
            <a:custGeom>
              <a:avLst/>
              <a:gdLst>
                <a:gd name="T0" fmla="*/ 1059 w 1089"/>
                <a:gd name="T1" fmla="*/ 60 h 60"/>
                <a:gd name="T2" fmla="*/ 30 w 1089"/>
                <a:gd name="T3" fmla="*/ 60 h 60"/>
                <a:gd name="T4" fmla="*/ 0 w 1089"/>
                <a:gd name="T5" fmla="*/ 30 h 60"/>
                <a:gd name="T6" fmla="*/ 30 w 1089"/>
                <a:gd name="T7" fmla="*/ 0 h 60"/>
                <a:gd name="T8" fmla="*/ 1059 w 1089"/>
                <a:gd name="T9" fmla="*/ 0 h 60"/>
                <a:gd name="T10" fmla="*/ 1089 w 1089"/>
                <a:gd name="T11" fmla="*/ 30 h 60"/>
                <a:gd name="T12" fmla="*/ 1059 w 1089"/>
                <a:gd name="T13" fmla="*/ 60 h 60"/>
              </a:gdLst>
              <a:ahLst/>
              <a:cxnLst>
                <a:cxn ang="0">
                  <a:pos x="T0" y="T1"/>
                </a:cxn>
                <a:cxn ang="0">
                  <a:pos x="T2" y="T3"/>
                </a:cxn>
                <a:cxn ang="0">
                  <a:pos x="T4" y="T5"/>
                </a:cxn>
                <a:cxn ang="0">
                  <a:pos x="T6" y="T7"/>
                </a:cxn>
                <a:cxn ang="0">
                  <a:pos x="T8" y="T9"/>
                </a:cxn>
                <a:cxn ang="0">
                  <a:pos x="T10" y="T11"/>
                </a:cxn>
                <a:cxn ang="0">
                  <a:pos x="T12" y="T13"/>
                </a:cxn>
              </a:cxnLst>
              <a:rect l="0" t="0" r="r" b="b"/>
              <a:pathLst>
                <a:path w="1089" h="60">
                  <a:moveTo>
                    <a:pt x="1059" y="60"/>
                  </a:moveTo>
                  <a:cubicBezTo>
                    <a:pt x="30" y="60"/>
                    <a:pt x="30" y="60"/>
                    <a:pt x="30" y="60"/>
                  </a:cubicBezTo>
                  <a:cubicBezTo>
                    <a:pt x="14" y="60"/>
                    <a:pt x="0" y="46"/>
                    <a:pt x="0" y="30"/>
                  </a:cubicBezTo>
                  <a:cubicBezTo>
                    <a:pt x="0" y="13"/>
                    <a:pt x="14" y="0"/>
                    <a:pt x="30" y="0"/>
                  </a:cubicBezTo>
                  <a:cubicBezTo>
                    <a:pt x="1059" y="0"/>
                    <a:pt x="1059" y="0"/>
                    <a:pt x="1059" y="0"/>
                  </a:cubicBezTo>
                  <a:cubicBezTo>
                    <a:pt x="1076" y="0"/>
                    <a:pt x="1089" y="13"/>
                    <a:pt x="1089" y="30"/>
                  </a:cubicBezTo>
                  <a:cubicBezTo>
                    <a:pt x="1089" y="46"/>
                    <a:pt x="1076" y="60"/>
                    <a:pt x="1059" y="60"/>
                  </a:cubicBezTo>
                  <a:close/>
                </a:path>
              </a:pathLst>
            </a:custGeom>
            <a:solidFill>
              <a:srgbClr val="0063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11" name="Freeform 12"/>
            <p:cNvSpPr>
              <a:spLocks/>
            </p:cNvSpPr>
            <p:nvPr/>
          </p:nvSpPr>
          <p:spPr bwMode="auto">
            <a:xfrm>
              <a:off x="6907" y="909"/>
              <a:ext cx="353" cy="36"/>
            </a:xfrm>
            <a:custGeom>
              <a:avLst/>
              <a:gdLst>
                <a:gd name="T0" fmla="*/ 692 w 732"/>
                <a:gd name="T1" fmla="*/ 80 h 80"/>
                <a:gd name="T2" fmla="*/ 40 w 732"/>
                <a:gd name="T3" fmla="*/ 80 h 80"/>
                <a:gd name="T4" fmla="*/ 0 w 732"/>
                <a:gd name="T5" fmla="*/ 40 h 80"/>
                <a:gd name="T6" fmla="*/ 40 w 732"/>
                <a:gd name="T7" fmla="*/ 0 h 80"/>
                <a:gd name="T8" fmla="*/ 692 w 732"/>
                <a:gd name="T9" fmla="*/ 0 h 80"/>
                <a:gd name="T10" fmla="*/ 732 w 732"/>
                <a:gd name="T11" fmla="*/ 40 h 80"/>
                <a:gd name="T12" fmla="*/ 692 w 732"/>
                <a:gd name="T13" fmla="*/ 80 h 80"/>
              </a:gdLst>
              <a:ahLst/>
              <a:cxnLst>
                <a:cxn ang="0">
                  <a:pos x="T0" y="T1"/>
                </a:cxn>
                <a:cxn ang="0">
                  <a:pos x="T2" y="T3"/>
                </a:cxn>
                <a:cxn ang="0">
                  <a:pos x="T4" y="T5"/>
                </a:cxn>
                <a:cxn ang="0">
                  <a:pos x="T6" y="T7"/>
                </a:cxn>
                <a:cxn ang="0">
                  <a:pos x="T8" y="T9"/>
                </a:cxn>
                <a:cxn ang="0">
                  <a:pos x="T10" y="T11"/>
                </a:cxn>
                <a:cxn ang="0">
                  <a:pos x="T12" y="T13"/>
                </a:cxn>
              </a:cxnLst>
              <a:rect l="0" t="0" r="r" b="b"/>
              <a:pathLst>
                <a:path w="732" h="80">
                  <a:moveTo>
                    <a:pt x="692" y="80"/>
                  </a:moveTo>
                  <a:cubicBezTo>
                    <a:pt x="40" y="80"/>
                    <a:pt x="40" y="80"/>
                    <a:pt x="40" y="80"/>
                  </a:cubicBezTo>
                  <a:cubicBezTo>
                    <a:pt x="18" y="80"/>
                    <a:pt x="0" y="62"/>
                    <a:pt x="0" y="40"/>
                  </a:cubicBezTo>
                  <a:cubicBezTo>
                    <a:pt x="0" y="18"/>
                    <a:pt x="18" y="0"/>
                    <a:pt x="40" y="0"/>
                  </a:cubicBezTo>
                  <a:cubicBezTo>
                    <a:pt x="692" y="0"/>
                    <a:pt x="692" y="0"/>
                    <a:pt x="692" y="0"/>
                  </a:cubicBezTo>
                  <a:cubicBezTo>
                    <a:pt x="714" y="0"/>
                    <a:pt x="732" y="18"/>
                    <a:pt x="732" y="40"/>
                  </a:cubicBezTo>
                  <a:cubicBezTo>
                    <a:pt x="732" y="62"/>
                    <a:pt x="714" y="80"/>
                    <a:pt x="692" y="80"/>
                  </a:cubicBezTo>
                  <a:close/>
                </a:path>
              </a:pathLst>
            </a:custGeom>
            <a:solidFill>
              <a:srgbClr val="0063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12" name="Freeform 13"/>
            <p:cNvSpPr>
              <a:spLocks/>
            </p:cNvSpPr>
            <p:nvPr/>
          </p:nvSpPr>
          <p:spPr bwMode="auto">
            <a:xfrm>
              <a:off x="6837" y="648"/>
              <a:ext cx="12" cy="26"/>
            </a:xfrm>
            <a:custGeom>
              <a:avLst/>
              <a:gdLst>
                <a:gd name="T0" fmla="*/ 0 w 12"/>
                <a:gd name="T1" fmla="*/ 0 h 26"/>
                <a:gd name="T2" fmla="*/ 1 w 12"/>
                <a:gd name="T3" fmla="*/ 5 h 26"/>
                <a:gd name="T4" fmla="*/ 0 w 12"/>
                <a:gd name="T5" fmla="*/ 26 h 26"/>
                <a:gd name="T6" fmla="*/ 7 w 12"/>
                <a:gd name="T7" fmla="*/ 26 h 26"/>
                <a:gd name="T8" fmla="*/ 12 w 12"/>
                <a:gd name="T9" fmla="*/ 5 h 26"/>
                <a:gd name="T10" fmla="*/ 12 w 12"/>
                <a:gd name="T11" fmla="*/ 0 h 26"/>
                <a:gd name="T12" fmla="*/ 0 w 12"/>
                <a:gd name="T13" fmla="*/ 0 h 26"/>
              </a:gdLst>
              <a:ahLst/>
              <a:cxnLst>
                <a:cxn ang="0">
                  <a:pos x="T0" y="T1"/>
                </a:cxn>
                <a:cxn ang="0">
                  <a:pos x="T2" y="T3"/>
                </a:cxn>
                <a:cxn ang="0">
                  <a:pos x="T4" y="T5"/>
                </a:cxn>
                <a:cxn ang="0">
                  <a:pos x="T6" y="T7"/>
                </a:cxn>
                <a:cxn ang="0">
                  <a:pos x="T8" y="T9"/>
                </a:cxn>
                <a:cxn ang="0">
                  <a:pos x="T10" y="T11"/>
                </a:cxn>
                <a:cxn ang="0">
                  <a:pos x="T12" y="T13"/>
                </a:cxn>
              </a:cxnLst>
              <a:rect l="0" t="0" r="r" b="b"/>
              <a:pathLst>
                <a:path w="12" h="26">
                  <a:moveTo>
                    <a:pt x="0" y="0"/>
                  </a:moveTo>
                  <a:lnTo>
                    <a:pt x="1" y="5"/>
                  </a:lnTo>
                  <a:lnTo>
                    <a:pt x="0" y="26"/>
                  </a:lnTo>
                  <a:lnTo>
                    <a:pt x="7" y="26"/>
                  </a:lnTo>
                  <a:lnTo>
                    <a:pt x="12" y="5"/>
                  </a:lnTo>
                  <a:lnTo>
                    <a:pt x="12" y="0"/>
                  </a:lnTo>
                  <a:lnTo>
                    <a:pt x="0" y="0"/>
                  </a:lnTo>
                  <a:close/>
                </a:path>
              </a:pathLst>
            </a:custGeom>
            <a:solidFill>
              <a:srgbClr val="004B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13" name="Freeform 14"/>
            <p:cNvSpPr>
              <a:spLocks/>
            </p:cNvSpPr>
            <p:nvPr/>
          </p:nvSpPr>
          <p:spPr bwMode="auto">
            <a:xfrm>
              <a:off x="6844" y="648"/>
              <a:ext cx="5" cy="26"/>
            </a:xfrm>
            <a:custGeom>
              <a:avLst/>
              <a:gdLst>
                <a:gd name="T0" fmla="*/ 3 w 5"/>
                <a:gd name="T1" fmla="*/ 0 h 26"/>
                <a:gd name="T2" fmla="*/ 3 w 5"/>
                <a:gd name="T3" fmla="*/ 5 h 26"/>
                <a:gd name="T4" fmla="*/ 0 w 5"/>
                <a:gd name="T5" fmla="*/ 26 h 26"/>
                <a:gd name="T6" fmla="*/ 5 w 5"/>
                <a:gd name="T7" fmla="*/ 5 h 26"/>
                <a:gd name="T8" fmla="*/ 5 w 5"/>
                <a:gd name="T9" fmla="*/ 0 h 26"/>
                <a:gd name="T10" fmla="*/ 3 w 5"/>
                <a:gd name="T11" fmla="*/ 0 h 26"/>
              </a:gdLst>
              <a:ahLst/>
              <a:cxnLst>
                <a:cxn ang="0">
                  <a:pos x="T0" y="T1"/>
                </a:cxn>
                <a:cxn ang="0">
                  <a:pos x="T2" y="T3"/>
                </a:cxn>
                <a:cxn ang="0">
                  <a:pos x="T4" y="T5"/>
                </a:cxn>
                <a:cxn ang="0">
                  <a:pos x="T6" y="T7"/>
                </a:cxn>
                <a:cxn ang="0">
                  <a:pos x="T8" y="T9"/>
                </a:cxn>
                <a:cxn ang="0">
                  <a:pos x="T10" y="T11"/>
                </a:cxn>
              </a:cxnLst>
              <a:rect l="0" t="0" r="r" b="b"/>
              <a:pathLst>
                <a:path w="5" h="26">
                  <a:moveTo>
                    <a:pt x="3" y="0"/>
                  </a:moveTo>
                  <a:lnTo>
                    <a:pt x="3" y="5"/>
                  </a:lnTo>
                  <a:lnTo>
                    <a:pt x="0" y="26"/>
                  </a:lnTo>
                  <a:lnTo>
                    <a:pt x="5" y="5"/>
                  </a:lnTo>
                  <a:lnTo>
                    <a:pt x="5" y="0"/>
                  </a:lnTo>
                  <a:lnTo>
                    <a:pt x="3" y="0"/>
                  </a:lnTo>
                  <a:close/>
                </a:path>
              </a:pathLst>
            </a:custGeom>
            <a:solidFill>
              <a:srgbClr val="0099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14" name="Freeform 15"/>
            <p:cNvSpPr>
              <a:spLocks/>
            </p:cNvSpPr>
            <p:nvPr/>
          </p:nvSpPr>
          <p:spPr bwMode="auto">
            <a:xfrm>
              <a:off x="6837" y="648"/>
              <a:ext cx="3" cy="26"/>
            </a:xfrm>
            <a:custGeom>
              <a:avLst/>
              <a:gdLst>
                <a:gd name="T0" fmla="*/ 0 w 3"/>
                <a:gd name="T1" fmla="*/ 0 h 26"/>
                <a:gd name="T2" fmla="*/ 1 w 3"/>
                <a:gd name="T3" fmla="*/ 5 h 26"/>
                <a:gd name="T4" fmla="*/ 0 w 3"/>
                <a:gd name="T5" fmla="*/ 26 h 26"/>
                <a:gd name="T6" fmla="*/ 3 w 3"/>
                <a:gd name="T7" fmla="*/ 5 h 26"/>
                <a:gd name="T8" fmla="*/ 2 w 3"/>
                <a:gd name="T9" fmla="*/ 0 h 26"/>
                <a:gd name="T10" fmla="*/ 0 w 3"/>
                <a:gd name="T11" fmla="*/ 0 h 26"/>
              </a:gdLst>
              <a:ahLst/>
              <a:cxnLst>
                <a:cxn ang="0">
                  <a:pos x="T0" y="T1"/>
                </a:cxn>
                <a:cxn ang="0">
                  <a:pos x="T2" y="T3"/>
                </a:cxn>
                <a:cxn ang="0">
                  <a:pos x="T4" y="T5"/>
                </a:cxn>
                <a:cxn ang="0">
                  <a:pos x="T6" y="T7"/>
                </a:cxn>
                <a:cxn ang="0">
                  <a:pos x="T8" y="T9"/>
                </a:cxn>
                <a:cxn ang="0">
                  <a:pos x="T10" y="T11"/>
                </a:cxn>
              </a:cxnLst>
              <a:rect l="0" t="0" r="r" b="b"/>
              <a:pathLst>
                <a:path w="3" h="26">
                  <a:moveTo>
                    <a:pt x="0" y="0"/>
                  </a:moveTo>
                  <a:lnTo>
                    <a:pt x="1" y="5"/>
                  </a:lnTo>
                  <a:lnTo>
                    <a:pt x="0" y="26"/>
                  </a:lnTo>
                  <a:lnTo>
                    <a:pt x="3" y="5"/>
                  </a:lnTo>
                  <a:lnTo>
                    <a:pt x="2" y="0"/>
                  </a:lnTo>
                  <a:lnTo>
                    <a:pt x="0" y="0"/>
                  </a:lnTo>
                  <a:close/>
                </a:path>
              </a:pathLst>
            </a:custGeom>
            <a:solidFill>
              <a:srgbClr val="002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15" name="Freeform 16"/>
            <p:cNvSpPr>
              <a:spLocks/>
            </p:cNvSpPr>
            <p:nvPr/>
          </p:nvSpPr>
          <p:spPr bwMode="auto">
            <a:xfrm>
              <a:off x="6838" y="668"/>
              <a:ext cx="11" cy="16"/>
            </a:xfrm>
            <a:custGeom>
              <a:avLst/>
              <a:gdLst>
                <a:gd name="T0" fmla="*/ 0 w 24"/>
                <a:gd name="T1" fmla="*/ 0 h 34"/>
                <a:gd name="T2" fmla="*/ 0 w 24"/>
                <a:gd name="T3" fmla="*/ 34 h 34"/>
                <a:gd name="T4" fmla="*/ 22 w 24"/>
                <a:gd name="T5" fmla="*/ 34 h 34"/>
                <a:gd name="T6" fmla="*/ 24 w 24"/>
                <a:gd name="T7" fmla="*/ 32 h 34"/>
                <a:gd name="T8" fmla="*/ 24 w 24"/>
                <a:gd name="T9" fmla="*/ 27 h 34"/>
                <a:gd name="T10" fmla="*/ 22 w 24"/>
                <a:gd name="T11" fmla="*/ 24 h 34"/>
                <a:gd name="T12" fmla="*/ 15 w 24"/>
                <a:gd name="T13" fmla="*/ 16 h 34"/>
                <a:gd name="T14" fmla="*/ 15 w 24"/>
                <a:gd name="T15" fmla="*/ 0 h 34"/>
                <a:gd name="T16" fmla="*/ 0 w 24"/>
                <a:gd name="T17"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34">
                  <a:moveTo>
                    <a:pt x="0" y="0"/>
                  </a:moveTo>
                  <a:cubicBezTo>
                    <a:pt x="0" y="34"/>
                    <a:pt x="0" y="34"/>
                    <a:pt x="0" y="34"/>
                  </a:cubicBezTo>
                  <a:cubicBezTo>
                    <a:pt x="22" y="34"/>
                    <a:pt x="22" y="34"/>
                    <a:pt x="22" y="34"/>
                  </a:cubicBezTo>
                  <a:cubicBezTo>
                    <a:pt x="22" y="34"/>
                    <a:pt x="24" y="34"/>
                    <a:pt x="24" y="32"/>
                  </a:cubicBezTo>
                  <a:cubicBezTo>
                    <a:pt x="24" y="30"/>
                    <a:pt x="24" y="27"/>
                    <a:pt x="24" y="27"/>
                  </a:cubicBezTo>
                  <a:cubicBezTo>
                    <a:pt x="24" y="27"/>
                    <a:pt x="24" y="26"/>
                    <a:pt x="22" y="24"/>
                  </a:cubicBezTo>
                  <a:cubicBezTo>
                    <a:pt x="20" y="23"/>
                    <a:pt x="16" y="18"/>
                    <a:pt x="15" y="16"/>
                  </a:cubicBezTo>
                  <a:cubicBezTo>
                    <a:pt x="15" y="0"/>
                    <a:pt x="15" y="0"/>
                    <a:pt x="15" y="0"/>
                  </a:cubicBezTo>
                  <a:cubicBezTo>
                    <a:pt x="0" y="0"/>
                    <a:pt x="0" y="0"/>
                    <a:pt x="0"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16" name="Freeform 17"/>
            <p:cNvSpPr>
              <a:spLocks/>
            </p:cNvSpPr>
            <p:nvPr/>
          </p:nvSpPr>
          <p:spPr bwMode="auto">
            <a:xfrm>
              <a:off x="6838" y="683"/>
              <a:ext cx="11" cy="2"/>
            </a:xfrm>
            <a:custGeom>
              <a:avLst/>
              <a:gdLst>
                <a:gd name="T0" fmla="*/ 24 w 24"/>
                <a:gd name="T1" fmla="*/ 0 h 4"/>
                <a:gd name="T2" fmla="*/ 24 w 24"/>
                <a:gd name="T3" fmla="*/ 2 h 4"/>
                <a:gd name="T4" fmla="*/ 22 w 24"/>
                <a:gd name="T5" fmla="*/ 4 h 4"/>
                <a:gd name="T6" fmla="*/ 0 w 24"/>
                <a:gd name="T7" fmla="*/ 4 h 4"/>
                <a:gd name="T8" fmla="*/ 0 w 24"/>
                <a:gd name="T9" fmla="*/ 2 h 4"/>
                <a:gd name="T10" fmla="*/ 22 w 24"/>
                <a:gd name="T11" fmla="*/ 2 h 4"/>
                <a:gd name="T12" fmla="*/ 24 w 24"/>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24" h="4">
                  <a:moveTo>
                    <a:pt x="24" y="0"/>
                  </a:moveTo>
                  <a:cubicBezTo>
                    <a:pt x="24" y="0"/>
                    <a:pt x="24" y="1"/>
                    <a:pt x="24" y="2"/>
                  </a:cubicBezTo>
                  <a:cubicBezTo>
                    <a:pt x="24" y="4"/>
                    <a:pt x="22" y="4"/>
                    <a:pt x="22" y="4"/>
                  </a:cubicBezTo>
                  <a:cubicBezTo>
                    <a:pt x="0" y="4"/>
                    <a:pt x="0" y="4"/>
                    <a:pt x="0" y="4"/>
                  </a:cubicBezTo>
                  <a:cubicBezTo>
                    <a:pt x="0" y="2"/>
                    <a:pt x="0" y="2"/>
                    <a:pt x="0" y="2"/>
                  </a:cubicBezTo>
                  <a:cubicBezTo>
                    <a:pt x="22" y="2"/>
                    <a:pt x="22" y="2"/>
                    <a:pt x="22" y="2"/>
                  </a:cubicBezTo>
                  <a:cubicBezTo>
                    <a:pt x="22" y="2"/>
                    <a:pt x="24" y="2"/>
                    <a:pt x="24"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17" name="Freeform 18"/>
            <p:cNvSpPr>
              <a:spLocks/>
            </p:cNvSpPr>
            <p:nvPr/>
          </p:nvSpPr>
          <p:spPr bwMode="auto">
            <a:xfrm>
              <a:off x="6845" y="676"/>
              <a:ext cx="4" cy="8"/>
            </a:xfrm>
            <a:custGeom>
              <a:avLst/>
              <a:gdLst>
                <a:gd name="T0" fmla="*/ 7 w 9"/>
                <a:gd name="T1" fmla="*/ 18 h 18"/>
                <a:gd name="T2" fmla="*/ 9 w 9"/>
                <a:gd name="T3" fmla="*/ 16 h 18"/>
                <a:gd name="T4" fmla="*/ 9 w 9"/>
                <a:gd name="T5" fmla="*/ 11 h 18"/>
                <a:gd name="T6" fmla="*/ 7 w 9"/>
                <a:gd name="T7" fmla="*/ 8 h 18"/>
                <a:gd name="T8" fmla="*/ 0 w 9"/>
                <a:gd name="T9" fmla="*/ 0 h 18"/>
                <a:gd name="T10" fmla="*/ 0 w 9"/>
                <a:gd name="T11" fmla="*/ 18 h 18"/>
                <a:gd name="T12" fmla="*/ 7 w 9"/>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9" h="18">
                  <a:moveTo>
                    <a:pt x="7" y="18"/>
                  </a:moveTo>
                  <a:cubicBezTo>
                    <a:pt x="7" y="18"/>
                    <a:pt x="9" y="18"/>
                    <a:pt x="9" y="16"/>
                  </a:cubicBezTo>
                  <a:cubicBezTo>
                    <a:pt x="9" y="14"/>
                    <a:pt x="9" y="11"/>
                    <a:pt x="9" y="11"/>
                  </a:cubicBezTo>
                  <a:cubicBezTo>
                    <a:pt x="9" y="11"/>
                    <a:pt x="9" y="10"/>
                    <a:pt x="7" y="8"/>
                  </a:cubicBezTo>
                  <a:cubicBezTo>
                    <a:pt x="5" y="7"/>
                    <a:pt x="1" y="2"/>
                    <a:pt x="0" y="0"/>
                  </a:cubicBezTo>
                  <a:cubicBezTo>
                    <a:pt x="0" y="18"/>
                    <a:pt x="0" y="18"/>
                    <a:pt x="0" y="18"/>
                  </a:cubicBezTo>
                  <a:lnTo>
                    <a:pt x="7" y="18"/>
                  </a:lnTo>
                  <a:close/>
                </a:path>
              </a:pathLst>
            </a:custGeom>
            <a:solidFill>
              <a:srgbClr val="31313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18" name="Freeform 19"/>
            <p:cNvSpPr>
              <a:spLocks/>
            </p:cNvSpPr>
            <p:nvPr/>
          </p:nvSpPr>
          <p:spPr bwMode="auto">
            <a:xfrm>
              <a:off x="6824" y="648"/>
              <a:ext cx="12" cy="26"/>
            </a:xfrm>
            <a:custGeom>
              <a:avLst/>
              <a:gdLst>
                <a:gd name="T0" fmla="*/ 0 w 12"/>
                <a:gd name="T1" fmla="*/ 0 h 26"/>
                <a:gd name="T2" fmla="*/ 1 w 12"/>
                <a:gd name="T3" fmla="*/ 5 h 26"/>
                <a:gd name="T4" fmla="*/ 1 w 12"/>
                <a:gd name="T5" fmla="*/ 26 h 26"/>
                <a:gd name="T6" fmla="*/ 8 w 12"/>
                <a:gd name="T7" fmla="*/ 26 h 26"/>
                <a:gd name="T8" fmla="*/ 12 w 12"/>
                <a:gd name="T9" fmla="*/ 5 h 26"/>
                <a:gd name="T10" fmla="*/ 12 w 12"/>
                <a:gd name="T11" fmla="*/ 0 h 26"/>
                <a:gd name="T12" fmla="*/ 0 w 12"/>
                <a:gd name="T13" fmla="*/ 0 h 26"/>
              </a:gdLst>
              <a:ahLst/>
              <a:cxnLst>
                <a:cxn ang="0">
                  <a:pos x="T0" y="T1"/>
                </a:cxn>
                <a:cxn ang="0">
                  <a:pos x="T2" y="T3"/>
                </a:cxn>
                <a:cxn ang="0">
                  <a:pos x="T4" y="T5"/>
                </a:cxn>
                <a:cxn ang="0">
                  <a:pos x="T6" y="T7"/>
                </a:cxn>
                <a:cxn ang="0">
                  <a:pos x="T8" y="T9"/>
                </a:cxn>
                <a:cxn ang="0">
                  <a:pos x="T10" y="T11"/>
                </a:cxn>
                <a:cxn ang="0">
                  <a:pos x="T12" y="T13"/>
                </a:cxn>
              </a:cxnLst>
              <a:rect l="0" t="0" r="r" b="b"/>
              <a:pathLst>
                <a:path w="12" h="26">
                  <a:moveTo>
                    <a:pt x="0" y="0"/>
                  </a:moveTo>
                  <a:lnTo>
                    <a:pt x="1" y="5"/>
                  </a:lnTo>
                  <a:lnTo>
                    <a:pt x="1" y="26"/>
                  </a:lnTo>
                  <a:lnTo>
                    <a:pt x="8" y="26"/>
                  </a:lnTo>
                  <a:lnTo>
                    <a:pt x="12" y="5"/>
                  </a:lnTo>
                  <a:lnTo>
                    <a:pt x="12" y="0"/>
                  </a:lnTo>
                  <a:lnTo>
                    <a:pt x="0" y="0"/>
                  </a:lnTo>
                  <a:close/>
                </a:path>
              </a:pathLst>
            </a:custGeom>
            <a:solidFill>
              <a:srgbClr val="004B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19" name="Freeform 20"/>
            <p:cNvSpPr>
              <a:spLocks/>
            </p:cNvSpPr>
            <p:nvPr/>
          </p:nvSpPr>
          <p:spPr bwMode="auto">
            <a:xfrm>
              <a:off x="6832" y="648"/>
              <a:ext cx="4" cy="26"/>
            </a:xfrm>
            <a:custGeom>
              <a:avLst/>
              <a:gdLst>
                <a:gd name="T0" fmla="*/ 2 w 4"/>
                <a:gd name="T1" fmla="*/ 0 h 26"/>
                <a:gd name="T2" fmla="*/ 2 w 4"/>
                <a:gd name="T3" fmla="*/ 5 h 26"/>
                <a:gd name="T4" fmla="*/ 0 w 4"/>
                <a:gd name="T5" fmla="*/ 26 h 26"/>
                <a:gd name="T6" fmla="*/ 4 w 4"/>
                <a:gd name="T7" fmla="*/ 5 h 26"/>
                <a:gd name="T8" fmla="*/ 4 w 4"/>
                <a:gd name="T9" fmla="*/ 0 h 26"/>
                <a:gd name="T10" fmla="*/ 2 w 4"/>
                <a:gd name="T11" fmla="*/ 0 h 26"/>
              </a:gdLst>
              <a:ahLst/>
              <a:cxnLst>
                <a:cxn ang="0">
                  <a:pos x="T0" y="T1"/>
                </a:cxn>
                <a:cxn ang="0">
                  <a:pos x="T2" y="T3"/>
                </a:cxn>
                <a:cxn ang="0">
                  <a:pos x="T4" y="T5"/>
                </a:cxn>
                <a:cxn ang="0">
                  <a:pos x="T6" y="T7"/>
                </a:cxn>
                <a:cxn ang="0">
                  <a:pos x="T8" y="T9"/>
                </a:cxn>
                <a:cxn ang="0">
                  <a:pos x="T10" y="T11"/>
                </a:cxn>
              </a:cxnLst>
              <a:rect l="0" t="0" r="r" b="b"/>
              <a:pathLst>
                <a:path w="4" h="26">
                  <a:moveTo>
                    <a:pt x="2" y="0"/>
                  </a:moveTo>
                  <a:lnTo>
                    <a:pt x="2" y="5"/>
                  </a:lnTo>
                  <a:lnTo>
                    <a:pt x="0" y="26"/>
                  </a:lnTo>
                  <a:lnTo>
                    <a:pt x="4" y="5"/>
                  </a:lnTo>
                  <a:lnTo>
                    <a:pt x="4" y="0"/>
                  </a:lnTo>
                  <a:lnTo>
                    <a:pt x="2" y="0"/>
                  </a:lnTo>
                  <a:close/>
                </a:path>
              </a:pathLst>
            </a:custGeom>
            <a:solidFill>
              <a:srgbClr val="0099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20" name="Freeform 21"/>
            <p:cNvSpPr>
              <a:spLocks/>
            </p:cNvSpPr>
            <p:nvPr/>
          </p:nvSpPr>
          <p:spPr bwMode="auto">
            <a:xfrm>
              <a:off x="6824" y="648"/>
              <a:ext cx="3" cy="26"/>
            </a:xfrm>
            <a:custGeom>
              <a:avLst/>
              <a:gdLst>
                <a:gd name="T0" fmla="*/ 0 w 3"/>
                <a:gd name="T1" fmla="*/ 0 h 26"/>
                <a:gd name="T2" fmla="*/ 1 w 3"/>
                <a:gd name="T3" fmla="*/ 5 h 26"/>
                <a:gd name="T4" fmla="*/ 1 w 3"/>
                <a:gd name="T5" fmla="*/ 26 h 26"/>
                <a:gd name="T6" fmla="*/ 3 w 3"/>
                <a:gd name="T7" fmla="*/ 5 h 26"/>
                <a:gd name="T8" fmla="*/ 3 w 3"/>
                <a:gd name="T9" fmla="*/ 0 h 26"/>
                <a:gd name="T10" fmla="*/ 0 w 3"/>
                <a:gd name="T11" fmla="*/ 0 h 26"/>
              </a:gdLst>
              <a:ahLst/>
              <a:cxnLst>
                <a:cxn ang="0">
                  <a:pos x="T0" y="T1"/>
                </a:cxn>
                <a:cxn ang="0">
                  <a:pos x="T2" y="T3"/>
                </a:cxn>
                <a:cxn ang="0">
                  <a:pos x="T4" y="T5"/>
                </a:cxn>
                <a:cxn ang="0">
                  <a:pos x="T6" y="T7"/>
                </a:cxn>
                <a:cxn ang="0">
                  <a:pos x="T8" y="T9"/>
                </a:cxn>
                <a:cxn ang="0">
                  <a:pos x="T10" y="T11"/>
                </a:cxn>
              </a:cxnLst>
              <a:rect l="0" t="0" r="r" b="b"/>
              <a:pathLst>
                <a:path w="3" h="26">
                  <a:moveTo>
                    <a:pt x="0" y="0"/>
                  </a:moveTo>
                  <a:lnTo>
                    <a:pt x="1" y="5"/>
                  </a:lnTo>
                  <a:lnTo>
                    <a:pt x="1" y="26"/>
                  </a:lnTo>
                  <a:lnTo>
                    <a:pt x="3" y="5"/>
                  </a:lnTo>
                  <a:lnTo>
                    <a:pt x="3" y="0"/>
                  </a:lnTo>
                  <a:lnTo>
                    <a:pt x="0" y="0"/>
                  </a:lnTo>
                  <a:close/>
                </a:path>
              </a:pathLst>
            </a:custGeom>
            <a:solidFill>
              <a:srgbClr val="002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21" name="Freeform 22"/>
            <p:cNvSpPr>
              <a:spLocks/>
            </p:cNvSpPr>
            <p:nvPr/>
          </p:nvSpPr>
          <p:spPr bwMode="auto">
            <a:xfrm>
              <a:off x="6825" y="668"/>
              <a:ext cx="12" cy="16"/>
            </a:xfrm>
            <a:custGeom>
              <a:avLst/>
              <a:gdLst>
                <a:gd name="T0" fmla="*/ 0 w 25"/>
                <a:gd name="T1" fmla="*/ 0 h 34"/>
                <a:gd name="T2" fmla="*/ 0 w 25"/>
                <a:gd name="T3" fmla="*/ 34 h 34"/>
                <a:gd name="T4" fmla="*/ 23 w 25"/>
                <a:gd name="T5" fmla="*/ 34 h 34"/>
                <a:gd name="T6" fmla="*/ 24 w 25"/>
                <a:gd name="T7" fmla="*/ 32 h 34"/>
                <a:gd name="T8" fmla="*/ 24 w 25"/>
                <a:gd name="T9" fmla="*/ 27 h 34"/>
                <a:gd name="T10" fmla="*/ 22 w 25"/>
                <a:gd name="T11" fmla="*/ 24 h 34"/>
                <a:gd name="T12" fmla="*/ 16 w 25"/>
                <a:gd name="T13" fmla="*/ 16 h 34"/>
                <a:gd name="T14" fmla="*/ 16 w 25"/>
                <a:gd name="T15" fmla="*/ 0 h 34"/>
                <a:gd name="T16" fmla="*/ 0 w 25"/>
                <a:gd name="T17"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34">
                  <a:moveTo>
                    <a:pt x="0" y="0"/>
                  </a:moveTo>
                  <a:cubicBezTo>
                    <a:pt x="0" y="34"/>
                    <a:pt x="0" y="34"/>
                    <a:pt x="0" y="34"/>
                  </a:cubicBezTo>
                  <a:cubicBezTo>
                    <a:pt x="23" y="34"/>
                    <a:pt x="23" y="34"/>
                    <a:pt x="23" y="34"/>
                  </a:cubicBezTo>
                  <a:cubicBezTo>
                    <a:pt x="23" y="34"/>
                    <a:pt x="24" y="34"/>
                    <a:pt x="24" y="32"/>
                  </a:cubicBezTo>
                  <a:cubicBezTo>
                    <a:pt x="24" y="30"/>
                    <a:pt x="24" y="27"/>
                    <a:pt x="24" y="27"/>
                  </a:cubicBezTo>
                  <a:cubicBezTo>
                    <a:pt x="24" y="27"/>
                    <a:pt x="25" y="26"/>
                    <a:pt x="22" y="24"/>
                  </a:cubicBezTo>
                  <a:cubicBezTo>
                    <a:pt x="20" y="23"/>
                    <a:pt x="16" y="18"/>
                    <a:pt x="16" y="16"/>
                  </a:cubicBezTo>
                  <a:cubicBezTo>
                    <a:pt x="16" y="0"/>
                    <a:pt x="16" y="0"/>
                    <a:pt x="16" y="0"/>
                  </a:cubicBezTo>
                  <a:cubicBezTo>
                    <a:pt x="0" y="0"/>
                    <a:pt x="0" y="0"/>
                    <a:pt x="0"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22" name="Freeform 23"/>
            <p:cNvSpPr>
              <a:spLocks/>
            </p:cNvSpPr>
            <p:nvPr/>
          </p:nvSpPr>
          <p:spPr bwMode="auto">
            <a:xfrm>
              <a:off x="6825" y="683"/>
              <a:ext cx="11" cy="2"/>
            </a:xfrm>
            <a:custGeom>
              <a:avLst/>
              <a:gdLst>
                <a:gd name="T0" fmla="*/ 24 w 24"/>
                <a:gd name="T1" fmla="*/ 0 h 4"/>
                <a:gd name="T2" fmla="*/ 24 w 24"/>
                <a:gd name="T3" fmla="*/ 2 h 4"/>
                <a:gd name="T4" fmla="*/ 23 w 24"/>
                <a:gd name="T5" fmla="*/ 4 h 4"/>
                <a:gd name="T6" fmla="*/ 0 w 24"/>
                <a:gd name="T7" fmla="*/ 4 h 4"/>
                <a:gd name="T8" fmla="*/ 0 w 24"/>
                <a:gd name="T9" fmla="*/ 2 h 4"/>
                <a:gd name="T10" fmla="*/ 23 w 24"/>
                <a:gd name="T11" fmla="*/ 2 h 4"/>
                <a:gd name="T12" fmla="*/ 24 w 24"/>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24" h="4">
                  <a:moveTo>
                    <a:pt x="24" y="0"/>
                  </a:moveTo>
                  <a:cubicBezTo>
                    <a:pt x="24" y="0"/>
                    <a:pt x="24" y="1"/>
                    <a:pt x="24" y="2"/>
                  </a:cubicBezTo>
                  <a:cubicBezTo>
                    <a:pt x="24" y="4"/>
                    <a:pt x="23" y="4"/>
                    <a:pt x="23" y="4"/>
                  </a:cubicBezTo>
                  <a:cubicBezTo>
                    <a:pt x="0" y="4"/>
                    <a:pt x="0" y="4"/>
                    <a:pt x="0" y="4"/>
                  </a:cubicBezTo>
                  <a:cubicBezTo>
                    <a:pt x="0" y="2"/>
                    <a:pt x="0" y="2"/>
                    <a:pt x="0" y="2"/>
                  </a:cubicBezTo>
                  <a:cubicBezTo>
                    <a:pt x="23" y="2"/>
                    <a:pt x="23" y="2"/>
                    <a:pt x="23" y="2"/>
                  </a:cubicBezTo>
                  <a:cubicBezTo>
                    <a:pt x="23" y="2"/>
                    <a:pt x="24" y="2"/>
                    <a:pt x="24"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23" name="Freeform 24"/>
            <p:cNvSpPr>
              <a:spLocks/>
            </p:cNvSpPr>
            <p:nvPr/>
          </p:nvSpPr>
          <p:spPr bwMode="auto">
            <a:xfrm>
              <a:off x="6833" y="676"/>
              <a:ext cx="3" cy="8"/>
            </a:xfrm>
            <a:custGeom>
              <a:avLst/>
              <a:gdLst>
                <a:gd name="T0" fmla="*/ 0 w 8"/>
                <a:gd name="T1" fmla="*/ 0 h 18"/>
                <a:gd name="T2" fmla="*/ 0 w 8"/>
                <a:gd name="T3" fmla="*/ 18 h 18"/>
                <a:gd name="T4" fmla="*/ 7 w 8"/>
                <a:gd name="T5" fmla="*/ 18 h 18"/>
                <a:gd name="T6" fmla="*/ 8 w 8"/>
                <a:gd name="T7" fmla="*/ 16 h 18"/>
                <a:gd name="T8" fmla="*/ 8 w 8"/>
                <a:gd name="T9" fmla="*/ 11 h 18"/>
                <a:gd name="T10" fmla="*/ 8 w 8"/>
                <a:gd name="T11" fmla="*/ 11 h 18"/>
                <a:gd name="T12" fmla="*/ 8 w 8"/>
                <a:gd name="T13" fmla="*/ 11 h 18"/>
                <a:gd name="T14" fmla="*/ 8 w 8"/>
                <a:gd name="T15" fmla="*/ 11 h 18"/>
                <a:gd name="T16" fmla="*/ 6 w 8"/>
                <a:gd name="T17" fmla="*/ 8 h 18"/>
                <a:gd name="T18" fmla="*/ 0 w 8"/>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 h="18">
                  <a:moveTo>
                    <a:pt x="0" y="0"/>
                  </a:moveTo>
                  <a:cubicBezTo>
                    <a:pt x="0" y="18"/>
                    <a:pt x="0" y="18"/>
                    <a:pt x="0" y="18"/>
                  </a:cubicBezTo>
                  <a:cubicBezTo>
                    <a:pt x="7" y="18"/>
                    <a:pt x="7" y="18"/>
                    <a:pt x="7" y="18"/>
                  </a:cubicBezTo>
                  <a:cubicBezTo>
                    <a:pt x="7" y="18"/>
                    <a:pt x="8" y="18"/>
                    <a:pt x="8" y="16"/>
                  </a:cubicBezTo>
                  <a:cubicBezTo>
                    <a:pt x="8" y="14"/>
                    <a:pt x="8" y="11"/>
                    <a:pt x="8" y="11"/>
                  </a:cubicBezTo>
                  <a:cubicBezTo>
                    <a:pt x="8" y="11"/>
                    <a:pt x="8" y="11"/>
                    <a:pt x="8" y="11"/>
                  </a:cubicBezTo>
                  <a:cubicBezTo>
                    <a:pt x="8" y="11"/>
                    <a:pt x="8" y="11"/>
                    <a:pt x="8" y="11"/>
                  </a:cubicBezTo>
                  <a:cubicBezTo>
                    <a:pt x="8" y="11"/>
                    <a:pt x="8" y="11"/>
                    <a:pt x="8" y="11"/>
                  </a:cubicBezTo>
                  <a:cubicBezTo>
                    <a:pt x="8" y="10"/>
                    <a:pt x="8" y="9"/>
                    <a:pt x="6" y="8"/>
                  </a:cubicBezTo>
                  <a:cubicBezTo>
                    <a:pt x="4" y="7"/>
                    <a:pt x="0" y="2"/>
                    <a:pt x="0"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24" name="Freeform 25"/>
            <p:cNvSpPr>
              <a:spLocks/>
            </p:cNvSpPr>
            <p:nvPr/>
          </p:nvSpPr>
          <p:spPr bwMode="auto">
            <a:xfrm>
              <a:off x="6844" y="587"/>
              <a:ext cx="4" cy="1"/>
            </a:xfrm>
            <a:custGeom>
              <a:avLst/>
              <a:gdLst>
                <a:gd name="T0" fmla="*/ 0 w 4"/>
                <a:gd name="T1" fmla="*/ 0 h 1"/>
                <a:gd name="T2" fmla="*/ 4 w 4"/>
                <a:gd name="T3" fmla="*/ 1 h 1"/>
                <a:gd name="T4" fmla="*/ 4 w 4"/>
                <a:gd name="T5" fmla="*/ 1 h 1"/>
                <a:gd name="T6" fmla="*/ 0 w 4"/>
                <a:gd name="T7" fmla="*/ 0 h 1"/>
                <a:gd name="T8" fmla="*/ 0 w 4"/>
                <a:gd name="T9" fmla="*/ 0 h 1"/>
              </a:gdLst>
              <a:ahLst/>
              <a:cxnLst>
                <a:cxn ang="0">
                  <a:pos x="T0" y="T1"/>
                </a:cxn>
                <a:cxn ang="0">
                  <a:pos x="T2" y="T3"/>
                </a:cxn>
                <a:cxn ang="0">
                  <a:pos x="T4" y="T5"/>
                </a:cxn>
                <a:cxn ang="0">
                  <a:pos x="T6" y="T7"/>
                </a:cxn>
                <a:cxn ang="0">
                  <a:pos x="T8" y="T9"/>
                </a:cxn>
              </a:cxnLst>
              <a:rect l="0" t="0" r="r" b="b"/>
              <a:pathLst>
                <a:path w="4" h="1">
                  <a:moveTo>
                    <a:pt x="0" y="0"/>
                  </a:moveTo>
                  <a:lnTo>
                    <a:pt x="4" y="1"/>
                  </a:lnTo>
                  <a:lnTo>
                    <a:pt x="4" y="1"/>
                  </a:lnTo>
                  <a:lnTo>
                    <a:pt x="0" y="0"/>
                  </a:lnTo>
                  <a:lnTo>
                    <a:pt x="0" y="0"/>
                  </a:lnTo>
                  <a:close/>
                </a:path>
              </a:pathLst>
            </a:custGeom>
            <a:solidFill>
              <a:srgbClr val="FBD9B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25" name="Freeform 26"/>
            <p:cNvSpPr>
              <a:spLocks/>
            </p:cNvSpPr>
            <p:nvPr/>
          </p:nvSpPr>
          <p:spPr bwMode="auto">
            <a:xfrm>
              <a:off x="6840" y="579"/>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solidFill>
              <a:srgbClr val="F6CA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26" name="Freeform 27"/>
            <p:cNvSpPr>
              <a:spLocks/>
            </p:cNvSpPr>
            <p:nvPr/>
          </p:nvSpPr>
          <p:spPr bwMode="auto">
            <a:xfrm>
              <a:off x="6834" y="577"/>
              <a:ext cx="17" cy="19"/>
            </a:xfrm>
            <a:custGeom>
              <a:avLst/>
              <a:gdLst>
                <a:gd name="T0" fmla="*/ 33 w 36"/>
                <a:gd name="T1" fmla="*/ 16 h 42"/>
                <a:gd name="T2" fmla="*/ 28 w 36"/>
                <a:gd name="T3" fmla="*/ 7 h 42"/>
                <a:gd name="T4" fmla="*/ 27 w 36"/>
                <a:gd name="T5" fmla="*/ 5 h 42"/>
                <a:gd name="T6" fmla="*/ 27 w 36"/>
                <a:gd name="T7" fmla="*/ 5 h 42"/>
                <a:gd name="T8" fmla="*/ 17 w 36"/>
                <a:gd name="T9" fmla="*/ 4 h 42"/>
                <a:gd name="T10" fmla="*/ 13 w 36"/>
                <a:gd name="T11" fmla="*/ 0 h 42"/>
                <a:gd name="T12" fmla="*/ 13 w 36"/>
                <a:gd name="T13" fmla="*/ 0 h 42"/>
                <a:gd name="T14" fmla="*/ 13 w 36"/>
                <a:gd name="T15" fmla="*/ 5 h 42"/>
                <a:gd name="T16" fmla="*/ 13 w 36"/>
                <a:gd name="T17" fmla="*/ 6 h 42"/>
                <a:gd name="T18" fmla="*/ 13 w 36"/>
                <a:gd name="T19" fmla="*/ 11 h 42"/>
                <a:gd name="T20" fmla="*/ 14 w 36"/>
                <a:gd name="T21" fmla="*/ 14 h 42"/>
                <a:gd name="T22" fmla="*/ 11 w 36"/>
                <a:gd name="T23" fmla="*/ 14 h 42"/>
                <a:gd name="T24" fmla="*/ 6 w 36"/>
                <a:gd name="T25" fmla="*/ 11 h 42"/>
                <a:gd name="T26" fmla="*/ 3 w 36"/>
                <a:gd name="T27" fmla="*/ 12 h 42"/>
                <a:gd name="T28" fmla="*/ 4 w 36"/>
                <a:gd name="T29" fmla="*/ 17 h 42"/>
                <a:gd name="T30" fmla="*/ 5 w 36"/>
                <a:gd name="T31" fmla="*/ 20 h 42"/>
                <a:gd name="T32" fmla="*/ 6 w 36"/>
                <a:gd name="T33" fmla="*/ 22 h 42"/>
                <a:gd name="T34" fmla="*/ 6 w 36"/>
                <a:gd name="T35" fmla="*/ 22 h 42"/>
                <a:gd name="T36" fmla="*/ 6 w 36"/>
                <a:gd name="T37" fmla="*/ 22 h 42"/>
                <a:gd name="T38" fmla="*/ 2 w 36"/>
                <a:gd name="T39" fmla="*/ 31 h 42"/>
                <a:gd name="T40" fmla="*/ 0 w 36"/>
                <a:gd name="T41" fmla="*/ 30 h 42"/>
                <a:gd name="T42" fmla="*/ 2 w 36"/>
                <a:gd name="T43" fmla="*/ 41 h 42"/>
                <a:gd name="T44" fmla="*/ 19 w 36"/>
                <a:gd name="T45" fmla="*/ 42 h 42"/>
                <a:gd name="T46" fmla="*/ 18 w 36"/>
                <a:gd name="T47" fmla="*/ 36 h 42"/>
                <a:gd name="T48" fmla="*/ 23 w 36"/>
                <a:gd name="T49" fmla="*/ 37 h 42"/>
                <a:gd name="T50" fmla="*/ 28 w 36"/>
                <a:gd name="T51" fmla="*/ 34 h 42"/>
                <a:gd name="T52" fmla="*/ 29 w 36"/>
                <a:gd name="T53" fmla="*/ 29 h 42"/>
                <a:gd name="T54" fmla="*/ 29 w 36"/>
                <a:gd name="T55" fmla="*/ 24 h 42"/>
                <a:gd name="T56" fmla="*/ 30 w 36"/>
                <a:gd name="T57" fmla="*/ 20 h 42"/>
                <a:gd name="T58" fmla="*/ 33 w 36"/>
                <a:gd name="T59" fmla="*/ 16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6" h="42">
                  <a:moveTo>
                    <a:pt x="33" y="16"/>
                  </a:moveTo>
                  <a:cubicBezTo>
                    <a:pt x="33" y="16"/>
                    <a:pt x="28" y="8"/>
                    <a:pt x="28" y="7"/>
                  </a:cubicBezTo>
                  <a:cubicBezTo>
                    <a:pt x="27" y="6"/>
                    <a:pt x="27" y="5"/>
                    <a:pt x="27" y="5"/>
                  </a:cubicBezTo>
                  <a:cubicBezTo>
                    <a:pt x="27" y="5"/>
                    <a:pt x="27" y="5"/>
                    <a:pt x="27" y="5"/>
                  </a:cubicBezTo>
                  <a:cubicBezTo>
                    <a:pt x="23" y="6"/>
                    <a:pt x="20" y="5"/>
                    <a:pt x="17" y="4"/>
                  </a:cubicBezTo>
                  <a:cubicBezTo>
                    <a:pt x="15" y="2"/>
                    <a:pt x="13" y="0"/>
                    <a:pt x="13" y="0"/>
                  </a:cubicBezTo>
                  <a:cubicBezTo>
                    <a:pt x="13" y="0"/>
                    <a:pt x="13" y="0"/>
                    <a:pt x="13" y="0"/>
                  </a:cubicBezTo>
                  <a:cubicBezTo>
                    <a:pt x="13" y="5"/>
                    <a:pt x="13" y="5"/>
                    <a:pt x="13" y="5"/>
                  </a:cubicBezTo>
                  <a:cubicBezTo>
                    <a:pt x="13" y="6"/>
                    <a:pt x="13" y="6"/>
                    <a:pt x="13" y="6"/>
                  </a:cubicBezTo>
                  <a:cubicBezTo>
                    <a:pt x="13" y="6"/>
                    <a:pt x="13" y="9"/>
                    <a:pt x="13" y="11"/>
                  </a:cubicBezTo>
                  <a:cubicBezTo>
                    <a:pt x="14" y="12"/>
                    <a:pt x="14" y="14"/>
                    <a:pt x="14" y="14"/>
                  </a:cubicBezTo>
                  <a:cubicBezTo>
                    <a:pt x="14" y="16"/>
                    <a:pt x="11" y="14"/>
                    <a:pt x="11" y="14"/>
                  </a:cubicBezTo>
                  <a:cubicBezTo>
                    <a:pt x="11" y="14"/>
                    <a:pt x="9" y="12"/>
                    <a:pt x="6" y="11"/>
                  </a:cubicBezTo>
                  <a:cubicBezTo>
                    <a:pt x="5" y="11"/>
                    <a:pt x="4" y="11"/>
                    <a:pt x="3" y="12"/>
                  </a:cubicBezTo>
                  <a:cubicBezTo>
                    <a:pt x="3" y="13"/>
                    <a:pt x="3" y="15"/>
                    <a:pt x="4" y="17"/>
                  </a:cubicBezTo>
                  <a:cubicBezTo>
                    <a:pt x="4" y="18"/>
                    <a:pt x="4" y="20"/>
                    <a:pt x="5" y="20"/>
                  </a:cubicBezTo>
                  <a:cubicBezTo>
                    <a:pt x="5" y="21"/>
                    <a:pt x="6" y="22"/>
                    <a:pt x="6" y="22"/>
                  </a:cubicBezTo>
                  <a:cubicBezTo>
                    <a:pt x="6" y="22"/>
                    <a:pt x="6" y="22"/>
                    <a:pt x="6" y="22"/>
                  </a:cubicBezTo>
                  <a:cubicBezTo>
                    <a:pt x="6" y="22"/>
                    <a:pt x="6" y="22"/>
                    <a:pt x="6" y="22"/>
                  </a:cubicBezTo>
                  <a:cubicBezTo>
                    <a:pt x="6" y="22"/>
                    <a:pt x="6" y="28"/>
                    <a:pt x="2" y="31"/>
                  </a:cubicBezTo>
                  <a:cubicBezTo>
                    <a:pt x="0" y="30"/>
                    <a:pt x="0" y="30"/>
                    <a:pt x="0" y="30"/>
                  </a:cubicBezTo>
                  <a:cubicBezTo>
                    <a:pt x="2" y="41"/>
                    <a:pt x="2" y="41"/>
                    <a:pt x="2" y="41"/>
                  </a:cubicBezTo>
                  <a:cubicBezTo>
                    <a:pt x="19" y="42"/>
                    <a:pt x="19" y="42"/>
                    <a:pt x="19" y="42"/>
                  </a:cubicBezTo>
                  <a:cubicBezTo>
                    <a:pt x="18" y="36"/>
                    <a:pt x="18" y="36"/>
                    <a:pt x="18" y="36"/>
                  </a:cubicBezTo>
                  <a:cubicBezTo>
                    <a:pt x="20" y="37"/>
                    <a:pt x="21" y="37"/>
                    <a:pt x="23" y="37"/>
                  </a:cubicBezTo>
                  <a:cubicBezTo>
                    <a:pt x="28" y="37"/>
                    <a:pt x="28" y="34"/>
                    <a:pt x="28" y="34"/>
                  </a:cubicBezTo>
                  <a:cubicBezTo>
                    <a:pt x="29" y="29"/>
                    <a:pt x="29" y="29"/>
                    <a:pt x="29" y="29"/>
                  </a:cubicBezTo>
                  <a:cubicBezTo>
                    <a:pt x="29" y="24"/>
                    <a:pt x="29" y="24"/>
                    <a:pt x="29" y="24"/>
                  </a:cubicBezTo>
                  <a:cubicBezTo>
                    <a:pt x="30" y="20"/>
                    <a:pt x="30" y="20"/>
                    <a:pt x="30" y="20"/>
                  </a:cubicBezTo>
                  <a:cubicBezTo>
                    <a:pt x="36" y="19"/>
                    <a:pt x="34" y="17"/>
                    <a:pt x="33" y="16"/>
                  </a:cubicBezTo>
                  <a:close/>
                </a:path>
              </a:pathLst>
            </a:custGeom>
            <a:solidFill>
              <a:srgbClr val="9D69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27" name="Freeform 28"/>
            <p:cNvSpPr>
              <a:spLocks/>
            </p:cNvSpPr>
            <p:nvPr/>
          </p:nvSpPr>
          <p:spPr bwMode="auto">
            <a:xfrm>
              <a:off x="6836" y="593"/>
              <a:ext cx="6" cy="1"/>
            </a:xfrm>
            <a:custGeom>
              <a:avLst/>
              <a:gdLst>
                <a:gd name="T0" fmla="*/ 0 w 12"/>
                <a:gd name="T1" fmla="*/ 0 h 3"/>
                <a:gd name="T2" fmla="*/ 12 w 12"/>
                <a:gd name="T3" fmla="*/ 3 h 3"/>
                <a:gd name="T4" fmla="*/ 12 w 12"/>
                <a:gd name="T5" fmla="*/ 1 h 3"/>
                <a:gd name="T6" fmla="*/ 0 w 12"/>
                <a:gd name="T7" fmla="*/ 0 h 3"/>
              </a:gdLst>
              <a:ahLst/>
              <a:cxnLst>
                <a:cxn ang="0">
                  <a:pos x="T0" y="T1"/>
                </a:cxn>
                <a:cxn ang="0">
                  <a:pos x="T2" y="T3"/>
                </a:cxn>
                <a:cxn ang="0">
                  <a:pos x="T4" y="T5"/>
                </a:cxn>
                <a:cxn ang="0">
                  <a:pos x="T6" y="T7"/>
                </a:cxn>
              </a:cxnLst>
              <a:rect l="0" t="0" r="r" b="b"/>
              <a:pathLst>
                <a:path w="12" h="3">
                  <a:moveTo>
                    <a:pt x="0" y="0"/>
                  </a:moveTo>
                  <a:cubicBezTo>
                    <a:pt x="1" y="1"/>
                    <a:pt x="4" y="3"/>
                    <a:pt x="12" y="3"/>
                  </a:cubicBezTo>
                  <a:cubicBezTo>
                    <a:pt x="12" y="2"/>
                    <a:pt x="12" y="2"/>
                    <a:pt x="12" y="1"/>
                  </a:cubicBezTo>
                  <a:cubicBezTo>
                    <a:pt x="8" y="1"/>
                    <a:pt x="4" y="1"/>
                    <a:pt x="0" y="0"/>
                  </a:cubicBezTo>
                  <a:close/>
                </a:path>
              </a:pathLst>
            </a:custGeom>
            <a:solidFill>
              <a:srgbClr val="8054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28" name="Freeform 29"/>
            <p:cNvSpPr>
              <a:spLocks/>
            </p:cNvSpPr>
            <p:nvPr/>
          </p:nvSpPr>
          <p:spPr bwMode="auto">
            <a:xfrm>
              <a:off x="6846" y="588"/>
              <a:ext cx="2" cy="2"/>
            </a:xfrm>
            <a:custGeom>
              <a:avLst/>
              <a:gdLst>
                <a:gd name="T0" fmla="*/ 4 w 4"/>
                <a:gd name="T1" fmla="*/ 3 h 4"/>
                <a:gd name="T2" fmla="*/ 2 w 4"/>
                <a:gd name="T3" fmla="*/ 0 h 4"/>
                <a:gd name="T4" fmla="*/ 0 w 4"/>
                <a:gd name="T5" fmla="*/ 0 h 4"/>
                <a:gd name="T6" fmla="*/ 4 w 4"/>
                <a:gd name="T7" fmla="*/ 4 h 4"/>
                <a:gd name="T8" fmla="*/ 4 w 4"/>
                <a:gd name="T9" fmla="*/ 3 h 4"/>
              </a:gdLst>
              <a:ahLst/>
              <a:cxnLst>
                <a:cxn ang="0">
                  <a:pos x="T0" y="T1"/>
                </a:cxn>
                <a:cxn ang="0">
                  <a:pos x="T2" y="T3"/>
                </a:cxn>
                <a:cxn ang="0">
                  <a:pos x="T4" y="T5"/>
                </a:cxn>
                <a:cxn ang="0">
                  <a:pos x="T6" y="T7"/>
                </a:cxn>
                <a:cxn ang="0">
                  <a:pos x="T8" y="T9"/>
                </a:cxn>
              </a:cxnLst>
              <a:rect l="0" t="0" r="r" b="b"/>
              <a:pathLst>
                <a:path w="4" h="4">
                  <a:moveTo>
                    <a:pt x="4" y="3"/>
                  </a:moveTo>
                  <a:cubicBezTo>
                    <a:pt x="3" y="2"/>
                    <a:pt x="2" y="1"/>
                    <a:pt x="2" y="0"/>
                  </a:cubicBezTo>
                  <a:cubicBezTo>
                    <a:pt x="0" y="0"/>
                    <a:pt x="0" y="0"/>
                    <a:pt x="0" y="0"/>
                  </a:cubicBezTo>
                  <a:cubicBezTo>
                    <a:pt x="0" y="0"/>
                    <a:pt x="2" y="2"/>
                    <a:pt x="4" y="4"/>
                  </a:cubicBezTo>
                  <a:lnTo>
                    <a:pt x="4" y="3"/>
                  </a:lnTo>
                  <a:close/>
                </a:path>
              </a:pathLst>
            </a:custGeom>
            <a:solidFill>
              <a:srgbClr val="8054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29" name="Freeform 30"/>
            <p:cNvSpPr>
              <a:spLocks/>
            </p:cNvSpPr>
            <p:nvPr/>
          </p:nvSpPr>
          <p:spPr bwMode="auto">
            <a:xfrm>
              <a:off x="6847" y="588"/>
              <a:ext cx="1" cy="1"/>
            </a:xfrm>
            <a:custGeom>
              <a:avLst/>
              <a:gdLst>
                <a:gd name="T0" fmla="*/ 2 w 2"/>
                <a:gd name="T1" fmla="*/ 0 h 3"/>
                <a:gd name="T2" fmla="*/ 0 w 2"/>
                <a:gd name="T3" fmla="*/ 0 h 3"/>
                <a:gd name="T4" fmla="*/ 2 w 2"/>
                <a:gd name="T5" fmla="*/ 3 h 3"/>
                <a:gd name="T6" fmla="*/ 2 w 2"/>
                <a:gd name="T7" fmla="*/ 0 h 3"/>
              </a:gdLst>
              <a:ahLst/>
              <a:cxnLst>
                <a:cxn ang="0">
                  <a:pos x="T0" y="T1"/>
                </a:cxn>
                <a:cxn ang="0">
                  <a:pos x="T2" y="T3"/>
                </a:cxn>
                <a:cxn ang="0">
                  <a:pos x="T4" y="T5"/>
                </a:cxn>
                <a:cxn ang="0">
                  <a:pos x="T6" y="T7"/>
                </a:cxn>
              </a:cxnLst>
              <a:rect l="0" t="0" r="r" b="b"/>
              <a:pathLst>
                <a:path w="2" h="3">
                  <a:moveTo>
                    <a:pt x="2" y="0"/>
                  </a:moveTo>
                  <a:cubicBezTo>
                    <a:pt x="0" y="0"/>
                    <a:pt x="0" y="0"/>
                    <a:pt x="0" y="0"/>
                  </a:cubicBezTo>
                  <a:cubicBezTo>
                    <a:pt x="0" y="1"/>
                    <a:pt x="1" y="2"/>
                    <a:pt x="2" y="3"/>
                  </a:cubicBezTo>
                  <a:lnTo>
                    <a:pt x="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30" name="Freeform 31"/>
            <p:cNvSpPr>
              <a:spLocks/>
            </p:cNvSpPr>
            <p:nvPr/>
          </p:nvSpPr>
          <p:spPr bwMode="auto">
            <a:xfrm>
              <a:off x="6846" y="581"/>
              <a:ext cx="1" cy="2"/>
            </a:xfrm>
            <a:custGeom>
              <a:avLst/>
              <a:gdLst>
                <a:gd name="T0" fmla="*/ 3 w 3"/>
                <a:gd name="T1" fmla="*/ 1 h 3"/>
                <a:gd name="T2" fmla="*/ 1 w 3"/>
                <a:gd name="T3" fmla="*/ 3 h 3"/>
                <a:gd name="T4" fmla="*/ 0 w 3"/>
                <a:gd name="T5" fmla="*/ 2 h 3"/>
                <a:gd name="T6" fmla="*/ 1 w 3"/>
                <a:gd name="T7" fmla="*/ 0 h 3"/>
                <a:gd name="T8" fmla="*/ 3 w 3"/>
                <a:gd name="T9" fmla="*/ 1 h 3"/>
              </a:gdLst>
              <a:ahLst/>
              <a:cxnLst>
                <a:cxn ang="0">
                  <a:pos x="T0" y="T1"/>
                </a:cxn>
                <a:cxn ang="0">
                  <a:pos x="T2" y="T3"/>
                </a:cxn>
                <a:cxn ang="0">
                  <a:pos x="T4" y="T5"/>
                </a:cxn>
                <a:cxn ang="0">
                  <a:pos x="T6" y="T7"/>
                </a:cxn>
                <a:cxn ang="0">
                  <a:pos x="T8" y="T9"/>
                </a:cxn>
              </a:cxnLst>
              <a:rect l="0" t="0" r="r" b="b"/>
              <a:pathLst>
                <a:path w="3" h="3">
                  <a:moveTo>
                    <a:pt x="3" y="1"/>
                  </a:moveTo>
                  <a:cubicBezTo>
                    <a:pt x="3" y="2"/>
                    <a:pt x="2" y="3"/>
                    <a:pt x="1" y="3"/>
                  </a:cubicBezTo>
                  <a:cubicBezTo>
                    <a:pt x="1" y="3"/>
                    <a:pt x="0" y="3"/>
                    <a:pt x="0" y="2"/>
                  </a:cubicBezTo>
                  <a:cubicBezTo>
                    <a:pt x="0" y="1"/>
                    <a:pt x="0" y="1"/>
                    <a:pt x="1" y="0"/>
                  </a:cubicBezTo>
                  <a:cubicBezTo>
                    <a:pt x="2" y="0"/>
                    <a:pt x="2" y="1"/>
                    <a:pt x="3" y="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31" name="Freeform 32"/>
            <p:cNvSpPr>
              <a:spLocks/>
            </p:cNvSpPr>
            <p:nvPr/>
          </p:nvSpPr>
          <p:spPr bwMode="auto">
            <a:xfrm>
              <a:off x="6831" y="593"/>
              <a:ext cx="13" cy="7"/>
            </a:xfrm>
            <a:custGeom>
              <a:avLst/>
              <a:gdLst>
                <a:gd name="T0" fmla="*/ 0 w 13"/>
                <a:gd name="T1" fmla="*/ 4 h 7"/>
                <a:gd name="T2" fmla="*/ 2 w 13"/>
                <a:gd name="T3" fmla="*/ 0 h 7"/>
                <a:gd name="T4" fmla="*/ 13 w 13"/>
                <a:gd name="T5" fmla="*/ 2 h 7"/>
                <a:gd name="T6" fmla="*/ 13 w 13"/>
                <a:gd name="T7" fmla="*/ 7 h 7"/>
                <a:gd name="T8" fmla="*/ 0 w 13"/>
                <a:gd name="T9" fmla="*/ 4 h 7"/>
              </a:gdLst>
              <a:ahLst/>
              <a:cxnLst>
                <a:cxn ang="0">
                  <a:pos x="T0" y="T1"/>
                </a:cxn>
                <a:cxn ang="0">
                  <a:pos x="T2" y="T3"/>
                </a:cxn>
                <a:cxn ang="0">
                  <a:pos x="T4" y="T5"/>
                </a:cxn>
                <a:cxn ang="0">
                  <a:pos x="T6" y="T7"/>
                </a:cxn>
                <a:cxn ang="0">
                  <a:pos x="T8" y="T9"/>
                </a:cxn>
              </a:cxnLst>
              <a:rect l="0" t="0" r="r" b="b"/>
              <a:pathLst>
                <a:path w="13" h="7">
                  <a:moveTo>
                    <a:pt x="0" y="4"/>
                  </a:moveTo>
                  <a:lnTo>
                    <a:pt x="2" y="0"/>
                  </a:lnTo>
                  <a:lnTo>
                    <a:pt x="13" y="2"/>
                  </a:lnTo>
                  <a:lnTo>
                    <a:pt x="13" y="7"/>
                  </a:lnTo>
                  <a:lnTo>
                    <a:pt x="0" y="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32" name="Freeform 33"/>
            <p:cNvSpPr>
              <a:spLocks/>
            </p:cNvSpPr>
            <p:nvPr/>
          </p:nvSpPr>
          <p:spPr bwMode="auto">
            <a:xfrm>
              <a:off x="6818" y="594"/>
              <a:ext cx="36" cy="56"/>
            </a:xfrm>
            <a:custGeom>
              <a:avLst/>
              <a:gdLst>
                <a:gd name="T0" fmla="*/ 31 w 74"/>
                <a:gd name="T1" fmla="*/ 4 h 121"/>
                <a:gd name="T2" fmla="*/ 14 w 74"/>
                <a:gd name="T3" fmla="*/ 24 h 121"/>
                <a:gd name="T4" fmla="*/ 0 w 74"/>
                <a:gd name="T5" fmla="*/ 119 h 121"/>
                <a:gd name="T6" fmla="*/ 68 w 74"/>
                <a:gd name="T7" fmla="*/ 115 h 121"/>
                <a:gd name="T8" fmla="*/ 62 w 74"/>
                <a:gd name="T9" fmla="*/ 16 h 121"/>
                <a:gd name="T10" fmla="*/ 31 w 74"/>
                <a:gd name="T11" fmla="*/ 4 h 121"/>
              </a:gdLst>
              <a:ahLst/>
              <a:cxnLst>
                <a:cxn ang="0">
                  <a:pos x="T0" y="T1"/>
                </a:cxn>
                <a:cxn ang="0">
                  <a:pos x="T2" y="T3"/>
                </a:cxn>
                <a:cxn ang="0">
                  <a:pos x="T4" y="T5"/>
                </a:cxn>
                <a:cxn ang="0">
                  <a:pos x="T6" y="T7"/>
                </a:cxn>
                <a:cxn ang="0">
                  <a:pos x="T8" y="T9"/>
                </a:cxn>
                <a:cxn ang="0">
                  <a:pos x="T10" y="T11"/>
                </a:cxn>
              </a:cxnLst>
              <a:rect l="0" t="0" r="r" b="b"/>
              <a:pathLst>
                <a:path w="74" h="121">
                  <a:moveTo>
                    <a:pt x="31" y="4"/>
                  </a:moveTo>
                  <a:cubicBezTo>
                    <a:pt x="17" y="5"/>
                    <a:pt x="14" y="22"/>
                    <a:pt x="14" y="24"/>
                  </a:cubicBezTo>
                  <a:cubicBezTo>
                    <a:pt x="13" y="49"/>
                    <a:pt x="11" y="118"/>
                    <a:pt x="0" y="119"/>
                  </a:cubicBezTo>
                  <a:cubicBezTo>
                    <a:pt x="60" y="119"/>
                    <a:pt x="62" y="121"/>
                    <a:pt x="68" y="115"/>
                  </a:cubicBezTo>
                  <a:cubicBezTo>
                    <a:pt x="74" y="109"/>
                    <a:pt x="62" y="16"/>
                    <a:pt x="62" y="16"/>
                  </a:cubicBezTo>
                  <a:cubicBezTo>
                    <a:pt x="61" y="0"/>
                    <a:pt x="48" y="3"/>
                    <a:pt x="31" y="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33" name="Freeform 34"/>
            <p:cNvSpPr>
              <a:spLocks/>
            </p:cNvSpPr>
            <p:nvPr/>
          </p:nvSpPr>
          <p:spPr bwMode="auto">
            <a:xfrm>
              <a:off x="6818" y="596"/>
              <a:ext cx="24" cy="53"/>
            </a:xfrm>
            <a:custGeom>
              <a:avLst/>
              <a:gdLst>
                <a:gd name="T0" fmla="*/ 31 w 50"/>
                <a:gd name="T1" fmla="*/ 1 h 116"/>
                <a:gd name="T2" fmla="*/ 14 w 50"/>
                <a:gd name="T3" fmla="*/ 21 h 116"/>
                <a:gd name="T4" fmla="*/ 0 w 50"/>
                <a:gd name="T5" fmla="*/ 116 h 116"/>
                <a:gd name="T6" fmla="*/ 9 w 50"/>
                <a:gd name="T7" fmla="*/ 116 h 116"/>
                <a:gd name="T8" fmla="*/ 8 w 50"/>
                <a:gd name="T9" fmla="*/ 116 h 116"/>
                <a:gd name="T10" fmla="*/ 22 w 50"/>
                <a:gd name="T11" fmla="*/ 31 h 116"/>
                <a:gd name="T12" fmla="*/ 40 w 50"/>
                <a:gd name="T13" fmla="*/ 2 h 116"/>
                <a:gd name="T14" fmla="*/ 49 w 50"/>
                <a:gd name="T15" fmla="*/ 0 h 116"/>
                <a:gd name="T16" fmla="*/ 31 w 50"/>
                <a:gd name="T17" fmla="*/ 1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 h="116">
                  <a:moveTo>
                    <a:pt x="31" y="1"/>
                  </a:moveTo>
                  <a:cubicBezTo>
                    <a:pt x="17" y="2"/>
                    <a:pt x="14" y="19"/>
                    <a:pt x="14" y="21"/>
                  </a:cubicBezTo>
                  <a:cubicBezTo>
                    <a:pt x="13" y="46"/>
                    <a:pt x="11" y="115"/>
                    <a:pt x="0" y="116"/>
                  </a:cubicBezTo>
                  <a:cubicBezTo>
                    <a:pt x="3" y="116"/>
                    <a:pt x="6" y="116"/>
                    <a:pt x="9" y="116"/>
                  </a:cubicBezTo>
                  <a:cubicBezTo>
                    <a:pt x="8" y="116"/>
                    <a:pt x="8" y="116"/>
                    <a:pt x="8" y="116"/>
                  </a:cubicBezTo>
                  <a:cubicBezTo>
                    <a:pt x="20" y="115"/>
                    <a:pt x="21" y="55"/>
                    <a:pt x="22" y="31"/>
                  </a:cubicBezTo>
                  <a:cubicBezTo>
                    <a:pt x="22" y="29"/>
                    <a:pt x="26" y="3"/>
                    <a:pt x="40" y="2"/>
                  </a:cubicBezTo>
                  <a:cubicBezTo>
                    <a:pt x="43" y="2"/>
                    <a:pt x="50" y="1"/>
                    <a:pt x="49" y="0"/>
                  </a:cubicBezTo>
                  <a:cubicBezTo>
                    <a:pt x="44" y="0"/>
                    <a:pt x="38" y="0"/>
                    <a:pt x="31" y="1"/>
                  </a:cubicBezTo>
                  <a:close/>
                </a:path>
              </a:pathLst>
            </a:custGeom>
            <a:solidFill>
              <a:srgbClr val="C6C6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34" name="Freeform 35"/>
            <p:cNvSpPr>
              <a:spLocks/>
            </p:cNvSpPr>
            <p:nvPr/>
          </p:nvSpPr>
          <p:spPr bwMode="auto">
            <a:xfrm>
              <a:off x="6830" y="619"/>
              <a:ext cx="31" cy="19"/>
            </a:xfrm>
            <a:custGeom>
              <a:avLst/>
              <a:gdLst>
                <a:gd name="T0" fmla="*/ 63 w 63"/>
                <a:gd name="T1" fmla="*/ 36 h 41"/>
                <a:gd name="T2" fmla="*/ 57 w 63"/>
                <a:gd name="T3" fmla="*/ 41 h 41"/>
                <a:gd name="T4" fmla="*/ 6 w 63"/>
                <a:gd name="T5" fmla="*/ 41 h 41"/>
                <a:gd name="T6" fmla="*/ 0 w 63"/>
                <a:gd name="T7" fmla="*/ 36 h 41"/>
                <a:gd name="T8" fmla="*/ 0 w 63"/>
                <a:gd name="T9" fmla="*/ 6 h 41"/>
                <a:gd name="T10" fmla="*/ 6 w 63"/>
                <a:gd name="T11" fmla="*/ 0 h 41"/>
                <a:gd name="T12" fmla="*/ 57 w 63"/>
                <a:gd name="T13" fmla="*/ 0 h 41"/>
                <a:gd name="T14" fmla="*/ 63 w 63"/>
                <a:gd name="T15" fmla="*/ 6 h 41"/>
                <a:gd name="T16" fmla="*/ 63 w 63"/>
                <a:gd name="T17" fmla="*/ 36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3" h="41">
                  <a:moveTo>
                    <a:pt x="63" y="36"/>
                  </a:moveTo>
                  <a:cubicBezTo>
                    <a:pt x="63" y="39"/>
                    <a:pt x="60" y="41"/>
                    <a:pt x="57" y="41"/>
                  </a:cubicBezTo>
                  <a:cubicBezTo>
                    <a:pt x="6" y="41"/>
                    <a:pt x="6" y="41"/>
                    <a:pt x="6" y="41"/>
                  </a:cubicBezTo>
                  <a:cubicBezTo>
                    <a:pt x="3" y="41"/>
                    <a:pt x="0" y="39"/>
                    <a:pt x="0" y="36"/>
                  </a:cubicBezTo>
                  <a:cubicBezTo>
                    <a:pt x="0" y="6"/>
                    <a:pt x="0" y="6"/>
                    <a:pt x="0" y="6"/>
                  </a:cubicBezTo>
                  <a:cubicBezTo>
                    <a:pt x="0" y="3"/>
                    <a:pt x="3" y="0"/>
                    <a:pt x="6" y="0"/>
                  </a:cubicBezTo>
                  <a:cubicBezTo>
                    <a:pt x="57" y="0"/>
                    <a:pt x="57" y="0"/>
                    <a:pt x="57" y="0"/>
                  </a:cubicBezTo>
                  <a:cubicBezTo>
                    <a:pt x="60" y="0"/>
                    <a:pt x="63" y="3"/>
                    <a:pt x="63" y="6"/>
                  </a:cubicBezTo>
                  <a:lnTo>
                    <a:pt x="63" y="36"/>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35" name="Freeform 36"/>
            <p:cNvSpPr>
              <a:spLocks/>
            </p:cNvSpPr>
            <p:nvPr/>
          </p:nvSpPr>
          <p:spPr bwMode="auto">
            <a:xfrm>
              <a:off x="6854" y="635"/>
              <a:ext cx="7" cy="7"/>
            </a:xfrm>
            <a:custGeom>
              <a:avLst/>
              <a:gdLst>
                <a:gd name="T0" fmla="*/ 0 w 14"/>
                <a:gd name="T1" fmla="*/ 10 h 15"/>
                <a:gd name="T2" fmla="*/ 0 w 14"/>
                <a:gd name="T3" fmla="*/ 10 h 15"/>
                <a:gd name="T4" fmla="*/ 1 w 14"/>
                <a:gd name="T5" fmla="*/ 12 h 15"/>
                <a:gd name="T6" fmla="*/ 6 w 14"/>
                <a:gd name="T7" fmla="*/ 15 h 15"/>
                <a:gd name="T8" fmla="*/ 8 w 14"/>
                <a:gd name="T9" fmla="*/ 14 h 15"/>
                <a:gd name="T10" fmla="*/ 9 w 14"/>
                <a:gd name="T11" fmla="*/ 13 h 15"/>
                <a:gd name="T12" fmla="*/ 11 w 14"/>
                <a:gd name="T13" fmla="*/ 12 h 15"/>
                <a:gd name="T14" fmla="*/ 11 w 14"/>
                <a:gd name="T15" fmla="*/ 10 h 15"/>
                <a:gd name="T16" fmla="*/ 13 w 14"/>
                <a:gd name="T17" fmla="*/ 9 h 15"/>
                <a:gd name="T18" fmla="*/ 12 w 14"/>
                <a:gd name="T19" fmla="*/ 6 h 15"/>
                <a:gd name="T20" fmla="*/ 11 w 14"/>
                <a:gd name="T21" fmla="*/ 6 h 15"/>
                <a:gd name="T22" fmla="*/ 13 w 14"/>
                <a:gd name="T23" fmla="*/ 5 h 15"/>
                <a:gd name="T24" fmla="*/ 13 w 14"/>
                <a:gd name="T25" fmla="*/ 3 h 15"/>
                <a:gd name="T26" fmla="*/ 8 w 14"/>
                <a:gd name="T27" fmla="*/ 0 h 15"/>
                <a:gd name="T28" fmla="*/ 6 w 14"/>
                <a:gd name="T29" fmla="*/ 0 h 15"/>
                <a:gd name="T30" fmla="*/ 0 w 14"/>
                <a:gd name="T31" fmla="*/ 1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 h="15">
                  <a:moveTo>
                    <a:pt x="0" y="10"/>
                  </a:moveTo>
                  <a:cubicBezTo>
                    <a:pt x="0" y="10"/>
                    <a:pt x="0" y="10"/>
                    <a:pt x="0" y="10"/>
                  </a:cubicBezTo>
                  <a:cubicBezTo>
                    <a:pt x="0" y="11"/>
                    <a:pt x="0" y="11"/>
                    <a:pt x="1" y="12"/>
                  </a:cubicBezTo>
                  <a:cubicBezTo>
                    <a:pt x="6" y="15"/>
                    <a:pt x="6" y="15"/>
                    <a:pt x="6" y="15"/>
                  </a:cubicBezTo>
                  <a:cubicBezTo>
                    <a:pt x="7" y="15"/>
                    <a:pt x="8" y="15"/>
                    <a:pt x="8" y="14"/>
                  </a:cubicBezTo>
                  <a:cubicBezTo>
                    <a:pt x="9" y="14"/>
                    <a:pt x="9" y="13"/>
                    <a:pt x="9" y="13"/>
                  </a:cubicBezTo>
                  <a:cubicBezTo>
                    <a:pt x="9" y="13"/>
                    <a:pt x="10" y="13"/>
                    <a:pt x="11" y="12"/>
                  </a:cubicBezTo>
                  <a:cubicBezTo>
                    <a:pt x="11" y="11"/>
                    <a:pt x="11" y="10"/>
                    <a:pt x="11" y="10"/>
                  </a:cubicBezTo>
                  <a:cubicBezTo>
                    <a:pt x="11" y="10"/>
                    <a:pt x="12" y="10"/>
                    <a:pt x="13" y="9"/>
                  </a:cubicBezTo>
                  <a:cubicBezTo>
                    <a:pt x="13" y="8"/>
                    <a:pt x="13" y="7"/>
                    <a:pt x="12" y="6"/>
                  </a:cubicBezTo>
                  <a:cubicBezTo>
                    <a:pt x="11" y="6"/>
                    <a:pt x="11" y="6"/>
                    <a:pt x="11" y="6"/>
                  </a:cubicBezTo>
                  <a:cubicBezTo>
                    <a:pt x="12" y="6"/>
                    <a:pt x="13" y="6"/>
                    <a:pt x="13" y="5"/>
                  </a:cubicBezTo>
                  <a:cubicBezTo>
                    <a:pt x="14" y="4"/>
                    <a:pt x="14" y="3"/>
                    <a:pt x="13" y="3"/>
                  </a:cubicBezTo>
                  <a:cubicBezTo>
                    <a:pt x="8" y="0"/>
                    <a:pt x="8" y="0"/>
                    <a:pt x="8" y="0"/>
                  </a:cubicBezTo>
                  <a:cubicBezTo>
                    <a:pt x="7" y="0"/>
                    <a:pt x="6" y="0"/>
                    <a:pt x="6" y="0"/>
                  </a:cubicBezTo>
                  <a:cubicBezTo>
                    <a:pt x="2" y="2"/>
                    <a:pt x="0" y="10"/>
                    <a:pt x="0" y="10"/>
                  </a:cubicBezTo>
                  <a:close/>
                </a:path>
              </a:pathLst>
            </a:custGeom>
            <a:solidFill>
              <a:srgbClr val="9D69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36" name="Freeform 37"/>
            <p:cNvSpPr>
              <a:spLocks/>
            </p:cNvSpPr>
            <p:nvPr/>
          </p:nvSpPr>
          <p:spPr bwMode="auto">
            <a:xfrm>
              <a:off x="6855" y="633"/>
              <a:ext cx="5" cy="2"/>
            </a:xfrm>
            <a:custGeom>
              <a:avLst/>
              <a:gdLst>
                <a:gd name="T0" fmla="*/ 0 w 11"/>
                <a:gd name="T1" fmla="*/ 2 h 4"/>
                <a:gd name="T2" fmla="*/ 2 w 11"/>
                <a:gd name="T3" fmla="*/ 0 h 4"/>
                <a:gd name="T4" fmla="*/ 10 w 11"/>
                <a:gd name="T5" fmla="*/ 0 h 4"/>
                <a:gd name="T6" fmla="*/ 11 w 11"/>
                <a:gd name="T7" fmla="*/ 2 h 4"/>
                <a:gd name="T8" fmla="*/ 11 w 11"/>
                <a:gd name="T9" fmla="*/ 2 h 4"/>
                <a:gd name="T10" fmla="*/ 10 w 11"/>
                <a:gd name="T11" fmla="*/ 4 h 4"/>
                <a:gd name="T12" fmla="*/ 2 w 11"/>
                <a:gd name="T13" fmla="*/ 4 h 4"/>
                <a:gd name="T14" fmla="*/ 0 w 11"/>
                <a:gd name="T15" fmla="*/ 2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4">
                  <a:moveTo>
                    <a:pt x="0" y="2"/>
                  </a:moveTo>
                  <a:cubicBezTo>
                    <a:pt x="0" y="1"/>
                    <a:pt x="1" y="0"/>
                    <a:pt x="2" y="0"/>
                  </a:cubicBezTo>
                  <a:cubicBezTo>
                    <a:pt x="10" y="0"/>
                    <a:pt x="10" y="0"/>
                    <a:pt x="10" y="0"/>
                  </a:cubicBezTo>
                  <a:cubicBezTo>
                    <a:pt x="11" y="0"/>
                    <a:pt x="11" y="1"/>
                    <a:pt x="11" y="2"/>
                  </a:cubicBezTo>
                  <a:cubicBezTo>
                    <a:pt x="11" y="2"/>
                    <a:pt x="11" y="2"/>
                    <a:pt x="11" y="2"/>
                  </a:cubicBezTo>
                  <a:cubicBezTo>
                    <a:pt x="11" y="3"/>
                    <a:pt x="10" y="4"/>
                    <a:pt x="10" y="4"/>
                  </a:cubicBezTo>
                  <a:cubicBezTo>
                    <a:pt x="2" y="4"/>
                    <a:pt x="2" y="4"/>
                    <a:pt x="2" y="4"/>
                  </a:cubicBezTo>
                  <a:cubicBezTo>
                    <a:pt x="1" y="4"/>
                    <a:pt x="0" y="3"/>
                    <a:pt x="0" y="2"/>
                  </a:cubicBezTo>
                  <a:close/>
                </a:path>
              </a:pathLst>
            </a:custGeom>
            <a:solidFill>
              <a:srgbClr val="9D69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37" name="Freeform 38"/>
            <p:cNvSpPr>
              <a:spLocks/>
            </p:cNvSpPr>
            <p:nvPr/>
          </p:nvSpPr>
          <p:spPr bwMode="auto">
            <a:xfrm>
              <a:off x="6831" y="601"/>
              <a:ext cx="28" cy="39"/>
            </a:xfrm>
            <a:custGeom>
              <a:avLst/>
              <a:gdLst>
                <a:gd name="T0" fmla="*/ 48 w 57"/>
                <a:gd name="T1" fmla="*/ 84 h 84"/>
                <a:gd name="T2" fmla="*/ 42 w 57"/>
                <a:gd name="T3" fmla="*/ 82 h 84"/>
                <a:gd name="T4" fmla="*/ 18 w 57"/>
                <a:gd name="T5" fmla="*/ 59 h 84"/>
                <a:gd name="T6" fmla="*/ 1 w 57"/>
                <a:gd name="T7" fmla="*/ 11 h 84"/>
                <a:gd name="T8" fmla="*/ 6 w 57"/>
                <a:gd name="T9" fmla="*/ 1 h 84"/>
                <a:gd name="T10" fmla="*/ 16 w 57"/>
                <a:gd name="T11" fmla="*/ 6 h 84"/>
                <a:gd name="T12" fmla="*/ 32 w 57"/>
                <a:gd name="T13" fmla="*/ 50 h 84"/>
                <a:gd name="T14" fmla="*/ 53 w 57"/>
                <a:gd name="T15" fmla="*/ 70 h 84"/>
                <a:gd name="T16" fmla="*/ 54 w 57"/>
                <a:gd name="T17" fmla="*/ 81 h 84"/>
                <a:gd name="T18" fmla="*/ 48 w 57"/>
                <a:gd name="T19" fmla="*/ 8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 h="84">
                  <a:moveTo>
                    <a:pt x="48" y="84"/>
                  </a:moveTo>
                  <a:cubicBezTo>
                    <a:pt x="46" y="84"/>
                    <a:pt x="44" y="83"/>
                    <a:pt x="42" y="82"/>
                  </a:cubicBezTo>
                  <a:cubicBezTo>
                    <a:pt x="18" y="59"/>
                    <a:pt x="18" y="59"/>
                    <a:pt x="18" y="59"/>
                  </a:cubicBezTo>
                  <a:cubicBezTo>
                    <a:pt x="1" y="11"/>
                    <a:pt x="1" y="11"/>
                    <a:pt x="1" y="11"/>
                  </a:cubicBezTo>
                  <a:cubicBezTo>
                    <a:pt x="0" y="7"/>
                    <a:pt x="2" y="2"/>
                    <a:pt x="6" y="1"/>
                  </a:cubicBezTo>
                  <a:cubicBezTo>
                    <a:pt x="10" y="0"/>
                    <a:pt x="15" y="2"/>
                    <a:pt x="16" y="6"/>
                  </a:cubicBezTo>
                  <a:cubicBezTo>
                    <a:pt x="32" y="50"/>
                    <a:pt x="32" y="50"/>
                    <a:pt x="32" y="50"/>
                  </a:cubicBezTo>
                  <a:cubicBezTo>
                    <a:pt x="53" y="70"/>
                    <a:pt x="53" y="70"/>
                    <a:pt x="53" y="70"/>
                  </a:cubicBezTo>
                  <a:cubicBezTo>
                    <a:pt x="57" y="73"/>
                    <a:pt x="57" y="78"/>
                    <a:pt x="54" y="81"/>
                  </a:cubicBezTo>
                  <a:cubicBezTo>
                    <a:pt x="52" y="83"/>
                    <a:pt x="50" y="84"/>
                    <a:pt x="48" y="8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38" name="Freeform 39"/>
            <p:cNvSpPr>
              <a:spLocks/>
            </p:cNvSpPr>
            <p:nvPr/>
          </p:nvSpPr>
          <p:spPr bwMode="auto">
            <a:xfrm>
              <a:off x="6831" y="602"/>
              <a:ext cx="25" cy="38"/>
            </a:xfrm>
            <a:custGeom>
              <a:avLst/>
              <a:gdLst>
                <a:gd name="T0" fmla="*/ 48 w 51"/>
                <a:gd name="T1" fmla="*/ 76 h 82"/>
                <a:gd name="T2" fmla="*/ 23 w 51"/>
                <a:gd name="T3" fmla="*/ 53 h 82"/>
                <a:gd name="T4" fmla="*/ 5 w 51"/>
                <a:gd name="T5" fmla="*/ 2 h 82"/>
                <a:gd name="T6" fmla="*/ 4 w 51"/>
                <a:gd name="T7" fmla="*/ 0 h 82"/>
                <a:gd name="T8" fmla="*/ 1 w 51"/>
                <a:gd name="T9" fmla="*/ 9 h 82"/>
                <a:gd name="T10" fmla="*/ 18 w 51"/>
                <a:gd name="T11" fmla="*/ 57 h 82"/>
                <a:gd name="T12" fmla="*/ 42 w 51"/>
                <a:gd name="T13" fmla="*/ 80 h 82"/>
                <a:gd name="T14" fmla="*/ 48 w 51"/>
                <a:gd name="T15" fmla="*/ 82 h 82"/>
                <a:gd name="T16" fmla="*/ 51 w 51"/>
                <a:gd name="T17" fmla="*/ 81 h 82"/>
                <a:gd name="T18" fmla="*/ 48 w 51"/>
                <a:gd name="T19" fmla="*/ 76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 h="82">
                  <a:moveTo>
                    <a:pt x="48" y="76"/>
                  </a:moveTo>
                  <a:cubicBezTo>
                    <a:pt x="23" y="53"/>
                    <a:pt x="23" y="53"/>
                    <a:pt x="23" y="53"/>
                  </a:cubicBezTo>
                  <a:cubicBezTo>
                    <a:pt x="5" y="2"/>
                    <a:pt x="5" y="2"/>
                    <a:pt x="5" y="2"/>
                  </a:cubicBezTo>
                  <a:cubicBezTo>
                    <a:pt x="5" y="1"/>
                    <a:pt x="5" y="1"/>
                    <a:pt x="4" y="0"/>
                  </a:cubicBezTo>
                  <a:cubicBezTo>
                    <a:pt x="1" y="2"/>
                    <a:pt x="0" y="6"/>
                    <a:pt x="1" y="9"/>
                  </a:cubicBezTo>
                  <a:cubicBezTo>
                    <a:pt x="18" y="57"/>
                    <a:pt x="18" y="57"/>
                    <a:pt x="18" y="57"/>
                  </a:cubicBezTo>
                  <a:cubicBezTo>
                    <a:pt x="42" y="80"/>
                    <a:pt x="42" y="80"/>
                    <a:pt x="42" y="80"/>
                  </a:cubicBezTo>
                  <a:cubicBezTo>
                    <a:pt x="44" y="81"/>
                    <a:pt x="46" y="82"/>
                    <a:pt x="48" y="82"/>
                  </a:cubicBezTo>
                  <a:cubicBezTo>
                    <a:pt x="49" y="82"/>
                    <a:pt x="50" y="82"/>
                    <a:pt x="51" y="81"/>
                  </a:cubicBezTo>
                  <a:cubicBezTo>
                    <a:pt x="51" y="79"/>
                    <a:pt x="50" y="78"/>
                    <a:pt x="48" y="76"/>
                  </a:cubicBezTo>
                  <a:close/>
                </a:path>
              </a:pathLst>
            </a:custGeom>
            <a:solidFill>
              <a:srgbClr val="C6C6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39" name="Freeform 40"/>
            <p:cNvSpPr>
              <a:spLocks/>
            </p:cNvSpPr>
            <p:nvPr/>
          </p:nvSpPr>
          <p:spPr bwMode="auto">
            <a:xfrm>
              <a:off x="6823" y="567"/>
              <a:ext cx="26" cy="24"/>
            </a:xfrm>
            <a:custGeom>
              <a:avLst/>
              <a:gdLst>
                <a:gd name="T0" fmla="*/ 49 w 53"/>
                <a:gd name="T1" fmla="*/ 11 h 53"/>
                <a:gd name="T2" fmla="*/ 42 w 53"/>
                <a:gd name="T3" fmla="*/ 6 h 53"/>
                <a:gd name="T4" fmla="*/ 40 w 53"/>
                <a:gd name="T5" fmla="*/ 6 h 53"/>
                <a:gd name="T6" fmla="*/ 33 w 53"/>
                <a:gd name="T7" fmla="*/ 1 h 53"/>
                <a:gd name="T8" fmla="*/ 29 w 53"/>
                <a:gd name="T9" fmla="*/ 3 h 53"/>
                <a:gd name="T10" fmla="*/ 23 w 53"/>
                <a:gd name="T11" fmla="*/ 0 h 53"/>
                <a:gd name="T12" fmla="*/ 15 w 53"/>
                <a:gd name="T13" fmla="*/ 4 h 53"/>
                <a:gd name="T14" fmla="*/ 14 w 53"/>
                <a:gd name="T15" fmla="*/ 4 h 53"/>
                <a:gd name="T16" fmla="*/ 6 w 53"/>
                <a:gd name="T17" fmla="*/ 12 h 53"/>
                <a:gd name="T18" fmla="*/ 6 w 53"/>
                <a:gd name="T19" fmla="*/ 13 h 53"/>
                <a:gd name="T20" fmla="*/ 0 w 53"/>
                <a:gd name="T21" fmla="*/ 21 h 53"/>
                <a:gd name="T22" fmla="*/ 1 w 53"/>
                <a:gd name="T23" fmla="*/ 25 h 53"/>
                <a:gd name="T24" fmla="*/ 0 w 53"/>
                <a:gd name="T25" fmla="*/ 30 h 53"/>
                <a:gd name="T26" fmla="*/ 4 w 53"/>
                <a:gd name="T27" fmla="*/ 37 h 53"/>
                <a:gd name="T28" fmla="*/ 4 w 53"/>
                <a:gd name="T29" fmla="*/ 38 h 53"/>
                <a:gd name="T30" fmla="*/ 3 w 53"/>
                <a:gd name="T31" fmla="*/ 39 h 53"/>
                <a:gd name="T32" fmla="*/ 11 w 53"/>
                <a:gd name="T33" fmla="*/ 48 h 53"/>
                <a:gd name="T34" fmla="*/ 11 w 53"/>
                <a:gd name="T35" fmla="*/ 48 h 53"/>
                <a:gd name="T36" fmla="*/ 16 w 53"/>
                <a:gd name="T37" fmla="*/ 52 h 53"/>
                <a:gd name="T38" fmla="*/ 19 w 53"/>
                <a:gd name="T39" fmla="*/ 52 h 53"/>
                <a:gd name="T40" fmla="*/ 22 w 53"/>
                <a:gd name="T41" fmla="*/ 53 h 53"/>
                <a:gd name="T42" fmla="*/ 22 w 53"/>
                <a:gd name="T43" fmla="*/ 53 h 53"/>
                <a:gd name="T44" fmla="*/ 22 w 53"/>
                <a:gd name="T45" fmla="*/ 53 h 53"/>
                <a:gd name="T46" fmla="*/ 26 w 53"/>
                <a:gd name="T47" fmla="*/ 50 h 53"/>
                <a:gd name="T48" fmla="*/ 31 w 53"/>
                <a:gd name="T49" fmla="*/ 49 h 53"/>
                <a:gd name="T50" fmla="*/ 31 w 53"/>
                <a:gd name="T51" fmla="*/ 40 h 53"/>
                <a:gd name="T52" fmla="*/ 38 w 53"/>
                <a:gd name="T53" fmla="*/ 39 h 53"/>
                <a:gd name="T54" fmla="*/ 38 w 53"/>
                <a:gd name="T55" fmla="*/ 31 h 53"/>
                <a:gd name="T56" fmla="*/ 43 w 53"/>
                <a:gd name="T57" fmla="*/ 30 h 53"/>
                <a:gd name="T58" fmla="*/ 45 w 53"/>
                <a:gd name="T59" fmla="*/ 26 h 53"/>
                <a:gd name="T60" fmla="*/ 49 w 53"/>
                <a:gd name="T61" fmla="*/ 26 h 53"/>
                <a:gd name="T62" fmla="*/ 49 w 53"/>
                <a:gd name="T63" fmla="*/ 26 h 53"/>
                <a:gd name="T64" fmla="*/ 53 w 53"/>
                <a:gd name="T65" fmla="*/ 17 h 53"/>
                <a:gd name="T66" fmla="*/ 49 w 53"/>
                <a:gd name="T67" fmla="*/ 1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3" h="53">
                  <a:moveTo>
                    <a:pt x="49" y="11"/>
                  </a:moveTo>
                  <a:cubicBezTo>
                    <a:pt x="48" y="8"/>
                    <a:pt x="45" y="6"/>
                    <a:pt x="42" y="6"/>
                  </a:cubicBezTo>
                  <a:cubicBezTo>
                    <a:pt x="41" y="6"/>
                    <a:pt x="41" y="6"/>
                    <a:pt x="40" y="6"/>
                  </a:cubicBezTo>
                  <a:cubicBezTo>
                    <a:pt x="39" y="3"/>
                    <a:pt x="36" y="1"/>
                    <a:pt x="33" y="1"/>
                  </a:cubicBezTo>
                  <a:cubicBezTo>
                    <a:pt x="32" y="1"/>
                    <a:pt x="30" y="2"/>
                    <a:pt x="29" y="3"/>
                  </a:cubicBezTo>
                  <a:cubicBezTo>
                    <a:pt x="27" y="1"/>
                    <a:pt x="25" y="0"/>
                    <a:pt x="23" y="0"/>
                  </a:cubicBezTo>
                  <a:cubicBezTo>
                    <a:pt x="19" y="0"/>
                    <a:pt x="16" y="2"/>
                    <a:pt x="15" y="4"/>
                  </a:cubicBezTo>
                  <a:cubicBezTo>
                    <a:pt x="14" y="4"/>
                    <a:pt x="14" y="4"/>
                    <a:pt x="14" y="4"/>
                  </a:cubicBezTo>
                  <a:cubicBezTo>
                    <a:pt x="10" y="4"/>
                    <a:pt x="6" y="8"/>
                    <a:pt x="6" y="12"/>
                  </a:cubicBezTo>
                  <a:cubicBezTo>
                    <a:pt x="6" y="13"/>
                    <a:pt x="6" y="13"/>
                    <a:pt x="6" y="13"/>
                  </a:cubicBezTo>
                  <a:cubicBezTo>
                    <a:pt x="3" y="14"/>
                    <a:pt x="0" y="17"/>
                    <a:pt x="0" y="21"/>
                  </a:cubicBezTo>
                  <a:cubicBezTo>
                    <a:pt x="0" y="22"/>
                    <a:pt x="1" y="24"/>
                    <a:pt x="1" y="25"/>
                  </a:cubicBezTo>
                  <a:cubicBezTo>
                    <a:pt x="0" y="26"/>
                    <a:pt x="0" y="28"/>
                    <a:pt x="0" y="30"/>
                  </a:cubicBezTo>
                  <a:cubicBezTo>
                    <a:pt x="0" y="33"/>
                    <a:pt x="1" y="36"/>
                    <a:pt x="4" y="37"/>
                  </a:cubicBezTo>
                  <a:cubicBezTo>
                    <a:pt x="4" y="38"/>
                    <a:pt x="4" y="38"/>
                    <a:pt x="4" y="38"/>
                  </a:cubicBezTo>
                  <a:cubicBezTo>
                    <a:pt x="3" y="38"/>
                    <a:pt x="3" y="39"/>
                    <a:pt x="3" y="39"/>
                  </a:cubicBezTo>
                  <a:cubicBezTo>
                    <a:pt x="3" y="44"/>
                    <a:pt x="7" y="47"/>
                    <a:pt x="11" y="48"/>
                  </a:cubicBezTo>
                  <a:cubicBezTo>
                    <a:pt x="11" y="48"/>
                    <a:pt x="11" y="48"/>
                    <a:pt x="11" y="48"/>
                  </a:cubicBezTo>
                  <a:cubicBezTo>
                    <a:pt x="11" y="50"/>
                    <a:pt x="14" y="52"/>
                    <a:pt x="16" y="52"/>
                  </a:cubicBezTo>
                  <a:cubicBezTo>
                    <a:pt x="17" y="52"/>
                    <a:pt x="18" y="52"/>
                    <a:pt x="19" y="52"/>
                  </a:cubicBezTo>
                  <a:cubicBezTo>
                    <a:pt x="20" y="52"/>
                    <a:pt x="21" y="53"/>
                    <a:pt x="22" y="53"/>
                  </a:cubicBezTo>
                  <a:cubicBezTo>
                    <a:pt x="22" y="53"/>
                    <a:pt x="22" y="53"/>
                    <a:pt x="22" y="53"/>
                  </a:cubicBezTo>
                  <a:cubicBezTo>
                    <a:pt x="22" y="53"/>
                    <a:pt x="22" y="53"/>
                    <a:pt x="22" y="53"/>
                  </a:cubicBezTo>
                  <a:cubicBezTo>
                    <a:pt x="24" y="52"/>
                    <a:pt x="25" y="51"/>
                    <a:pt x="26" y="50"/>
                  </a:cubicBezTo>
                  <a:cubicBezTo>
                    <a:pt x="27" y="50"/>
                    <a:pt x="29" y="50"/>
                    <a:pt x="31" y="49"/>
                  </a:cubicBezTo>
                  <a:cubicBezTo>
                    <a:pt x="39" y="46"/>
                    <a:pt x="32" y="45"/>
                    <a:pt x="31" y="40"/>
                  </a:cubicBezTo>
                  <a:cubicBezTo>
                    <a:pt x="31" y="35"/>
                    <a:pt x="36" y="40"/>
                    <a:pt x="38" y="39"/>
                  </a:cubicBezTo>
                  <a:cubicBezTo>
                    <a:pt x="40" y="39"/>
                    <a:pt x="38" y="35"/>
                    <a:pt x="38" y="31"/>
                  </a:cubicBezTo>
                  <a:cubicBezTo>
                    <a:pt x="37" y="27"/>
                    <a:pt x="39" y="30"/>
                    <a:pt x="43" y="30"/>
                  </a:cubicBezTo>
                  <a:cubicBezTo>
                    <a:pt x="46" y="29"/>
                    <a:pt x="46" y="28"/>
                    <a:pt x="45" y="26"/>
                  </a:cubicBezTo>
                  <a:cubicBezTo>
                    <a:pt x="47" y="26"/>
                    <a:pt x="48" y="26"/>
                    <a:pt x="49" y="26"/>
                  </a:cubicBezTo>
                  <a:cubicBezTo>
                    <a:pt x="49" y="26"/>
                    <a:pt x="49" y="26"/>
                    <a:pt x="49" y="26"/>
                  </a:cubicBezTo>
                  <a:cubicBezTo>
                    <a:pt x="52" y="24"/>
                    <a:pt x="53" y="20"/>
                    <a:pt x="53" y="17"/>
                  </a:cubicBezTo>
                  <a:cubicBezTo>
                    <a:pt x="52" y="14"/>
                    <a:pt x="51" y="13"/>
                    <a:pt x="49" y="1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40" name="Freeform 41"/>
            <p:cNvSpPr>
              <a:spLocks/>
            </p:cNvSpPr>
            <p:nvPr/>
          </p:nvSpPr>
          <p:spPr bwMode="auto">
            <a:xfrm>
              <a:off x="6820" y="563"/>
              <a:ext cx="29" cy="21"/>
            </a:xfrm>
            <a:custGeom>
              <a:avLst/>
              <a:gdLst>
                <a:gd name="T0" fmla="*/ 60 w 60"/>
                <a:gd name="T1" fmla="*/ 26 h 47"/>
                <a:gd name="T2" fmla="*/ 59 w 60"/>
                <a:gd name="T3" fmla="*/ 21 h 47"/>
                <a:gd name="T4" fmla="*/ 22 w 60"/>
                <a:gd name="T5" fmla="*/ 6 h 47"/>
                <a:gd name="T6" fmla="*/ 6 w 60"/>
                <a:gd name="T7" fmla="*/ 43 h 47"/>
                <a:gd name="T8" fmla="*/ 8 w 60"/>
                <a:gd name="T9" fmla="*/ 47 h 47"/>
                <a:gd name="T10" fmla="*/ 60 w 60"/>
                <a:gd name="T11" fmla="*/ 26 h 47"/>
              </a:gdLst>
              <a:ahLst/>
              <a:cxnLst>
                <a:cxn ang="0">
                  <a:pos x="T0" y="T1"/>
                </a:cxn>
                <a:cxn ang="0">
                  <a:pos x="T2" y="T3"/>
                </a:cxn>
                <a:cxn ang="0">
                  <a:pos x="T4" y="T5"/>
                </a:cxn>
                <a:cxn ang="0">
                  <a:pos x="T6" y="T7"/>
                </a:cxn>
                <a:cxn ang="0">
                  <a:pos x="T8" y="T9"/>
                </a:cxn>
                <a:cxn ang="0">
                  <a:pos x="T10" y="T11"/>
                </a:cxn>
              </a:cxnLst>
              <a:rect l="0" t="0" r="r" b="b"/>
              <a:pathLst>
                <a:path w="60" h="47">
                  <a:moveTo>
                    <a:pt x="60" y="26"/>
                  </a:moveTo>
                  <a:cubicBezTo>
                    <a:pt x="60" y="24"/>
                    <a:pt x="59" y="23"/>
                    <a:pt x="59" y="21"/>
                  </a:cubicBezTo>
                  <a:cubicBezTo>
                    <a:pt x="53" y="7"/>
                    <a:pt x="36" y="0"/>
                    <a:pt x="22" y="6"/>
                  </a:cubicBezTo>
                  <a:cubicBezTo>
                    <a:pt x="7" y="12"/>
                    <a:pt x="0" y="29"/>
                    <a:pt x="6" y="43"/>
                  </a:cubicBezTo>
                  <a:cubicBezTo>
                    <a:pt x="7" y="44"/>
                    <a:pt x="7" y="46"/>
                    <a:pt x="8" y="47"/>
                  </a:cubicBezTo>
                  <a:lnTo>
                    <a:pt x="60" y="26"/>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41" name="Freeform 42"/>
            <p:cNvSpPr>
              <a:spLocks/>
            </p:cNvSpPr>
            <p:nvPr/>
          </p:nvSpPr>
          <p:spPr bwMode="auto">
            <a:xfrm>
              <a:off x="6829" y="563"/>
              <a:ext cx="20" cy="13"/>
            </a:xfrm>
            <a:custGeom>
              <a:avLst/>
              <a:gdLst>
                <a:gd name="T0" fmla="*/ 34 w 42"/>
                <a:gd name="T1" fmla="*/ 24 h 28"/>
                <a:gd name="T2" fmla="*/ 35 w 42"/>
                <a:gd name="T3" fmla="*/ 28 h 28"/>
                <a:gd name="T4" fmla="*/ 42 w 42"/>
                <a:gd name="T5" fmla="*/ 26 h 28"/>
                <a:gd name="T6" fmla="*/ 41 w 42"/>
                <a:gd name="T7" fmla="*/ 21 h 28"/>
                <a:gd name="T8" fmla="*/ 4 w 42"/>
                <a:gd name="T9" fmla="*/ 6 h 28"/>
                <a:gd name="T10" fmla="*/ 0 w 42"/>
                <a:gd name="T11" fmla="*/ 8 h 28"/>
                <a:gd name="T12" fmla="*/ 34 w 42"/>
                <a:gd name="T13" fmla="*/ 24 h 28"/>
              </a:gdLst>
              <a:ahLst/>
              <a:cxnLst>
                <a:cxn ang="0">
                  <a:pos x="T0" y="T1"/>
                </a:cxn>
                <a:cxn ang="0">
                  <a:pos x="T2" y="T3"/>
                </a:cxn>
                <a:cxn ang="0">
                  <a:pos x="T4" y="T5"/>
                </a:cxn>
                <a:cxn ang="0">
                  <a:pos x="T6" y="T7"/>
                </a:cxn>
                <a:cxn ang="0">
                  <a:pos x="T8" y="T9"/>
                </a:cxn>
                <a:cxn ang="0">
                  <a:pos x="T10" y="T11"/>
                </a:cxn>
                <a:cxn ang="0">
                  <a:pos x="T12" y="T13"/>
                </a:cxn>
              </a:cxnLst>
              <a:rect l="0" t="0" r="r" b="b"/>
              <a:pathLst>
                <a:path w="42" h="28">
                  <a:moveTo>
                    <a:pt x="34" y="24"/>
                  </a:moveTo>
                  <a:cubicBezTo>
                    <a:pt x="34" y="26"/>
                    <a:pt x="34" y="27"/>
                    <a:pt x="35" y="28"/>
                  </a:cubicBezTo>
                  <a:cubicBezTo>
                    <a:pt x="42" y="26"/>
                    <a:pt x="42" y="26"/>
                    <a:pt x="42" y="26"/>
                  </a:cubicBezTo>
                  <a:cubicBezTo>
                    <a:pt x="42" y="24"/>
                    <a:pt x="41" y="23"/>
                    <a:pt x="41" y="21"/>
                  </a:cubicBezTo>
                  <a:cubicBezTo>
                    <a:pt x="35" y="7"/>
                    <a:pt x="18" y="0"/>
                    <a:pt x="4" y="6"/>
                  </a:cubicBezTo>
                  <a:cubicBezTo>
                    <a:pt x="2" y="7"/>
                    <a:pt x="1" y="7"/>
                    <a:pt x="0" y="8"/>
                  </a:cubicBezTo>
                  <a:cubicBezTo>
                    <a:pt x="14" y="4"/>
                    <a:pt x="28" y="11"/>
                    <a:pt x="34" y="24"/>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42" name="Freeform 43"/>
            <p:cNvSpPr>
              <a:spLocks/>
            </p:cNvSpPr>
            <p:nvPr/>
          </p:nvSpPr>
          <p:spPr bwMode="auto">
            <a:xfrm>
              <a:off x="6821" y="566"/>
              <a:ext cx="10" cy="18"/>
            </a:xfrm>
            <a:custGeom>
              <a:avLst/>
              <a:gdLst>
                <a:gd name="T0" fmla="*/ 20 w 20"/>
                <a:gd name="T1" fmla="*/ 0 h 40"/>
                <a:gd name="T2" fmla="*/ 16 w 20"/>
                <a:gd name="T3" fmla="*/ 1 h 40"/>
                <a:gd name="T4" fmla="*/ 3 w 20"/>
                <a:gd name="T5" fmla="*/ 30 h 40"/>
                <a:gd name="T6" fmla="*/ 3 w 20"/>
                <a:gd name="T7" fmla="*/ 30 h 40"/>
                <a:gd name="T8" fmla="*/ 3 w 20"/>
                <a:gd name="T9" fmla="*/ 31 h 40"/>
                <a:gd name="T10" fmla="*/ 4 w 20"/>
                <a:gd name="T11" fmla="*/ 36 h 40"/>
                <a:gd name="T12" fmla="*/ 6 w 20"/>
                <a:gd name="T13" fmla="*/ 40 h 40"/>
                <a:gd name="T14" fmla="*/ 10 w 20"/>
                <a:gd name="T15" fmla="*/ 38 h 40"/>
                <a:gd name="T16" fmla="*/ 13 w 20"/>
                <a:gd name="T17" fmla="*/ 37 h 40"/>
                <a:gd name="T18" fmla="*/ 11 w 20"/>
                <a:gd name="T19" fmla="*/ 33 h 40"/>
                <a:gd name="T20" fmla="*/ 20 w 20"/>
                <a:gd name="T21"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 h="40">
                  <a:moveTo>
                    <a:pt x="20" y="0"/>
                  </a:moveTo>
                  <a:cubicBezTo>
                    <a:pt x="18" y="0"/>
                    <a:pt x="17" y="1"/>
                    <a:pt x="16" y="1"/>
                  </a:cubicBezTo>
                  <a:cubicBezTo>
                    <a:pt x="6" y="7"/>
                    <a:pt x="0" y="19"/>
                    <a:pt x="3" y="30"/>
                  </a:cubicBezTo>
                  <a:cubicBezTo>
                    <a:pt x="3" y="30"/>
                    <a:pt x="3" y="30"/>
                    <a:pt x="3" y="30"/>
                  </a:cubicBezTo>
                  <a:cubicBezTo>
                    <a:pt x="3" y="31"/>
                    <a:pt x="3" y="31"/>
                    <a:pt x="3" y="31"/>
                  </a:cubicBezTo>
                  <a:cubicBezTo>
                    <a:pt x="3" y="33"/>
                    <a:pt x="4" y="34"/>
                    <a:pt x="4" y="36"/>
                  </a:cubicBezTo>
                  <a:cubicBezTo>
                    <a:pt x="5" y="37"/>
                    <a:pt x="6" y="39"/>
                    <a:pt x="6" y="40"/>
                  </a:cubicBezTo>
                  <a:cubicBezTo>
                    <a:pt x="10" y="38"/>
                    <a:pt x="10" y="38"/>
                    <a:pt x="10" y="38"/>
                  </a:cubicBezTo>
                  <a:cubicBezTo>
                    <a:pt x="13" y="37"/>
                    <a:pt x="13" y="37"/>
                    <a:pt x="13" y="37"/>
                  </a:cubicBezTo>
                  <a:cubicBezTo>
                    <a:pt x="13" y="36"/>
                    <a:pt x="12" y="34"/>
                    <a:pt x="11" y="33"/>
                  </a:cubicBezTo>
                  <a:cubicBezTo>
                    <a:pt x="6" y="21"/>
                    <a:pt x="10" y="8"/>
                    <a:pt x="20" y="0"/>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43" name="Freeform 44"/>
            <p:cNvSpPr>
              <a:spLocks/>
            </p:cNvSpPr>
            <p:nvPr/>
          </p:nvSpPr>
          <p:spPr bwMode="auto">
            <a:xfrm>
              <a:off x="6821" y="572"/>
              <a:ext cx="29" cy="13"/>
            </a:xfrm>
            <a:custGeom>
              <a:avLst/>
              <a:gdLst>
                <a:gd name="T0" fmla="*/ 58 w 61"/>
                <a:gd name="T1" fmla="*/ 0 h 29"/>
                <a:gd name="T2" fmla="*/ 1 w 61"/>
                <a:gd name="T3" fmla="*/ 23 h 29"/>
                <a:gd name="T4" fmla="*/ 1 w 61"/>
                <a:gd name="T5" fmla="*/ 27 h 29"/>
                <a:gd name="T6" fmla="*/ 3 w 61"/>
                <a:gd name="T7" fmla="*/ 29 h 29"/>
                <a:gd name="T8" fmla="*/ 61 w 61"/>
                <a:gd name="T9" fmla="*/ 5 h 29"/>
                <a:gd name="T10" fmla="*/ 61 w 61"/>
                <a:gd name="T11" fmla="*/ 2 h 29"/>
                <a:gd name="T12" fmla="*/ 58 w 61"/>
                <a:gd name="T13" fmla="*/ 0 h 29"/>
              </a:gdLst>
              <a:ahLst/>
              <a:cxnLst>
                <a:cxn ang="0">
                  <a:pos x="T0" y="T1"/>
                </a:cxn>
                <a:cxn ang="0">
                  <a:pos x="T2" y="T3"/>
                </a:cxn>
                <a:cxn ang="0">
                  <a:pos x="T4" y="T5"/>
                </a:cxn>
                <a:cxn ang="0">
                  <a:pos x="T6" y="T7"/>
                </a:cxn>
                <a:cxn ang="0">
                  <a:pos x="T8" y="T9"/>
                </a:cxn>
                <a:cxn ang="0">
                  <a:pos x="T10" y="T11"/>
                </a:cxn>
                <a:cxn ang="0">
                  <a:pos x="T12" y="T13"/>
                </a:cxn>
              </a:cxnLst>
              <a:rect l="0" t="0" r="r" b="b"/>
              <a:pathLst>
                <a:path w="61" h="29">
                  <a:moveTo>
                    <a:pt x="58" y="0"/>
                  </a:moveTo>
                  <a:cubicBezTo>
                    <a:pt x="1" y="23"/>
                    <a:pt x="1" y="23"/>
                    <a:pt x="1" y="23"/>
                  </a:cubicBezTo>
                  <a:cubicBezTo>
                    <a:pt x="1" y="23"/>
                    <a:pt x="0" y="25"/>
                    <a:pt x="1" y="27"/>
                  </a:cubicBezTo>
                  <a:cubicBezTo>
                    <a:pt x="2" y="28"/>
                    <a:pt x="3" y="29"/>
                    <a:pt x="3" y="29"/>
                  </a:cubicBezTo>
                  <a:cubicBezTo>
                    <a:pt x="61" y="5"/>
                    <a:pt x="61" y="5"/>
                    <a:pt x="61" y="5"/>
                  </a:cubicBezTo>
                  <a:cubicBezTo>
                    <a:pt x="61" y="5"/>
                    <a:pt x="61" y="4"/>
                    <a:pt x="61" y="2"/>
                  </a:cubicBezTo>
                  <a:cubicBezTo>
                    <a:pt x="60" y="0"/>
                    <a:pt x="58" y="0"/>
                    <a:pt x="58" y="0"/>
                  </a:cubicBez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44" name="Freeform 45"/>
            <p:cNvSpPr>
              <a:spLocks noEditPoints="1"/>
            </p:cNvSpPr>
            <p:nvPr/>
          </p:nvSpPr>
          <p:spPr bwMode="auto">
            <a:xfrm>
              <a:off x="6761" y="707"/>
              <a:ext cx="86" cy="101"/>
            </a:xfrm>
            <a:custGeom>
              <a:avLst/>
              <a:gdLst>
                <a:gd name="T0" fmla="*/ 100 w 178"/>
                <a:gd name="T1" fmla="*/ 161 h 219"/>
                <a:gd name="T2" fmla="*/ 175 w 178"/>
                <a:gd name="T3" fmla="*/ 114 h 219"/>
                <a:gd name="T4" fmla="*/ 176 w 178"/>
                <a:gd name="T5" fmla="*/ 113 h 219"/>
                <a:gd name="T6" fmla="*/ 176 w 178"/>
                <a:gd name="T7" fmla="*/ 113 h 219"/>
                <a:gd name="T8" fmla="*/ 177 w 178"/>
                <a:gd name="T9" fmla="*/ 112 h 219"/>
                <a:gd name="T10" fmla="*/ 177 w 178"/>
                <a:gd name="T11" fmla="*/ 110 h 219"/>
                <a:gd name="T12" fmla="*/ 177 w 178"/>
                <a:gd name="T13" fmla="*/ 109 h 219"/>
                <a:gd name="T14" fmla="*/ 177 w 178"/>
                <a:gd name="T15" fmla="*/ 108 h 219"/>
                <a:gd name="T16" fmla="*/ 176 w 178"/>
                <a:gd name="T17" fmla="*/ 107 h 219"/>
                <a:gd name="T18" fmla="*/ 176 w 178"/>
                <a:gd name="T19" fmla="*/ 107 h 219"/>
                <a:gd name="T20" fmla="*/ 175 w 178"/>
                <a:gd name="T21" fmla="*/ 106 h 219"/>
                <a:gd name="T22" fmla="*/ 174 w 178"/>
                <a:gd name="T23" fmla="*/ 105 h 219"/>
                <a:gd name="T24" fmla="*/ 100 w 178"/>
                <a:gd name="T25" fmla="*/ 58 h 219"/>
                <a:gd name="T26" fmla="*/ 176 w 178"/>
                <a:gd name="T27" fmla="*/ 3 h 219"/>
                <a:gd name="T28" fmla="*/ 89 w 178"/>
                <a:gd name="T29" fmla="*/ 51 h 219"/>
                <a:gd name="T30" fmla="*/ 2 w 178"/>
                <a:gd name="T31" fmla="*/ 3 h 219"/>
                <a:gd name="T32" fmla="*/ 78 w 178"/>
                <a:gd name="T33" fmla="*/ 58 h 219"/>
                <a:gd name="T34" fmla="*/ 3 w 178"/>
                <a:gd name="T35" fmla="*/ 105 h 219"/>
                <a:gd name="T36" fmla="*/ 2 w 178"/>
                <a:gd name="T37" fmla="*/ 106 h 219"/>
                <a:gd name="T38" fmla="*/ 2 w 178"/>
                <a:gd name="T39" fmla="*/ 107 h 219"/>
                <a:gd name="T40" fmla="*/ 2 w 178"/>
                <a:gd name="T41" fmla="*/ 107 h 219"/>
                <a:gd name="T42" fmla="*/ 1 w 178"/>
                <a:gd name="T43" fmla="*/ 108 h 219"/>
                <a:gd name="T44" fmla="*/ 1 w 178"/>
                <a:gd name="T45" fmla="*/ 109 h 219"/>
                <a:gd name="T46" fmla="*/ 1 w 178"/>
                <a:gd name="T47" fmla="*/ 110 h 219"/>
                <a:gd name="T48" fmla="*/ 1 w 178"/>
                <a:gd name="T49" fmla="*/ 112 h 219"/>
                <a:gd name="T50" fmla="*/ 1 w 178"/>
                <a:gd name="T51" fmla="*/ 113 h 219"/>
                <a:gd name="T52" fmla="*/ 2 w 178"/>
                <a:gd name="T53" fmla="*/ 113 h 219"/>
                <a:gd name="T54" fmla="*/ 3 w 178"/>
                <a:gd name="T55" fmla="*/ 114 h 219"/>
                <a:gd name="T56" fmla="*/ 78 w 178"/>
                <a:gd name="T57" fmla="*/ 161 h 219"/>
                <a:gd name="T58" fmla="*/ 2 w 178"/>
                <a:gd name="T59" fmla="*/ 216 h 219"/>
                <a:gd name="T60" fmla="*/ 10 w 178"/>
                <a:gd name="T61" fmla="*/ 218 h 219"/>
                <a:gd name="T62" fmla="*/ 168 w 178"/>
                <a:gd name="T63" fmla="*/ 218 h 219"/>
                <a:gd name="T64" fmla="*/ 176 w 178"/>
                <a:gd name="T65" fmla="*/ 216 h 219"/>
                <a:gd name="T66" fmla="*/ 18 w 178"/>
                <a:gd name="T67" fmla="*/ 110 h 219"/>
                <a:gd name="T68" fmla="*/ 160 w 178"/>
                <a:gd name="T69" fmla="*/ 110 h 219"/>
                <a:gd name="T70" fmla="*/ 18 w 178"/>
                <a:gd name="T71" fmla="*/ 110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78" h="219">
                  <a:moveTo>
                    <a:pt x="174" y="208"/>
                  </a:moveTo>
                  <a:cubicBezTo>
                    <a:pt x="100" y="161"/>
                    <a:pt x="100" y="161"/>
                    <a:pt x="100" y="161"/>
                  </a:cubicBezTo>
                  <a:cubicBezTo>
                    <a:pt x="174" y="115"/>
                    <a:pt x="174" y="115"/>
                    <a:pt x="174" y="115"/>
                  </a:cubicBezTo>
                  <a:cubicBezTo>
                    <a:pt x="175" y="114"/>
                    <a:pt x="175" y="114"/>
                    <a:pt x="175" y="114"/>
                  </a:cubicBezTo>
                  <a:cubicBezTo>
                    <a:pt x="175" y="114"/>
                    <a:pt x="175" y="114"/>
                    <a:pt x="175" y="114"/>
                  </a:cubicBezTo>
                  <a:cubicBezTo>
                    <a:pt x="175" y="114"/>
                    <a:pt x="176" y="114"/>
                    <a:pt x="176" y="113"/>
                  </a:cubicBezTo>
                  <a:cubicBezTo>
                    <a:pt x="176" y="113"/>
                    <a:pt x="176" y="113"/>
                    <a:pt x="176" y="113"/>
                  </a:cubicBezTo>
                  <a:cubicBezTo>
                    <a:pt x="176" y="113"/>
                    <a:pt x="176" y="113"/>
                    <a:pt x="176" y="113"/>
                  </a:cubicBezTo>
                  <a:cubicBezTo>
                    <a:pt x="177" y="112"/>
                    <a:pt x="177" y="112"/>
                    <a:pt x="177" y="112"/>
                  </a:cubicBezTo>
                  <a:cubicBezTo>
                    <a:pt x="177" y="112"/>
                    <a:pt x="177" y="112"/>
                    <a:pt x="177" y="112"/>
                  </a:cubicBezTo>
                  <a:cubicBezTo>
                    <a:pt x="177" y="111"/>
                    <a:pt x="177" y="111"/>
                    <a:pt x="177" y="111"/>
                  </a:cubicBezTo>
                  <a:cubicBezTo>
                    <a:pt x="177" y="110"/>
                    <a:pt x="177" y="110"/>
                    <a:pt x="177" y="110"/>
                  </a:cubicBezTo>
                  <a:cubicBezTo>
                    <a:pt x="177" y="110"/>
                    <a:pt x="177" y="110"/>
                    <a:pt x="177" y="110"/>
                  </a:cubicBezTo>
                  <a:cubicBezTo>
                    <a:pt x="177" y="109"/>
                    <a:pt x="177" y="109"/>
                    <a:pt x="177" y="109"/>
                  </a:cubicBezTo>
                  <a:cubicBezTo>
                    <a:pt x="177" y="109"/>
                    <a:pt x="177" y="109"/>
                    <a:pt x="177" y="109"/>
                  </a:cubicBezTo>
                  <a:cubicBezTo>
                    <a:pt x="177" y="108"/>
                    <a:pt x="177" y="108"/>
                    <a:pt x="177" y="108"/>
                  </a:cubicBezTo>
                  <a:cubicBezTo>
                    <a:pt x="177" y="108"/>
                    <a:pt x="177" y="108"/>
                    <a:pt x="177" y="108"/>
                  </a:cubicBezTo>
                  <a:cubicBezTo>
                    <a:pt x="176" y="107"/>
                    <a:pt x="176" y="107"/>
                    <a:pt x="176" y="107"/>
                  </a:cubicBezTo>
                  <a:cubicBezTo>
                    <a:pt x="176" y="107"/>
                    <a:pt x="176" y="107"/>
                    <a:pt x="176" y="107"/>
                  </a:cubicBezTo>
                  <a:cubicBezTo>
                    <a:pt x="176" y="107"/>
                    <a:pt x="176" y="107"/>
                    <a:pt x="176" y="107"/>
                  </a:cubicBezTo>
                  <a:cubicBezTo>
                    <a:pt x="176" y="106"/>
                    <a:pt x="176" y="106"/>
                    <a:pt x="176" y="106"/>
                  </a:cubicBezTo>
                  <a:cubicBezTo>
                    <a:pt x="175" y="106"/>
                    <a:pt x="175" y="106"/>
                    <a:pt x="175" y="106"/>
                  </a:cubicBezTo>
                  <a:cubicBezTo>
                    <a:pt x="175" y="105"/>
                    <a:pt x="175" y="105"/>
                    <a:pt x="175" y="105"/>
                  </a:cubicBezTo>
                  <a:cubicBezTo>
                    <a:pt x="174" y="105"/>
                    <a:pt x="174" y="105"/>
                    <a:pt x="174" y="105"/>
                  </a:cubicBezTo>
                  <a:cubicBezTo>
                    <a:pt x="174" y="105"/>
                    <a:pt x="174" y="105"/>
                    <a:pt x="174" y="105"/>
                  </a:cubicBezTo>
                  <a:cubicBezTo>
                    <a:pt x="100" y="58"/>
                    <a:pt x="100" y="58"/>
                    <a:pt x="100" y="58"/>
                  </a:cubicBezTo>
                  <a:cubicBezTo>
                    <a:pt x="174" y="12"/>
                    <a:pt x="174" y="12"/>
                    <a:pt x="174" y="12"/>
                  </a:cubicBezTo>
                  <a:cubicBezTo>
                    <a:pt x="177" y="10"/>
                    <a:pt x="178" y="6"/>
                    <a:pt x="176" y="3"/>
                  </a:cubicBezTo>
                  <a:cubicBezTo>
                    <a:pt x="174" y="1"/>
                    <a:pt x="171" y="0"/>
                    <a:pt x="168" y="2"/>
                  </a:cubicBezTo>
                  <a:cubicBezTo>
                    <a:pt x="89" y="51"/>
                    <a:pt x="89" y="51"/>
                    <a:pt x="89" y="51"/>
                  </a:cubicBezTo>
                  <a:cubicBezTo>
                    <a:pt x="10" y="2"/>
                    <a:pt x="10" y="2"/>
                    <a:pt x="10" y="2"/>
                  </a:cubicBezTo>
                  <a:cubicBezTo>
                    <a:pt x="7" y="0"/>
                    <a:pt x="3" y="1"/>
                    <a:pt x="2" y="3"/>
                  </a:cubicBezTo>
                  <a:cubicBezTo>
                    <a:pt x="0" y="6"/>
                    <a:pt x="1" y="10"/>
                    <a:pt x="4" y="12"/>
                  </a:cubicBezTo>
                  <a:cubicBezTo>
                    <a:pt x="78" y="58"/>
                    <a:pt x="78" y="58"/>
                    <a:pt x="78" y="58"/>
                  </a:cubicBezTo>
                  <a:cubicBezTo>
                    <a:pt x="4" y="105"/>
                    <a:pt x="4" y="105"/>
                    <a:pt x="4" y="105"/>
                  </a:cubicBezTo>
                  <a:cubicBezTo>
                    <a:pt x="3" y="105"/>
                    <a:pt x="3" y="105"/>
                    <a:pt x="3" y="105"/>
                  </a:cubicBezTo>
                  <a:cubicBezTo>
                    <a:pt x="3" y="105"/>
                    <a:pt x="3" y="105"/>
                    <a:pt x="3" y="105"/>
                  </a:cubicBezTo>
                  <a:cubicBezTo>
                    <a:pt x="2" y="106"/>
                    <a:pt x="2" y="106"/>
                    <a:pt x="2" y="106"/>
                  </a:cubicBezTo>
                  <a:cubicBezTo>
                    <a:pt x="2" y="106"/>
                    <a:pt x="2" y="106"/>
                    <a:pt x="2" y="106"/>
                  </a:cubicBezTo>
                  <a:cubicBezTo>
                    <a:pt x="2" y="107"/>
                    <a:pt x="2" y="107"/>
                    <a:pt x="2" y="107"/>
                  </a:cubicBezTo>
                  <a:cubicBezTo>
                    <a:pt x="2" y="107"/>
                    <a:pt x="2" y="107"/>
                    <a:pt x="2" y="107"/>
                  </a:cubicBezTo>
                  <a:cubicBezTo>
                    <a:pt x="2" y="107"/>
                    <a:pt x="2" y="107"/>
                    <a:pt x="2" y="107"/>
                  </a:cubicBezTo>
                  <a:cubicBezTo>
                    <a:pt x="1" y="108"/>
                    <a:pt x="1" y="108"/>
                    <a:pt x="1" y="108"/>
                  </a:cubicBezTo>
                  <a:cubicBezTo>
                    <a:pt x="1" y="108"/>
                    <a:pt x="1" y="108"/>
                    <a:pt x="1" y="108"/>
                  </a:cubicBezTo>
                  <a:cubicBezTo>
                    <a:pt x="1" y="109"/>
                    <a:pt x="1" y="109"/>
                    <a:pt x="1" y="109"/>
                  </a:cubicBezTo>
                  <a:cubicBezTo>
                    <a:pt x="1" y="109"/>
                    <a:pt x="1" y="109"/>
                    <a:pt x="1" y="109"/>
                  </a:cubicBezTo>
                  <a:cubicBezTo>
                    <a:pt x="1" y="110"/>
                    <a:pt x="1" y="110"/>
                    <a:pt x="1" y="110"/>
                  </a:cubicBezTo>
                  <a:cubicBezTo>
                    <a:pt x="1" y="110"/>
                    <a:pt x="1" y="110"/>
                    <a:pt x="1" y="110"/>
                  </a:cubicBezTo>
                  <a:cubicBezTo>
                    <a:pt x="1" y="111"/>
                    <a:pt x="1" y="111"/>
                    <a:pt x="1" y="111"/>
                  </a:cubicBezTo>
                  <a:cubicBezTo>
                    <a:pt x="1" y="112"/>
                    <a:pt x="1" y="112"/>
                    <a:pt x="1" y="112"/>
                  </a:cubicBezTo>
                  <a:cubicBezTo>
                    <a:pt x="1" y="112"/>
                    <a:pt x="1" y="112"/>
                    <a:pt x="1" y="112"/>
                  </a:cubicBezTo>
                  <a:cubicBezTo>
                    <a:pt x="1" y="113"/>
                    <a:pt x="1" y="113"/>
                    <a:pt x="1" y="113"/>
                  </a:cubicBezTo>
                  <a:cubicBezTo>
                    <a:pt x="2" y="113"/>
                    <a:pt x="2" y="113"/>
                    <a:pt x="2" y="113"/>
                  </a:cubicBezTo>
                  <a:cubicBezTo>
                    <a:pt x="2" y="113"/>
                    <a:pt x="2" y="113"/>
                    <a:pt x="2" y="113"/>
                  </a:cubicBezTo>
                  <a:cubicBezTo>
                    <a:pt x="2" y="114"/>
                    <a:pt x="2" y="114"/>
                    <a:pt x="3" y="114"/>
                  </a:cubicBezTo>
                  <a:cubicBezTo>
                    <a:pt x="3" y="114"/>
                    <a:pt x="3" y="114"/>
                    <a:pt x="3" y="114"/>
                  </a:cubicBezTo>
                  <a:cubicBezTo>
                    <a:pt x="4" y="115"/>
                    <a:pt x="4" y="115"/>
                    <a:pt x="4" y="115"/>
                  </a:cubicBezTo>
                  <a:cubicBezTo>
                    <a:pt x="78" y="161"/>
                    <a:pt x="78" y="161"/>
                    <a:pt x="78" y="161"/>
                  </a:cubicBezTo>
                  <a:cubicBezTo>
                    <a:pt x="4" y="208"/>
                    <a:pt x="4" y="208"/>
                    <a:pt x="4" y="208"/>
                  </a:cubicBezTo>
                  <a:cubicBezTo>
                    <a:pt x="1" y="210"/>
                    <a:pt x="0" y="213"/>
                    <a:pt x="2" y="216"/>
                  </a:cubicBezTo>
                  <a:cubicBezTo>
                    <a:pt x="3" y="218"/>
                    <a:pt x="5" y="219"/>
                    <a:pt x="7" y="219"/>
                  </a:cubicBezTo>
                  <a:cubicBezTo>
                    <a:pt x="8" y="219"/>
                    <a:pt x="9" y="219"/>
                    <a:pt x="10" y="218"/>
                  </a:cubicBezTo>
                  <a:cubicBezTo>
                    <a:pt x="89" y="169"/>
                    <a:pt x="89" y="169"/>
                    <a:pt x="89" y="169"/>
                  </a:cubicBezTo>
                  <a:cubicBezTo>
                    <a:pt x="168" y="218"/>
                    <a:pt x="168" y="218"/>
                    <a:pt x="168" y="218"/>
                  </a:cubicBezTo>
                  <a:cubicBezTo>
                    <a:pt x="169" y="219"/>
                    <a:pt x="170" y="219"/>
                    <a:pt x="171" y="219"/>
                  </a:cubicBezTo>
                  <a:cubicBezTo>
                    <a:pt x="173" y="219"/>
                    <a:pt x="175" y="218"/>
                    <a:pt x="176" y="216"/>
                  </a:cubicBezTo>
                  <a:cubicBezTo>
                    <a:pt x="178" y="213"/>
                    <a:pt x="177" y="210"/>
                    <a:pt x="174" y="208"/>
                  </a:cubicBezTo>
                  <a:close/>
                  <a:moveTo>
                    <a:pt x="18" y="110"/>
                  </a:moveTo>
                  <a:cubicBezTo>
                    <a:pt x="89" y="65"/>
                    <a:pt x="89" y="65"/>
                    <a:pt x="89" y="65"/>
                  </a:cubicBezTo>
                  <a:cubicBezTo>
                    <a:pt x="160" y="110"/>
                    <a:pt x="160" y="110"/>
                    <a:pt x="160" y="110"/>
                  </a:cubicBezTo>
                  <a:cubicBezTo>
                    <a:pt x="89" y="154"/>
                    <a:pt x="89" y="154"/>
                    <a:pt x="89" y="154"/>
                  </a:cubicBezTo>
                  <a:lnTo>
                    <a:pt x="18" y="11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45" name="Freeform 46"/>
            <p:cNvSpPr>
              <a:spLocks/>
            </p:cNvSpPr>
            <p:nvPr/>
          </p:nvSpPr>
          <p:spPr bwMode="auto">
            <a:xfrm>
              <a:off x="6744" y="799"/>
              <a:ext cx="120" cy="38"/>
            </a:xfrm>
            <a:custGeom>
              <a:avLst/>
              <a:gdLst>
                <a:gd name="T0" fmla="*/ 250 w 250"/>
                <a:gd name="T1" fmla="*/ 72 h 81"/>
                <a:gd name="T2" fmla="*/ 241 w 250"/>
                <a:gd name="T3" fmla="*/ 81 h 81"/>
                <a:gd name="T4" fmla="*/ 9 w 250"/>
                <a:gd name="T5" fmla="*/ 81 h 81"/>
                <a:gd name="T6" fmla="*/ 0 w 250"/>
                <a:gd name="T7" fmla="*/ 72 h 81"/>
                <a:gd name="T8" fmla="*/ 0 w 250"/>
                <a:gd name="T9" fmla="*/ 9 h 81"/>
                <a:gd name="T10" fmla="*/ 9 w 250"/>
                <a:gd name="T11" fmla="*/ 0 h 81"/>
                <a:gd name="T12" fmla="*/ 241 w 250"/>
                <a:gd name="T13" fmla="*/ 0 h 81"/>
                <a:gd name="T14" fmla="*/ 250 w 250"/>
                <a:gd name="T15" fmla="*/ 9 h 81"/>
                <a:gd name="T16" fmla="*/ 250 w 250"/>
                <a:gd name="T17" fmla="*/ 72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0" h="81">
                  <a:moveTo>
                    <a:pt x="250" y="72"/>
                  </a:moveTo>
                  <a:cubicBezTo>
                    <a:pt x="250" y="77"/>
                    <a:pt x="246" y="81"/>
                    <a:pt x="241" y="81"/>
                  </a:cubicBezTo>
                  <a:cubicBezTo>
                    <a:pt x="9" y="81"/>
                    <a:pt x="9" y="81"/>
                    <a:pt x="9" y="81"/>
                  </a:cubicBezTo>
                  <a:cubicBezTo>
                    <a:pt x="4" y="81"/>
                    <a:pt x="0" y="77"/>
                    <a:pt x="0" y="72"/>
                  </a:cubicBezTo>
                  <a:cubicBezTo>
                    <a:pt x="0" y="9"/>
                    <a:pt x="0" y="9"/>
                    <a:pt x="0" y="9"/>
                  </a:cubicBezTo>
                  <a:cubicBezTo>
                    <a:pt x="0" y="4"/>
                    <a:pt x="4" y="0"/>
                    <a:pt x="9" y="0"/>
                  </a:cubicBezTo>
                  <a:cubicBezTo>
                    <a:pt x="241" y="0"/>
                    <a:pt x="241" y="0"/>
                    <a:pt x="241" y="0"/>
                  </a:cubicBezTo>
                  <a:cubicBezTo>
                    <a:pt x="246" y="0"/>
                    <a:pt x="250" y="4"/>
                    <a:pt x="250" y="9"/>
                  </a:cubicBezTo>
                  <a:lnTo>
                    <a:pt x="250" y="72"/>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46" name="Freeform 47"/>
            <p:cNvSpPr>
              <a:spLocks/>
            </p:cNvSpPr>
            <p:nvPr/>
          </p:nvSpPr>
          <p:spPr bwMode="auto">
            <a:xfrm>
              <a:off x="6744" y="805"/>
              <a:ext cx="114" cy="32"/>
            </a:xfrm>
            <a:custGeom>
              <a:avLst/>
              <a:gdLst>
                <a:gd name="T0" fmla="*/ 22 w 236"/>
                <a:gd name="T1" fmla="*/ 55 h 68"/>
                <a:gd name="T2" fmla="*/ 14 w 236"/>
                <a:gd name="T3" fmla="*/ 46 h 68"/>
                <a:gd name="T4" fmla="*/ 14 w 236"/>
                <a:gd name="T5" fmla="*/ 0 h 68"/>
                <a:gd name="T6" fmla="*/ 0 w 236"/>
                <a:gd name="T7" fmla="*/ 0 h 68"/>
                <a:gd name="T8" fmla="*/ 0 w 236"/>
                <a:gd name="T9" fmla="*/ 59 h 68"/>
                <a:gd name="T10" fmla="*/ 9 w 236"/>
                <a:gd name="T11" fmla="*/ 68 h 68"/>
                <a:gd name="T12" fmla="*/ 236 w 236"/>
                <a:gd name="T13" fmla="*/ 68 h 68"/>
                <a:gd name="T14" fmla="*/ 236 w 236"/>
                <a:gd name="T15" fmla="*/ 55 h 68"/>
                <a:gd name="T16" fmla="*/ 22 w 236"/>
                <a:gd name="T17" fmla="*/ 55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6" h="68">
                  <a:moveTo>
                    <a:pt x="22" y="55"/>
                  </a:moveTo>
                  <a:cubicBezTo>
                    <a:pt x="17" y="55"/>
                    <a:pt x="14" y="51"/>
                    <a:pt x="14" y="46"/>
                  </a:cubicBezTo>
                  <a:cubicBezTo>
                    <a:pt x="14" y="0"/>
                    <a:pt x="14" y="0"/>
                    <a:pt x="14" y="0"/>
                  </a:cubicBezTo>
                  <a:cubicBezTo>
                    <a:pt x="0" y="0"/>
                    <a:pt x="0" y="0"/>
                    <a:pt x="0" y="0"/>
                  </a:cubicBezTo>
                  <a:cubicBezTo>
                    <a:pt x="0" y="59"/>
                    <a:pt x="0" y="59"/>
                    <a:pt x="0" y="59"/>
                  </a:cubicBezTo>
                  <a:cubicBezTo>
                    <a:pt x="0" y="64"/>
                    <a:pt x="4" y="68"/>
                    <a:pt x="9" y="68"/>
                  </a:cubicBezTo>
                  <a:cubicBezTo>
                    <a:pt x="236" y="68"/>
                    <a:pt x="236" y="68"/>
                    <a:pt x="236" y="68"/>
                  </a:cubicBezTo>
                  <a:cubicBezTo>
                    <a:pt x="236" y="55"/>
                    <a:pt x="236" y="55"/>
                    <a:pt x="236" y="55"/>
                  </a:cubicBezTo>
                  <a:lnTo>
                    <a:pt x="22" y="55"/>
                  </a:lnTo>
                  <a:close/>
                </a:path>
              </a:pathLst>
            </a:custGeom>
            <a:solidFill>
              <a:srgbClr val="DB7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47" name="Freeform 48"/>
            <p:cNvSpPr>
              <a:spLocks/>
            </p:cNvSpPr>
            <p:nvPr/>
          </p:nvSpPr>
          <p:spPr bwMode="auto">
            <a:xfrm>
              <a:off x="6744" y="799"/>
              <a:ext cx="120" cy="38"/>
            </a:xfrm>
            <a:custGeom>
              <a:avLst/>
              <a:gdLst>
                <a:gd name="T0" fmla="*/ 241 w 250"/>
                <a:gd name="T1" fmla="*/ 81 h 81"/>
                <a:gd name="T2" fmla="*/ 236 w 250"/>
                <a:gd name="T3" fmla="*/ 81 h 81"/>
                <a:gd name="T4" fmla="*/ 236 w 250"/>
                <a:gd name="T5" fmla="*/ 22 h 81"/>
                <a:gd name="T6" fmla="*/ 228 w 250"/>
                <a:gd name="T7" fmla="*/ 13 h 81"/>
                <a:gd name="T8" fmla="*/ 0 w 250"/>
                <a:gd name="T9" fmla="*/ 13 h 81"/>
                <a:gd name="T10" fmla="*/ 0 w 250"/>
                <a:gd name="T11" fmla="*/ 9 h 81"/>
                <a:gd name="T12" fmla="*/ 9 w 250"/>
                <a:gd name="T13" fmla="*/ 0 h 81"/>
                <a:gd name="T14" fmla="*/ 241 w 250"/>
                <a:gd name="T15" fmla="*/ 0 h 81"/>
                <a:gd name="T16" fmla="*/ 250 w 250"/>
                <a:gd name="T17" fmla="*/ 9 h 81"/>
                <a:gd name="T18" fmla="*/ 250 w 250"/>
                <a:gd name="T19" fmla="*/ 72 h 81"/>
                <a:gd name="T20" fmla="*/ 241 w 250"/>
                <a:gd name="T21" fmla="*/ 81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0" h="81">
                  <a:moveTo>
                    <a:pt x="241" y="81"/>
                  </a:moveTo>
                  <a:cubicBezTo>
                    <a:pt x="236" y="81"/>
                    <a:pt x="236" y="81"/>
                    <a:pt x="236" y="81"/>
                  </a:cubicBezTo>
                  <a:cubicBezTo>
                    <a:pt x="236" y="22"/>
                    <a:pt x="236" y="22"/>
                    <a:pt x="236" y="22"/>
                  </a:cubicBezTo>
                  <a:cubicBezTo>
                    <a:pt x="236" y="17"/>
                    <a:pt x="232" y="13"/>
                    <a:pt x="228" y="13"/>
                  </a:cubicBezTo>
                  <a:cubicBezTo>
                    <a:pt x="0" y="13"/>
                    <a:pt x="0" y="13"/>
                    <a:pt x="0" y="13"/>
                  </a:cubicBezTo>
                  <a:cubicBezTo>
                    <a:pt x="0" y="9"/>
                    <a:pt x="0" y="9"/>
                    <a:pt x="0" y="9"/>
                  </a:cubicBezTo>
                  <a:cubicBezTo>
                    <a:pt x="0" y="4"/>
                    <a:pt x="4" y="0"/>
                    <a:pt x="9" y="0"/>
                  </a:cubicBezTo>
                  <a:cubicBezTo>
                    <a:pt x="241" y="0"/>
                    <a:pt x="241" y="0"/>
                    <a:pt x="241" y="0"/>
                  </a:cubicBezTo>
                  <a:cubicBezTo>
                    <a:pt x="246" y="0"/>
                    <a:pt x="250" y="4"/>
                    <a:pt x="250" y="9"/>
                  </a:cubicBezTo>
                  <a:cubicBezTo>
                    <a:pt x="250" y="72"/>
                    <a:pt x="250" y="72"/>
                    <a:pt x="250" y="72"/>
                  </a:cubicBezTo>
                  <a:cubicBezTo>
                    <a:pt x="250" y="77"/>
                    <a:pt x="246" y="81"/>
                    <a:pt x="241" y="81"/>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48" name="Oval 49"/>
            <p:cNvSpPr>
              <a:spLocks noChangeArrowheads="1"/>
            </p:cNvSpPr>
            <p:nvPr/>
          </p:nvSpPr>
          <p:spPr bwMode="auto">
            <a:xfrm>
              <a:off x="6755" y="822"/>
              <a:ext cx="30" cy="29"/>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49" name="Oval 50"/>
            <p:cNvSpPr>
              <a:spLocks noChangeArrowheads="1"/>
            </p:cNvSpPr>
            <p:nvPr/>
          </p:nvSpPr>
          <p:spPr bwMode="auto">
            <a:xfrm>
              <a:off x="6761" y="828"/>
              <a:ext cx="18" cy="17"/>
            </a:xfrm>
            <a:prstGeom prst="ellipse">
              <a:avLst/>
            </a:pr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50" name="Freeform 51"/>
            <p:cNvSpPr>
              <a:spLocks/>
            </p:cNvSpPr>
            <p:nvPr/>
          </p:nvSpPr>
          <p:spPr bwMode="auto">
            <a:xfrm>
              <a:off x="6761" y="831"/>
              <a:ext cx="15" cy="14"/>
            </a:xfrm>
            <a:custGeom>
              <a:avLst/>
              <a:gdLst>
                <a:gd name="T0" fmla="*/ 18 w 31"/>
                <a:gd name="T1" fmla="*/ 31 h 31"/>
                <a:gd name="T2" fmla="*/ 31 w 31"/>
                <a:gd name="T3" fmla="*/ 26 h 31"/>
                <a:gd name="T4" fmla="*/ 6 w 31"/>
                <a:gd name="T5" fmla="*/ 0 h 31"/>
                <a:gd name="T6" fmla="*/ 0 w 31"/>
                <a:gd name="T7" fmla="*/ 13 h 31"/>
                <a:gd name="T8" fmla="*/ 18 w 31"/>
                <a:gd name="T9" fmla="*/ 31 h 31"/>
              </a:gdLst>
              <a:ahLst/>
              <a:cxnLst>
                <a:cxn ang="0">
                  <a:pos x="T0" y="T1"/>
                </a:cxn>
                <a:cxn ang="0">
                  <a:pos x="T2" y="T3"/>
                </a:cxn>
                <a:cxn ang="0">
                  <a:pos x="T4" y="T5"/>
                </a:cxn>
                <a:cxn ang="0">
                  <a:pos x="T6" y="T7"/>
                </a:cxn>
                <a:cxn ang="0">
                  <a:pos x="T8" y="T9"/>
                </a:cxn>
              </a:cxnLst>
              <a:rect l="0" t="0" r="r" b="b"/>
              <a:pathLst>
                <a:path w="31" h="31">
                  <a:moveTo>
                    <a:pt x="18" y="31"/>
                  </a:moveTo>
                  <a:cubicBezTo>
                    <a:pt x="23" y="31"/>
                    <a:pt x="28" y="29"/>
                    <a:pt x="31" y="26"/>
                  </a:cubicBezTo>
                  <a:cubicBezTo>
                    <a:pt x="6" y="0"/>
                    <a:pt x="6" y="0"/>
                    <a:pt x="6" y="0"/>
                  </a:cubicBezTo>
                  <a:cubicBezTo>
                    <a:pt x="2" y="4"/>
                    <a:pt x="0" y="8"/>
                    <a:pt x="0" y="13"/>
                  </a:cubicBezTo>
                  <a:cubicBezTo>
                    <a:pt x="0" y="23"/>
                    <a:pt x="8" y="31"/>
                    <a:pt x="18" y="31"/>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51" name="Oval 52"/>
            <p:cNvSpPr>
              <a:spLocks noChangeArrowheads="1"/>
            </p:cNvSpPr>
            <p:nvPr/>
          </p:nvSpPr>
          <p:spPr bwMode="auto">
            <a:xfrm>
              <a:off x="6823" y="822"/>
              <a:ext cx="30" cy="29"/>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52" name="Oval 53"/>
            <p:cNvSpPr>
              <a:spLocks noChangeArrowheads="1"/>
            </p:cNvSpPr>
            <p:nvPr/>
          </p:nvSpPr>
          <p:spPr bwMode="auto">
            <a:xfrm>
              <a:off x="6829" y="828"/>
              <a:ext cx="18" cy="17"/>
            </a:xfrm>
            <a:prstGeom prst="ellipse">
              <a:avLst/>
            </a:pr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53" name="Freeform 54"/>
            <p:cNvSpPr>
              <a:spLocks/>
            </p:cNvSpPr>
            <p:nvPr/>
          </p:nvSpPr>
          <p:spPr bwMode="auto">
            <a:xfrm>
              <a:off x="6829" y="831"/>
              <a:ext cx="15" cy="14"/>
            </a:xfrm>
            <a:custGeom>
              <a:avLst/>
              <a:gdLst>
                <a:gd name="T0" fmla="*/ 18 w 31"/>
                <a:gd name="T1" fmla="*/ 31 h 31"/>
                <a:gd name="T2" fmla="*/ 31 w 31"/>
                <a:gd name="T3" fmla="*/ 26 h 31"/>
                <a:gd name="T4" fmla="*/ 6 w 31"/>
                <a:gd name="T5" fmla="*/ 0 h 31"/>
                <a:gd name="T6" fmla="*/ 0 w 31"/>
                <a:gd name="T7" fmla="*/ 13 h 31"/>
                <a:gd name="T8" fmla="*/ 18 w 31"/>
                <a:gd name="T9" fmla="*/ 31 h 31"/>
              </a:gdLst>
              <a:ahLst/>
              <a:cxnLst>
                <a:cxn ang="0">
                  <a:pos x="T0" y="T1"/>
                </a:cxn>
                <a:cxn ang="0">
                  <a:pos x="T2" y="T3"/>
                </a:cxn>
                <a:cxn ang="0">
                  <a:pos x="T4" y="T5"/>
                </a:cxn>
                <a:cxn ang="0">
                  <a:pos x="T6" y="T7"/>
                </a:cxn>
                <a:cxn ang="0">
                  <a:pos x="T8" y="T9"/>
                </a:cxn>
              </a:cxnLst>
              <a:rect l="0" t="0" r="r" b="b"/>
              <a:pathLst>
                <a:path w="31" h="31">
                  <a:moveTo>
                    <a:pt x="18" y="31"/>
                  </a:moveTo>
                  <a:cubicBezTo>
                    <a:pt x="23" y="31"/>
                    <a:pt x="28" y="29"/>
                    <a:pt x="31" y="26"/>
                  </a:cubicBezTo>
                  <a:cubicBezTo>
                    <a:pt x="6" y="0"/>
                    <a:pt x="6" y="0"/>
                    <a:pt x="6" y="0"/>
                  </a:cubicBezTo>
                  <a:cubicBezTo>
                    <a:pt x="2" y="4"/>
                    <a:pt x="0" y="8"/>
                    <a:pt x="0" y="13"/>
                  </a:cubicBezTo>
                  <a:cubicBezTo>
                    <a:pt x="0" y="23"/>
                    <a:pt x="8" y="31"/>
                    <a:pt x="18" y="31"/>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54" name="Freeform 55"/>
            <p:cNvSpPr>
              <a:spLocks noEditPoints="1"/>
            </p:cNvSpPr>
            <p:nvPr/>
          </p:nvSpPr>
          <p:spPr bwMode="auto">
            <a:xfrm>
              <a:off x="6740" y="638"/>
              <a:ext cx="128" cy="75"/>
            </a:xfrm>
            <a:custGeom>
              <a:avLst/>
              <a:gdLst>
                <a:gd name="T0" fmla="*/ 258 w 266"/>
                <a:gd name="T1" fmla="*/ 0 h 163"/>
                <a:gd name="T2" fmla="*/ 8 w 266"/>
                <a:gd name="T3" fmla="*/ 0 h 163"/>
                <a:gd name="T4" fmla="*/ 0 w 266"/>
                <a:gd name="T5" fmla="*/ 8 h 163"/>
                <a:gd name="T6" fmla="*/ 8 w 266"/>
                <a:gd name="T7" fmla="*/ 16 h 163"/>
                <a:gd name="T8" fmla="*/ 23 w 266"/>
                <a:gd name="T9" fmla="*/ 16 h 163"/>
                <a:gd name="T10" fmla="*/ 23 w 266"/>
                <a:gd name="T11" fmla="*/ 102 h 163"/>
                <a:gd name="T12" fmla="*/ 17 w 266"/>
                <a:gd name="T13" fmla="*/ 102 h 163"/>
                <a:gd name="T14" fmla="*/ 8 w 266"/>
                <a:gd name="T15" fmla="*/ 111 h 163"/>
                <a:gd name="T16" fmla="*/ 8 w 266"/>
                <a:gd name="T17" fmla="*/ 155 h 163"/>
                <a:gd name="T18" fmla="*/ 17 w 266"/>
                <a:gd name="T19" fmla="*/ 163 h 163"/>
                <a:gd name="T20" fmla="*/ 249 w 266"/>
                <a:gd name="T21" fmla="*/ 163 h 163"/>
                <a:gd name="T22" fmla="*/ 258 w 266"/>
                <a:gd name="T23" fmla="*/ 155 h 163"/>
                <a:gd name="T24" fmla="*/ 258 w 266"/>
                <a:gd name="T25" fmla="*/ 111 h 163"/>
                <a:gd name="T26" fmla="*/ 249 w 266"/>
                <a:gd name="T27" fmla="*/ 102 h 163"/>
                <a:gd name="T28" fmla="*/ 243 w 266"/>
                <a:gd name="T29" fmla="*/ 102 h 163"/>
                <a:gd name="T30" fmla="*/ 243 w 266"/>
                <a:gd name="T31" fmla="*/ 16 h 163"/>
                <a:gd name="T32" fmla="*/ 258 w 266"/>
                <a:gd name="T33" fmla="*/ 16 h 163"/>
                <a:gd name="T34" fmla="*/ 266 w 266"/>
                <a:gd name="T35" fmla="*/ 8 h 163"/>
                <a:gd name="T36" fmla="*/ 258 w 266"/>
                <a:gd name="T37" fmla="*/ 0 h 163"/>
                <a:gd name="T38" fmla="*/ 189 w 266"/>
                <a:gd name="T39" fmla="*/ 16 h 163"/>
                <a:gd name="T40" fmla="*/ 189 w 266"/>
                <a:gd name="T41" fmla="*/ 102 h 163"/>
                <a:gd name="T42" fmla="*/ 160 w 266"/>
                <a:gd name="T43" fmla="*/ 102 h 163"/>
                <a:gd name="T44" fmla="*/ 160 w 266"/>
                <a:gd name="T45" fmla="*/ 16 h 163"/>
                <a:gd name="T46" fmla="*/ 189 w 266"/>
                <a:gd name="T47" fmla="*/ 16 h 163"/>
                <a:gd name="T48" fmla="*/ 148 w 266"/>
                <a:gd name="T49" fmla="*/ 16 h 163"/>
                <a:gd name="T50" fmla="*/ 148 w 266"/>
                <a:gd name="T51" fmla="*/ 102 h 163"/>
                <a:gd name="T52" fmla="*/ 118 w 266"/>
                <a:gd name="T53" fmla="*/ 102 h 163"/>
                <a:gd name="T54" fmla="*/ 118 w 266"/>
                <a:gd name="T55" fmla="*/ 16 h 163"/>
                <a:gd name="T56" fmla="*/ 148 w 266"/>
                <a:gd name="T57" fmla="*/ 16 h 163"/>
                <a:gd name="T58" fmla="*/ 106 w 266"/>
                <a:gd name="T59" fmla="*/ 16 h 163"/>
                <a:gd name="T60" fmla="*/ 106 w 266"/>
                <a:gd name="T61" fmla="*/ 102 h 163"/>
                <a:gd name="T62" fmla="*/ 77 w 266"/>
                <a:gd name="T63" fmla="*/ 102 h 163"/>
                <a:gd name="T64" fmla="*/ 77 w 266"/>
                <a:gd name="T65" fmla="*/ 16 h 163"/>
                <a:gd name="T66" fmla="*/ 106 w 266"/>
                <a:gd name="T67" fmla="*/ 16 h 163"/>
                <a:gd name="T68" fmla="*/ 35 w 266"/>
                <a:gd name="T69" fmla="*/ 16 h 163"/>
                <a:gd name="T70" fmla="*/ 65 w 266"/>
                <a:gd name="T71" fmla="*/ 16 h 163"/>
                <a:gd name="T72" fmla="*/ 65 w 266"/>
                <a:gd name="T73" fmla="*/ 102 h 163"/>
                <a:gd name="T74" fmla="*/ 35 w 266"/>
                <a:gd name="T75" fmla="*/ 102 h 163"/>
                <a:gd name="T76" fmla="*/ 35 w 266"/>
                <a:gd name="T77" fmla="*/ 16 h 163"/>
                <a:gd name="T78" fmla="*/ 201 w 266"/>
                <a:gd name="T79" fmla="*/ 102 h 163"/>
                <a:gd name="T80" fmla="*/ 201 w 266"/>
                <a:gd name="T81" fmla="*/ 16 h 163"/>
                <a:gd name="T82" fmla="*/ 231 w 266"/>
                <a:gd name="T83" fmla="*/ 16 h 163"/>
                <a:gd name="T84" fmla="*/ 231 w 266"/>
                <a:gd name="T85" fmla="*/ 102 h 163"/>
                <a:gd name="T86" fmla="*/ 201 w 266"/>
                <a:gd name="T87" fmla="*/ 102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66" h="163">
                  <a:moveTo>
                    <a:pt x="258" y="0"/>
                  </a:moveTo>
                  <a:cubicBezTo>
                    <a:pt x="8" y="0"/>
                    <a:pt x="8" y="0"/>
                    <a:pt x="8" y="0"/>
                  </a:cubicBezTo>
                  <a:cubicBezTo>
                    <a:pt x="4" y="0"/>
                    <a:pt x="0" y="4"/>
                    <a:pt x="0" y="8"/>
                  </a:cubicBezTo>
                  <a:cubicBezTo>
                    <a:pt x="0" y="13"/>
                    <a:pt x="4" y="16"/>
                    <a:pt x="8" y="16"/>
                  </a:cubicBezTo>
                  <a:cubicBezTo>
                    <a:pt x="23" y="16"/>
                    <a:pt x="23" y="16"/>
                    <a:pt x="23" y="16"/>
                  </a:cubicBezTo>
                  <a:cubicBezTo>
                    <a:pt x="23" y="102"/>
                    <a:pt x="23" y="102"/>
                    <a:pt x="23" y="102"/>
                  </a:cubicBezTo>
                  <a:cubicBezTo>
                    <a:pt x="17" y="102"/>
                    <a:pt x="17" y="102"/>
                    <a:pt x="17" y="102"/>
                  </a:cubicBezTo>
                  <a:cubicBezTo>
                    <a:pt x="12" y="102"/>
                    <a:pt x="8" y="106"/>
                    <a:pt x="8" y="111"/>
                  </a:cubicBezTo>
                  <a:cubicBezTo>
                    <a:pt x="8" y="155"/>
                    <a:pt x="8" y="155"/>
                    <a:pt x="8" y="155"/>
                  </a:cubicBezTo>
                  <a:cubicBezTo>
                    <a:pt x="8" y="160"/>
                    <a:pt x="12" y="163"/>
                    <a:pt x="17" y="163"/>
                  </a:cubicBezTo>
                  <a:cubicBezTo>
                    <a:pt x="249" y="163"/>
                    <a:pt x="249" y="163"/>
                    <a:pt x="249" y="163"/>
                  </a:cubicBezTo>
                  <a:cubicBezTo>
                    <a:pt x="254" y="163"/>
                    <a:pt x="258" y="160"/>
                    <a:pt x="258" y="155"/>
                  </a:cubicBezTo>
                  <a:cubicBezTo>
                    <a:pt x="258" y="111"/>
                    <a:pt x="258" y="111"/>
                    <a:pt x="258" y="111"/>
                  </a:cubicBezTo>
                  <a:cubicBezTo>
                    <a:pt x="258" y="106"/>
                    <a:pt x="254" y="102"/>
                    <a:pt x="249" y="102"/>
                  </a:cubicBezTo>
                  <a:cubicBezTo>
                    <a:pt x="243" y="102"/>
                    <a:pt x="243" y="102"/>
                    <a:pt x="243" y="102"/>
                  </a:cubicBezTo>
                  <a:cubicBezTo>
                    <a:pt x="243" y="16"/>
                    <a:pt x="243" y="16"/>
                    <a:pt x="243" y="16"/>
                  </a:cubicBezTo>
                  <a:cubicBezTo>
                    <a:pt x="258" y="16"/>
                    <a:pt x="258" y="16"/>
                    <a:pt x="258" y="16"/>
                  </a:cubicBezTo>
                  <a:cubicBezTo>
                    <a:pt x="262" y="16"/>
                    <a:pt x="266" y="13"/>
                    <a:pt x="266" y="8"/>
                  </a:cubicBezTo>
                  <a:cubicBezTo>
                    <a:pt x="266" y="4"/>
                    <a:pt x="262" y="0"/>
                    <a:pt x="258" y="0"/>
                  </a:cubicBezTo>
                  <a:close/>
                  <a:moveTo>
                    <a:pt x="189" y="16"/>
                  </a:moveTo>
                  <a:cubicBezTo>
                    <a:pt x="189" y="102"/>
                    <a:pt x="189" y="102"/>
                    <a:pt x="189" y="102"/>
                  </a:cubicBezTo>
                  <a:cubicBezTo>
                    <a:pt x="160" y="102"/>
                    <a:pt x="160" y="102"/>
                    <a:pt x="160" y="102"/>
                  </a:cubicBezTo>
                  <a:cubicBezTo>
                    <a:pt x="160" y="16"/>
                    <a:pt x="160" y="16"/>
                    <a:pt x="160" y="16"/>
                  </a:cubicBezTo>
                  <a:lnTo>
                    <a:pt x="189" y="16"/>
                  </a:lnTo>
                  <a:close/>
                  <a:moveTo>
                    <a:pt x="148" y="16"/>
                  </a:moveTo>
                  <a:cubicBezTo>
                    <a:pt x="148" y="102"/>
                    <a:pt x="148" y="102"/>
                    <a:pt x="148" y="102"/>
                  </a:cubicBezTo>
                  <a:cubicBezTo>
                    <a:pt x="118" y="102"/>
                    <a:pt x="118" y="102"/>
                    <a:pt x="118" y="102"/>
                  </a:cubicBezTo>
                  <a:cubicBezTo>
                    <a:pt x="118" y="16"/>
                    <a:pt x="118" y="16"/>
                    <a:pt x="118" y="16"/>
                  </a:cubicBezTo>
                  <a:lnTo>
                    <a:pt x="148" y="16"/>
                  </a:lnTo>
                  <a:close/>
                  <a:moveTo>
                    <a:pt x="106" y="16"/>
                  </a:moveTo>
                  <a:cubicBezTo>
                    <a:pt x="106" y="102"/>
                    <a:pt x="106" y="102"/>
                    <a:pt x="106" y="102"/>
                  </a:cubicBezTo>
                  <a:cubicBezTo>
                    <a:pt x="77" y="102"/>
                    <a:pt x="77" y="102"/>
                    <a:pt x="77" y="102"/>
                  </a:cubicBezTo>
                  <a:cubicBezTo>
                    <a:pt x="77" y="16"/>
                    <a:pt x="77" y="16"/>
                    <a:pt x="77" y="16"/>
                  </a:cubicBezTo>
                  <a:lnTo>
                    <a:pt x="106" y="16"/>
                  </a:lnTo>
                  <a:close/>
                  <a:moveTo>
                    <a:pt x="35" y="16"/>
                  </a:moveTo>
                  <a:cubicBezTo>
                    <a:pt x="65" y="16"/>
                    <a:pt x="65" y="16"/>
                    <a:pt x="65" y="16"/>
                  </a:cubicBezTo>
                  <a:cubicBezTo>
                    <a:pt x="65" y="102"/>
                    <a:pt x="65" y="102"/>
                    <a:pt x="65" y="102"/>
                  </a:cubicBezTo>
                  <a:cubicBezTo>
                    <a:pt x="35" y="102"/>
                    <a:pt x="35" y="102"/>
                    <a:pt x="35" y="102"/>
                  </a:cubicBezTo>
                  <a:lnTo>
                    <a:pt x="35" y="16"/>
                  </a:lnTo>
                  <a:close/>
                  <a:moveTo>
                    <a:pt x="201" y="102"/>
                  </a:moveTo>
                  <a:cubicBezTo>
                    <a:pt x="201" y="16"/>
                    <a:pt x="201" y="16"/>
                    <a:pt x="201" y="16"/>
                  </a:cubicBezTo>
                  <a:cubicBezTo>
                    <a:pt x="231" y="16"/>
                    <a:pt x="231" y="16"/>
                    <a:pt x="231" y="16"/>
                  </a:cubicBezTo>
                  <a:cubicBezTo>
                    <a:pt x="231" y="102"/>
                    <a:pt x="231" y="102"/>
                    <a:pt x="231" y="102"/>
                  </a:cubicBezTo>
                  <a:lnTo>
                    <a:pt x="201" y="102"/>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55" name="Freeform 56"/>
            <p:cNvSpPr>
              <a:spLocks/>
            </p:cNvSpPr>
            <p:nvPr/>
          </p:nvSpPr>
          <p:spPr bwMode="auto">
            <a:xfrm>
              <a:off x="6744" y="692"/>
              <a:ext cx="114" cy="21"/>
            </a:xfrm>
            <a:custGeom>
              <a:avLst/>
              <a:gdLst>
                <a:gd name="T0" fmla="*/ 22 w 236"/>
                <a:gd name="T1" fmla="*/ 34 h 47"/>
                <a:gd name="T2" fmla="*/ 14 w 236"/>
                <a:gd name="T3" fmla="*/ 25 h 47"/>
                <a:gd name="T4" fmla="*/ 14 w 236"/>
                <a:gd name="T5" fmla="*/ 0 h 47"/>
                <a:gd name="T6" fmla="*/ 0 w 236"/>
                <a:gd name="T7" fmla="*/ 0 h 47"/>
                <a:gd name="T8" fmla="*/ 0 w 236"/>
                <a:gd name="T9" fmla="*/ 39 h 47"/>
                <a:gd name="T10" fmla="*/ 9 w 236"/>
                <a:gd name="T11" fmla="*/ 47 h 47"/>
                <a:gd name="T12" fmla="*/ 236 w 236"/>
                <a:gd name="T13" fmla="*/ 47 h 47"/>
                <a:gd name="T14" fmla="*/ 236 w 236"/>
                <a:gd name="T15" fmla="*/ 34 h 47"/>
                <a:gd name="T16" fmla="*/ 22 w 236"/>
                <a:gd name="T17" fmla="*/ 34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6" h="47">
                  <a:moveTo>
                    <a:pt x="22" y="34"/>
                  </a:moveTo>
                  <a:cubicBezTo>
                    <a:pt x="17" y="34"/>
                    <a:pt x="14" y="30"/>
                    <a:pt x="14" y="25"/>
                  </a:cubicBezTo>
                  <a:cubicBezTo>
                    <a:pt x="14" y="0"/>
                    <a:pt x="14" y="0"/>
                    <a:pt x="14" y="0"/>
                  </a:cubicBezTo>
                  <a:cubicBezTo>
                    <a:pt x="0" y="0"/>
                    <a:pt x="0" y="0"/>
                    <a:pt x="0" y="0"/>
                  </a:cubicBezTo>
                  <a:cubicBezTo>
                    <a:pt x="0" y="39"/>
                    <a:pt x="0" y="39"/>
                    <a:pt x="0" y="39"/>
                  </a:cubicBezTo>
                  <a:cubicBezTo>
                    <a:pt x="0" y="44"/>
                    <a:pt x="4" y="47"/>
                    <a:pt x="9" y="47"/>
                  </a:cubicBezTo>
                  <a:cubicBezTo>
                    <a:pt x="236" y="47"/>
                    <a:pt x="236" y="47"/>
                    <a:pt x="236" y="47"/>
                  </a:cubicBezTo>
                  <a:cubicBezTo>
                    <a:pt x="236" y="34"/>
                    <a:pt x="236" y="34"/>
                    <a:pt x="236" y="34"/>
                  </a:cubicBezTo>
                  <a:lnTo>
                    <a:pt x="22" y="34"/>
                  </a:lnTo>
                  <a:close/>
                </a:path>
              </a:pathLst>
            </a:custGeom>
            <a:solidFill>
              <a:srgbClr val="DB7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56" name="Freeform 57"/>
            <p:cNvSpPr>
              <a:spLocks/>
            </p:cNvSpPr>
            <p:nvPr/>
          </p:nvSpPr>
          <p:spPr bwMode="auto">
            <a:xfrm>
              <a:off x="6744" y="685"/>
              <a:ext cx="120" cy="28"/>
            </a:xfrm>
            <a:custGeom>
              <a:avLst/>
              <a:gdLst>
                <a:gd name="T0" fmla="*/ 241 w 250"/>
                <a:gd name="T1" fmla="*/ 61 h 61"/>
                <a:gd name="T2" fmla="*/ 236 w 250"/>
                <a:gd name="T3" fmla="*/ 61 h 61"/>
                <a:gd name="T4" fmla="*/ 236 w 250"/>
                <a:gd name="T5" fmla="*/ 22 h 61"/>
                <a:gd name="T6" fmla="*/ 228 w 250"/>
                <a:gd name="T7" fmla="*/ 14 h 61"/>
                <a:gd name="T8" fmla="*/ 0 w 250"/>
                <a:gd name="T9" fmla="*/ 14 h 61"/>
                <a:gd name="T10" fmla="*/ 0 w 250"/>
                <a:gd name="T11" fmla="*/ 9 h 61"/>
                <a:gd name="T12" fmla="*/ 9 w 250"/>
                <a:gd name="T13" fmla="*/ 0 h 61"/>
                <a:gd name="T14" fmla="*/ 241 w 250"/>
                <a:gd name="T15" fmla="*/ 0 h 61"/>
                <a:gd name="T16" fmla="*/ 250 w 250"/>
                <a:gd name="T17" fmla="*/ 9 h 61"/>
                <a:gd name="T18" fmla="*/ 250 w 250"/>
                <a:gd name="T19" fmla="*/ 53 h 61"/>
                <a:gd name="T20" fmla="*/ 241 w 250"/>
                <a:gd name="T21" fmla="*/ 6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0" h="61">
                  <a:moveTo>
                    <a:pt x="241" y="61"/>
                  </a:moveTo>
                  <a:cubicBezTo>
                    <a:pt x="236" y="61"/>
                    <a:pt x="236" y="61"/>
                    <a:pt x="236" y="61"/>
                  </a:cubicBezTo>
                  <a:cubicBezTo>
                    <a:pt x="236" y="22"/>
                    <a:pt x="236" y="22"/>
                    <a:pt x="236" y="22"/>
                  </a:cubicBezTo>
                  <a:cubicBezTo>
                    <a:pt x="236" y="18"/>
                    <a:pt x="232" y="14"/>
                    <a:pt x="228" y="14"/>
                  </a:cubicBezTo>
                  <a:cubicBezTo>
                    <a:pt x="0" y="14"/>
                    <a:pt x="0" y="14"/>
                    <a:pt x="0" y="14"/>
                  </a:cubicBezTo>
                  <a:cubicBezTo>
                    <a:pt x="0" y="9"/>
                    <a:pt x="0" y="9"/>
                    <a:pt x="0" y="9"/>
                  </a:cubicBezTo>
                  <a:cubicBezTo>
                    <a:pt x="0" y="4"/>
                    <a:pt x="4" y="0"/>
                    <a:pt x="9" y="0"/>
                  </a:cubicBezTo>
                  <a:cubicBezTo>
                    <a:pt x="241" y="0"/>
                    <a:pt x="241" y="0"/>
                    <a:pt x="241" y="0"/>
                  </a:cubicBezTo>
                  <a:cubicBezTo>
                    <a:pt x="246" y="0"/>
                    <a:pt x="250" y="4"/>
                    <a:pt x="250" y="9"/>
                  </a:cubicBezTo>
                  <a:cubicBezTo>
                    <a:pt x="250" y="53"/>
                    <a:pt x="250" y="53"/>
                    <a:pt x="250" y="53"/>
                  </a:cubicBezTo>
                  <a:cubicBezTo>
                    <a:pt x="250" y="58"/>
                    <a:pt x="246" y="61"/>
                    <a:pt x="241" y="61"/>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57" name="Freeform 58"/>
            <p:cNvSpPr>
              <a:spLocks/>
            </p:cNvSpPr>
            <p:nvPr/>
          </p:nvSpPr>
          <p:spPr bwMode="auto">
            <a:xfrm>
              <a:off x="7492" y="642"/>
              <a:ext cx="22" cy="104"/>
            </a:xfrm>
            <a:custGeom>
              <a:avLst/>
              <a:gdLst>
                <a:gd name="T0" fmla="*/ 39 w 45"/>
                <a:gd name="T1" fmla="*/ 180 h 226"/>
                <a:gd name="T2" fmla="*/ 33 w 45"/>
                <a:gd name="T3" fmla="*/ 180 h 226"/>
                <a:gd name="T4" fmla="*/ 33 w 45"/>
                <a:gd name="T5" fmla="*/ 0 h 226"/>
                <a:gd name="T6" fmla="*/ 12 w 45"/>
                <a:gd name="T7" fmla="*/ 0 h 226"/>
                <a:gd name="T8" fmla="*/ 12 w 45"/>
                <a:gd name="T9" fmla="*/ 180 h 226"/>
                <a:gd name="T10" fmla="*/ 5 w 45"/>
                <a:gd name="T11" fmla="*/ 180 h 226"/>
                <a:gd name="T12" fmla="*/ 0 w 45"/>
                <a:gd name="T13" fmla="*/ 186 h 226"/>
                <a:gd name="T14" fmla="*/ 0 w 45"/>
                <a:gd name="T15" fmla="*/ 226 h 226"/>
                <a:gd name="T16" fmla="*/ 45 w 45"/>
                <a:gd name="T17" fmla="*/ 226 h 226"/>
                <a:gd name="T18" fmla="*/ 45 w 45"/>
                <a:gd name="T19" fmla="*/ 186 h 226"/>
                <a:gd name="T20" fmla="*/ 39 w 45"/>
                <a:gd name="T21" fmla="*/ 180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5" h="226">
                  <a:moveTo>
                    <a:pt x="39" y="180"/>
                  </a:moveTo>
                  <a:cubicBezTo>
                    <a:pt x="33" y="180"/>
                    <a:pt x="33" y="180"/>
                    <a:pt x="33" y="180"/>
                  </a:cubicBezTo>
                  <a:cubicBezTo>
                    <a:pt x="33" y="0"/>
                    <a:pt x="33" y="0"/>
                    <a:pt x="33" y="0"/>
                  </a:cubicBezTo>
                  <a:cubicBezTo>
                    <a:pt x="12" y="0"/>
                    <a:pt x="12" y="0"/>
                    <a:pt x="12" y="0"/>
                  </a:cubicBezTo>
                  <a:cubicBezTo>
                    <a:pt x="12" y="180"/>
                    <a:pt x="12" y="180"/>
                    <a:pt x="12" y="180"/>
                  </a:cubicBezTo>
                  <a:cubicBezTo>
                    <a:pt x="5" y="180"/>
                    <a:pt x="5" y="180"/>
                    <a:pt x="5" y="180"/>
                  </a:cubicBezTo>
                  <a:cubicBezTo>
                    <a:pt x="2" y="180"/>
                    <a:pt x="0" y="182"/>
                    <a:pt x="0" y="186"/>
                  </a:cubicBezTo>
                  <a:cubicBezTo>
                    <a:pt x="0" y="226"/>
                    <a:pt x="0" y="226"/>
                    <a:pt x="0" y="226"/>
                  </a:cubicBezTo>
                  <a:cubicBezTo>
                    <a:pt x="45" y="226"/>
                    <a:pt x="45" y="226"/>
                    <a:pt x="45" y="226"/>
                  </a:cubicBezTo>
                  <a:cubicBezTo>
                    <a:pt x="45" y="186"/>
                    <a:pt x="45" y="186"/>
                    <a:pt x="45" y="186"/>
                  </a:cubicBezTo>
                  <a:cubicBezTo>
                    <a:pt x="45" y="182"/>
                    <a:pt x="42" y="180"/>
                    <a:pt x="39" y="180"/>
                  </a:cubicBezTo>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58" name="Freeform 59"/>
            <p:cNvSpPr>
              <a:spLocks/>
            </p:cNvSpPr>
            <p:nvPr/>
          </p:nvSpPr>
          <p:spPr bwMode="auto">
            <a:xfrm>
              <a:off x="7504" y="642"/>
              <a:ext cx="10" cy="104"/>
            </a:xfrm>
            <a:custGeom>
              <a:avLst/>
              <a:gdLst>
                <a:gd name="T0" fmla="*/ 14 w 20"/>
                <a:gd name="T1" fmla="*/ 180 h 226"/>
                <a:gd name="T2" fmla="*/ 8 w 20"/>
                <a:gd name="T3" fmla="*/ 180 h 226"/>
                <a:gd name="T4" fmla="*/ 8 w 20"/>
                <a:gd name="T5" fmla="*/ 0 h 226"/>
                <a:gd name="T6" fmla="*/ 0 w 20"/>
                <a:gd name="T7" fmla="*/ 0 h 226"/>
                <a:gd name="T8" fmla="*/ 0 w 20"/>
                <a:gd name="T9" fmla="*/ 180 h 226"/>
                <a:gd name="T10" fmla="*/ 6 w 20"/>
                <a:gd name="T11" fmla="*/ 180 h 226"/>
                <a:gd name="T12" fmla="*/ 12 w 20"/>
                <a:gd name="T13" fmla="*/ 186 h 226"/>
                <a:gd name="T14" fmla="*/ 12 w 20"/>
                <a:gd name="T15" fmla="*/ 226 h 226"/>
                <a:gd name="T16" fmla="*/ 20 w 20"/>
                <a:gd name="T17" fmla="*/ 226 h 226"/>
                <a:gd name="T18" fmla="*/ 20 w 20"/>
                <a:gd name="T19" fmla="*/ 186 h 226"/>
                <a:gd name="T20" fmla="*/ 14 w 20"/>
                <a:gd name="T21" fmla="*/ 180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 h="226">
                  <a:moveTo>
                    <a:pt x="14" y="180"/>
                  </a:moveTo>
                  <a:cubicBezTo>
                    <a:pt x="8" y="180"/>
                    <a:pt x="8" y="180"/>
                    <a:pt x="8" y="180"/>
                  </a:cubicBezTo>
                  <a:cubicBezTo>
                    <a:pt x="8" y="0"/>
                    <a:pt x="8" y="0"/>
                    <a:pt x="8" y="0"/>
                  </a:cubicBezTo>
                  <a:cubicBezTo>
                    <a:pt x="0" y="0"/>
                    <a:pt x="0" y="0"/>
                    <a:pt x="0" y="0"/>
                  </a:cubicBezTo>
                  <a:cubicBezTo>
                    <a:pt x="0" y="180"/>
                    <a:pt x="0" y="180"/>
                    <a:pt x="0" y="180"/>
                  </a:cubicBezTo>
                  <a:cubicBezTo>
                    <a:pt x="6" y="180"/>
                    <a:pt x="6" y="180"/>
                    <a:pt x="6" y="180"/>
                  </a:cubicBezTo>
                  <a:cubicBezTo>
                    <a:pt x="9" y="180"/>
                    <a:pt x="12" y="182"/>
                    <a:pt x="12" y="186"/>
                  </a:cubicBezTo>
                  <a:cubicBezTo>
                    <a:pt x="12" y="226"/>
                    <a:pt x="12" y="226"/>
                    <a:pt x="12" y="226"/>
                  </a:cubicBezTo>
                  <a:cubicBezTo>
                    <a:pt x="20" y="226"/>
                    <a:pt x="20" y="226"/>
                    <a:pt x="20" y="226"/>
                  </a:cubicBezTo>
                  <a:cubicBezTo>
                    <a:pt x="20" y="186"/>
                    <a:pt x="20" y="186"/>
                    <a:pt x="20" y="186"/>
                  </a:cubicBezTo>
                  <a:cubicBezTo>
                    <a:pt x="20" y="182"/>
                    <a:pt x="17" y="180"/>
                    <a:pt x="14" y="180"/>
                  </a:cubicBez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59" name="Freeform 60"/>
            <p:cNvSpPr>
              <a:spLocks/>
            </p:cNvSpPr>
            <p:nvPr/>
          </p:nvSpPr>
          <p:spPr bwMode="auto">
            <a:xfrm>
              <a:off x="7492" y="642"/>
              <a:ext cx="9" cy="104"/>
            </a:xfrm>
            <a:custGeom>
              <a:avLst/>
              <a:gdLst>
                <a:gd name="T0" fmla="*/ 19 w 19"/>
                <a:gd name="T1" fmla="*/ 0 h 226"/>
                <a:gd name="T2" fmla="*/ 12 w 19"/>
                <a:gd name="T3" fmla="*/ 0 h 226"/>
                <a:gd name="T4" fmla="*/ 12 w 19"/>
                <a:gd name="T5" fmla="*/ 180 h 226"/>
                <a:gd name="T6" fmla="*/ 5 w 19"/>
                <a:gd name="T7" fmla="*/ 180 h 226"/>
                <a:gd name="T8" fmla="*/ 0 w 19"/>
                <a:gd name="T9" fmla="*/ 186 h 226"/>
                <a:gd name="T10" fmla="*/ 0 w 19"/>
                <a:gd name="T11" fmla="*/ 226 h 226"/>
                <a:gd name="T12" fmla="*/ 7 w 19"/>
                <a:gd name="T13" fmla="*/ 226 h 226"/>
                <a:gd name="T14" fmla="*/ 7 w 19"/>
                <a:gd name="T15" fmla="*/ 186 h 226"/>
                <a:gd name="T16" fmla="*/ 13 w 19"/>
                <a:gd name="T17" fmla="*/ 180 h 226"/>
                <a:gd name="T18" fmla="*/ 19 w 19"/>
                <a:gd name="T19" fmla="*/ 180 h 226"/>
                <a:gd name="T20" fmla="*/ 19 w 19"/>
                <a:gd name="T21" fmla="*/ 0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 h="226">
                  <a:moveTo>
                    <a:pt x="19" y="0"/>
                  </a:moveTo>
                  <a:cubicBezTo>
                    <a:pt x="12" y="0"/>
                    <a:pt x="12" y="0"/>
                    <a:pt x="12" y="0"/>
                  </a:cubicBezTo>
                  <a:cubicBezTo>
                    <a:pt x="12" y="180"/>
                    <a:pt x="12" y="180"/>
                    <a:pt x="12" y="180"/>
                  </a:cubicBezTo>
                  <a:cubicBezTo>
                    <a:pt x="5" y="180"/>
                    <a:pt x="5" y="180"/>
                    <a:pt x="5" y="180"/>
                  </a:cubicBezTo>
                  <a:cubicBezTo>
                    <a:pt x="2" y="180"/>
                    <a:pt x="0" y="182"/>
                    <a:pt x="0" y="186"/>
                  </a:cubicBezTo>
                  <a:cubicBezTo>
                    <a:pt x="0" y="226"/>
                    <a:pt x="0" y="226"/>
                    <a:pt x="0" y="226"/>
                  </a:cubicBezTo>
                  <a:cubicBezTo>
                    <a:pt x="7" y="226"/>
                    <a:pt x="7" y="226"/>
                    <a:pt x="7" y="226"/>
                  </a:cubicBezTo>
                  <a:cubicBezTo>
                    <a:pt x="7" y="186"/>
                    <a:pt x="7" y="186"/>
                    <a:pt x="7" y="186"/>
                  </a:cubicBezTo>
                  <a:cubicBezTo>
                    <a:pt x="7" y="182"/>
                    <a:pt x="10" y="180"/>
                    <a:pt x="13" y="180"/>
                  </a:cubicBezTo>
                  <a:cubicBezTo>
                    <a:pt x="19" y="180"/>
                    <a:pt x="19" y="180"/>
                    <a:pt x="19" y="180"/>
                  </a:cubicBezTo>
                  <a:cubicBezTo>
                    <a:pt x="19" y="0"/>
                    <a:pt x="19" y="0"/>
                    <a:pt x="19" y="0"/>
                  </a:cubicBezTo>
                </a:path>
              </a:pathLst>
            </a:custGeom>
            <a:solidFill>
              <a:srgbClr val="FFC7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60" name="Freeform 61"/>
            <p:cNvSpPr>
              <a:spLocks/>
            </p:cNvSpPr>
            <p:nvPr/>
          </p:nvSpPr>
          <p:spPr bwMode="auto">
            <a:xfrm>
              <a:off x="7240" y="391"/>
              <a:ext cx="85" cy="81"/>
            </a:xfrm>
            <a:custGeom>
              <a:avLst/>
              <a:gdLst>
                <a:gd name="T0" fmla="*/ 85 w 85"/>
                <a:gd name="T1" fmla="*/ 53 h 81"/>
                <a:gd name="T2" fmla="*/ 56 w 85"/>
                <a:gd name="T3" fmla="*/ 81 h 81"/>
                <a:gd name="T4" fmla="*/ 0 w 85"/>
                <a:gd name="T5" fmla="*/ 28 h 81"/>
                <a:gd name="T6" fmla="*/ 30 w 85"/>
                <a:gd name="T7" fmla="*/ 0 h 81"/>
                <a:gd name="T8" fmla="*/ 85 w 85"/>
                <a:gd name="T9" fmla="*/ 53 h 81"/>
              </a:gdLst>
              <a:ahLst/>
              <a:cxnLst>
                <a:cxn ang="0">
                  <a:pos x="T0" y="T1"/>
                </a:cxn>
                <a:cxn ang="0">
                  <a:pos x="T2" y="T3"/>
                </a:cxn>
                <a:cxn ang="0">
                  <a:pos x="T4" y="T5"/>
                </a:cxn>
                <a:cxn ang="0">
                  <a:pos x="T6" y="T7"/>
                </a:cxn>
                <a:cxn ang="0">
                  <a:pos x="T8" y="T9"/>
                </a:cxn>
              </a:cxnLst>
              <a:rect l="0" t="0" r="r" b="b"/>
              <a:pathLst>
                <a:path w="85" h="81">
                  <a:moveTo>
                    <a:pt x="85" y="53"/>
                  </a:moveTo>
                  <a:lnTo>
                    <a:pt x="56" y="81"/>
                  </a:lnTo>
                  <a:lnTo>
                    <a:pt x="0" y="28"/>
                  </a:lnTo>
                  <a:lnTo>
                    <a:pt x="30" y="0"/>
                  </a:lnTo>
                  <a:lnTo>
                    <a:pt x="85" y="53"/>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61" name="Freeform 62"/>
            <p:cNvSpPr>
              <a:spLocks/>
            </p:cNvSpPr>
            <p:nvPr/>
          </p:nvSpPr>
          <p:spPr bwMode="auto">
            <a:xfrm>
              <a:off x="7063" y="221"/>
              <a:ext cx="202" cy="194"/>
            </a:xfrm>
            <a:custGeom>
              <a:avLst/>
              <a:gdLst>
                <a:gd name="T0" fmla="*/ 415 w 419"/>
                <a:gd name="T1" fmla="*/ 379 h 419"/>
                <a:gd name="T2" fmla="*/ 415 w 419"/>
                <a:gd name="T3" fmla="*/ 392 h 419"/>
                <a:gd name="T4" fmla="*/ 392 w 419"/>
                <a:gd name="T5" fmla="*/ 415 h 419"/>
                <a:gd name="T6" fmla="*/ 380 w 419"/>
                <a:gd name="T7" fmla="*/ 415 h 419"/>
                <a:gd name="T8" fmla="*/ 3 w 419"/>
                <a:gd name="T9" fmla="*/ 39 h 419"/>
                <a:gd name="T10" fmla="*/ 3 w 419"/>
                <a:gd name="T11" fmla="*/ 27 h 419"/>
                <a:gd name="T12" fmla="*/ 27 w 419"/>
                <a:gd name="T13" fmla="*/ 3 h 419"/>
                <a:gd name="T14" fmla="*/ 39 w 419"/>
                <a:gd name="T15" fmla="*/ 3 h 419"/>
                <a:gd name="T16" fmla="*/ 415 w 419"/>
                <a:gd name="T17" fmla="*/ 379 h 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9" h="419">
                  <a:moveTo>
                    <a:pt x="415" y="379"/>
                  </a:moveTo>
                  <a:cubicBezTo>
                    <a:pt x="419" y="383"/>
                    <a:pt x="419" y="388"/>
                    <a:pt x="415" y="392"/>
                  </a:cubicBezTo>
                  <a:cubicBezTo>
                    <a:pt x="392" y="415"/>
                    <a:pt x="392" y="415"/>
                    <a:pt x="392" y="415"/>
                  </a:cubicBezTo>
                  <a:cubicBezTo>
                    <a:pt x="388" y="419"/>
                    <a:pt x="383" y="419"/>
                    <a:pt x="380" y="415"/>
                  </a:cubicBezTo>
                  <a:cubicBezTo>
                    <a:pt x="3" y="39"/>
                    <a:pt x="3" y="39"/>
                    <a:pt x="3" y="39"/>
                  </a:cubicBezTo>
                  <a:cubicBezTo>
                    <a:pt x="0" y="35"/>
                    <a:pt x="0" y="30"/>
                    <a:pt x="3" y="27"/>
                  </a:cubicBezTo>
                  <a:cubicBezTo>
                    <a:pt x="27" y="3"/>
                    <a:pt x="27" y="3"/>
                    <a:pt x="27" y="3"/>
                  </a:cubicBezTo>
                  <a:cubicBezTo>
                    <a:pt x="30" y="0"/>
                    <a:pt x="36" y="0"/>
                    <a:pt x="39" y="3"/>
                  </a:cubicBezTo>
                  <a:lnTo>
                    <a:pt x="415" y="379"/>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62" name="Freeform 63"/>
            <p:cNvSpPr>
              <a:spLocks/>
            </p:cNvSpPr>
            <p:nvPr/>
          </p:nvSpPr>
          <p:spPr bwMode="auto">
            <a:xfrm>
              <a:off x="7281" y="430"/>
              <a:ext cx="372" cy="356"/>
            </a:xfrm>
            <a:custGeom>
              <a:avLst/>
              <a:gdLst>
                <a:gd name="T0" fmla="*/ 372 w 372"/>
                <a:gd name="T1" fmla="*/ 316 h 356"/>
                <a:gd name="T2" fmla="*/ 330 w 372"/>
                <a:gd name="T3" fmla="*/ 356 h 356"/>
                <a:gd name="T4" fmla="*/ 0 w 372"/>
                <a:gd name="T5" fmla="*/ 39 h 356"/>
                <a:gd name="T6" fmla="*/ 41 w 372"/>
                <a:gd name="T7" fmla="*/ 0 h 356"/>
                <a:gd name="T8" fmla="*/ 372 w 372"/>
                <a:gd name="T9" fmla="*/ 316 h 356"/>
              </a:gdLst>
              <a:ahLst/>
              <a:cxnLst>
                <a:cxn ang="0">
                  <a:pos x="T0" y="T1"/>
                </a:cxn>
                <a:cxn ang="0">
                  <a:pos x="T2" y="T3"/>
                </a:cxn>
                <a:cxn ang="0">
                  <a:pos x="T4" y="T5"/>
                </a:cxn>
                <a:cxn ang="0">
                  <a:pos x="T6" y="T7"/>
                </a:cxn>
                <a:cxn ang="0">
                  <a:pos x="T8" y="T9"/>
                </a:cxn>
              </a:cxnLst>
              <a:rect l="0" t="0" r="r" b="b"/>
              <a:pathLst>
                <a:path w="372" h="356">
                  <a:moveTo>
                    <a:pt x="372" y="316"/>
                  </a:moveTo>
                  <a:lnTo>
                    <a:pt x="330" y="356"/>
                  </a:lnTo>
                  <a:lnTo>
                    <a:pt x="0" y="39"/>
                  </a:lnTo>
                  <a:lnTo>
                    <a:pt x="41" y="0"/>
                  </a:lnTo>
                  <a:lnTo>
                    <a:pt x="372" y="316"/>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63" name="Freeform 64"/>
            <p:cNvSpPr>
              <a:spLocks/>
            </p:cNvSpPr>
            <p:nvPr/>
          </p:nvSpPr>
          <p:spPr bwMode="auto">
            <a:xfrm>
              <a:off x="7236" y="387"/>
              <a:ext cx="38" cy="35"/>
            </a:xfrm>
            <a:custGeom>
              <a:avLst/>
              <a:gdLst>
                <a:gd name="T0" fmla="*/ 9 w 79"/>
                <a:gd name="T1" fmla="*/ 77 h 77"/>
                <a:gd name="T2" fmla="*/ 4 w 79"/>
                <a:gd name="T3" fmla="*/ 75 h 77"/>
                <a:gd name="T4" fmla="*/ 4 w 79"/>
                <a:gd name="T5" fmla="*/ 64 h 77"/>
                <a:gd name="T6" fmla="*/ 64 w 79"/>
                <a:gd name="T7" fmla="*/ 3 h 77"/>
                <a:gd name="T8" fmla="*/ 75 w 79"/>
                <a:gd name="T9" fmla="*/ 3 h 77"/>
                <a:gd name="T10" fmla="*/ 75 w 79"/>
                <a:gd name="T11" fmla="*/ 15 h 77"/>
                <a:gd name="T12" fmla="*/ 15 w 79"/>
                <a:gd name="T13" fmla="*/ 75 h 77"/>
                <a:gd name="T14" fmla="*/ 9 w 79"/>
                <a:gd name="T15" fmla="*/ 77 h 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9" h="77">
                  <a:moveTo>
                    <a:pt x="9" y="77"/>
                  </a:moveTo>
                  <a:cubicBezTo>
                    <a:pt x="7" y="77"/>
                    <a:pt x="5" y="77"/>
                    <a:pt x="4" y="75"/>
                  </a:cubicBezTo>
                  <a:cubicBezTo>
                    <a:pt x="0" y="72"/>
                    <a:pt x="0" y="67"/>
                    <a:pt x="4" y="64"/>
                  </a:cubicBezTo>
                  <a:cubicBezTo>
                    <a:pt x="64" y="3"/>
                    <a:pt x="64" y="3"/>
                    <a:pt x="64" y="3"/>
                  </a:cubicBezTo>
                  <a:cubicBezTo>
                    <a:pt x="67" y="0"/>
                    <a:pt x="72" y="0"/>
                    <a:pt x="75" y="3"/>
                  </a:cubicBezTo>
                  <a:cubicBezTo>
                    <a:pt x="79" y="6"/>
                    <a:pt x="79" y="12"/>
                    <a:pt x="75" y="15"/>
                  </a:cubicBezTo>
                  <a:cubicBezTo>
                    <a:pt x="15" y="75"/>
                    <a:pt x="15" y="75"/>
                    <a:pt x="15" y="75"/>
                  </a:cubicBezTo>
                  <a:cubicBezTo>
                    <a:pt x="13" y="77"/>
                    <a:pt x="11" y="77"/>
                    <a:pt x="9" y="77"/>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64" name="Freeform 65"/>
            <p:cNvSpPr>
              <a:spLocks/>
            </p:cNvSpPr>
            <p:nvPr/>
          </p:nvSpPr>
          <p:spPr bwMode="auto">
            <a:xfrm>
              <a:off x="7142" y="297"/>
              <a:ext cx="28" cy="26"/>
            </a:xfrm>
            <a:custGeom>
              <a:avLst/>
              <a:gdLst>
                <a:gd name="T0" fmla="*/ 9 w 58"/>
                <a:gd name="T1" fmla="*/ 57 h 57"/>
                <a:gd name="T2" fmla="*/ 3 w 58"/>
                <a:gd name="T3" fmla="*/ 55 h 57"/>
                <a:gd name="T4" fmla="*/ 3 w 58"/>
                <a:gd name="T5" fmla="*/ 44 h 57"/>
                <a:gd name="T6" fmla="*/ 44 w 58"/>
                <a:gd name="T7" fmla="*/ 3 h 57"/>
                <a:gd name="T8" fmla="*/ 55 w 58"/>
                <a:gd name="T9" fmla="*/ 3 h 57"/>
                <a:gd name="T10" fmla="*/ 55 w 58"/>
                <a:gd name="T11" fmla="*/ 14 h 57"/>
                <a:gd name="T12" fmla="*/ 15 w 58"/>
                <a:gd name="T13" fmla="*/ 55 h 57"/>
                <a:gd name="T14" fmla="*/ 9 w 58"/>
                <a:gd name="T15" fmla="*/ 57 h 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8" h="57">
                  <a:moveTo>
                    <a:pt x="9" y="57"/>
                  </a:moveTo>
                  <a:cubicBezTo>
                    <a:pt x="7" y="57"/>
                    <a:pt x="5" y="56"/>
                    <a:pt x="3" y="55"/>
                  </a:cubicBezTo>
                  <a:cubicBezTo>
                    <a:pt x="0" y="52"/>
                    <a:pt x="0" y="47"/>
                    <a:pt x="3" y="44"/>
                  </a:cubicBezTo>
                  <a:cubicBezTo>
                    <a:pt x="44" y="3"/>
                    <a:pt x="44" y="3"/>
                    <a:pt x="44" y="3"/>
                  </a:cubicBezTo>
                  <a:cubicBezTo>
                    <a:pt x="47" y="0"/>
                    <a:pt x="52" y="0"/>
                    <a:pt x="55" y="3"/>
                  </a:cubicBezTo>
                  <a:cubicBezTo>
                    <a:pt x="58" y="6"/>
                    <a:pt x="58" y="11"/>
                    <a:pt x="55" y="14"/>
                  </a:cubicBezTo>
                  <a:cubicBezTo>
                    <a:pt x="15" y="55"/>
                    <a:pt x="15" y="55"/>
                    <a:pt x="15" y="55"/>
                  </a:cubicBezTo>
                  <a:cubicBezTo>
                    <a:pt x="13" y="56"/>
                    <a:pt x="11" y="57"/>
                    <a:pt x="9" y="57"/>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65" name="Freeform 66"/>
            <p:cNvSpPr>
              <a:spLocks/>
            </p:cNvSpPr>
            <p:nvPr/>
          </p:nvSpPr>
          <p:spPr bwMode="auto">
            <a:xfrm>
              <a:off x="7275" y="424"/>
              <a:ext cx="54" cy="51"/>
            </a:xfrm>
            <a:custGeom>
              <a:avLst/>
              <a:gdLst>
                <a:gd name="T0" fmla="*/ 9 w 111"/>
                <a:gd name="T1" fmla="*/ 110 h 110"/>
                <a:gd name="T2" fmla="*/ 3 w 111"/>
                <a:gd name="T3" fmla="*/ 108 h 110"/>
                <a:gd name="T4" fmla="*/ 3 w 111"/>
                <a:gd name="T5" fmla="*/ 96 h 110"/>
                <a:gd name="T6" fmla="*/ 96 w 111"/>
                <a:gd name="T7" fmla="*/ 3 h 110"/>
                <a:gd name="T8" fmla="*/ 108 w 111"/>
                <a:gd name="T9" fmla="*/ 3 h 110"/>
                <a:gd name="T10" fmla="*/ 108 w 111"/>
                <a:gd name="T11" fmla="*/ 15 h 110"/>
                <a:gd name="T12" fmla="*/ 15 w 111"/>
                <a:gd name="T13" fmla="*/ 108 h 110"/>
                <a:gd name="T14" fmla="*/ 9 w 111"/>
                <a:gd name="T15" fmla="*/ 110 h 1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1" h="110">
                  <a:moveTo>
                    <a:pt x="9" y="110"/>
                  </a:moveTo>
                  <a:cubicBezTo>
                    <a:pt x="7" y="110"/>
                    <a:pt x="5" y="109"/>
                    <a:pt x="3" y="108"/>
                  </a:cubicBezTo>
                  <a:cubicBezTo>
                    <a:pt x="0" y="104"/>
                    <a:pt x="0" y="99"/>
                    <a:pt x="3" y="96"/>
                  </a:cubicBezTo>
                  <a:cubicBezTo>
                    <a:pt x="96" y="3"/>
                    <a:pt x="96" y="3"/>
                    <a:pt x="96" y="3"/>
                  </a:cubicBezTo>
                  <a:cubicBezTo>
                    <a:pt x="100" y="0"/>
                    <a:pt x="105" y="0"/>
                    <a:pt x="108" y="3"/>
                  </a:cubicBezTo>
                  <a:cubicBezTo>
                    <a:pt x="111" y="6"/>
                    <a:pt x="111" y="11"/>
                    <a:pt x="108" y="15"/>
                  </a:cubicBezTo>
                  <a:cubicBezTo>
                    <a:pt x="15" y="108"/>
                    <a:pt x="15" y="108"/>
                    <a:pt x="15" y="108"/>
                  </a:cubicBezTo>
                  <a:cubicBezTo>
                    <a:pt x="13" y="109"/>
                    <a:pt x="11" y="110"/>
                    <a:pt x="9" y="110"/>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66" name="Freeform 67"/>
            <p:cNvSpPr>
              <a:spLocks/>
            </p:cNvSpPr>
            <p:nvPr/>
          </p:nvSpPr>
          <p:spPr bwMode="auto">
            <a:xfrm>
              <a:off x="7311" y="433"/>
              <a:ext cx="342" cy="317"/>
            </a:xfrm>
            <a:custGeom>
              <a:avLst/>
              <a:gdLst>
                <a:gd name="T0" fmla="*/ 342 w 342"/>
                <a:gd name="T1" fmla="*/ 313 h 317"/>
                <a:gd name="T2" fmla="*/ 338 w 342"/>
                <a:gd name="T3" fmla="*/ 317 h 317"/>
                <a:gd name="T4" fmla="*/ 0 w 342"/>
                <a:gd name="T5" fmla="*/ 14 h 317"/>
                <a:gd name="T6" fmla="*/ 14 w 342"/>
                <a:gd name="T7" fmla="*/ 0 h 317"/>
                <a:gd name="T8" fmla="*/ 342 w 342"/>
                <a:gd name="T9" fmla="*/ 313 h 317"/>
              </a:gdLst>
              <a:ahLst/>
              <a:cxnLst>
                <a:cxn ang="0">
                  <a:pos x="T0" y="T1"/>
                </a:cxn>
                <a:cxn ang="0">
                  <a:pos x="T2" y="T3"/>
                </a:cxn>
                <a:cxn ang="0">
                  <a:pos x="T4" y="T5"/>
                </a:cxn>
                <a:cxn ang="0">
                  <a:pos x="T6" y="T7"/>
                </a:cxn>
                <a:cxn ang="0">
                  <a:pos x="T8" y="T9"/>
                </a:cxn>
              </a:cxnLst>
              <a:rect l="0" t="0" r="r" b="b"/>
              <a:pathLst>
                <a:path w="342" h="317">
                  <a:moveTo>
                    <a:pt x="342" y="313"/>
                  </a:moveTo>
                  <a:lnTo>
                    <a:pt x="338" y="317"/>
                  </a:lnTo>
                  <a:lnTo>
                    <a:pt x="0" y="14"/>
                  </a:lnTo>
                  <a:lnTo>
                    <a:pt x="14" y="0"/>
                  </a:lnTo>
                  <a:lnTo>
                    <a:pt x="342" y="313"/>
                  </a:ln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67" name="Freeform 68"/>
            <p:cNvSpPr>
              <a:spLocks/>
            </p:cNvSpPr>
            <p:nvPr/>
          </p:nvSpPr>
          <p:spPr bwMode="auto">
            <a:xfrm>
              <a:off x="7284" y="458"/>
              <a:ext cx="331" cy="328"/>
            </a:xfrm>
            <a:custGeom>
              <a:avLst/>
              <a:gdLst>
                <a:gd name="T0" fmla="*/ 327 w 331"/>
                <a:gd name="T1" fmla="*/ 328 h 328"/>
                <a:gd name="T2" fmla="*/ 331 w 331"/>
                <a:gd name="T3" fmla="*/ 325 h 328"/>
                <a:gd name="T4" fmla="*/ 15 w 331"/>
                <a:gd name="T5" fmla="*/ 0 h 328"/>
                <a:gd name="T6" fmla="*/ 0 w 331"/>
                <a:gd name="T7" fmla="*/ 14 h 328"/>
                <a:gd name="T8" fmla="*/ 327 w 331"/>
                <a:gd name="T9" fmla="*/ 328 h 328"/>
              </a:gdLst>
              <a:ahLst/>
              <a:cxnLst>
                <a:cxn ang="0">
                  <a:pos x="T0" y="T1"/>
                </a:cxn>
                <a:cxn ang="0">
                  <a:pos x="T2" y="T3"/>
                </a:cxn>
                <a:cxn ang="0">
                  <a:pos x="T4" y="T5"/>
                </a:cxn>
                <a:cxn ang="0">
                  <a:pos x="T6" y="T7"/>
                </a:cxn>
                <a:cxn ang="0">
                  <a:pos x="T8" y="T9"/>
                </a:cxn>
              </a:cxnLst>
              <a:rect l="0" t="0" r="r" b="b"/>
              <a:pathLst>
                <a:path w="331" h="328">
                  <a:moveTo>
                    <a:pt x="327" y="328"/>
                  </a:moveTo>
                  <a:lnTo>
                    <a:pt x="331" y="325"/>
                  </a:lnTo>
                  <a:lnTo>
                    <a:pt x="15" y="0"/>
                  </a:lnTo>
                  <a:lnTo>
                    <a:pt x="0" y="14"/>
                  </a:lnTo>
                  <a:lnTo>
                    <a:pt x="327" y="328"/>
                  </a:lnTo>
                  <a:close/>
                </a:path>
              </a:pathLst>
            </a:custGeom>
            <a:solidFill>
              <a:srgbClr val="DB7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68" name="Freeform 69"/>
            <p:cNvSpPr>
              <a:spLocks/>
            </p:cNvSpPr>
            <p:nvPr/>
          </p:nvSpPr>
          <p:spPr bwMode="auto">
            <a:xfrm>
              <a:off x="7431" y="746"/>
              <a:ext cx="232" cy="32"/>
            </a:xfrm>
            <a:custGeom>
              <a:avLst/>
              <a:gdLst>
                <a:gd name="T0" fmla="*/ 481 w 481"/>
                <a:gd name="T1" fmla="*/ 14 h 69"/>
                <a:gd name="T2" fmla="*/ 467 w 481"/>
                <a:gd name="T3" fmla="*/ 0 h 69"/>
                <a:gd name="T4" fmla="*/ 15 w 481"/>
                <a:gd name="T5" fmla="*/ 0 h 69"/>
                <a:gd name="T6" fmla="*/ 0 w 481"/>
                <a:gd name="T7" fmla="*/ 14 h 69"/>
                <a:gd name="T8" fmla="*/ 0 w 481"/>
                <a:gd name="T9" fmla="*/ 55 h 69"/>
                <a:gd name="T10" fmla="*/ 15 w 481"/>
                <a:gd name="T11" fmla="*/ 69 h 69"/>
                <a:gd name="T12" fmla="*/ 467 w 481"/>
                <a:gd name="T13" fmla="*/ 69 h 69"/>
                <a:gd name="T14" fmla="*/ 481 w 481"/>
                <a:gd name="T15" fmla="*/ 55 h 69"/>
                <a:gd name="T16" fmla="*/ 481 w 481"/>
                <a:gd name="T17" fmla="*/ 14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1" h="69">
                  <a:moveTo>
                    <a:pt x="481" y="14"/>
                  </a:moveTo>
                  <a:cubicBezTo>
                    <a:pt x="481" y="6"/>
                    <a:pt x="475" y="0"/>
                    <a:pt x="467" y="0"/>
                  </a:cubicBezTo>
                  <a:cubicBezTo>
                    <a:pt x="15" y="0"/>
                    <a:pt x="15" y="0"/>
                    <a:pt x="15" y="0"/>
                  </a:cubicBezTo>
                  <a:cubicBezTo>
                    <a:pt x="7" y="0"/>
                    <a:pt x="0" y="6"/>
                    <a:pt x="0" y="14"/>
                  </a:cubicBezTo>
                  <a:cubicBezTo>
                    <a:pt x="0" y="55"/>
                    <a:pt x="0" y="55"/>
                    <a:pt x="0" y="55"/>
                  </a:cubicBezTo>
                  <a:cubicBezTo>
                    <a:pt x="0" y="63"/>
                    <a:pt x="7" y="69"/>
                    <a:pt x="15" y="69"/>
                  </a:cubicBezTo>
                  <a:cubicBezTo>
                    <a:pt x="467" y="69"/>
                    <a:pt x="467" y="69"/>
                    <a:pt x="467" y="69"/>
                  </a:cubicBezTo>
                  <a:cubicBezTo>
                    <a:pt x="475" y="69"/>
                    <a:pt x="481" y="63"/>
                    <a:pt x="481" y="55"/>
                  </a:cubicBezTo>
                  <a:lnTo>
                    <a:pt x="481" y="14"/>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69" name="Oval 70"/>
            <p:cNvSpPr>
              <a:spLocks noChangeArrowheads="1"/>
            </p:cNvSpPr>
            <p:nvPr/>
          </p:nvSpPr>
          <p:spPr bwMode="auto">
            <a:xfrm>
              <a:off x="7325" y="788"/>
              <a:ext cx="67" cy="63"/>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70" name="Oval 71"/>
            <p:cNvSpPr>
              <a:spLocks noChangeArrowheads="1"/>
            </p:cNvSpPr>
            <p:nvPr/>
          </p:nvSpPr>
          <p:spPr bwMode="auto">
            <a:xfrm>
              <a:off x="7459" y="788"/>
              <a:ext cx="66" cy="63"/>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71" name="Oval 72"/>
            <p:cNvSpPr>
              <a:spLocks noChangeArrowheads="1"/>
            </p:cNvSpPr>
            <p:nvPr/>
          </p:nvSpPr>
          <p:spPr bwMode="auto">
            <a:xfrm>
              <a:off x="7560" y="788"/>
              <a:ext cx="66" cy="63"/>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72" name="Freeform 73"/>
            <p:cNvSpPr>
              <a:spLocks/>
            </p:cNvSpPr>
            <p:nvPr/>
          </p:nvSpPr>
          <p:spPr bwMode="auto">
            <a:xfrm>
              <a:off x="7278" y="683"/>
              <a:ext cx="119" cy="136"/>
            </a:xfrm>
            <a:custGeom>
              <a:avLst/>
              <a:gdLst>
                <a:gd name="T0" fmla="*/ 247 w 247"/>
                <a:gd name="T1" fmla="*/ 0 h 295"/>
                <a:gd name="T2" fmla="*/ 66 w 247"/>
                <a:gd name="T3" fmla="*/ 0 h 295"/>
                <a:gd name="T4" fmla="*/ 16 w 247"/>
                <a:gd name="T5" fmla="*/ 295 h 295"/>
                <a:gd name="T6" fmla="*/ 197 w 247"/>
                <a:gd name="T7" fmla="*/ 295 h 295"/>
                <a:gd name="T8" fmla="*/ 247 w 247"/>
                <a:gd name="T9" fmla="*/ 0 h 295"/>
              </a:gdLst>
              <a:ahLst/>
              <a:cxnLst>
                <a:cxn ang="0">
                  <a:pos x="T0" y="T1"/>
                </a:cxn>
                <a:cxn ang="0">
                  <a:pos x="T2" y="T3"/>
                </a:cxn>
                <a:cxn ang="0">
                  <a:pos x="T4" y="T5"/>
                </a:cxn>
                <a:cxn ang="0">
                  <a:pos x="T6" y="T7"/>
                </a:cxn>
                <a:cxn ang="0">
                  <a:pos x="T8" y="T9"/>
                </a:cxn>
              </a:cxnLst>
              <a:rect l="0" t="0" r="r" b="b"/>
              <a:pathLst>
                <a:path w="247" h="295">
                  <a:moveTo>
                    <a:pt x="247" y="0"/>
                  </a:moveTo>
                  <a:cubicBezTo>
                    <a:pt x="193" y="0"/>
                    <a:pt x="97" y="0"/>
                    <a:pt x="66" y="0"/>
                  </a:cubicBezTo>
                  <a:cubicBezTo>
                    <a:pt x="0" y="76"/>
                    <a:pt x="16" y="295"/>
                    <a:pt x="16" y="295"/>
                  </a:cubicBezTo>
                  <a:cubicBezTo>
                    <a:pt x="197" y="295"/>
                    <a:pt x="197" y="295"/>
                    <a:pt x="197" y="295"/>
                  </a:cubicBezTo>
                  <a:cubicBezTo>
                    <a:pt x="197" y="295"/>
                    <a:pt x="181" y="76"/>
                    <a:pt x="247" y="0"/>
                  </a:cubicBez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73" name="Freeform 74"/>
            <p:cNvSpPr>
              <a:spLocks/>
            </p:cNvSpPr>
            <p:nvPr/>
          </p:nvSpPr>
          <p:spPr bwMode="auto">
            <a:xfrm>
              <a:off x="7470" y="778"/>
              <a:ext cx="1" cy="1"/>
            </a:xfrm>
            <a:custGeom>
              <a:avLst/>
              <a:gdLst>
                <a:gd name="T0" fmla="*/ 0 w 2"/>
                <a:gd name="T1" fmla="*/ 1 h 1"/>
                <a:gd name="T2" fmla="*/ 2 w 2"/>
                <a:gd name="T3" fmla="*/ 0 h 1"/>
                <a:gd name="T4" fmla="*/ 0 w 2"/>
                <a:gd name="T5" fmla="*/ 0 h 1"/>
                <a:gd name="T6" fmla="*/ 0 w 2"/>
                <a:gd name="T7" fmla="*/ 1 h 1"/>
              </a:gdLst>
              <a:ahLst/>
              <a:cxnLst>
                <a:cxn ang="0">
                  <a:pos x="T0" y="T1"/>
                </a:cxn>
                <a:cxn ang="0">
                  <a:pos x="T2" y="T3"/>
                </a:cxn>
                <a:cxn ang="0">
                  <a:pos x="T4" y="T5"/>
                </a:cxn>
                <a:cxn ang="0">
                  <a:pos x="T6" y="T7"/>
                </a:cxn>
              </a:cxnLst>
              <a:rect l="0" t="0" r="r" b="b"/>
              <a:pathLst>
                <a:path w="2" h="1">
                  <a:moveTo>
                    <a:pt x="0" y="1"/>
                  </a:moveTo>
                  <a:cubicBezTo>
                    <a:pt x="1" y="0"/>
                    <a:pt x="2" y="0"/>
                    <a:pt x="2" y="0"/>
                  </a:cubicBezTo>
                  <a:cubicBezTo>
                    <a:pt x="0" y="0"/>
                    <a:pt x="0" y="0"/>
                    <a:pt x="0" y="0"/>
                  </a:cubicBezTo>
                  <a:lnTo>
                    <a:pt x="0" y="1"/>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74" name="Freeform 75"/>
            <p:cNvSpPr>
              <a:spLocks/>
            </p:cNvSpPr>
            <p:nvPr/>
          </p:nvSpPr>
          <p:spPr bwMode="auto">
            <a:xfrm>
              <a:off x="7395" y="778"/>
              <a:ext cx="1" cy="1"/>
            </a:xfrm>
            <a:custGeom>
              <a:avLst/>
              <a:gdLst>
                <a:gd name="T0" fmla="*/ 0 w 3"/>
                <a:gd name="T1" fmla="*/ 1 h 1"/>
                <a:gd name="T2" fmla="*/ 3 w 3"/>
                <a:gd name="T3" fmla="*/ 0 h 1"/>
                <a:gd name="T4" fmla="*/ 0 w 3"/>
                <a:gd name="T5" fmla="*/ 0 h 1"/>
                <a:gd name="T6" fmla="*/ 0 w 3"/>
                <a:gd name="T7" fmla="*/ 1 h 1"/>
              </a:gdLst>
              <a:ahLst/>
              <a:cxnLst>
                <a:cxn ang="0">
                  <a:pos x="T0" y="T1"/>
                </a:cxn>
                <a:cxn ang="0">
                  <a:pos x="T2" y="T3"/>
                </a:cxn>
                <a:cxn ang="0">
                  <a:pos x="T4" y="T5"/>
                </a:cxn>
                <a:cxn ang="0">
                  <a:pos x="T6" y="T7"/>
                </a:cxn>
              </a:cxnLst>
              <a:rect l="0" t="0" r="r" b="b"/>
              <a:pathLst>
                <a:path w="3" h="1">
                  <a:moveTo>
                    <a:pt x="0" y="1"/>
                  </a:moveTo>
                  <a:cubicBezTo>
                    <a:pt x="1" y="0"/>
                    <a:pt x="2" y="0"/>
                    <a:pt x="3" y="0"/>
                  </a:cubicBezTo>
                  <a:cubicBezTo>
                    <a:pt x="0" y="0"/>
                    <a:pt x="0" y="0"/>
                    <a:pt x="0" y="0"/>
                  </a:cubicBezTo>
                  <a:lnTo>
                    <a:pt x="0" y="1"/>
                  </a:ln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75" name="Freeform 76"/>
            <p:cNvSpPr>
              <a:spLocks/>
            </p:cNvSpPr>
            <p:nvPr/>
          </p:nvSpPr>
          <p:spPr bwMode="auto">
            <a:xfrm>
              <a:off x="7278" y="683"/>
              <a:ext cx="44" cy="136"/>
            </a:xfrm>
            <a:custGeom>
              <a:avLst/>
              <a:gdLst>
                <a:gd name="T0" fmla="*/ 92 w 92"/>
                <a:gd name="T1" fmla="*/ 0 h 295"/>
                <a:gd name="T2" fmla="*/ 66 w 92"/>
                <a:gd name="T3" fmla="*/ 0 h 295"/>
                <a:gd name="T4" fmla="*/ 16 w 92"/>
                <a:gd name="T5" fmla="*/ 295 h 295"/>
                <a:gd name="T6" fmla="*/ 42 w 92"/>
                <a:gd name="T7" fmla="*/ 295 h 295"/>
                <a:gd name="T8" fmla="*/ 92 w 92"/>
                <a:gd name="T9" fmla="*/ 0 h 295"/>
              </a:gdLst>
              <a:ahLst/>
              <a:cxnLst>
                <a:cxn ang="0">
                  <a:pos x="T0" y="T1"/>
                </a:cxn>
                <a:cxn ang="0">
                  <a:pos x="T2" y="T3"/>
                </a:cxn>
                <a:cxn ang="0">
                  <a:pos x="T4" y="T5"/>
                </a:cxn>
                <a:cxn ang="0">
                  <a:pos x="T6" y="T7"/>
                </a:cxn>
                <a:cxn ang="0">
                  <a:pos x="T8" y="T9"/>
                </a:cxn>
              </a:cxnLst>
              <a:rect l="0" t="0" r="r" b="b"/>
              <a:pathLst>
                <a:path w="92" h="295">
                  <a:moveTo>
                    <a:pt x="92" y="0"/>
                  </a:moveTo>
                  <a:cubicBezTo>
                    <a:pt x="82" y="0"/>
                    <a:pt x="73" y="0"/>
                    <a:pt x="66" y="0"/>
                  </a:cubicBezTo>
                  <a:cubicBezTo>
                    <a:pt x="0" y="76"/>
                    <a:pt x="16" y="295"/>
                    <a:pt x="16" y="295"/>
                  </a:cubicBezTo>
                  <a:cubicBezTo>
                    <a:pt x="42" y="295"/>
                    <a:pt x="42" y="295"/>
                    <a:pt x="42" y="295"/>
                  </a:cubicBezTo>
                  <a:cubicBezTo>
                    <a:pt x="42" y="295"/>
                    <a:pt x="26" y="76"/>
                    <a:pt x="92" y="0"/>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76" name="Rectangle 77"/>
            <p:cNvSpPr>
              <a:spLocks noChangeArrowheads="1"/>
            </p:cNvSpPr>
            <p:nvPr/>
          </p:nvSpPr>
          <p:spPr bwMode="auto">
            <a:xfrm>
              <a:off x="7069" y="242"/>
              <a:ext cx="7" cy="233"/>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77" name="Freeform 78"/>
            <p:cNvSpPr>
              <a:spLocks/>
            </p:cNvSpPr>
            <p:nvPr/>
          </p:nvSpPr>
          <p:spPr bwMode="auto">
            <a:xfrm>
              <a:off x="7354" y="683"/>
              <a:ext cx="315" cy="136"/>
            </a:xfrm>
            <a:custGeom>
              <a:avLst/>
              <a:gdLst>
                <a:gd name="T0" fmla="*/ 642 w 656"/>
                <a:gd name="T1" fmla="*/ 206 h 295"/>
                <a:gd name="T2" fmla="*/ 219 w 656"/>
                <a:gd name="T3" fmla="*/ 206 h 295"/>
                <a:gd name="T4" fmla="*/ 217 w 656"/>
                <a:gd name="T5" fmla="*/ 207 h 295"/>
                <a:gd name="T6" fmla="*/ 217 w 656"/>
                <a:gd name="T7" fmla="*/ 0 h 295"/>
                <a:gd name="T8" fmla="*/ 66 w 656"/>
                <a:gd name="T9" fmla="*/ 0 h 295"/>
                <a:gd name="T10" fmla="*/ 16 w 656"/>
                <a:gd name="T11" fmla="*/ 295 h 295"/>
                <a:gd name="T12" fmla="*/ 642 w 656"/>
                <a:gd name="T13" fmla="*/ 295 h 295"/>
                <a:gd name="T14" fmla="*/ 656 w 656"/>
                <a:gd name="T15" fmla="*/ 281 h 295"/>
                <a:gd name="T16" fmla="*/ 656 w 656"/>
                <a:gd name="T17" fmla="*/ 221 h 295"/>
                <a:gd name="T18" fmla="*/ 642 w 656"/>
                <a:gd name="T19" fmla="*/ 206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56" h="295">
                  <a:moveTo>
                    <a:pt x="642" y="206"/>
                  </a:moveTo>
                  <a:cubicBezTo>
                    <a:pt x="219" y="206"/>
                    <a:pt x="219" y="206"/>
                    <a:pt x="219" y="206"/>
                  </a:cubicBezTo>
                  <a:cubicBezTo>
                    <a:pt x="219" y="206"/>
                    <a:pt x="218" y="206"/>
                    <a:pt x="217" y="207"/>
                  </a:cubicBezTo>
                  <a:cubicBezTo>
                    <a:pt x="217" y="0"/>
                    <a:pt x="217" y="0"/>
                    <a:pt x="217" y="0"/>
                  </a:cubicBezTo>
                  <a:cubicBezTo>
                    <a:pt x="217" y="0"/>
                    <a:pt x="119" y="0"/>
                    <a:pt x="66" y="0"/>
                  </a:cubicBezTo>
                  <a:cubicBezTo>
                    <a:pt x="0" y="76"/>
                    <a:pt x="16" y="295"/>
                    <a:pt x="16" y="295"/>
                  </a:cubicBezTo>
                  <a:cubicBezTo>
                    <a:pt x="642" y="295"/>
                    <a:pt x="642" y="295"/>
                    <a:pt x="642" y="295"/>
                  </a:cubicBezTo>
                  <a:cubicBezTo>
                    <a:pt x="650" y="295"/>
                    <a:pt x="656" y="289"/>
                    <a:pt x="656" y="281"/>
                  </a:cubicBezTo>
                  <a:cubicBezTo>
                    <a:pt x="656" y="221"/>
                    <a:pt x="656" y="221"/>
                    <a:pt x="656" y="221"/>
                  </a:cubicBezTo>
                  <a:cubicBezTo>
                    <a:pt x="656" y="213"/>
                    <a:pt x="650" y="206"/>
                    <a:pt x="642" y="206"/>
                  </a:cubicBez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78" name="Freeform 79"/>
            <p:cNvSpPr>
              <a:spLocks/>
            </p:cNvSpPr>
            <p:nvPr/>
          </p:nvSpPr>
          <p:spPr bwMode="auto">
            <a:xfrm>
              <a:off x="7354" y="683"/>
              <a:ext cx="104" cy="136"/>
            </a:xfrm>
            <a:custGeom>
              <a:avLst/>
              <a:gdLst>
                <a:gd name="T0" fmla="*/ 81 w 217"/>
                <a:gd name="T1" fmla="*/ 15 h 295"/>
                <a:gd name="T2" fmla="*/ 217 w 217"/>
                <a:gd name="T3" fmla="*/ 15 h 295"/>
                <a:gd name="T4" fmla="*/ 217 w 217"/>
                <a:gd name="T5" fmla="*/ 0 h 295"/>
                <a:gd name="T6" fmla="*/ 66 w 217"/>
                <a:gd name="T7" fmla="*/ 0 h 295"/>
                <a:gd name="T8" fmla="*/ 16 w 217"/>
                <a:gd name="T9" fmla="*/ 295 h 295"/>
                <a:gd name="T10" fmla="*/ 30 w 217"/>
                <a:gd name="T11" fmla="*/ 295 h 295"/>
                <a:gd name="T12" fmla="*/ 81 w 217"/>
                <a:gd name="T13" fmla="*/ 15 h 295"/>
              </a:gdLst>
              <a:ahLst/>
              <a:cxnLst>
                <a:cxn ang="0">
                  <a:pos x="T0" y="T1"/>
                </a:cxn>
                <a:cxn ang="0">
                  <a:pos x="T2" y="T3"/>
                </a:cxn>
                <a:cxn ang="0">
                  <a:pos x="T4" y="T5"/>
                </a:cxn>
                <a:cxn ang="0">
                  <a:pos x="T6" y="T7"/>
                </a:cxn>
                <a:cxn ang="0">
                  <a:pos x="T8" y="T9"/>
                </a:cxn>
                <a:cxn ang="0">
                  <a:pos x="T10" y="T11"/>
                </a:cxn>
                <a:cxn ang="0">
                  <a:pos x="T12" y="T13"/>
                </a:cxn>
              </a:cxnLst>
              <a:rect l="0" t="0" r="r" b="b"/>
              <a:pathLst>
                <a:path w="217" h="295">
                  <a:moveTo>
                    <a:pt x="81" y="15"/>
                  </a:moveTo>
                  <a:cubicBezTo>
                    <a:pt x="122" y="15"/>
                    <a:pt x="188" y="15"/>
                    <a:pt x="217" y="15"/>
                  </a:cubicBezTo>
                  <a:cubicBezTo>
                    <a:pt x="217" y="0"/>
                    <a:pt x="217" y="0"/>
                    <a:pt x="217" y="0"/>
                  </a:cubicBezTo>
                  <a:cubicBezTo>
                    <a:pt x="217" y="0"/>
                    <a:pt x="119" y="0"/>
                    <a:pt x="66" y="0"/>
                  </a:cubicBezTo>
                  <a:cubicBezTo>
                    <a:pt x="0" y="76"/>
                    <a:pt x="16" y="295"/>
                    <a:pt x="16" y="295"/>
                  </a:cubicBezTo>
                  <a:cubicBezTo>
                    <a:pt x="30" y="295"/>
                    <a:pt x="30" y="295"/>
                    <a:pt x="30" y="295"/>
                  </a:cubicBezTo>
                  <a:cubicBezTo>
                    <a:pt x="28" y="244"/>
                    <a:pt x="25" y="79"/>
                    <a:pt x="81" y="15"/>
                  </a:cubicBezTo>
                  <a:close/>
                </a:path>
              </a:pathLst>
            </a:custGeom>
            <a:solidFill>
              <a:srgbClr val="FFCB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79" name="Freeform 80"/>
            <p:cNvSpPr>
              <a:spLocks/>
            </p:cNvSpPr>
            <p:nvPr/>
          </p:nvSpPr>
          <p:spPr bwMode="auto">
            <a:xfrm>
              <a:off x="7361" y="813"/>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80" name="Freeform 81"/>
            <p:cNvSpPr>
              <a:spLocks/>
            </p:cNvSpPr>
            <p:nvPr/>
          </p:nvSpPr>
          <p:spPr bwMode="auto">
            <a:xfrm>
              <a:off x="7361" y="814"/>
              <a:ext cx="0" cy="1"/>
            </a:xfrm>
            <a:custGeom>
              <a:avLst/>
              <a:gdLst>
                <a:gd name="T0" fmla="*/ 1 h 1"/>
                <a:gd name="T1" fmla="*/ 0 h 1"/>
                <a:gd name="T2" fmla="*/ 1 h 1"/>
              </a:gdLst>
              <a:ahLst/>
              <a:cxnLst>
                <a:cxn ang="0">
                  <a:pos x="0" y="T0"/>
                </a:cxn>
                <a:cxn ang="0">
                  <a:pos x="0" y="T1"/>
                </a:cxn>
                <a:cxn ang="0">
                  <a:pos x="0" y="T2"/>
                </a:cxn>
              </a:cxnLst>
              <a:rect l="0" t="0" r="r" b="b"/>
              <a:pathLst>
                <a:path h="1">
                  <a:moveTo>
                    <a:pt x="0" y="1"/>
                  </a:moveTo>
                  <a:lnTo>
                    <a:pt x="0" y="0"/>
                  </a:lnTo>
                  <a:lnTo>
                    <a:pt x="0" y="1"/>
                  </a:ln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81" name="Freeform 82"/>
            <p:cNvSpPr>
              <a:spLocks/>
            </p:cNvSpPr>
            <p:nvPr/>
          </p:nvSpPr>
          <p:spPr bwMode="auto">
            <a:xfrm>
              <a:off x="7361" y="817"/>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82" name="Freeform 83"/>
            <p:cNvSpPr>
              <a:spLocks/>
            </p:cNvSpPr>
            <p:nvPr/>
          </p:nvSpPr>
          <p:spPr bwMode="auto">
            <a:xfrm>
              <a:off x="7368" y="778"/>
              <a:ext cx="301" cy="41"/>
            </a:xfrm>
            <a:custGeom>
              <a:avLst/>
              <a:gdLst>
                <a:gd name="T0" fmla="*/ 613 w 627"/>
                <a:gd name="T1" fmla="*/ 0 h 89"/>
                <a:gd name="T2" fmla="*/ 613 w 627"/>
                <a:gd name="T3" fmla="*/ 56 h 89"/>
                <a:gd name="T4" fmla="*/ 599 w 627"/>
                <a:gd name="T5" fmla="*/ 71 h 89"/>
                <a:gd name="T6" fmla="*/ 0 w 627"/>
                <a:gd name="T7" fmla="*/ 71 h 89"/>
                <a:gd name="T8" fmla="*/ 1 w 627"/>
                <a:gd name="T9" fmla="*/ 89 h 89"/>
                <a:gd name="T10" fmla="*/ 613 w 627"/>
                <a:gd name="T11" fmla="*/ 89 h 89"/>
                <a:gd name="T12" fmla="*/ 627 w 627"/>
                <a:gd name="T13" fmla="*/ 75 h 89"/>
                <a:gd name="T14" fmla="*/ 627 w 627"/>
                <a:gd name="T15" fmla="*/ 15 h 89"/>
                <a:gd name="T16" fmla="*/ 613 w 627"/>
                <a:gd name="T17"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7" h="89">
                  <a:moveTo>
                    <a:pt x="613" y="0"/>
                  </a:moveTo>
                  <a:cubicBezTo>
                    <a:pt x="613" y="56"/>
                    <a:pt x="613" y="56"/>
                    <a:pt x="613" y="56"/>
                  </a:cubicBezTo>
                  <a:cubicBezTo>
                    <a:pt x="613" y="64"/>
                    <a:pt x="607" y="71"/>
                    <a:pt x="599" y="71"/>
                  </a:cubicBezTo>
                  <a:cubicBezTo>
                    <a:pt x="0" y="71"/>
                    <a:pt x="0" y="71"/>
                    <a:pt x="0" y="71"/>
                  </a:cubicBezTo>
                  <a:cubicBezTo>
                    <a:pt x="0" y="78"/>
                    <a:pt x="1" y="84"/>
                    <a:pt x="1" y="89"/>
                  </a:cubicBezTo>
                  <a:cubicBezTo>
                    <a:pt x="613" y="89"/>
                    <a:pt x="613" y="89"/>
                    <a:pt x="613" y="89"/>
                  </a:cubicBezTo>
                  <a:cubicBezTo>
                    <a:pt x="621" y="89"/>
                    <a:pt x="627" y="83"/>
                    <a:pt x="627" y="75"/>
                  </a:cubicBezTo>
                  <a:cubicBezTo>
                    <a:pt x="627" y="15"/>
                    <a:pt x="627" y="15"/>
                    <a:pt x="627" y="15"/>
                  </a:cubicBezTo>
                  <a:cubicBezTo>
                    <a:pt x="627" y="7"/>
                    <a:pt x="621" y="1"/>
                    <a:pt x="613" y="0"/>
                  </a:cubicBezTo>
                  <a:close/>
                </a:path>
              </a:pathLst>
            </a:custGeom>
            <a:solidFill>
              <a:srgbClr val="DB9D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83" name="Freeform 84"/>
            <p:cNvSpPr>
              <a:spLocks/>
            </p:cNvSpPr>
            <p:nvPr/>
          </p:nvSpPr>
          <p:spPr bwMode="auto">
            <a:xfrm>
              <a:off x="7374" y="698"/>
              <a:ext cx="71" cy="80"/>
            </a:xfrm>
            <a:custGeom>
              <a:avLst/>
              <a:gdLst>
                <a:gd name="T0" fmla="*/ 146 w 146"/>
                <a:gd name="T1" fmla="*/ 174 h 174"/>
                <a:gd name="T2" fmla="*/ 146 w 146"/>
                <a:gd name="T3" fmla="*/ 0 h 174"/>
                <a:gd name="T4" fmla="*/ 40 w 146"/>
                <a:gd name="T5" fmla="*/ 0 h 174"/>
                <a:gd name="T6" fmla="*/ 0 w 146"/>
                <a:gd name="T7" fmla="*/ 174 h 174"/>
                <a:gd name="T8" fmla="*/ 146 w 146"/>
                <a:gd name="T9" fmla="*/ 174 h 174"/>
              </a:gdLst>
              <a:ahLst/>
              <a:cxnLst>
                <a:cxn ang="0">
                  <a:pos x="T0" y="T1"/>
                </a:cxn>
                <a:cxn ang="0">
                  <a:pos x="T2" y="T3"/>
                </a:cxn>
                <a:cxn ang="0">
                  <a:pos x="T4" y="T5"/>
                </a:cxn>
                <a:cxn ang="0">
                  <a:pos x="T6" y="T7"/>
                </a:cxn>
                <a:cxn ang="0">
                  <a:pos x="T8" y="T9"/>
                </a:cxn>
              </a:cxnLst>
              <a:rect l="0" t="0" r="r" b="b"/>
              <a:pathLst>
                <a:path w="146" h="174">
                  <a:moveTo>
                    <a:pt x="146" y="174"/>
                  </a:moveTo>
                  <a:cubicBezTo>
                    <a:pt x="146" y="0"/>
                    <a:pt x="146" y="0"/>
                    <a:pt x="146" y="0"/>
                  </a:cubicBezTo>
                  <a:cubicBezTo>
                    <a:pt x="146" y="0"/>
                    <a:pt x="82" y="0"/>
                    <a:pt x="40" y="0"/>
                  </a:cubicBezTo>
                  <a:cubicBezTo>
                    <a:pt x="8" y="38"/>
                    <a:pt x="0" y="119"/>
                    <a:pt x="0" y="174"/>
                  </a:cubicBezTo>
                  <a:lnTo>
                    <a:pt x="146" y="174"/>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84" name="Freeform 85"/>
            <p:cNvSpPr>
              <a:spLocks/>
            </p:cNvSpPr>
            <p:nvPr/>
          </p:nvSpPr>
          <p:spPr bwMode="auto">
            <a:xfrm>
              <a:off x="7374" y="698"/>
              <a:ext cx="71" cy="80"/>
            </a:xfrm>
            <a:custGeom>
              <a:avLst/>
              <a:gdLst>
                <a:gd name="T0" fmla="*/ 146 w 146"/>
                <a:gd name="T1" fmla="*/ 174 h 174"/>
                <a:gd name="T2" fmla="*/ 40 w 146"/>
                <a:gd name="T3" fmla="*/ 0 h 174"/>
                <a:gd name="T4" fmla="*/ 0 w 146"/>
                <a:gd name="T5" fmla="*/ 174 h 174"/>
                <a:gd name="T6" fmla="*/ 146 w 146"/>
                <a:gd name="T7" fmla="*/ 174 h 174"/>
              </a:gdLst>
              <a:ahLst/>
              <a:cxnLst>
                <a:cxn ang="0">
                  <a:pos x="T0" y="T1"/>
                </a:cxn>
                <a:cxn ang="0">
                  <a:pos x="T2" y="T3"/>
                </a:cxn>
                <a:cxn ang="0">
                  <a:pos x="T4" y="T5"/>
                </a:cxn>
                <a:cxn ang="0">
                  <a:pos x="T6" y="T7"/>
                </a:cxn>
              </a:cxnLst>
              <a:rect l="0" t="0" r="r" b="b"/>
              <a:pathLst>
                <a:path w="146" h="174">
                  <a:moveTo>
                    <a:pt x="146" y="174"/>
                  </a:moveTo>
                  <a:cubicBezTo>
                    <a:pt x="146" y="174"/>
                    <a:pt x="84" y="73"/>
                    <a:pt x="40" y="0"/>
                  </a:cubicBezTo>
                  <a:cubicBezTo>
                    <a:pt x="8" y="38"/>
                    <a:pt x="0" y="119"/>
                    <a:pt x="0" y="174"/>
                  </a:cubicBezTo>
                  <a:lnTo>
                    <a:pt x="146" y="174"/>
                  </a:lnTo>
                  <a:close/>
                </a:path>
              </a:pathLst>
            </a:custGeom>
            <a:solidFill>
              <a:srgbClr val="006FC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85" name="Oval 86"/>
            <p:cNvSpPr>
              <a:spLocks noChangeArrowheads="1"/>
            </p:cNvSpPr>
            <p:nvPr/>
          </p:nvSpPr>
          <p:spPr bwMode="auto">
            <a:xfrm>
              <a:off x="7376" y="788"/>
              <a:ext cx="66" cy="63"/>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86" name="Oval 87"/>
            <p:cNvSpPr>
              <a:spLocks noChangeArrowheads="1"/>
            </p:cNvSpPr>
            <p:nvPr/>
          </p:nvSpPr>
          <p:spPr bwMode="auto">
            <a:xfrm>
              <a:off x="7392" y="802"/>
              <a:ext cx="35" cy="35"/>
            </a:xfrm>
            <a:prstGeom prst="ellipse">
              <a:avLst/>
            </a:pr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87" name="Oval 88"/>
            <p:cNvSpPr>
              <a:spLocks noChangeArrowheads="1"/>
            </p:cNvSpPr>
            <p:nvPr/>
          </p:nvSpPr>
          <p:spPr bwMode="auto">
            <a:xfrm>
              <a:off x="7579" y="788"/>
              <a:ext cx="67" cy="63"/>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88" name="Oval 89"/>
            <p:cNvSpPr>
              <a:spLocks noChangeArrowheads="1"/>
            </p:cNvSpPr>
            <p:nvPr/>
          </p:nvSpPr>
          <p:spPr bwMode="auto">
            <a:xfrm>
              <a:off x="7509" y="788"/>
              <a:ext cx="66" cy="63"/>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89" name="Freeform 90"/>
            <p:cNvSpPr>
              <a:spLocks/>
            </p:cNvSpPr>
            <p:nvPr/>
          </p:nvSpPr>
          <p:spPr bwMode="auto">
            <a:xfrm>
              <a:off x="7392" y="807"/>
              <a:ext cx="29" cy="30"/>
            </a:xfrm>
            <a:custGeom>
              <a:avLst/>
              <a:gdLst>
                <a:gd name="T0" fmla="*/ 37 w 62"/>
                <a:gd name="T1" fmla="*/ 63 h 63"/>
                <a:gd name="T2" fmla="*/ 62 w 62"/>
                <a:gd name="T3" fmla="*/ 52 h 63"/>
                <a:gd name="T4" fmla="*/ 10 w 62"/>
                <a:gd name="T5" fmla="*/ 0 h 63"/>
                <a:gd name="T6" fmla="*/ 0 w 62"/>
                <a:gd name="T7" fmla="*/ 26 h 63"/>
                <a:gd name="T8" fmla="*/ 37 w 62"/>
                <a:gd name="T9" fmla="*/ 63 h 63"/>
              </a:gdLst>
              <a:ahLst/>
              <a:cxnLst>
                <a:cxn ang="0">
                  <a:pos x="T0" y="T1"/>
                </a:cxn>
                <a:cxn ang="0">
                  <a:pos x="T2" y="T3"/>
                </a:cxn>
                <a:cxn ang="0">
                  <a:pos x="T4" y="T5"/>
                </a:cxn>
                <a:cxn ang="0">
                  <a:pos x="T6" y="T7"/>
                </a:cxn>
                <a:cxn ang="0">
                  <a:pos x="T8" y="T9"/>
                </a:cxn>
              </a:cxnLst>
              <a:rect l="0" t="0" r="r" b="b"/>
              <a:pathLst>
                <a:path w="62" h="63">
                  <a:moveTo>
                    <a:pt x="37" y="63"/>
                  </a:moveTo>
                  <a:cubicBezTo>
                    <a:pt x="47" y="63"/>
                    <a:pt x="56" y="59"/>
                    <a:pt x="62" y="52"/>
                  </a:cubicBezTo>
                  <a:cubicBezTo>
                    <a:pt x="10" y="0"/>
                    <a:pt x="10" y="0"/>
                    <a:pt x="10" y="0"/>
                  </a:cubicBezTo>
                  <a:cubicBezTo>
                    <a:pt x="4" y="7"/>
                    <a:pt x="0" y="16"/>
                    <a:pt x="0" y="26"/>
                  </a:cubicBezTo>
                  <a:cubicBezTo>
                    <a:pt x="0" y="46"/>
                    <a:pt x="16" y="63"/>
                    <a:pt x="37" y="63"/>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90" name="Freeform 91"/>
            <p:cNvSpPr>
              <a:spLocks/>
            </p:cNvSpPr>
            <p:nvPr/>
          </p:nvSpPr>
          <p:spPr bwMode="auto">
            <a:xfrm>
              <a:off x="7301" y="790"/>
              <a:ext cx="42" cy="5"/>
            </a:xfrm>
            <a:custGeom>
              <a:avLst/>
              <a:gdLst>
                <a:gd name="T0" fmla="*/ 81 w 87"/>
                <a:gd name="T1" fmla="*/ 12 h 12"/>
                <a:gd name="T2" fmla="*/ 6 w 87"/>
                <a:gd name="T3" fmla="*/ 12 h 12"/>
                <a:gd name="T4" fmla="*/ 0 w 87"/>
                <a:gd name="T5" fmla="*/ 6 h 12"/>
                <a:gd name="T6" fmla="*/ 6 w 87"/>
                <a:gd name="T7" fmla="*/ 0 h 12"/>
                <a:gd name="T8" fmla="*/ 81 w 87"/>
                <a:gd name="T9" fmla="*/ 0 h 12"/>
                <a:gd name="T10" fmla="*/ 87 w 87"/>
                <a:gd name="T11" fmla="*/ 6 h 12"/>
                <a:gd name="T12" fmla="*/ 81 w 87"/>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87" h="12">
                  <a:moveTo>
                    <a:pt x="81" y="12"/>
                  </a:moveTo>
                  <a:cubicBezTo>
                    <a:pt x="6" y="12"/>
                    <a:pt x="6" y="12"/>
                    <a:pt x="6" y="12"/>
                  </a:cubicBezTo>
                  <a:cubicBezTo>
                    <a:pt x="2" y="12"/>
                    <a:pt x="0" y="9"/>
                    <a:pt x="0" y="6"/>
                  </a:cubicBezTo>
                  <a:cubicBezTo>
                    <a:pt x="0" y="3"/>
                    <a:pt x="2" y="0"/>
                    <a:pt x="6" y="0"/>
                  </a:cubicBezTo>
                  <a:cubicBezTo>
                    <a:pt x="81" y="0"/>
                    <a:pt x="81" y="0"/>
                    <a:pt x="81" y="0"/>
                  </a:cubicBezTo>
                  <a:cubicBezTo>
                    <a:pt x="84" y="0"/>
                    <a:pt x="87" y="3"/>
                    <a:pt x="87" y="6"/>
                  </a:cubicBezTo>
                  <a:cubicBezTo>
                    <a:pt x="87" y="9"/>
                    <a:pt x="84" y="12"/>
                    <a:pt x="81" y="12"/>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91" name="Freeform 92"/>
            <p:cNvSpPr>
              <a:spLocks/>
            </p:cNvSpPr>
            <p:nvPr/>
          </p:nvSpPr>
          <p:spPr bwMode="auto">
            <a:xfrm>
              <a:off x="7301" y="802"/>
              <a:ext cx="42" cy="6"/>
            </a:xfrm>
            <a:custGeom>
              <a:avLst/>
              <a:gdLst>
                <a:gd name="T0" fmla="*/ 81 w 87"/>
                <a:gd name="T1" fmla="*/ 12 h 12"/>
                <a:gd name="T2" fmla="*/ 6 w 87"/>
                <a:gd name="T3" fmla="*/ 12 h 12"/>
                <a:gd name="T4" fmla="*/ 0 w 87"/>
                <a:gd name="T5" fmla="*/ 6 h 12"/>
                <a:gd name="T6" fmla="*/ 6 w 87"/>
                <a:gd name="T7" fmla="*/ 0 h 12"/>
                <a:gd name="T8" fmla="*/ 81 w 87"/>
                <a:gd name="T9" fmla="*/ 0 h 12"/>
                <a:gd name="T10" fmla="*/ 87 w 87"/>
                <a:gd name="T11" fmla="*/ 6 h 12"/>
                <a:gd name="T12" fmla="*/ 81 w 87"/>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87" h="12">
                  <a:moveTo>
                    <a:pt x="81" y="12"/>
                  </a:moveTo>
                  <a:cubicBezTo>
                    <a:pt x="6" y="12"/>
                    <a:pt x="6" y="12"/>
                    <a:pt x="6" y="12"/>
                  </a:cubicBezTo>
                  <a:cubicBezTo>
                    <a:pt x="2" y="12"/>
                    <a:pt x="0" y="10"/>
                    <a:pt x="0" y="6"/>
                  </a:cubicBezTo>
                  <a:cubicBezTo>
                    <a:pt x="0" y="3"/>
                    <a:pt x="2" y="0"/>
                    <a:pt x="6" y="0"/>
                  </a:cubicBezTo>
                  <a:cubicBezTo>
                    <a:pt x="81" y="0"/>
                    <a:pt x="81" y="0"/>
                    <a:pt x="81" y="0"/>
                  </a:cubicBezTo>
                  <a:cubicBezTo>
                    <a:pt x="84" y="0"/>
                    <a:pt x="87" y="3"/>
                    <a:pt x="87" y="6"/>
                  </a:cubicBezTo>
                  <a:cubicBezTo>
                    <a:pt x="87" y="10"/>
                    <a:pt x="84" y="12"/>
                    <a:pt x="81" y="12"/>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92" name="Freeform 93"/>
            <p:cNvSpPr>
              <a:spLocks/>
            </p:cNvSpPr>
            <p:nvPr/>
          </p:nvSpPr>
          <p:spPr bwMode="auto">
            <a:xfrm>
              <a:off x="7290" y="698"/>
              <a:ext cx="79" cy="81"/>
            </a:xfrm>
            <a:custGeom>
              <a:avLst/>
              <a:gdLst>
                <a:gd name="T0" fmla="*/ 31 w 164"/>
                <a:gd name="T1" fmla="*/ 0 h 175"/>
                <a:gd name="T2" fmla="*/ 0 w 164"/>
                <a:gd name="T3" fmla="*/ 175 h 175"/>
                <a:gd name="T4" fmla="*/ 133 w 164"/>
                <a:gd name="T5" fmla="*/ 175 h 175"/>
                <a:gd name="T6" fmla="*/ 164 w 164"/>
                <a:gd name="T7" fmla="*/ 0 h 175"/>
                <a:gd name="T8" fmla="*/ 31 w 164"/>
                <a:gd name="T9" fmla="*/ 0 h 175"/>
              </a:gdLst>
              <a:ahLst/>
              <a:cxnLst>
                <a:cxn ang="0">
                  <a:pos x="T0" y="T1"/>
                </a:cxn>
                <a:cxn ang="0">
                  <a:pos x="T2" y="T3"/>
                </a:cxn>
                <a:cxn ang="0">
                  <a:pos x="T4" y="T5"/>
                </a:cxn>
                <a:cxn ang="0">
                  <a:pos x="T6" y="T7"/>
                </a:cxn>
                <a:cxn ang="0">
                  <a:pos x="T8" y="T9"/>
                </a:cxn>
              </a:cxnLst>
              <a:rect l="0" t="0" r="r" b="b"/>
              <a:pathLst>
                <a:path w="164" h="175">
                  <a:moveTo>
                    <a:pt x="31" y="0"/>
                  </a:moveTo>
                  <a:cubicBezTo>
                    <a:pt x="9" y="49"/>
                    <a:pt x="1" y="119"/>
                    <a:pt x="0" y="175"/>
                  </a:cubicBezTo>
                  <a:cubicBezTo>
                    <a:pt x="133" y="175"/>
                    <a:pt x="133" y="175"/>
                    <a:pt x="133" y="175"/>
                  </a:cubicBezTo>
                  <a:cubicBezTo>
                    <a:pt x="134" y="119"/>
                    <a:pt x="142" y="49"/>
                    <a:pt x="164" y="0"/>
                  </a:cubicBezTo>
                  <a:lnTo>
                    <a:pt x="31"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93" name="Freeform 94"/>
            <p:cNvSpPr>
              <a:spLocks/>
            </p:cNvSpPr>
            <p:nvPr/>
          </p:nvSpPr>
          <p:spPr bwMode="auto">
            <a:xfrm>
              <a:off x="7290" y="698"/>
              <a:ext cx="64" cy="81"/>
            </a:xfrm>
            <a:custGeom>
              <a:avLst/>
              <a:gdLst>
                <a:gd name="T0" fmla="*/ 31 w 134"/>
                <a:gd name="T1" fmla="*/ 0 h 175"/>
                <a:gd name="T2" fmla="*/ 0 w 134"/>
                <a:gd name="T3" fmla="*/ 175 h 175"/>
                <a:gd name="T4" fmla="*/ 133 w 134"/>
                <a:gd name="T5" fmla="*/ 175 h 175"/>
                <a:gd name="T6" fmla="*/ 31 w 134"/>
                <a:gd name="T7" fmla="*/ 0 h 175"/>
              </a:gdLst>
              <a:ahLst/>
              <a:cxnLst>
                <a:cxn ang="0">
                  <a:pos x="T0" y="T1"/>
                </a:cxn>
                <a:cxn ang="0">
                  <a:pos x="T2" y="T3"/>
                </a:cxn>
                <a:cxn ang="0">
                  <a:pos x="T4" y="T5"/>
                </a:cxn>
                <a:cxn ang="0">
                  <a:pos x="T6" y="T7"/>
                </a:cxn>
              </a:cxnLst>
              <a:rect l="0" t="0" r="r" b="b"/>
              <a:pathLst>
                <a:path w="134" h="175">
                  <a:moveTo>
                    <a:pt x="31" y="0"/>
                  </a:moveTo>
                  <a:cubicBezTo>
                    <a:pt x="9" y="49"/>
                    <a:pt x="1" y="119"/>
                    <a:pt x="0" y="175"/>
                  </a:cubicBezTo>
                  <a:cubicBezTo>
                    <a:pt x="133" y="175"/>
                    <a:pt x="133" y="175"/>
                    <a:pt x="133" y="175"/>
                  </a:cubicBezTo>
                  <a:cubicBezTo>
                    <a:pt x="134" y="119"/>
                    <a:pt x="31" y="0"/>
                    <a:pt x="31" y="0"/>
                  </a:cubicBezTo>
                  <a:close/>
                </a:path>
              </a:pathLst>
            </a:custGeom>
            <a:solidFill>
              <a:srgbClr val="006FC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94" name="Freeform 95"/>
            <p:cNvSpPr>
              <a:spLocks noEditPoints="1"/>
            </p:cNvSpPr>
            <p:nvPr/>
          </p:nvSpPr>
          <p:spPr bwMode="auto">
            <a:xfrm>
              <a:off x="6958" y="500"/>
              <a:ext cx="98" cy="94"/>
            </a:xfrm>
            <a:custGeom>
              <a:avLst/>
              <a:gdLst>
                <a:gd name="T0" fmla="*/ 203 w 203"/>
                <a:gd name="T1" fmla="*/ 93 h 203"/>
                <a:gd name="T2" fmla="*/ 187 w 203"/>
                <a:gd name="T3" fmla="*/ 77 h 203"/>
                <a:gd name="T4" fmla="*/ 192 w 203"/>
                <a:gd name="T5" fmla="*/ 54 h 203"/>
                <a:gd name="T6" fmla="*/ 170 w 203"/>
                <a:gd name="T7" fmla="*/ 46 h 203"/>
                <a:gd name="T8" fmla="*/ 167 w 203"/>
                <a:gd name="T9" fmla="*/ 23 h 203"/>
                <a:gd name="T10" fmla="*/ 144 w 203"/>
                <a:gd name="T11" fmla="*/ 25 h 203"/>
                <a:gd name="T12" fmla="*/ 132 w 203"/>
                <a:gd name="T13" fmla="*/ 4 h 203"/>
                <a:gd name="T14" fmla="*/ 111 w 203"/>
                <a:gd name="T15" fmla="*/ 15 h 203"/>
                <a:gd name="T16" fmla="*/ 92 w 203"/>
                <a:gd name="T17" fmla="*/ 0 h 203"/>
                <a:gd name="T18" fmla="*/ 77 w 203"/>
                <a:gd name="T19" fmla="*/ 18 h 203"/>
                <a:gd name="T20" fmla="*/ 54 w 203"/>
                <a:gd name="T21" fmla="*/ 11 h 203"/>
                <a:gd name="T22" fmla="*/ 47 w 203"/>
                <a:gd name="T23" fmla="*/ 33 h 203"/>
                <a:gd name="T24" fmla="*/ 23 w 203"/>
                <a:gd name="T25" fmla="*/ 36 h 203"/>
                <a:gd name="T26" fmla="*/ 24 w 203"/>
                <a:gd name="T27" fmla="*/ 59 h 203"/>
                <a:gd name="T28" fmla="*/ 4 w 203"/>
                <a:gd name="T29" fmla="*/ 71 h 203"/>
                <a:gd name="T30" fmla="*/ 14 w 203"/>
                <a:gd name="T31" fmla="*/ 93 h 203"/>
                <a:gd name="T32" fmla="*/ 0 w 203"/>
                <a:gd name="T33" fmla="*/ 112 h 203"/>
                <a:gd name="T34" fmla="*/ 16 w 203"/>
                <a:gd name="T35" fmla="*/ 127 h 203"/>
                <a:gd name="T36" fmla="*/ 11 w 203"/>
                <a:gd name="T37" fmla="*/ 149 h 203"/>
                <a:gd name="T38" fmla="*/ 32 w 203"/>
                <a:gd name="T39" fmla="*/ 158 h 203"/>
                <a:gd name="T40" fmla="*/ 36 w 203"/>
                <a:gd name="T41" fmla="*/ 180 h 203"/>
                <a:gd name="T42" fmla="*/ 59 w 203"/>
                <a:gd name="T43" fmla="*/ 180 h 203"/>
                <a:gd name="T44" fmla="*/ 71 w 203"/>
                <a:gd name="T45" fmla="*/ 199 h 203"/>
                <a:gd name="T46" fmla="*/ 92 w 203"/>
                <a:gd name="T47" fmla="*/ 191 h 203"/>
                <a:gd name="T48" fmla="*/ 111 w 203"/>
                <a:gd name="T49" fmla="*/ 203 h 203"/>
                <a:gd name="T50" fmla="*/ 127 w 203"/>
                <a:gd name="T51" fmla="*/ 188 h 203"/>
                <a:gd name="T52" fmla="*/ 149 w 203"/>
                <a:gd name="T53" fmla="*/ 192 h 203"/>
                <a:gd name="T54" fmla="*/ 158 w 203"/>
                <a:gd name="T55" fmla="*/ 171 h 203"/>
                <a:gd name="T56" fmla="*/ 180 w 203"/>
                <a:gd name="T57" fmla="*/ 167 h 203"/>
                <a:gd name="T58" fmla="*/ 180 w 203"/>
                <a:gd name="T59" fmla="*/ 144 h 203"/>
                <a:gd name="T60" fmla="*/ 199 w 203"/>
                <a:gd name="T61" fmla="*/ 132 h 203"/>
                <a:gd name="T62" fmla="*/ 190 w 203"/>
                <a:gd name="T63" fmla="*/ 112 h 203"/>
                <a:gd name="T64" fmla="*/ 57 w 203"/>
                <a:gd name="T65" fmla="*/ 58 h 203"/>
                <a:gd name="T66" fmla="*/ 93 w 203"/>
                <a:gd name="T67" fmla="*/ 73 h 203"/>
                <a:gd name="T68" fmla="*/ 39 w 203"/>
                <a:gd name="T69" fmla="*/ 95 h 203"/>
                <a:gd name="T70" fmla="*/ 93 w 203"/>
                <a:gd name="T71" fmla="*/ 166 h 203"/>
                <a:gd name="T72" fmla="*/ 39 w 203"/>
                <a:gd name="T73" fmla="*/ 111 h 203"/>
                <a:gd name="T74" fmla="*/ 93 w 203"/>
                <a:gd name="T75" fmla="*/ 133 h 203"/>
                <a:gd name="T76" fmla="*/ 89 w 203"/>
                <a:gd name="T77" fmla="*/ 102 h 203"/>
                <a:gd name="T78" fmla="*/ 114 w 203"/>
                <a:gd name="T79" fmla="*/ 102 h 203"/>
                <a:gd name="T80" fmla="*/ 89 w 203"/>
                <a:gd name="T81" fmla="*/ 102 h 203"/>
                <a:gd name="T82" fmla="*/ 110 w 203"/>
                <a:gd name="T83" fmla="*/ 166 h 203"/>
                <a:gd name="T84" fmla="*/ 124 w 203"/>
                <a:gd name="T85" fmla="*/ 125 h 203"/>
                <a:gd name="T86" fmla="*/ 165 w 203"/>
                <a:gd name="T87" fmla="*/ 111 h 203"/>
                <a:gd name="T88" fmla="*/ 132 w 203"/>
                <a:gd name="T89" fmla="*/ 95 h 203"/>
                <a:gd name="T90" fmla="*/ 110 w 203"/>
                <a:gd name="T91" fmla="*/ 40 h 203"/>
                <a:gd name="T92" fmla="*/ 165 w 203"/>
                <a:gd name="T93" fmla="*/ 95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03" h="203">
                  <a:moveTo>
                    <a:pt x="203" y="112"/>
                  </a:moveTo>
                  <a:cubicBezTo>
                    <a:pt x="203" y="93"/>
                    <a:pt x="203" y="93"/>
                    <a:pt x="203" y="93"/>
                  </a:cubicBezTo>
                  <a:cubicBezTo>
                    <a:pt x="190" y="93"/>
                    <a:pt x="190" y="93"/>
                    <a:pt x="190" y="93"/>
                  </a:cubicBezTo>
                  <a:cubicBezTo>
                    <a:pt x="189" y="88"/>
                    <a:pt x="188" y="82"/>
                    <a:pt x="187" y="77"/>
                  </a:cubicBezTo>
                  <a:cubicBezTo>
                    <a:pt x="199" y="72"/>
                    <a:pt x="199" y="72"/>
                    <a:pt x="199" y="72"/>
                  </a:cubicBezTo>
                  <a:cubicBezTo>
                    <a:pt x="192" y="54"/>
                    <a:pt x="192" y="54"/>
                    <a:pt x="192" y="54"/>
                  </a:cubicBezTo>
                  <a:cubicBezTo>
                    <a:pt x="179" y="60"/>
                    <a:pt x="179" y="60"/>
                    <a:pt x="179" y="60"/>
                  </a:cubicBezTo>
                  <a:cubicBezTo>
                    <a:pt x="177" y="55"/>
                    <a:pt x="174" y="51"/>
                    <a:pt x="170" y="46"/>
                  </a:cubicBezTo>
                  <a:cubicBezTo>
                    <a:pt x="180" y="36"/>
                    <a:pt x="180" y="36"/>
                    <a:pt x="180" y="36"/>
                  </a:cubicBezTo>
                  <a:cubicBezTo>
                    <a:pt x="167" y="23"/>
                    <a:pt x="167" y="23"/>
                    <a:pt x="167" y="23"/>
                  </a:cubicBezTo>
                  <a:cubicBezTo>
                    <a:pt x="157" y="33"/>
                    <a:pt x="157" y="33"/>
                    <a:pt x="157" y="33"/>
                  </a:cubicBezTo>
                  <a:cubicBezTo>
                    <a:pt x="153" y="30"/>
                    <a:pt x="148" y="27"/>
                    <a:pt x="144" y="25"/>
                  </a:cubicBezTo>
                  <a:cubicBezTo>
                    <a:pt x="149" y="11"/>
                    <a:pt x="149" y="11"/>
                    <a:pt x="149" y="11"/>
                  </a:cubicBezTo>
                  <a:cubicBezTo>
                    <a:pt x="132" y="4"/>
                    <a:pt x="132" y="4"/>
                    <a:pt x="132" y="4"/>
                  </a:cubicBezTo>
                  <a:cubicBezTo>
                    <a:pt x="127" y="18"/>
                    <a:pt x="127" y="18"/>
                    <a:pt x="127" y="18"/>
                  </a:cubicBezTo>
                  <a:cubicBezTo>
                    <a:pt x="122" y="16"/>
                    <a:pt x="116" y="15"/>
                    <a:pt x="111" y="15"/>
                  </a:cubicBezTo>
                  <a:cubicBezTo>
                    <a:pt x="111" y="0"/>
                    <a:pt x="111" y="0"/>
                    <a:pt x="111" y="0"/>
                  </a:cubicBezTo>
                  <a:cubicBezTo>
                    <a:pt x="92" y="0"/>
                    <a:pt x="92" y="0"/>
                    <a:pt x="92" y="0"/>
                  </a:cubicBezTo>
                  <a:cubicBezTo>
                    <a:pt x="92" y="15"/>
                    <a:pt x="92" y="15"/>
                    <a:pt x="92" y="15"/>
                  </a:cubicBezTo>
                  <a:cubicBezTo>
                    <a:pt x="87" y="15"/>
                    <a:pt x="82" y="16"/>
                    <a:pt x="77" y="18"/>
                  </a:cubicBezTo>
                  <a:cubicBezTo>
                    <a:pt x="72" y="4"/>
                    <a:pt x="72" y="4"/>
                    <a:pt x="72" y="4"/>
                  </a:cubicBezTo>
                  <a:cubicBezTo>
                    <a:pt x="54" y="11"/>
                    <a:pt x="54" y="11"/>
                    <a:pt x="54" y="11"/>
                  </a:cubicBezTo>
                  <a:cubicBezTo>
                    <a:pt x="60" y="25"/>
                    <a:pt x="60" y="25"/>
                    <a:pt x="60" y="25"/>
                  </a:cubicBezTo>
                  <a:cubicBezTo>
                    <a:pt x="55" y="27"/>
                    <a:pt x="51" y="30"/>
                    <a:pt x="47" y="33"/>
                  </a:cubicBezTo>
                  <a:cubicBezTo>
                    <a:pt x="36" y="23"/>
                    <a:pt x="36" y="23"/>
                    <a:pt x="36" y="23"/>
                  </a:cubicBezTo>
                  <a:cubicBezTo>
                    <a:pt x="23" y="36"/>
                    <a:pt x="23" y="36"/>
                    <a:pt x="23" y="36"/>
                  </a:cubicBezTo>
                  <a:cubicBezTo>
                    <a:pt x="33" y="46"/>
                    <a:pt x="33" y="46"/>
                    <a:pt x="33" y="46"/>
                  </a:cubicBezTo>
                  <a:cubicBezTo>
                    <a:pt x="30" y="51"/>
                    <a:pt x="27" y="55"/>
                    <a:pt x="24" y="59"/>
                  </a:cubicBezTo>
                  <a:cubicBezTo>
                    <a:pt x="11" y="54"/>
                    <a:pt x="11" y="54"/>
                    <a:pt x="11" y="54"/>
                  </a:cubicBezTo>
                  <a:cubicBezTo>
                    <a:pt x="4" y="71"/>
                    <a:pt x="4" y="71"/>
                    <a:pt x="4" y="71"/>
                  </a:cubicBezTo>
                  <a:cubicBezTo>
                    <a:pt x="17" y="77"/>
                    <a:pt x="17" y="77"/>
                    <a:pt x="17" y="77"/>
                  </a:cubicBezTo>
                  <a:cubicBezTo>
                    <a:pt x="15" y="82"/>
                    <a:pt x="14" y="88"/>
                    <a:pt x="14" y="93"/>
                  </a:cubicBezTo>
                  <a:cubicBezTo>
                    <a:pt x="0" y="93"/>
                    <a:pt x="0" y="93"/>
                    <a:pt x="0" y="93"/>
                  </a:cubicBezTo>
                  <a:cubicBezTo>
                    <a:pt x="0" y="112"/>
                    <a:pt x="0" y="112"/>
                    <a:pt x="0" y="112"/>
                  </a:cubicBezTo>
                  <a:cubicBezTo>
                    <a:pt x="14" y="112"/>
                    <a:pt x="14" y="112"/>
                    <a:pt x="14" y="112"/>
                  </a:cubicBezTo>
                  <a:cubicBezTo>
                    <a:pt x="14" y="117"/>
                    <a:pt x="15" y="122"/>
                    <a:pt x="16" y="127"/>
                  </a:cubicBezTo>
                  <a:cubicBezTo>
                    <a:pt x="4" y="132"/>
                    <a:pt x="4" y="132"/>
                    <a:pt x="4" y="132"/>
                  </a:cubicBezTo>
                  <a:cubicBezTo>
                    <a:pt x="11" y="149"/>
                    <a:pt x="11" y="149"/>
                    <a:pt x="11" y="149"/>
                  </a:cubicBezTo>
                  <a:cubicBezTo>
                    <a:pt x="23" y="144"/>
                    <a:pt x="23" y="144"/>
                    <a:pt x="23" y="144"/>
                  </a:cubicBezTo>
                  <a:cubicBezTo>
                    <a:pt x="26" y="149"/>
                    <a:pt x="29" y="154"/>
                    <a:pt x="32" y="158"/>
                  </a:cubicBezTo>
                  <a:cubicBezTo>
                    <a:pt x="23" y="167"/>
                    <a:pt x="23" y="167"/>
                    <a:pt x="23" y="167"/>
                  </a:cubicBezTo>
                  <a:cubicBezTo>
                    <a:pt x="36" y="180"/>
                    <a:pt x="36" y="180"/>
                    <a:pt x="36" y="180"/>
                  </a:cubicBezTo>
                  <a:cubicBezTo>
                    <a:pt x="45" y="171"/>
                    <a:pt x="45" y="171"/>
                    <a:pt x="45" y="171"/>
                  </a:cubicBezTo>
                  <a:cubicBezTo>
                    <a:pt x="50" y="175"/>
                    <a:pt x="54" y="178"/>
                    <a:pt x="59" y="180"/>
                  </a:cubicBezTo>
                  <a:cubicBezTo>
                    <a:pt x="54" y="192"/>
                    <a:pt x="54" y="192"/>
                    <a:pt x="54" y="192"/>
                  </a:cubicBezTo>
                  <a:cubicBezTo>
                    <a:pt x="71" y="199"/>
                    <a:pt x="71" y="199"/>
                    <a:pt x="71" y="199"/>
                  </a:cubicBezTo>
                  <a:cubicBezTo>
                    <a:pt x="76" y="188"/>
                    <a:pt x="76" y="188"/>
                    <a:pt x="76" y="188"/>
                  </a:cubicBezTo>
                  <a:cubicBezTo>
                    <a:pt x="81" y="189"/>
                    <a:pt x="87" y="190"/>
                    <a:pt x="92" y="191"/>
                  </a:cubicBezTo>
                  <a:cubicBezTo>
                    <a:pt x="92" y="203"/>
                    <a:pt x="92" y="203"/>
                    <a:pt x="92" y="203"/>
                  </a:cubicBezTo>
                  <a:cubicBezTo>
                    <a:pt x="111" y="203"/>
                    <a:pt x="111" y="203"/>
                    <a:pt x="111" y="203"/>
                  </a:cubicBezTo>
                  <a:cubicBezTo>
                    <a:pt x="111" y="191"/>
                    <a:pt x="111" y="191"/>
                    <a:pt x="111" y="191"/>
                  </a:cubicBezTo>
                  <a:cubicBezTo>
                    <a:pt x="117" y="190"/>
                    <a:pt x="122" y="189"/>
                    <a:pt x="127" y="188"/>
                  </a:cubicBezTo>
                  <a:cubicBezTo>
                    <a:pt x="132" y="199"/>
                    <a:pt x="132" y="199"/>
                    <a:pt x="132" y="199"/>
                  </a:cubicBezTo>
                  <a:cubicBezTo>
                    <a:pt x="149" y="192"/>
                    <a:pt x="149" y="192"/>
                    <a:pt x="149" y="192"/>
                  </a:cubicBezTo>
                  <a:cubicBezTo>
                    <a:pt x="144" y="181"/>
                    <a:pt x="144" y="181"/>
                    <a:pt x="144" y="181"/>
                  </a:cubicBezTo>
                  <a:cubicBezTo>
                    <a:pt x="149" y="178"/>
                    <a:pt x="154" y="175"/>
                    <a:pt x="158" y="171"/>
                  </a:cubicBezTo>
                  <a:cubicBezTo>
                    <a:pt x="167" y="180"/>
                    <a:pt x="167" y="180"/>
                    <a:pt x="167" y="180"/>
                  </a:cubicBezTo>
                  <a:cubicBezTo>
                    <a:pt x="180" y="167"/>
                    <a:pt x="180" y="167"/>
                    <a:pt x="180" y="167"/>
                  </a:cubicBezTo>
                  <a:cubicBezTo>
                    <a:pt x="171" y="158"/>
                    <a:pt x="171" y="158"/>
                    <a:pt x="171" y="158"/>
                  </a:cubicBezTo>
                  <a:cubicBezTo>
                    <a:pt x="175" y="154"/>
                    <a:pt x="178" y="149"/>
                    <a:pt x="180" y="144"/>
                  </a:cubicBezTo>
                  <a:cubicBezTo>
                    <a:pt x="192" y="149"/>
                    <a:pt x="192" y="149"/>
                    <a:pt x="192" y="149"/>
                  </a:cubicBezTo>
                  <a:cubicBezTo>
                    <a:pt x="199" y="132"/>
                    <a:pt x="199" y="132"/>
                    <a:pt x="199" y="132"/>
                  </a:cubicBezTo>
                  <a:cubicBezTo>
                    <a:pt x="187" y="127"/>
                    <a:pt x="187" y="127"/>
                    <a:pt x="187" y="127"/>
                  </a:cubicBezTo>
                  <a:cubicBezTo>
                    <a:pt x="188" y="122"/>
                    <a:pt x="189" y="117"/>
                    <a:pt x="190" y="112"/>
                  </a:cubicBezTo>
                  <a:lnTo>
                    <a:pt x="203" y="112"/>
                  </a:lnTo>
                  <a:close/>
                  <a:moveTo>
                    <a:pt x="57" y="58"/>
                  </a:moveTo>
                  <a:cubicBezTo>
                    <a:pt x="67" y="48"/>
                    <a:pt x="80" y="41"/>
                    <a:pt x="93" y="40"/>
                  </a:cubicBezTo>
                  <a:cubicBezTo>
                    <a:pt x="93" y="73"/>
                    <a:pt x="93" y="73"/>
                    <a:pt x="93" y="73"/>
                  </a:cubicBezTo>
                  <a:cubicBezTo>
                    <a:pt x="83" y="76"/>
                    <a:pt x="75" y="84"/>
                    <a:pt x="72" y="95"/>
                  </a:cubicBezTo>
                  <a:cubicBezTo>
                    <a:pt x="39" y="95"/>
                    <a:pt x="39" y="95"/>
                    <a:pt x="39" y="95"/>
                  </a:cubicBezTo>
                  <a:cubicBezTo>
                    <a:pt x="40" y="81"/>
                    <a:pt x="47" y="68"/>
                    <a:pt x="57" y="58"/>
                  </a:cubicBezTo>
                  <a:close/>
                  <a:moveTo>
                    <a:pt x="93" y="166"/>
                  </a:moveTo>
                  <a:cubicBezTo>
                    <a:pt x="80" y="164"/>
                    <a:pt x="67" y="158"/>
                    <a:pt x="57" y="148"/>
                  </a:cubicBezTo>
                  <a:cubicBezTo>
                    <a:pt x="47" y="138"/>
                    <a:pt x="40" y="125"/>
                    <a:pt x="39" y="111"/>
                  </a:cubicBezTo>
                  <a:cubicBezTo>
                    <a:pt x="72" y="111"/>
                    <a:pt x="72" y="111"/>
                    <a:pt x="72" y="111"/>
                  </a:cubicBezTo>
                  <a:cubicBezTo>
                    <a:pt x="75" y="122"/>
                    <a:pt x="83" y="130"/>
                    <a:pt x="93" y="133"/>
                  </a:cubicBezTo>
                  <a:lnTo>
                    <a:pt x="93" y="166"/>
                  </a:lnTo>
                  <a:close/>
                  <a:moveTo>
                    <a:pt x="89" y="102"/>
                  </a:moveTo>
                  <a:cubicBezTo>
                    <a:pt x="89" y="95"/>
                    <a:pt x="95" y="89"/>
                    <a:pt x="102" y="89"/>
                  </a:cubicBezTo>
                  <a:cubicBezTo>
                    <a:pt x="109" y="89"/>
                    <a:pt x="114" y="95"/>
                    <a:pt x="114" y="102"/>
                  </a:cubicBezTo>
                  <a:cubicBezTo>
                    <a:pt x="114" y="109"/>
                    <a:pt x="109" y="114"/>
                    <a:pt x="102" y="114"/>
                  </a:cubicBezTo>
                  <a:cubicBezTo>
                    <a:pt x="95" y="114"/>
                    <a:pt x="89" y="109"/>
                    <a:pt x="89" y="102"/>
                  </a:cubicBezTo>
                  <a:close/>
                  <a:moveTo>
                    <a:pt x="147" y="148"/>
                  </a:moveTo>
                  <a:cubicBezTo>
                    <a:pt x="137" y="158"/>
                    <a:pt x="124" y="164"/>
                    <a:pt x="110" y="166"/>
                  </a:cubicBezTo>
                  <a:cubicBezTo>
                    <a:pt x="110" y="133"/>
                    <a:pt x="110" y="133"/>
                    <a:pt x="110" y="133"/>
                  </a:cubicBezTo>
                  <a:cubicBezTo>
                    <a:pt x="115" y="131"/>
                    <a:pt x="120" y="129"/>
                    <a:pt x="124" y="125"/>
                  </a:cubicBezTo>
                  <a:cubicBezTo>
                    <a:pt x="128" y="121"/>
                    <a:pt x="130" y="116"/>
                    <a:pt x="132" y="111"/>
                  </a:cubicBezTo>
                  <a:cubicBezTo>
                    <a:pt x="165" y="111"/>
                    <a:pt x="165" y="111"/>
                    <a:pt x="165" y="111"/>
                  </a:cubicBezTo>
                  <a:cubicBezTo>
                    <a:pt x="163" y="125"/>
                    <a:pt x="157" y="138"/>
                    <a:pt x="147" y="148"/>
                  </a:cubicBezTo>
                  <a:close/>
                  <a:moveTo>
                    <a:pt x="132" y="95"/>
                  </a:moveTo>
                  <a:cubicBezTo>
                    <a:pt x="129" y="84"/>
                    <a:pt x="121" y="76"/>
                    <a:pt x="110" y="73"/>
                  </a:cubicBezTo>
                  <a:cubicBezTo>
                    <a:pt x="110" y="40"/>
                    <a:pt x="110" y="40"/>
                    <a:pt x="110" y="40"/>
                  </a:cubicBezTo>
                  <a:cubicBezTo>
                    <a:pt x="124" y="41"/>
                    <a:pt x="137" y="48"/>
                    <a:pt x="147" y="58"/>
                  </a:cubicBezTo>
                  <a:cubicBezTo>
                    <a:pt x="157" y="68"/>
                    <a:pt x="163" y="81"/>
                    <a:pt x="165" y="95"/>
                  </a:cubicBezTo>
                  <a:lnTo>
                    <a:pt x="132" y="95"/>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95" name="Freeform 96"/>
            <p:cNvSpPr>
              <a:spLocks noEditPoints="1"/>
            </p:cNvSpPr>
            <p:nvPr/>
          </p:nvSpPr>
          <p:spPr bwMode="auto">
            <a:xfrm>
              <a:off x="6906" y="576"/>
              <a:ext cx="89" cy="86"/>
            </a:xfrm>
            <a:custGeom>
              <a:avLst/>
              <a:gdLst>
                <a:gd name="T0" fmla="*/ 184 w 184"/>
                <a:gd name="T1" fmla="*/ 112 h 185"/>
                <a:gd name="T2" fmla="*/ 161 w 184"/>
                <a:gd name="T3" fmla="*/ 89 h 185"/>
                <a:gd name="T4" fmla="*/ 181 w 184"/>
                <a:gd name="T5" fmla="*/ 63 h 185"/>
                <a:gd name="T6" fmla="*/ 150 w 184"/>
                <a:gd name="T7" fmla="*/ 55 h 185"/>
                <a:gd name="T8" fmla="*/ 155 w 184"/>
                <a:gd name="T9" fmla="*/ 22 h 185"/>
                <a:gd name="T10" fmla="*/ 123 w 184"/>
                <a:gd name="T11" fmla="*/ 31 h 185"/>
                <a:gd name="T12" fmla="*/ 111 w 184"/>
                <a:gd name="T13" fmla="*/ 0 h 185"/>
                <a:gd name="T14" fmla="*/ 88 w 184"/>
                <a:gd name="T15" fmla="*/ 23 h 185"/>
                <a:gd name="T16" fmla="*/ 63 w 184"/>
                <a:gd name="T17" fmla="*/ 3 h 185"/>
                <a:gd name="T18" fmla="*/ 54 w 184"/>
                <a:gd name="T19" fmla="*/ 34 h 185"/>
                <a:gd name="T20" fmla="*/ 22 w 184"/>
                <a:gd name="T21" fmla="*/ 29 h 185"/>
                <a:gd name="T22" fmla="*/ 30 w 184"/>
                <a:gd name="T23" fmla="*/ 61 h 185"/>
                <a:gd name="T24" fmla="*/ 0 w 184"/>
                <a:gd name="T25" fmla="*/ 73 h 185"/>
                <a:gd name="T26" fmla="*/ 23 w 184"/>
                <a:gd name="T27" fmla="*/ 96 h 185"/>
                <a:gd name="T28" fmla="*/ 2 w 184"/>
                <a:gd name="T29" fmla="*/ 121 h 185"/>
                <a:gd name="T30" fmla="*/ 34 w 184"/>
                <a:gd name="T31" fmla="*/ 130 h 185"/>
                <a:gd name="T32" fmla="*/ 29 w 184"/>
                <a:gd name="T33" fmla="*/ 162 h 185"/>
                <a:gd name="T34" fmla="*/ 60 w 184"/>
                <a:gd name="T35" fmla="*/ 154 h 185"/>
                <a:gd name="T36" fmla="*/ 72 w 184"/>
                <a:gd name="T37" fmla="*/ 185 h 185"/>
                <a:gd name="T38" fmla="*/ 95 w 184"/>
                <a:gd name="T39" fmla="*/ 161 h 185"/>
                <a:gd name="T40" fmla="*/ 121 w 184"/>
                <a:gd name="T41" fmla="*/ 182 h 185"/>
                <a:gd name="T42" fmla="*/ 129 w 184"/>
                <a:gd name="T43" fmla="*/ 150 h 185"/>
                <a:gd name="T44" fmla="*/ 162 w 184"/>
                <a:gd name="T45" fmla="*/ 156 h 185"/>
                <a:gd name="T46" fmla="*/ 153 w 184"/>
                <a:gd name="T47" fmla="*/ 124 h 185"/>
                <a:gd name="T48" fmla="*/ 184 w 184"/>
                <a:gd name="T49" fmla="*/ 112 h 185"/>
                <a:gd name="T50" fmla="*/ 92 w 184"/>
                <a:gd name="T51" fmla="*/ 115 h 185"/>
                <a:gd name="T52" fmla="*/ 69 w 184"/>
                <a:gd name="T53" fmla="*/ 92 h 185"/>
                <a:gd name="T54" fmla="*/ 92 w 184"/>
                <a:gd name="T55" fmla="*/ 70 h 185"/>
                <a:gd name="T56" fmla="*/ 114 w 184"/>
                <a:gd name="T57" fmla="*/ 92 h 185"/>
                <a:gd name="T58" fmla="*/ 92 w 184"/>
                <a:gd name="T59" fmla="*/ 115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84" h="185">
                  <a:moveTo>
                    <a:pt x="184" y="112"/>
                  </a:moveTo>
                  <a:cubicBezTo>
                    <a:pt x="161" y="89"/>
                    <a:pt x="161" y="89"/>
                    <a:pt x="161" y="89"/>
                  </a:cubicBezTo>
                  <a:cubicBezTo>
                    <a:pt x="181" y="63"/>
                    <a:pt x="181" y="63"/>
                    <a:pt x="181" y="63"/>
                  </a:cubicBezTo>
                  <a:cubicBezTo>
                    <a:pt x="150" y="55"/>
                    <a:pt x="150" y="55"/>
                    <a:pt x="150" y="55"/>
                  </a:cubicBezTo>
                  <a:cubicBezTo>
                    <a:pt x="155" y="22"/>
                    <a:pt x="155" y="22"/>
                    <a:pt x="155" y="22"/>
                  </a:cubicBezTo>
                  <a:cubicBezTo>
                    <a:pt x="123" y="31"/>
                    <a:pt x="123" y="31"/>
                    <a:pt x="123" y="31"/>
                  </a:cubicBezTo>
                  <a:cubicBezTo>
                    <a:pt x="111" y="0"/>
                    <a:pt x="111" y="0"/>
                    <a:pt x="111" y="0"/>
                  </a:cubicBezTo>
                  <a:cubicBezTo>
                    <a:pt x="88" y="23"/>
                    <a:pt x="88" y="23"/>
                    <a:pt x="88" y="23"/>
                  </a:cubicBezTo>
                  <a:cubicBezTo>
                    <a:pt x="63" y="3"/>
                    <a:pt x="63" y="3"/>
                    <a:pt x="63" y="3"/>
                  </a:cubicBezTo>
                  <a:cubicBezTo>
                    <a:pt x="54" y="34"/>
                    <a:pt x="54" y="34"/>
                    <a:pt x="54" y="34"/>
                  </a:cubicBezTo>
                  <a:cubicBezTo>
                    <a:pt x="22" y="29"/>
                    <a:pt x="22" y="29"/>
                    <a:pt x="22" y="29"/>
                  </a:cubicBezTo>
                  <a:cubicBezTo>
                    <a:pt x="30" y="61"/>
                    <a:pt x="30" y="61"/>
                    <a:pt x="30" y="61"/>
                  </a:cubicBezTo>
                  <a:cubicBezTo>
                    <a:pt x="0" y="73"/>
                    <a:pt x="0" y="73"/>
                    <a:pt x="0" y="73"/>
                  </a:cubicBezTo>
                  <a:cubicBezTo>
                    <a:pt x="23" y="96"/>
                    <a:pt x="23" y="96"/>
                    <a:pt x="23" y="96"/>
                  </a:cubicBezTo>
                  <a:cubicBezTo>
                    <a:pt x="2" y="121"/>
                    <a:pt x="2" y="121"/>
                    <a:pt x="2" y="121"/>
                  </a:cubicBezTo>
                  <a:cubicBezTo>
                    <a:pt x="34" y="130"/>
                    <a:pt x="34" y="130"/>
                    <a:pt x="34" y="130"/>
                  </a:cubicBezTo>
                  <a:cubicBezTo>
                    <a:pt x="29" y="162"/>
                    <a:pt x="29" y="162"/>
                    <a:pt x="29" y="162"/>
                  </a:cubicBezTo>
                  <a:cubicBezTo>
                    <a:pt x="60" y="154"/>
                    <a:pt x="60" y="154"/>
                    <a:pt x="60" y="154"/>
                  </a:cubicBezTo>
                  <a:cubicBezTo>
                    <a:pt x="72" y="185"/>
                    <a:pt x="72" y="185"/>
                    <a:pt x="72" y="185"/>
                  </a:cubicBezTo>
                  <a:cubicBezTo>
                    <a:pt x="95" y="161"/>
                    <a:pt x="95" y="161"/>
                    <a:pt x="95" y="161"/>
                  </a:cubicBezTo>
                  <a:cubicBezTo>
                    <a:pt x="121" y="182"/>
                    <a:pt x="121" y="182"/>
                    <a:pt x="121" y="182"/>
                  </a:cubicBezTo>
                  <a:cubicBezTo>
                    <a:pt x="129" y="150"/>
                    <a:pt x="129" y="150"/>
                    <a:pt x="129" y="150"/>
                  </a:cubicBezTo>
                  <a:cubicBezTo>
                    <a:pt x="162" y="156"/>
                    <a:pt x="162" y="156"/>
                    <a:pt x="162" y="156"/>
                  </a:cubicBezTo>
                  <a:cubicBezTo>
                    <a:pt x="153" y="124"/>
                    <a:pt x="153" y="124"/>
                    <a:pt x="153" y="124"/>
                  </a:cubicBezTo>
                  <a:lnTo>
                    <a:pt x="184" y="112"/>
                  </a:lnTo>
                  <a:close/>
                  <a:moveTo>
                    <a:pt x="92" y="115"/>
                  </a:moveTo>
                  <a:cubicBezTo>
                    <a:pt x="79" y="115"/>
                    <a:pt x="69" y="105"/>
                    <a:pt x="69" y="92"/>
                  </a:cubicBezTo>
                  <a:cubicBezTo>
                    <a:pt x="69" y="80"/>
                    <a:pt x="79" y="70"/>
                    <a:pt x="92" y="70"/>
                  </a:cubicBezTo>
                  <a:cubicBezTo>
                    <a:pt x="104" y="70"/>
                    <a:pt x="114" y="80"/>
                    <a:pt x="114" y="92"/>
                  </a:cubicBezTo>
                  <a:cubicBezTo>
                    <a:pt x="114" y="105"/>
                    <a:pt x="104" y="115"/>
                    <a:pt x="92" y="115"/>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96" name="Freeform 97"/>
            <p:cNvSpPr>
              <a:spLocks noEditPoints="1"/>
            </p:cNvSpPr>
            <p:nvPr/>
          </p:nvSpPr>
          <p:spPr bwMode="auto">
            <a:xfrm>
              <a:off x="7031" y="552"/>
              <a:ext cx="124" cy="119"/>
            </a:xfrm>
            <a:custGeom>
              <a:avLst/>
              <a:gdLst>
                <a:gd name="T0" fmla="*/ 247 w 259"/>
                <a:gd name="T1" fmla="*/ 139 h 259"/>
                <a:gd name="T2" fmla="*/ 228 w 259"/>
                <a:gd name="T3" fmla="*/ 133 h 259"/>
                <a:gd name="T4" fmla="*/ 224 w 259"/>
                <a:gd name="T5" fmla="*/ 103 h 259"/>
                <a:gd name="T6" fmla="*/ 241 w 259"/>
                <a:gd name="T7" fmla="*/ 94 h 259"/>
                <a:gd name="T8" fmla="*/ 247 w 259"/>
                <a:gd name="T9" fmla="*/ 73 h 259"/>
                <a:gd name="T10" fmla="*/ 239 w 259"/>
                <a:gd name="T11" fmla="*/ 59 h 259"/>
                <a:gd name="T12" fmla="*/ 219 w 259"/>
                <a:gd name="T13" fmla="*/ 53 h 259"/>
                <a:gd name="T14" fmla="*/ 202 w 259"/>
                <a:gd name="T15" fmla="*/ 63 h 259"/>
                <a:gd name="T16" fmla="*/ 178 w 259"/>
                <a:gd name="T17" fmla="*/ 44 h 259"/>
                <a:gd name="T18" fmla="*/ 183 w 259"/>
                <a:gd name="T19" fmla="*/ 25 h 259"/>
                <a:gd name="T20" fmla="*/ 173 w 259"/>
                <a:gd name="T21" fmla="*/ 7 h 259"/>
                <a:gd name="T22" fmla="*/ 157 w 259"/>
                <a:gd name="T23" fmla="*/ 2 h 259"/>
                <a:gd name="T24" fmla="*/ 138 w 259"/>
                <a:gd name="T25" fmla="*/ 12 h 259"/>
                <a:gd name="T26" fmla="*/ 133 w 259"/>
                <a:gd name="T27" fmla="*/ 31 h 259"/>
                <a:gd name="T28" fmla="*/ 103 w 259"/>
                <a:gd name="T29" fmla="*/ 35 h 259"/>
                <a:gd name="T30" fmla="*/ 93 w 259"/>
                <a:gd name="T31" fmla="*/ 18 h 259"/>
                <a:gd name="T32" fmla="*/ 73 w 259"/>
                <a:gd name="T33" fmla="*/ 12 h 259"/>
                <a:gd name="T34" fmla="*/ 59 w 259"/>
                <a:gd name="T35" fmla="*/ 20 h 259"/>
                <a:gd name="T36" fmla="*/ 53 w 259"/>
                <a:gd name="T37" fmla="*/ 40 h 259"/>
                <a:gd name="T38" fmla="*/ 63 w 259"/>
                <a:gd name="T39" fmla="*/ 58 h 259"/>
                <a:gd name="T40" fmla="*/ 44 w 259"/>
                <a:gd name="T41" fmla="*/ 81 h 259"/>
                <a:gd name="T42" fmla="*/ 25 w 259"/>
                <a:gd name="T43" fmla="*/ 76 h 259"/>
                <a:gd name="T44" fmla="*/ 7 w 259"/>
                <a:gd name="T45" fmla="*/ 86 h 259"/>
                <a:gd name="T46" fmla="*/ 2 w 259"/>
                <a:gd name="T47" fmla="*/ 103 h 259"/>
                <a:gd name="T48" fmla="*/ 12 w 259"/>
                <a:gd name="T49" fmla="*/ 121 h 259"/>
                <a:gd name="T50" fmla="*/ 31 w 259"/>
                <a:gd name="T51" fmla="*/ 126 h 259"/>
                <a:gd name="T52" fmla="*/ 35 w 259"/>
                <a:gd name="T53" fmla="*/ 156 h 259"/>
                <a:gd name="T54" fmla="*/ 18 w 259"/>
                <a:gd name="T55" fmla="*/ 166 h 259"/>
                <a:gd name="T56" fmla="*/ 12 w 259"/>
                <a:gd name="T57" fmla="*/ 186 h 259"/>
                <a:gd name="T58" fmla="*/ 20 w 259"/>
                <a:gd name="T59" fmla="*/ 201 h 259"/>
                <a:gd name="T60" fmla="*/ 40 w 259"/>
                <a:gd name="T61" fmla="*/ 206 h 259"/>
                <a:gd name="T62" fmla="*/ 58 w 259"/>
                <a:gd name="T63" fmla="*/ 197 h 259"/>
                <a:gd name="T64" fmla="*/ 81 w 259"/>
                <a:gd name="T65" fmla="*/ 215 h 259"/>
                <a:gd name="T66" fmla="*/ 76 w 259"/>
                <a:gd name="T67" fmla="*/ 234 h 259"/>
                <a:gd name="T68" fmla="*/ 86 w 259"/>
                <a:gd name="T69" fmla="*/ 253 h 259"/>
                <a:gd name="T70" fmla="*/ 102 w 259"/>
                <a:gd name="T71" fmla="*/ 257 h 259"/>
                <a:gd name="T72" fmla="*/ 121 w 259"/>
                <a:gd name="T73" fmla="*/ 247 h 259"/>
                <a:gd name="T74" fmla="*/ 126 w 259"/>
                <a:gd name="T75" fmla="*/ 228 h 259"/>
                <a:gd name="T76" fmla="*/ 156 w 259"/>
                <a:gd name="T77" fmla="*/ 224 h 259"/>
                <a:gd name="T78" fmla="*/ 166 w 259"/>
                <a:gd name="T79" fmla="*/ 242 h 259"/>
                <a:gd name="T80" fmla="*/ 186 w 259"/>
                <a:gd name="T81" fmla="*/ 247 h 259"/>
                <a:gd name="T82" fmla="*/ 200 w 259"/>
                <a:gd name="T83" fmla="*/ 239 h 259"/>
                <a:gd name="T84" fmla="*/ 206 w 259"/>
                <a:gd name="T85" fmla="*/ 219 h 259"/>
                <a:gd name="T86" fmla="*/ 197 w 259"/>
                <a:gd name="T87" fmla="*/ 202 h 259"/>
                <a:gd name="T88" fmla="*/ 215 w 259"/>
                <a:gd name="T89" fmla="*/ 178 h 259"/>
                <a:gd name="T90" fmla="*/ 234 w 259"/>
                <a:gd name="T91" fmla="*/ 183 h 259"/>
                <a:gd name="T92" fmla="*/ 252 w 259"/>
                <a:gd name="T93" fmla="*/ 173 h 259"/>
                <a:gd name="T94" fmla="*/ 257 w 259"/>
                <a:gd name="T95" fmla="*/ 157 h 259"/>
                <a:gd name="T96" fmla="*/ 247 w 259"/>
                <a:gd name="T97" fmla="*/ 139 h 259"/>
                <a:gd name="T98" fmla="*/ 116 w 259"/>
                <a:gd name="T99" fmla="*/ 178 h 259"/>
                <a:gd name="T100" fmla="*/ 82 w 259"/>
                <a:gd name="T101" fmla="*/ 116 h 259"/>
                <a:gd name="T102" fmla="*/ 143 w 259"/>
                <a:gd name="T103" fmla="*/ 82 h 259"/>
                <a:gd name="T104" fmla="*/ 177 w 259"/>
                <a:gd name="T105" fmla="*/ 143 h 259"/>
                <a:gd name="T106" fmla="*/ 116 w 259"/>
                <a:gd name="T107" fmla="*/ 178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59" h="259">
                  <a:moveTo>
                    <a:pt x="247" y="139"/>
                  </a:moveTo>
                  <a:cubicBezTo>
                    <a:pt x="228" y="133"/>
                    <a:pt x="228" y="133"/>
                    <a:pt x="228" y="133"/>
                  </a:cubicBezTo>
                  <a:cubicBezTo>
                    <a:pt x="228" y="123"/>
                    <a:pt x="227" y="113"/>
                    <a:pt x="224" y="103"/>
                  </a:cubicBezTo>
                  <a:cubicBezTo>
                    <a:pt x="241" y="94"/>
                    <a:pt x="241" y="94"/>
                    <a:pt x="241" y="94"/>
                  </a:cubicBezTo>
                  <a:cubicBezTo>
                    <a:pt x="249" y="90"/>
                    <a:pt x="251" y="81"/>
                    <a:pt x="247" y="73"/>
                  </a:cubicBezTo>
                  <a:cubicBezTo>
                    <a:pt x="239" y="59"/>
                    <a:pt x="239" y="59"/>
                    <a:pt x="239" y="59"/>
                  </a:cubicBezTo>
                  <a:cubicBezTo>
                    <a:pt x="235" y="52"/>
                    <a:pt x="226" y="49"/>
                    <a:pt x="219" y="53"/>
                  </a:cubicBezTo>
                  <a:cubicBezTo>
                    <a:pt x="202" y="63"/>
                    <a:pt x="202" y="63"/>
                    <a:pt x="202" y="63"/>
                  </a:cubicBezTo>
                  <a:cubicBezTo>
                    <a:pt x="195" y="55"/>
                    <a:pt x="187" y="49"/>
                    <a:pt x="178" y="44"/>
                  </a:cubicBezTo>
                  <a:cubicBezTo>
                    <a:pt x="183" y="25"/>
                    <a:pt x="183" y="25"/>
                    <a:pt x="183" y="25"/>
                  </a:cubicBezTo>
                  <a:cubicBezTo>
                    <a:pt x="185" y="17"/>
                    <a:pt x="181" y="9"/>
                    <a:pt x="173" y="7"/>
                  </a:cubicBezTo>
                  <a:cubicBezTo>
                    <a:pt x="157" y="2"/>
                    <a:pt x="157" y="2"/>
                    <a:pt x="157" y="2"/>
                  </a:cubicBezTo>
                  <a:cubicBezTo>
                    <a:pt x="149" y="0"/>
                    <a:pt x="141" y="5"/>
                    <a:pt x="138" y="12"/>
                  </a:cubicBezTo>
                  <a:cubicBezTo>
                    <a:pt x="133" y="31"/>
                    <a:pt x="133" y="31"/>
                    <a:pt x="133" y="31"/>
                  </a:cubicBezTo>
                  <a:cubicBezTo>
                    <a:pt x="123" y="31"/>
                    <a:pt x="113" y="32"/>
                    <a:pt x="103" y="35"/>
                  </a:cubicBezTo>
                  <a:cubicBezTo>
                    <a:pt x="93" y="18"/>
                    <a:pt x="93" y="18"/>
                    <a:pt x="93" y="18"/>
                  </a:cubicBezTo>
                  <a:cubicBezTo>
                    <a:pt x="90" y="11"/>
                    <a:pt x="80" y="8"/>
                    <a:pt x="73" y="12"/>
                  </a:cubicBezTo>
                  <a:cubicBezTo>
                    <a:pt x="59" y="20"/>
                    <a:pt x="59" y="20"/>
                    <a:pt x="59" y="20"/>
                  </a:cubicBezTo>
                  <a:cubicBezTo>
                    <a:pt x="51" y="24"/>
                    <a:pt x="49" y="33"/>
                    <a:pt x="53" y="40"/>
                  </a:cubicBezTo>
                  <a:cubicBezTo>
                    <a:pt x="63" y="58"/>
                    <a:pt x="63" y="58"/>
                    <a:pt x="63" y="58"/>
                  </a:cubicBezTo>
                  <a:cubicBezTo>
                    <a:pt x="55" y="64"/>
                    <a:pt x="49" y="72"/>
                    <a:pt x="44" y="81"/>
                  </a:cubicBezTo>
                  <a:cubicBezTo>
                    <a:pt x="25" y="76"/>
                    <a:pt x="25" y="76"/>
                    <a:pt x="25" y="76"/>
                  </a:cubicBezTo>
                  <a:cubicBezTo>
                    <a:pt x="17" y="74"/>
                    <a:pt x="9" y="78"/>
                    <a:pt x="7" y="86"/>
                  </a:cubicBezTo>
                  <a:cubicBezTo>
                    <a:pt x="2" y="103"/>
                    <a:pt x="2" y="103"/>
                    <a:pt x="2" y="103"/>
                  </a:cubicBezTo>
                  <a:cubicBezTo>
                    <a:pt x="0" y="110"/>
                    <a:pt x="4" y="119"/>
                    <a:pt x="12" y="121"/>
                  </a:cubicBezTo>
                  <a:cubicBezTo>
                    <a:pt x="31" y="126"/>
                    <a:pt x="31" y="126"/>
                    <a:pt x="31" y="126"/>
                  </a:cubicBezTo>
                  <a:cubicBezTo>
                    <a:pt x="31" y="136"/>
                    <a:pt x="32" y="146"/>
                    <a:pt x="35" y="156"/>
                  </a:cubicBezTo>
                  <a:cubicBezTo>
                    <a:pt x="18" y="166"/>
                    <a:pt x="18" y="166"/>
                    <a:pt x="18" y="166"/>
                  </a:cubicBezTo>
                  <a:cubicBezTo>
                    <a:pt x="11" y="170"/>
                    <a:pt x="8" y="179"/>
                    <a:pt x="12" y="186"/>
                  </a:cubicBezTo>
                  <a:cubicBezTo>
                    <a:pt x="20" y="201"/>
                    <a:pt x="20" y="201"/>
                    <a:pt x="20" y="201"/>
                  </a:cubicBezTo>
                  <a:cubicBezTo>
                    <a:pt x="24" y="208"/>
                    <a:pt x="33" y="210"/>
                    <a:pt x="40" y="206"/>
                  </a:cubicBezTo>
                  <a:cubicBezTo>
                    <a:pt x="58" y="197"/>
                    <a:pt x="58" y="197"/>
                    <a:pt x="58" y="197"/>
                  </a:cubicBezTo>
                  <a:cubicBezTo>
                    <a:pt x="64" y="204"/>
                    <a:pt x="72" y="210"/>
                    <a:pt x="81" y="215"/>
                  </a:cubicBezTo>
                  <a:cubicBezTo>
                    <a:pt x="76" y="234"/>
                    <a:pt x="76" y="234"/>
                    <a:pt x="76" y="234"/>
                  </a:cubicBezTo>
                  <a:cubicBezTo>
                    <a:pt x="74" y="242"/>
                    <a:pt x="78" y="250"/>
                    <a:pt x="86" y="253"/>
                  </a:cubicBezTo>
                  <a:cubicBezTo>
                    <a:pt x="102" y="257"/>
                    <a:pt x="102" y="257"/>
                    <a:pt x="102" y="257"/>
                  </a:cubicBezTo>
                  <a:cubicBezTo>
                    <a:pt x="110" y="259"/>
                    <a:pt x="118" y="255"/>
                    <a:pt x="121" y="247"/>
                  </a:cubicBezTo>
                  <a:cubicBezTo>
                    <a:pt x="126" y="228"/>
                    <a:pt x="126" y="228"/>
                    <a:pt x="126" y="228"/>
                  </a:cubicBezTo>
                  <a:cubicBezTo>
                    <a:pt x="136" y="228"/>
                    <a:pt x="146" y="227"/>
                    <a:pt x="156" y="224"/>
                  </a:cubicBezTo>
                  <a:cubicBezTo>
                    <a:pt x="166" y="242"/>
                    <a:pt x="166" y="242"/>
                    <a:pt x="166" y="242"/>
                  </a:cubicBezTo>
                  <a:cubicBezTo>
                    <a:pt x="170" y="249"/>
                    <a:pt x="179" y="251"/>
                    <a:pt x="186" y="247"/>
                  </a:cubicBezTo>
                  <a:cubicBezTo>
                    <a:pt x="200" y="239"/>
                    <a:pt x="200" y="239"/>
                    <a:pt x="200" y="239"/>
                  </a:cubicBezTo>
                  <a:cubicBezTo>
                    <a:pt x="208" y="235"/>
                    <a:pt x="210" y="226"/>
                    <a:pt x="206" y="219"/>
                  </a:cubicBezTo>
                  <a:cubicBezTo>
                    <a:pt x="197" y="202"/>
                    <a:pt x="197" y="202"/>
                    <a:pt x="197" y="202"/>
                  </a:cubicBezTo>
                  <a:cubicBezTo>
                    <a:pt x="204" y="195"/>
                    <a:pt x="210" y="187"/>
                    <a:pt x="215" y="178"/>
                  </a:cubicBezTo>
                  <a:cubicBezTo>
                    <a:pt x="234" y="183"/>
                    <a:pt x="234" y="183"/>
                    <a:pt x="234" y="183"/>
                  </a:cubicBezTo>
                  <a:cubicBezTo>
                    <a:pt x="242" y="185"/>
                    <a:pt x="250" y="181"/>
                    <a:pt x="252" y="173"/>
                  </a:cubicBezTo>
                  <a:cubicBezTo>
                    <a:pt x="257" y="157"/>
                    <a:pt x="257" y="157"/>
                    <a:pt x="257" y="157"/>
                  </a:cubicBezTo>
                  <a:cubicBezTo>
                    <a:pt x="259" y="149"/>
                    <a:pt x="255" y="141"/>
                    <a:pt x="247" y="139"/>
                  </a:cubicBezTo>
                  <a:close/>
                  <a:moveTo>
                    <a:pt x="116" y="178"/>
                  </a:moveTo>
                  <a:cubicBezTo>
                    <a:pt x="90" y="170"/>
                    <a:pt x="74" y="143"/>
                    <a:pt x="82" y="116"/>
                  </a:cubicBezTo>
                  <a:cubicBezTo>
                    <a:pt x="89" y="90"/>
                    <a:pt x="117" y="74"/>
                    <a:pt x="143" y="82"/>
                  </a:cubicBezTo>
                  <a:cubicBezTo>
                    <a:pt x="169" y="89"/>
                    <a:pt x="185" y="117"/>
                    <a:pt x="177" y="143"/>
                  </a:cubicBezTo>
                  <a:cubicBezTo>
                    <a:pt x="170" y="170"/>
                    <a:pt x="142" y="185"/>
                    <a:pt x="116" y="178"/>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97" name="Freeform 98"/>
            <p:cNvSpPr>
              <a:spLocks noEditPoints="1"/>
            </p:cNvSpPr>
            <p:nvPr/>
          </p:nvSpPr>
          <p:spPr bwMode="auto">
            <a:xfrm>
              <a:off x="7153" y="554"/>
              <a:ext cx="80" cy="77"/>
            </a:xfrm>
            <a:custGeom>
              <a:avLst/>
              <a:gdLst>
                <a:gd name="T0" fmla="*/ 165 w 165"/>
                <a:gd name="T1" fmla="*/ 75 h 166"/>
                <a:gd name="T2" fmla="*/ 165 w 165"/>
                <a:gd name="T3" fmla="*/ 75 h 166"/>
                <a:gd name="T4" fmla="*/ 151 w 165"/>
                <a:gd name="T5" fmla="*/ 63 h 166"/>
                <a:gd name="T6" fmla="*/ 156 w 165"/>
                <a:gd name="T7" fmla="*/ 44 h 166"/>
                <a:gd name="T8" fmla="*/ 138 w 165"/>
                <a:gd name="T9" fmla="*/ 38 h 166"/>
                <a:gd name="T10" fmla="*/ 136 w 165"/>
                <a:gd name="T11" fmla="*/ 19 h 166"/>
                <a:gd name="T12" fmla="*/ 117 w 165"/>
                <a:gd name="T13" fmla="*/ 20 h 166"/>
                <a:gd name="T14" fmla="*/ 107 w 165"/>
                <a:gd name="T15" fmla="*/ 3 h 166"/>
                <a:gd name="T16" fmla="*/ 90 w 165"/>
                <a:gd name="T17" fmla="*/ 12 h 166"/>
                <a:gd name="T18" fmla="*/ 90 w 165"/>
                <a:gd name="T19" fmla="*/ 0 h 166"/>
                <a:gd name="T20" fmla="*/ 75 w 165"/>
                <a:gd name="T21" fmla="*/ 0 h 166"/>
                <a:gd name="T22" fmla="*/ 62 w 165"/>
                <a:gd name="T23" fmla="*/ 14 h 166"/>
                <a:gd name="T24" fmla="*/ 44 w 165"/>
                <a:gd name="T25" fmla="*/ 9 h 166"/>
                <a:gd name="T26" fmla="*/ 36 w 165"/>
                <a:gd name="T27" fmla="*/ 27 h 166"/>
                <a:gd name="T28" fmla="*/ 18 w 165"/>
                <a:gd name="T29" fmla="*/ 30 h 166"/>
                <a:gd name="T30" fmla="*/ 19 w 165"/>
                <a:gd name="T31" fmla="*/ 48 h 166"/>
                <a:gd name="T32" fmla="*/ 3 w 165"/>
                <a:gd name="T33" fmla="*/ 58 h 166"/>
                <a:gd name="T34" fmla="*/ 10 w 165"/>
                <a:gd name="T35" fmla="*/ 75 h 166"/>
                <a:gd name="T36" fmla="*/ 0 w 165"/>
                <a:gd name="T37" fmla="*/ 75 h 166"/>
                <a:gd name="T38" fmla="*/ 0 w 165"/>
                <a:gd name="T39" fmla="*/ 80 h 166"/>
                <a:gd name="T40" fmla="*/ 0 w 165"/>
                <a:gd name="T41" fmla="*/ 90 h 166"/>
                <a:gd name="T42" fmla="*/ 10 w 165"/>
                <a:gd name="T43" fmla="*/ 90 h 166"/>
                <a:gd name="T44" fmla="*/ 3 w 165"/>
                <a:gd name="T45" fmla="*/ 107 h 166"/>
                <a:gd name="T46" fmla="*/ 18 w 165"/>
                <a:gd name="T47" fmla="*/ 118 h 166"/>
                <a:gd name="T48" fmla="*/ 18 w 165"/>
                <a:gd name="T49" fmla="*/ 136 h 166"/>
                <a:gd name="T50" fmla="*/ 36 w 165"/>
                <a:gd name="T51" fmla="*/ 140 h 166"/>
                <a:gd name="T52" fmla="*/ 44 w 165"/>
                <a:gd name="T53" fmla="*/ 156 h 166"/>
                <a:gd name="T54" fmla="*/ 62 w 165"/>
                <a:gd name="T55" fmla="*/ 153 h 166"/>
                <a:gd name="T56" fmla="*/ 75 w 165"/>
                <a:gd name="T57" fmla="*/ 166 h 166"/>
                <a:gd name="T58" fmla="*/ 90 w 165"/>
                <a:gd name="T59" fmla="*/ 166 h 166"/>
                <a:gd name="T60" fmla="*/ 90 w 165"/>
                <a:gd name="T61" fmla="*/ 155 h 166"/>
                <a:gd name="T62" fmla="*/ 107 w 165"/>
                <a:gd name="T63" fmla="*/ 162 h 166"/>
                <a:gd name="T64" fmla="*/ 117 w 165"/>
                <a:gd name="T65" fmla="*/ 146 h 166"/>
                <a:gd name="T66" fmla="*/ 135 w 165"/>
                <a:gd name="T67" fmla="*/ 147 h 166"/>
                <a:gd name="T68" fmla="*/ 138 w 165"/>
                <a:gd name="T69" fmla="*/ 129 h 166"/>
                <a:gd name="T70" fmla="*/ 156 w 165"/>
                <a:gd name="T71" fmla="*/ 122 h 166"/>
                <a:gd name="T72" fmla="*/ 151 w 165"/>
                <a:gd name="T73" fmla="*/ 103 h 166"/>
                <a:gd name="T74" fmla="*/ 165 w 165"/>
                <a:gd name="T75" fmla="*/ 90 h 166"/>
                <a:gd name="T76" fmla="*/ 133 w 165"/>
                <a:gd name="T77" fmla="*/ 75 h 166"/>
                <a:gd name="T78" fmla="*/ 104 w 165"/>
                <a:gd name="T79" fmla="*/ 71 h 166"/>
                <a:gd name="T80" fmla="*/ 113 w 165"/>
                <a:gd name="T81" fmla="*/ 42 h 166"/>
                <a:gd name="T82" fmla="*/ 90 w 165"/>
                <a:gd name="T83" fmla="*/ 59 h 166"/>
                <a:gd name="T84" fmla="*/ 113 w 165"/>
                <a:gd name="T85" fmla="*/ 42 h 166"/>
                <a:gd name="T86" fmla="*/ 75 w 165"/>
                <a:gd name="T87" fmla="*/ 90 h 166"/>
                <a:gd name="T88" fmla="*/ 90 w 165"/>
                <a:gd name="T89" fmla="*/ 76 h 166"/>
                <a:gd name="T90" fmla="*/ 75 w 165"/>
                <a:gd name="T91" fmla="*/ 32 h 166"/>
                <a:gd name="T92" fmla="*/ 69 w 165"/>
                <a:gd name="T93" fmla="*/ 61 h 166"/>
                <a:gd name="T94" fmla="*/ 75 w 165"/>
                <a:gd name="T95" fmla="*/ 32 h 166"/>
                <a:gd name="T96" fmla="*/ 60 w 165"/>
                <a:gd name="T97" fmla="*/ 71 h 166"/>
                <a:gd name="T98" fmla="*/ 31 w 165"/>
                <a:gd name="T99" fmla="*/ 75 h 166"/>
                <a:gd name="T100" fmla="*/ 41 w 165"/>
                <a:gd name="T101" fmla="*/ 115 h 166"/>
                <a:gd name="T102" fmla="*/ 57 w 165"/>
                <a:gd name="T103" fmla="*/ 90 h 166"/>
                <a:gd name="T104" fmla="*/ 41 w 165"/>
                <a:gd name="T105" fmla="*/ 115 h 166"/>
                <a:gd name="T106" fmla="*/ 69 w 165"/>
                <a:gd name="T107" fmla="*/ 106 h 166"/>
                <a:gd name="T108" fmla="*/ 75 w 165"/>
                <a:gd name="T109" fmla="*/ 135 h 166"/>
                <a:gd name="T110" fmla="*/ 90 w 165"/>
                <a:gd name="T111" fmla="*/ 135 h 166"/>
                <a:gd name="T112" fmla="*/ 94 w 165"/>
                <a:gd name="T113" fmla="*/ 106 h 166"/>
                <a:gd name="T114" fmla="*/ 90 w 165"/>
                <a:gd name="T115" fmla="*/ 135 h 166"/>
                <a:gd name="T116" fmla="*/ 104 w 165"/>
                <a:gd name="T117" fmla="*/ 96 h 166"/>
                <a:gd name="T118" fmla="*/ 133 w 165"/>
                <a:gd name="T119" fmla="*/ 9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65" h="166">
                  <a:moveTo>
                    <a:pt x="165" y="90"/>
                  </a:moveTo>
                  <a:cubicBezTo>
                    <a:pt x="165" y="75"/>
                    <a:pt x="165" y="75"/>
                    <a:pt x="165" y="75"/>
                  </a:cubicBezTo>
                  <a:cubicBezTo>
                    <a:pt x="165" y="75"/>
                    <a:pt x="165" y="75"/>
                    <a:pt x="165" y="75"/>
                  </a:cubicBezTo>
                  <a:cubicBezTo>
                    <a:pt x="165" y="75"/>
                    <a:pt x="165" y="75"/>
                    <a:pt x="165" y="75"/>
                  </a:cubicBezTo>
                  <a:cubicBezTo>
                    <a:pt x="154" y="75"/>
                    <a:pt x="154" y="75"/>
                    <a:pt x="154" y="75"/>
                  </a:cubicBezTo>
                  <a:cubicBezTo>
                    <a:pt x="153" y="71"/>
                    <a:pt x="152" y="67"/>
                    <a:pt x="151" y="63"/>
                  </a:cubicBezTo>
                  <a:cubicBezTo>
                    <a:pt x="162" y="58"/>
                    <a:pt x="162" y="58"/>
                    <a:pt x="162" y="58"/>
                  </a:cubicBezTo>
                  <a:cubicBezTo>
                    <a:pt x="156" y="44"/>
                    <a:pt x="156" y="44"/>
                    <a:pt x="156" y="44"/>
                  </a:cubicBezTo>
                  <a:cubicBezTo>
                    <a:pt x="145" y="49"/>
                    <a:pt x="145" y="49"/>
                    <a:pt x="145" y="49"/>
                  </a:cubicBezTo>
                  <a:cubicBezTo>
                    <a:pt x="143" y="45"/>
                    <a:pt x="141" y="41"/>
                    <a:pt x="138" y="38"/>
                  </a:cubicBezTo>
                  <a:cubicBezTo>
                    <a:pt x="146" y="30"/>
                    <a:pt x="146" y="30"/>
                    <a:pt x="146" y="30"/>
                  </a:cubicBezTo>
                  <a:cubicBezTo>
                    <a:pt x="136" y="19"/>
                    <a:pt x="136" y="19"/>
                    <a:pt x="136" y="19"/>
                  </a:cubicBezTo>
                  <a:cubicBezTo>
                    <a:pt x="127" y="27"/>
                    <a:pt x="127" y="27"/>
                    <a:pt x="127" y="27"/>
                  </a:cubicBezTo>
                  <a:cubicBezTo>
                    <a:pt x="124" y="25"/>
                    <a:pt x="120" y="22"/>
                    <a:pt x="117" y="20"/>
                  </a:cubicBezTo>
                  <a:cubicBezTo>
                    <a:pt x="121" y="9"/>
                    <a:pt x="121" y="9"/>
                    <a:pt x="121" y="9"/>
                  </a:cubicBezTo>
                  <a:cubicBezTo>
                    <a:pt x="107" y="3"/>
                    <a:pt x="107" y="3"/>
                    <a:pt x="107" y="3"/>
                  </a:cubicBezTo>
                  <a:cubicBezTo>
                    <a:pt x="103" y="14"/>
                    <a:pt x="103" y="14"/>
                    <a:pt x="103" y="14"/>
                  </a:cubicBezTo>
                  <a:cubicBezTo>
                    <a:pt x="99" y="13"/>
                    <a:pt x="94" y="12"/>
                    <a:pt x="90" y="12"/>
                  </a:cubicBezTo>
                  <a:cubicBezTo>
                    <a:pt x="90" y="0"/>
                    <a:pt x="90" y="0"/>
                    <a:pt x="90" y="0"/>
                  </a:cubicBezTo>
                  <a:cubicBezTo>
                    <a:pt x="90" y="0"/>
                    <a:pt x="90" y="0"/>
                    <a:pt x="90" y="0"/>
                  </a:cubicBezTo>
                  <a:cubicBezTo>
                    <a:pt x="75" y="0"/>
                    <a:pt x="75" y="0"/>
                    <a:pt x="75" y="0"/>
                  </a:cubicBezTo>
                  <a:cubicBezTo>
                    <a:pt x="75" y="0"/>
                    <a:pt x="75" y="0"/>
                    <a:pt x="75" y="0"/>
                  </a:cubicBezTo>
                  <a:cubicBezTo>
                    <a:pt x="75" y="12"/>
                    <a:pt x="75" y="12"/>
                    <a:pt x="75" y="12"/>
                  </a:cubicBezTo>
                  <a:cubicBezTo>
                    <a:pt x="71" y="12"/>
                    <a:pt x="66" y="13"/>
                    <a:pt x="62" y="14"/>
                  </a:cubicBezTo>
                  <a:cubicBezTo>
                    <a:pt x="58" y="3"/>
                    <a:pt x="58" y="3"/>
                    <a:pt x="58" y="3"/>
                  </a:cubicBezTo>
                  <a:cubicBezTo>
                    <a:pt x="44" y="9"/>
                    <a:pt x="44" y="9"/>
                    <a:pt x="44" y="9"/>
                  </a:cubicBezTo>
                  <a:cubicBezTo>
                    <a:pt x="48" y="20"/>
                    <a:pt x="48" y="20"/>
                    <a:pt x="48" y="20"/>
                  </a:cubicBezTo>
                  <a:cubicBezTo>
                    <a:pt x="44" y="22"/>
                    <a:pt x="40" y="24"/>
                    <a:pt x="36" y="27"/>
                  </a:cubicBezTo>
                  <a:cubicBezTo>
                    <a:pt x="29" y="19"/>
                    <a:pt x="29" y="19"/>
                    <a:pt x="29" y="19"/>
                  </a:cubicBezTo>
                  <a:cubicBezTo>
                    <a:pt x="18" y="30"/>
                    <a:pt x="18" y="30"/>
                    <a:pt x="18" y="30"/>
                  </a:cubicBezTo>
                  <a:cubicBezTo>
                    <a:pt x="26" y="38"/>
                    <a:pt x="26" y="38"/>
                    <a:pt x="26" y="38"/>
                  </a:cubicBezTo>
                  <a:cubicBezTo>
                    <a:pt x="23" y="41"/>
                    <a:pt x="21" y="45"/>
                    <a:pt x="19" y="48"/>
                  </a:cubicBezTo>
                  <a:cubicBezTo>
                    <a:pt x="9" y="44"/>
                    <a:pt x="9" y="44"/>
                    <a:pt x="9" y="44"/>
                  </a:cubicBezTo>
                  <a:cubicBezTo>
                    <a:pt x="3" y="58"/>
                    <a:pt x="3" y="58"/>
                    <a:pt x="3" y="58"/>
                  </a:cubicBezTo>
                  <a:cubicBezTo>
                    <a:pt x="13" y="62"/>
                    <a:pt x="13" y="62"/>
                    <a:pt x="13" y="62"/>
                  </a:cubicBezTo>
                  <a:cubicBezTo>
                    <a:pt x="11" y="66"/>
                    <a:pt x="11" y="71"/>
                    <a:pt x="10" y="75"/>
                  </a:cubicBezTo>
                  <a:cubicBezTo>
                    <a:pt x="0" y="75"/>
                    <a:pt x="0" y="75"/>
                    <a:pt x="0" y="75"/>
                  </a:cubicBezTo>
                  <a:cubicBezTo>
                    <a:pt x="0" y="75"/>
                    <a:pt x="0" y="75"/>
                    <a:pt x="0" y="75"/>
                  </a:cubicBezTo>
                  <a:cubicBezTo>
                    <a:pt x="0" y="75"/>
                    <a:pt x="0" y="75"/>
                    <a:pt x="0" y="75"/>
                  </a:cubicBezTo>
                  <a:cubicBezTo>
                    <a:pt x="0" y="80"/>
                    <a:pt x="0" y="80"/>
                    <a:pt x="0" y="80"/>
                  </a:cubicBezTo>
                  <a:cubicBezTo>
                    <a:pt x="0" y="90"/>
                    <a:pt x="0" y="90"/>
                    <a:pt x="0" y="90"/>
                  </a:cubicBezTo>
                  <a:cubicBezTo>
                    <a:pt x="0" y="90"/>
                    <a:pt x="0" y="90"/>
                    <a:pt x="0" y="90"/>
                  </a:cubicBezTo>
                  <a:cubicBezTo>
                    <a:pt x="0" y="90"/>
                    <a:pt x="0" y="90"/>
                    <a:pt x="0" y="90"/>
                  </a:cubicBezTo>
                  <a:cubicBezTo>
                    <a:pt x="10" y="90"/>
                    <a:pt x="10" y="90"/>
                    <a:pt x="10" y="90"/>
                  </a:cubicBezTo>
                  <a:cubicBezTo>
                    <a:pt x="10" y="95"/>
                    <a:pt x="11" y="99"/>
                    <a:pt x="12" y="103"/>
                  </a:cubicBezTo>
                  <a:cubicBezTo>
                    <a:pt x="3" y="107"/>
                    <a:pt x="3" y="107"/>
                    <a:pt x="3" y="107"/>
                  </a:cubicBezTo>
                  <a:cubicBezTo>
                    <a:pt x="9" y="121"/>
                    <a:pt x="9" y="121"/>
                    <a:pt x="9" y="121"/>
                  </a:cubicBezTo>
                  <a:cubicBezTo>
                    <a:pt x="18" y="118"/>
                    <a:pt x="18" y="118"/>
                    <a:pt x="18" y="118"/>
                  </a:cubicBezTo>
                  <a:cubicBezTo>
                    <a:pt x="20" y="122"/>
                    <a:pt x="23" y="125"/>
                    <a:pt x="26" y="129"/>
                  </a:cubicBezTo>
                  <a:cubicBezTo>
                    <a:pt x="18" y="136"/>
                    <a:pt x="18" y="136"/>
                    <a:pt x="18" y="136"/>
                  </a:cubicBezTo>
                  <a:cubicBezTo>
                    <a:pt x="29" y="147"/>
                    <a:pt x="29" y="147"/>
                    <a:pt x="29" y="147"/>
                  </a:cubicBezTo>
                  <a:cubicBezTo>
                    <a:pt x="36" y="140"/>
                    <a:pt x="36" y="140"/>
                    <a:pt x="36" y="140"/>
                  </a:cubicBezTo>
                  <a:cubicBezTo>
                    <a:pt x="40" y="142"/>
                    <a:pt x="44" y="145"/>
                    <a:pt x="48" y="147"/>
                  </a:cubicBezTo>
                  <a:cubicBezTo>
                    <a:pt x="44" y="156"/>
                    <a:pt x="44" y="156"/>
                    <a:pt x="44" y="156"/>
                  </a:cubicBezTo>
                  <a:cubicBezTo>
                    <a:pt x="58" y="162"/>
                    <a:pt x="58" y="162"/>
                    <a:pt x="58" y="162"/>
                  </a:cubicBezTo>
                  <a:cubicBezTo>
                    <a:pt x="62" y="153"/>
                    <a:pt x="62" y="153"/>
                    <a:pt x="62" y="153"/>
                  </a:cubicBezTo>
                  <a:cubicBezTo>
                    <a:pt x="66" y="154"/>
                    <a:pt x="70" y="155"/>
                    <a:pt x="75" y="155"/>
                  </a:cubicBezTo>
                  <a:cubicBezTo>
                    <a:pt x="75" y="166"/>
                    <a:pt x="75" y="166"/>
                    <a:pt x="75" y="166"/>
                  </a:cubicBezTo>
                  <a:cubicBezTo>
                    <a:pt x="90" y="166"/>
                    <a:pt x="90" y="166"/>
                    <a:pt x="90" y="166"/>
                  </a:cubicBezTo>
                  <a:cubicBezTo>
                    <a:pt x="90" y="166"/>
                    <a:pt x="90" y="166"/>
                    <a:pt x="90" y="166"/>
                  </a:cubicBezTo>
                  <a:cubicBezTo>
                    <a:pt x="90" y="166"/>
                    <a:pt x="90" y="166"/>
                    <a:pt x="90" y="166"/>
                  </a:cubicBezTo>
                  <a:cubicBezTo>
                    <a:pt x="90" y="155"/>
                    <a:pt x="90" y="155"/>
                    <a:pt x="90" y="155"/>
                  </a:cubicBezTo>
                  <a:cubicBezTo>
                    <a:pt x="94" y="155"/>
                    <a:pt x="99" y="154"/>
                    <a:pt x="103" y="152"/>
                  </a:cubicBezTo>
                  <a:cubicBezTo>
                    <a:pt x="107" y="162"/>
                    <a:pt x="107" y="162"/>
                    <a:pt x="107" y="162"/>
                  </a:cubicBezTo>
                  <a:cubicBezTo>
                    <a:pt x="121" y="156"/>
                    <a:pt x="121" y="156"/>
                    <a:pt x="121" y="156"/>
                  </a:cubicBezTo>
                  <a:cubicBezTo>
                    <a:pt x="117" y="146"/>
                    <a:pt x="117" y="146"/>
                    <a:pt x="117" y="146"/>
                  </a:cubicBezTo>
                  <a:cubicBezTo>
                    <a:pt x="121" y="144"/>
                    <a:pt x="124" y="142"/>
                    <a:pt x="127" y="140"/>
                  </a:cubicBezTo>
                  <a:cubicBezTo>
                    <a:pt x="135" y="147"/>
                    <a:pt x="135" y="147"/>
                    <a:pt x="135" y="147"/>
                  </a:cubicBezTo>
                  <a:cubicBezTo>
                    <a:pt x="146" y="137"/>
                    <a:pt x="146" y="137"/>
                    <a:pt x="146" y="137"/>
                  </a:cubicBezTo>
                  <a:cubicBezTo>
                    <a:pt x="138" y="129"/>
                    <a:pt x="138" y="129"/>
                    <a:pt x="138" y="129"/>
                  </a:cubicBezTo>
                  <a:cubicBezTo>
                    <a:pt x="141" y="125"/>
                    <a:pt x="143" y="121"/>
                    <a:pt x="146" y="117"/>
                  </a:cubicBezTo>
                  <a:cubicBezTo>
                    <a:pt x="156" y="122"/>
                    <a:pt x="156" y="122"/>
                    <a:pt x="156" y="122"/>
                  </a:cubicBezTo>
                  <a:cubicBezTo>
                    <a:pt x="162" y="108"/>
                    <a:pt x="162" y="108"/>
                    <a:pt x="162" y="108"/>
                  </a:cubicBezTo>
                  <a:cubicBezTo>
                    <a:pt x="151" y="103"/>
                    <a:pt x="151" y="103"/>
                    <a:pt x="151" y="103"/>
                  </a:cubicBezTo>
                  <a:cubicBezTo>
                    <a:pt x="152" y="99"/>
                    <a:pt x="153" y="95"/>
                    <a:pt x="154" y="90"/>
                  </a:cubicBezTo>
                  <a:lnTo>
                    <a:pt x="165" y="90"/>
                  </a:lnTo>
                  <a:close/>
                  <a:moveTo>
                    <a:pt x="123" y="52"/>
                  </a:moveTo>
                  <a:cubicBezTo>
                    <a:pt x="128" y="59"/>
                    <a:pt x="132" y="67"/>
                    <a:pt x="133" y="75"/>
                  </a:cubicBezTo>
                  <a:cubicBezTo>
                    <a:pt x="106" y="75"/>
                    <a:pt x="106" y="75"/>
                    <a:pt x="106" y="75"/>
                  </a:cubicBezTo>
                  <a:cubicBezTo>
                    <a:pt x="105" y="74"/>
                    <a:pt x="105" y="72"/>
                    <a:pt x="104" y="71"/>
                  </a:cubicBezTo>
                  <a:lnTo>
                    <a:pt x="123" y="52"/>
                  </a:lnTo>
                  <a:close/>
                  <a:moveTo>
                    <a:pt x="113" y="42"/>
                  </a:moveTo>
                  <a:cubicBezTo>
                    <a:pt x="94" y="61"/>
                    <a:pt x="94" y="61"/>
                    <a:pt x="94" y="61"/>
                  </a:cubicBezTo>
                  <a:cubicBezTo>
                    <a:pt x="93" y="61"/>
                    <a:pt x="92" y="60"/>
                    <a:pt x="90" y="59"/>
                  </a:cubicBezTo>
                  <a:cubicBezTo>
                    <a:pt x="90" y="32"/>
                    <a:pt x="90" y="32"/>
                    <a:pt x="90" y="32"/>
                  </a:cubicBezTo>
                  <a:cubicBezTo>
                    <a:pt x="99" y="34"/>
                    <a:pt x="107" y="37"/>
                    <a:pt x="113" y="42"/>
                  </a:cubicBezTo>
                  <a:close/>
                  <a:moveTo>
                    <a:pt x="90" y="90"/>
                  </a:moveTo>
                  <a:cubicBezTo>
                    <a:pt x="86" y="94"/>
                    <a:pt x="79" y="94"/>
                    <a:pt x="75" y="90"/>
                  </a:cubicBezTo>
                  <a:cubicBezTo>
                    <a:pt x="71" y="86"/>
                    <a:pt x="71" y="80"/>
                    <a:pt x="75" y="76"/>
                  </a:cubicBezTo>
                  <a:cubicBezTo>
                    <a:pt x="79" y="72"/>
                    <a:pt x="86" y="72"/>
                    <a:pt x="90" y="76"/>
                  </a:cubicBezTo>
                  <a:cubicBezTo>
                    <a:pt x="94" y="80"/>
                    <a:pt x="94" y="86"/>
                    <a:pt x="90" y="90"/>
                  </a:cubicBezTo>
                  <a:close/>
                  <a:moveTo>
                    <a:pt x="75" y="32"/>
                  </a:moveTo>
                  <a:cubicBezTo>
                    <a:pt x="75" y="59"/>
                    <a:pt x="75" y="59"/>
                    <a:pt x="75" y="59"/>
                  </a:cubicBezTo>
                  <a:cubicBezTo>
                    <a:pt x="73" y="60"/>
                    <a:pt x="71" y="60"/>
                    <a:pt x="69" y="61"/>
                  </a:cubicBezTo>
                  <a:cubicBezTo>
                    <a:pt x="50" y="42"/>
                    <a:pt x="50" y="42"/>
                    <a:pt x="50" y="42"/>
                  </a:cubicBezTo>
                  <a:cubicBezTo>
                    <a:pt x="57" y="37"/>
                    <a:pt x="66" y="33"/>
                    <a:pt x="75" y="32"/>
                  </a:cubicBezTo>
                  <a:close/>
                  <a:moveTo>
                    <a:pt x="41" y="52"/>
                  </a:moveTo>
                  <a:cubicBezTo>
                    <a:pt x="60" y="71"/>
                    <a:pt x="60" y="71"/>
                    <a:pt x="60" y="71"/>
                  </a:cubicBezTo>
                  <a:cubicBezTo>
                    <a:pt x="59" y="72"/>
                    <a:pt x="58" y="74"/>
                    <a:pt x="58" y="75"/>
                  </a:cubicBezTo>
                  <a:cubicBezTo>
                    <a:pt x="31" y="75"/>
                    <a:pt x="31" y="75"/>
                    <a:pt x="31" y="75"/>
                  </a:cubicBezTo>
                  <a:cubicBezTo>
                    <a:pt x="32" y="67"/>
                    <a:pt x="35" y="59"/>
                    <a:pt x="41" y="52"/>
                  </a:cubicBezTo>
                  <a:close/>
                  <a:moveTo>
                    <a:pt x="41" y="115"/>
                  </a:moveTo>
                  <a:cubicBezTo>
                    <a:pt x="35" y="108"/>
                    <a:pt x="32" y="99"/>
                    <a:pt x="30" y="90"/>
                  </a:cubicBezTo>
                  <a:cubicBezTo>
                    <a:pt x="57" y="90"/>
                    <a:pt x="57" y="90"/>
                    <a:pt x="57" y="90"/>
                  </a:cubicBezTo>
                  <a:cubicBezTo>
                    <a:pt x="58" y="92"/>
                    <a:pt x="59" y="94"/>
                    <a:pt x="60" y="96"/>
                  </a:cubicBezTo>
                  <a:lnTo>
                    <a:pt x="41" y="115"/>
                  </a:lnTo>
                  <a:close/>
                  <a:moveTo>
                    <a:pt x="50" y="125"/>
                  </a:moveTo>
                  <a:cubicBezTo>
                    <a:pt x="69" y="106"/>
                    <a:pt x="69" y="106"/>
                    <a:pt x="69" y="106"/>
                  </a:cubicBezTo>
                  <a:cubicBezTo>
                    <a:pt x="71" y="107"/>
                    <a:pt x="73" y="107"/>
                    <a:pt x="75" y="108"/>
                  </a:cubicBezTo>
                  <a:cubicBezTo>
                    <a:pt x="75" y="135"/>
                    <a:pt x="75" y="135"/>
                    <a:pt x="75" y="135"/>
                  </a:cubicBezTo>
                  <a:cubicBezTo>
                    <a:pt x="66" y="134"/>
                    <a:pt x="57" y="130"/>
                    <a:pt x="50" y="125"/>
                  </a:cubicBezTo>
                  <a:close/>
                  <a:moveTo>
                    <a:pt x="90" y="135"/>
                  </a:moveTo>
                  <a:cubicBezTo>
                    <a:pt x="90" y="107"/>
                    <a:pt x="90" y="107"/>
                    <a:pt x="90" y="107"/>
                  </a:cubicBezTo>
                  <a:cubicBezTo>
                    <a:pt x="92" y="107"/>
                    <a:pt x="93" y="106"/>
                    <a:pt x="94" y="106"/>
                  </a:cubicBezTo>
                  <a:cubicBezTo>
                    <a:pt x="113" y="125"/>
                    <a:pt x="113" y="125"/>
                    <a:pt x="113" y="125"/>
                  </a:cubicBezTo>
                  <a:cubicBezTo>
                    <a:pt x="107" y="130"/>
                    <a:pt x="99" y="133"/>
                    <a:pt x="90" y="135"/>
                  </a:cubicBezTo>
                  <a:close/>
                  <a:moveTo>
                    <a:pt x="123" y="115"/>
                  </a:moveTo>
                  <a:cubicBezTo>
                    <a:pt x="104" y="96"/>
                    <a:pt x="104" y="96"/>
                    <a:pt x="104" y="96"/>
                  </a:cubicBezTo>
                  <a:cubicBezTo>
                    <a:pt x="105" y="94"/>
                    <a:pt x="106" y="92"/>
                    <a:pt x="106" y="90"/>
                  </a:cubicBezTo>
                  <a:cubicBezTo>
                    <a:pt x="133" y="90"/>
                    <a:pt x="133" y="90"/>
                    <a:pt x="133" y="90"/>
                  </a:cubicBezTo>
                  <a:cubicBezTo>
                    <a:pt x="132" y="99"/>
                    <a:pt x="129" y="108"/>
                    <a:pt x="123" y="115"/>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98" name="Freeform 99"/>
            <p:cNvSpPr>
              <a:spLocks/>
            </p:cNvSpPr>
            <p:nvPr/>
          </p:nvSpPr>
          <p:spPr bwMode="auto">
            <a:xfrm>
              <a:off x="6890" y="638"/>
              <a:ext cx="360" cy="71"/>
            </a:xfrm>
            <a:custGeom>
              <a:avLst/>
              <a:gdLst>
                <a:gd name="T0" fmla="*/ 3 w 748"/>
                <a:gd name="T1" fmla="*/ 0 h 153"/>
                <a:gd name="T2" fmla="*/ 0 w 748"/>
                <a:gd name="T3" fmla="*/ 26 h 153"/>
                <a:gd name="T4" fmla="*/ 127 w 748"/>
                <a:gd name="T5" fmla="*/ 153 h 153"/>
                <a:gd name="T6" fmla="*/ 621 w 748"/>
                <a:gd name="T7" fmla="*/ 153 h 153"/>
                <a:gd name="T8" fmla="*/ 748 w 748"/>
                <a:gd name="T9" fmla="*/ 26 h 153"/>
                <a:gd name="T10" fmla="*/ 745 w 748"/>
                <a:gd name="T11" fmla="*/ 0 h 153"/>
                <a:gd name="T12" fmla="*/ 3 w 748"/>
                <a:gd name="T13" fmla="*/ 0 h 153"/>
              </a:gdLst>
              <a:ahLst/>
              <a:cxnLst>
                <a:cxn ang="0">
                  <a:pos x="T0" y="T1"/>
                </a:cxn>
                <a:cxn ang="0">
                  <a:pos x="T2" y="T3"/>
                </a:cxn>
                <a:cxn ang="0">
                  <a:pos x="T4" y="T5"/>
                </a:cxn>
                <a:cxn ang="0">
                  <a:pos x="T6" y="T7"/>
                </a:cxn>
                <a:cxn ang="0">
                  <a:pos x="T8" y="T9"/>
                </a:cxn>
                <a:cxn ang="0">
                  <a:pos x="T10" y="T11"/>
                </a:cxn>
                <a:cxn ang="0">
                  <a:pos x="T12" y="T13"/>
                </a:cxn>
              </a:cxnLst>
              <a:rect l="0" t="0" r="r" b="b"/>
              <a:pathLst>
                <a:path w="748" h="153">
                  <a:moveTo>
                    <a:pt x="3" y="0"/>
                  </a:moveTo>
                  <a:cubicBezTo>
                    <a:pt x="1" y="9"/>
                    <a:pt x="0" y="17"/>
                    <a:pt x="0" y="26"/>
                  </a:cubicBezTo>
                  <a:cubicBezTo>
                    <a:pt x="0" y="96"/>
                    <a:pt x="57" y="153"/>
                    <a:pt x="127" y="153"/>
                  </a:cubicBezTo>
                  <a:cubicBezTo>
                    <a:pt x="621" y="153"/>
                    <a:pt x="621" y="153"/>
                    <a:pt x="621" y="153"/>
                  </a:cubicBezTo>
                  <a:cubicBezTo>
                    <a:pt x="691" y="153"/>
                    <a:pt x="748" y="96"/>
                    <a:pt x="748" y="26"/>
                  </a:cubicBezTo>
                  <a:cubicBezTo>
                    <a:pt x="748" y="17"/>
                    <a:pt x="747" y="9"/>
                    <a:pt x="745" y="0"/>
                  </a:cubicBezTo>
                  <a:lnTo>
                    <a:pt x="3" y="0"/>
                  </a:lnTo>
                  <a:close/>
                </a:path>
              </a:pathLst>
            </a:custGeom>
            <a:solidFill>
              <a:schemeClr val="accent5">
                <a:lumMod val="20000"/>
                <a:lumOff val="8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99" name="Freeform 100"/>
            <p:cNvSpPr>
              <a:spLocks/>
            </p:cNvSpPr>
            <p:nvPr/>
          </p:nvSpPr>
          <p:spPr bwMode="auto">
            <a:xfrm>
              <a:off x="6904" y="638"/>
              <a:ext cx="346" cy="71"/>
            </a:xfrm>
            <a:custGeom>
              <a:avLst/>
              <a:gdLst>
                <a:gd name="T0" fmla="*/ 716 w 719"/>
                <a:gd name="T1" fmla="*/ 0 h 153"/>
                <a:gd name="T2" fmla="*/ 700 w 719"/>
                <a:gd name="T3" fmla="*/ 0 h 153"/>
                <a:gd name="T4" fmla="*/ 701 w 719"/>
                <a:gd name="T5" fmla="*/ 8 h 153"/>
                <a:gd name="T6" fmla="*/ 573 w 719"/>
                <a:gd name="T7" fmla="*/ 135 h 153"/>
                <a:gd name="T8" fmla="*/ 80 w 719"/>
                <a:gd name="T9" fmla="*/ 135 h 153"/>
                <a:gd name="T10" fmla="*/ 0 w 719"/>
                <a:gd name="T11" fmla="*/ 106 h 153"/>
                <a:gd name="T12" fmla="*/ 98 w 719"/>
                <a:gd name="T13" fmla="*/ 153 h 153"/>
                <a:gd name="T14" fmla="*/ 592 w 719"/>
                <a:gd name="T15" fmla="*/ 153 h 153"/>
                <a:gd name="T16" fmla="*/ 719 w 719"/>
                <a:gd name="T17" fmla="*/ 26 h 153"/>
                <a:gd name="T18" fmla="*/ 716 w 719"/>
                <a:gd name="T19" fmla="*/ 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19" h="153">
                  <a:moveTo>
                    <a:pt x="716" y="0"/>
                  </a:moveTo>
                  <a:cubicBezTo>
                    <a:pt x="700" y="0"/>
                    <a:pt x="700" y="0"/>
                    <a:pt x="700" y="0"/>
                  </a:cubicBezTo>
                  <a:cubicBezTo>
                    <a:pt x="701" y="3"/>
                    <a:pt x="701" y="5"/>
                    <a:pt x="701" y="8"/>
                  </a:cubicBezTo>
                  <a:cubicBezTo>
                    <a:pt x="701" y="78"/>
                    <a:pt x="644" y="135"/>
                    <a:pt x="573" y="135"/>
                  </a:cubicBezTo>
                  <a:cubicBezTo>
                    <a:pt x="80" y="135"/>
                    <a:pt x="80" y="135"/>
                    <a:pt x="80" y="135"/>
                  </a:cubicBezTo>
                  <a:cubicBezTo>
                    <a:pt x="50" y="135"/>
                    <a:pt x="22" y="124"/>
                    <a:pt x="0" y="106"/>
                  </a:cubicBezTo>
                  <a:cubicBezTo>
                    <a:pt x="23" y="135"/>
                    <a:pt x="59" y="153"/>
                    <a:pt x="98" y="153"/>
                  </a:cubicBezTo>
                  <a:cubicBezTo>
                    <a:pt x="592" y="153"/>
                    <a:pt x="592" y="153"/>
                    <a:pt x="592" y="153"/>
                  </a:cubicBezTo>
                  <a:cubicBezTo>
                    <a:pt x="662" y="153"/>
                    <a:pt x="719" y="96"/>
                    <a:pt x="719" y="26"/>
                  </a:cubicBezTo>
                  <a:cubicBezTo>
                    <a:pt x="719" y="17"/>
                    <a:pt x="718" y="9"/>
                    <a:pt x="716" y="0"/>
                  </a:cubicBezTo>
                  <a:close/>
                </a:path>
              </a:pathLst>
            </a:custGeom>
            <a:solidFill>
              <a:srgbClr val="C6C6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100" name="Freeform 101"/>
            <p:cNvSpPr>
              <a:spLocks/>
            </p:cNvSpPr>
            <p:nvPr/>
          </p:nvSpPr>
          <p:spPr bwMode="auto">
            <a:xfrm>
              <a:off x="6891" y="398"/>
              <a:ext cx="358" cy="127"/>
            </a:xfrm>
            <a:custGeom>
              <a:avLst/>
              <a:gdLst>
                <a:gd name="T0" fmla="*/ 744 w 744"/>
                <a:gd name="T1" fmla="*/ 274 h 274"/>
                <a:gd name="T2" fmla="*/ 621 w 744"/>
                <a:gd name="T3" fmla="*/ 173 h 274"/>
                <a:gd name="T4" fmla="*/ 581 w 744"/>
                <a:gd name="T5" fmla="*/ 179 h 274"/>
                <a:gd name="T6" fmla="*/ 457 w 744"/>
                <a:gd name="T7" fmla="*/ 68 h 274"/>
                <a:gd name="T8" fmla="*/ 372 w 744"/>
                <a:gd name="T9" fmla="*/ 101 h 274"/>
                <a:gd name="T10" fmla="*/ 249 w 744"/>
                <a:gd name="T11" fmla="*/ 0 h 274"/>
                <a:gd name="T12" fmla="*/ 123 w 744"/>
                <a:gd name="T13" fmla="*/ 125 h 274"/>
                <a:gd name="T14" fmla="*/ 133 w 744"/>
                <a:gd name="T15" fmla="*/ 173 h 274"/>
                <a:gd name="T16" fmla="*/ 123 w 744"/>
                <a:gd name="T17" fmla="*/ 173 h 274"/>
                <a:gd name="T18" fmla="*/ 0 w 744"/>
                <a:gd name="T19" fmla="*/ 274 h 274"/>
                <a:gd name="T20" fmla="*/ 744 w 744"/>
                <a:gd name="T21" fmla="*/ 274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44" h="274">
                  <a:moveTo>
                    <a:pt x="744" y="274"/>
                  </a:moveTo>
                  <a:cubicBezTo>
                    <a:pt x="733" y="217"/>
                    <a:pt x="682" y="173"/>
                    <a:pt x="621" y="173"/>
                  </a:cubicBezTo>
                  <a:cubicBezTo>
                    <a:pt x="607" y="173"/>
                    <a:pt x="594" y="175"/>
                    <a:pt x="581" y="179"/>
                  </a:cubicBezTo>
                  <a:cubicBezTo>
                    <a:pt x="574" y="117"/>
                    <a:pt x="521" y="68"/>
                    <a:pt x="457" y="68"/>
                  </a:cubicBezTo>
                  <a:cubicBezTo>
                    <a:pt x="424" y="68"/>
                    <a:pt x="394" y="81"/>
                    <a:pt x="372" y="101"/>
                  </a:cubicBezTo>
                  <a:cubicBezTo>
                    <a:pt x="361" y="44"/>
                    <a:pt x="310" y="0"/>
                    <a:pt x="249" y="0"/>
                  </a:cubicBezTo>
                  <a:cubicBezTo>
                    <a:pt x="179" y="0"/>
                    <a:pt x="123" y="56"/>
                    <a:pt x="123" y="125"/>
                  </a:cubicBezTo>
                  <a:cubicBezTo>
                    <a:pt x="123" y="142"/>
                    <a:pt x="127" y="159"/>
                    <a:pt x="133" y="173"/>
                  </a:cubicBezTo>
                  <a:cubicBezTo>
                    <a:pt x="130" y="173"/>
                    <a:pt x="127" y="173"/>
                    <a:pt x="123" y="173"/>
                  </a:cubicBezTo>
                  <a:cubicBezTo>
                    <a:pt x="62" y="173"/>
                    <a:pt x="12" y="217"/>
                    <a:pt x="0" y="274"/>
                  </a:cubicBezTo>
                  <a:lnTo>
                    <a:pt x="744" y="274"/>
                  </a:lnTo>
                  <a:close/>
                </a:path>
              </a:pathLst>
            </a:custGeom>
            <a:solidFill>
              <a:schemeClr val="accent5">
                <a:lumMod val="20000"/>
                <a:lumOff val="8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101" name="Freeform 102"/>
            <p:cNvSpPr>
              <a:spLocks/>
            </p:cNvSpPr>
            <p:nvPr/>
          </p:nvSpPr>
          <p:spPr bwMode="auto">
            <a:xfrm>
              <a:off x="6962" y="398"/>
              <a:ext cx="287" cy="127"/>
            </a:xfrm>
            <a:custGeom>
              <a:avLst/>
              <a:gdLst>
                <a:gd name="T0" fmla="*/ 80 w 597"/>
                <a:gd name="T1" fmla="*/ 23 h 274"/>
                <a:gd name="T2" fmla="*/ 203 w 597"/>
                <a:gd name="T3" fmla="*/ 125 h 274"/>
                <a:gd name="T4" fmla="*/ 288 w 597"/>
                <a:gd name="T5" fmla="*/ 91 h 274"/>
                <a:gd name="T6" fmla="*/ 413 w 597"/>
                <a:gd name="T7" fmla="*/ 203 h 274"/>
                <a:gd name="T8" fmla="*/ 452 w 597"/>
                <a:gd name="T9" fmla="*/ 196 h 274"/>
                <a:gd name="T10" fmla="*/ 568 w 597"/>
                <a:gd name="T11" fmla="*/ 274 h 274"/>
                <a:gd name="T12" fmla="*/ 597 w 597"/>
                <a:gd name="T13" fmla="*/ 274 h 274"/>
                <a:gd name="T14" fmla="*/ 474 w 597"/>
                <a:gd name="T15" fmla="*/ 173 h 274"/>
                <a:gd name="T16" fmla="*/ 434 w 597"/>
                <a:gd name="T17" fmla="*/ 179 h 274"/>
                <a:gd name="T18" fmla="*/ 310 w 597"/>
                <a:gd name="T19" fmla="*/ 68 h 274"/>
                <a:gd name="T20" fmla="*/ 225 w 597"/>
                <a:gd name="T21" fmla="*/ 101 h 274"/>
                <a:gd name="T22" fmla="*/ 102 w 597"/>
                <a:gd name="T23" fmla="*/ 0 h 274"/>
                <a:gd name="T24" fmla="*/ 0 w 597"/>
                <a:gd name="T25" fmla="*/ 52 h 274"/>
                <a:gd name="T26" fmla="*/ 80 w 597"/>
                <a:gd name="T27" fmla="*/ 23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97" h="274">
                  <a:moveTo>
                    <a:pt x="80" y="23"/>
                  </a:moveTo>
                  <a:cubicBezTo>
                    <a:pt x="141" y="23"/>
                    <a:pt x="192" y="67"/>
                    <a:pt x="203" y="125"/>
                  </a:cubicBezTo>
                  <a:cubicBezTo>
                    <a:pt x="225" y="104"/>
                    <a:pt x="255" y="91"/>
                    <a:pt x="288" y="91"/>
                  </a:cubicBezTo>
                  <a:cubicBezTo>
                    <a:pt x="353" y="91"/>
                    <a:pt x="406" y="140"/>
                    <a:pt x="413" y="203"/>
                  </a:cubicBezTo>
                  <a:cubicBezTo>
                    <a:pt x="425" y="199"/>
                    <a:pt x="438" y="196"/>
                    <a:pt x="452" y="196"/>
                  </a:cubicBezTo>
                  <a:cubicBezTo>
                    <a:pt x="505" y="196"/>
                    <a:pt x="549" y="229"/>
                    <a:pt x="568" y="274"/>
                  </a:cubicBezTo>
                  <a:cubicBezTo>
                    <a:pt x="597" y="274"/>
                    <a:pt x="597" y="274"/>
                    <a:pt x="597" y="274"/>
                  </a:cubicBezTo>
                  <a:cubicBezTo>
                    <a:pt x="586" y="217"/>
                    <a:pt x="535" y="173"/>
                    <a:pt x="474" y="173"/>
                  </a:cubicBezTo>
                  <a:cubicBezTo>
                    <a:pt x="460" y="173"/>
                    <a:pt x="447" y="175"/>
                    <a:pt x="434" y="179"/>
                  </a:cubicBezTo>
                  <a:cubicBezTo>
                    <a:pt x="427" y="117"/>
                    <a:pt x="374" y="68"/>
                    <a:pt x="310" y="68"/>
                  </a:cubicBezTo>
                  <a:cubicBezTo>
                    <a:pt x="277" y="68"/>
                    <a:pt x="247" y="81"/>
                    <a:pt x="225" y="101"/>
                  </a:cubicBezTo>
                  <a:cubicBezTo>
                    <a:pt x="214" y="44"/>
                    <a:pt x="163" y="0"/>
                    <a:pt x="102" y="0"/>
                  </a:cubicBezTo>
                  <a:cubicBezTo>
                    <a:pt x="60" y="0"/>
                    <a:pt x="23" y="20"/>
                    <a:pt x="0" y="52"/>
                  </a:cubicBezTo>
                  <a:cubicBezTo>
                    <a:pt x="22" y="34"/>
                    <a:pt x="49" y="23"/>
                    <a:pt x="80" y="23"/>
                  </a:cubicBezTo>
                  <a:close/>
                </a:path>
              </a:pathLst>
            </a:custGeom>
            <a:solidFill>
              <a:srgbClr val="C6C6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102" name="Oval 103"/>
            <p:cNvSpPr>
              <a:spLocks noChangeArrowheads="1"/>
            </p:cNvSpPr>
            <p:nvPr/>
          </p:nvSpPr>
          <p:spPr bwMode="auto">
            <a:xfrm>
              <a:off x="7595" y="802"/>
              <a:ext cx="35" cy="35"/>
            </a:xfrm>
            <a:prstGeom prst="ellipse">
              <a:avLst/>
            </a:pr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103" name="Oval 104"/>
            <p:cNvSpPr>
              <a:spLocks noChangeArrowheads="1"/>
            </p:cNvSpPr>
            <p:nvPr/>
          </p:nvSpPr>
          <p:spPr bwMode="auto">
            <a:xfrm>
              <a:off x="7525" y="802"/>
              <a:ext cx="35" cy="35"/>
            </a:xfrm>
            <a:prstGeom prst="ellipse">
              <a:avLst/>
            </a:pr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104" name="Freeform 105"/>
            <p:cNvSpPr>
              <a:spLocks/>
            </p:cNvSpPr>
            <p:nvPr/>
          </p:nvSpPr>
          <p:spPr bwMode="auto">
            <a:xfrm>
              <a:off x="7525" y="807"/>
              <a:ext cx="29" cy="30"/>
            </a:xfrm>
            <a:custGeom>
              <a:avLst/>
              <a:gdLst>
                <a:gd name="T0" fmla="*/ 37 w 62"/>
                <a:gd name="T1" fmla="*/ 63 h 63"/>
                <a:gd name="T2" fmla="*/ 62 w 62"/>
                <a:gd name="T3" fmla="*/ 52 h 63"/>
                <a:gd name="T4" fmla="*/ 11 w 62"/>
                <a:gd name="T5" fmla="*/ 0 h 63"/>
                <a:gd name="T6" fmla="*/ 0 w 62"/>
                <a:gd name="T7" fmla="*/ 26 h 63"/>
                <a:gd name="T8" fmla="*/ 37 w 62"/>
                <a:gd name="T9" fmla="*/ 63 h 63"/>
              </a:gdLst>
              <a:ahLst/>
              <a:cxnLst>
                <a:cxn ang="0">
                  <a:pos x="T0" y="T1"/>
                </a:cxn>
                <a:cxn ang="0">
                  <a:pos x="T2" y="T3"/>
                </a:cxn>
                <a:cxn ang="0">
                  <a:pos x="T4" y="T5"/>
                </a:cxn>
                <a:cxn ang="0">
                  <a:pos x="T6" y="T7"/>
                </a:cxn>
                <a:cxn ang="0">
                  <a:pos x="T8" y="T9"/>
                </a:cxn>
              </a:cxnLst>
              <a:rect l="0" t="0" r="r" b="b"/>
              <a:pathLst>
                <a:path w="62" h="63">
                  <a:moveTo>
                    <a:pt x="37" y="63"/>
                  </a:moveTo>
                  <a:cubicBezTo>
                    <a:pt x="47" y="63"/>
                    <a:pt x="56" y="59"/>
                    <a:pt x="62" y="52"/>
                  </a:cubicBezTo>
                  <a:cubicBezTo>
                    <a:pt x="11" y="0"/>
                    <a:pt x="11" y="0"/>
                    <a:pt x="11" y="0"/>
                  </a:cubicBezTo>
                  <a:cubicBezTo>
                    <a:pt x="4" y="7"/>
                    <a:pt x="0" y="16"/>
                    <a:pt x="0" y="26"/>
                  </a:cubicBezTo>
                  <a:cubicBezTo>
                    <a:pt x="0" y="46"/>
                    <a:pt x="16" y="63"/>
                    <a:pt x="37" y="63"/>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105" name="Freeform 106"/>
            <p:cNvSpPr>
              <a:spLocks/>
            </p:cNvSpPr>
            <p:nvPr/>
          </p:nvSpPr>
          <p:spPr bwMode="auto">
            <a:xfrm>
              <a:off x="7595" y="807"/>
              <a:ext cx="30" cy="30"/>
            </a:xfrm>
            <a:custGeom>
              <a:avLst/>
              <a:gdLst>
                <a:gd name="T0" fmla="*/ 37 w 63"/>
                <a:gd name="T1" fmla="*/ 63 h 63"/>
                <a:gd name="T2" fmla="*/ 63 w 63"/>
                <a:gd name="T3" fmla="*/ 52 h 63"/>
                <a:gd name="T4" fmla="*/ 11 w 63"/>
                <a:gd name="T5" fmla="*/ 0 h 63"/>
                <a:gd name="T6" fmla="*/ 0 w 63"/>
                <a:gd name="T7" fmla="*/ 26 h 63"/>
                <a:gd name="T8" fmla="*/ 37 w 63"/>
                <a:gd name="T9" fmla="*/ 63 h 63"/>
              </a:gdLst>
              <a:ahLst/>
              <a:cxnLst>
                <a:cxn ang="0">
                  <a:pos x="T0" y="T1"/>
                </a:cxn>
                <a:cxn ang="0">
                  <a:pos x="T2" y="T3"/>
                </a:cxn>
                <a:cxn ang="0">
                  <a:pos x="T4" y="T5"/>
                </a:cxn>
                <a:cxn ang="0">
                  <a:pos x="T6" y="T7"/>
                </a:cxn>
                <a:cxn ang="0">
                  <a:pos x="T8" y="T9"/>
                </a:cxn>
              </a:cxnLst>
              <a:rect l="0" t="0" r="r" b="b"/>
              <a:pathLst>
                <a:path w="63" h="63">
                  <a:moveTo>
                    <a:pt x="37" y="63"/>
                  </a:moveTo>
                  <a:cubicBezTo>
                    <a:pt x="47" y="63"/>
                    <a:pt x="56" y="59"/>
                    <a:pt x="63" y="52"/>
                  </a:cubicBezTo>
                  <a:cubicBezTo>
                    <a:pt x="11" y="0"/>
                    <a:pt x="11" y="0"/>
                    <a:pt x="11" y="0"/>
                  </a:cubicBezTo>
                  <a:cubicBezTo>
                    <a:pt x="4" y="7"/>
                    <a:pt x="0" y="16"/>
                    <a:pt x="0" y="26"/>
                  </a:cubicBezTo>
                  <a:cubicBezTo>
                    <a:pt x="0" y="46"/>
                    <a:pt x="17" y="63"/>
                    <a:pt x="37" y="63"/>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grpSp>
    </p:spTree>
    <p:extLst>
      <p:ext uri="{BB962C8B-B14F-4D97-AF65-F5344CB8AC3E}">
        <p14:creationId xmlns:p14="http://schemas.microsoft.com/office/powerpoint/2010/main" val="320358237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73811" y="199718"/>
            <a:ext cx="10979989" cy="1284026"/>
          </a:xfrm>
        </p:spPr>
        <p:txBody>
          <a:bodyPr/>
          <a:lstStyle/>
          <a:p>
            <a:r>
              <a:rPr lang="en-GB" dirty="0">
                <a:solidFill>
                  <a:schemeClr val="bg1"/>
                </a:solidFill>
                <a:latin typeface="Segoe UI Light" panose="020B0502040204020203" pitchFamily="34" charset="0"/>
                <a:cs typeface="Segoe UI Light" panose="020B0502040204020203" pitchFamily="34" charset="0"/>
              </a:rPr>
              <a:t>Key Services in Azure PaaS</a:t>
            </a:r>
          </a:p>
        </p:txBody>
      </p:sp>
      <p:sp>
        <p:nvSpPr>
          <p:cNvPr id="3" name="Content Placeholder 2"/>
          <p:cNvSpPr>
            <a:spLocks noGrp="1"/>
          </p:cNvSpPr>
          <p:nvPr>
            <p:ph idx="1"/>
          </p:nvPr>
        </p:nvSpPr>
        <p:spPr/>
        <p:txBody>
          <a:bodyPr>
            <a:normAutofit fontScale="85000" lnSpcReduction="20000"/>
          </a:bodyPr>
          <a:lstStyle/>
          <a:p>
            <a:r>
              <a:rPr lang="en-GB" dirty="0">
                <a:solidFill>
                  <a:schemeClr val="bg1"/>
                </a:solidFill>
                <a:latin typeface="Segoe UI Light" panose="020B0502040204020203" pitchFamily="34" charset="0"/>
                <a:cs typeface="Segoe UI Light" panose="020B0502040204020203" pitchFamily="34" charset="0"/>
              </a:rPr>
              <a:t>Azure App Service</a:t>
            </a:r>
          </a:p>
          <a:p>
            <a:r>
              <a:rPr lang="en-GB" dirty="0">
                <a:solidFill>
                  <a:schemeClr val="bg1"/>
                </a:solidFill>
                <a:latin typeface="Segoe UI Light" panose="020B0502040204020203" pitchFamily="34" charset="0"/>
                <a:cs typeface="Segoe UI Light" panose="020B0502040204020203" pitchFamily="34" charset="0"/>
              </a:rPr>
              <a:t>Azure App Service Environment</a:t>
            </a:r>
          </a:p>
          <a:p>
            <a:r>
              <a:rPr lang="en-GB" dirty="0">
                <a:solidFill>
                  <a:schemeClr val="bg1"/>
                </a:solidFill>
                <a:latin typeface="Segoe UI Light" panose="020B0502040204020203" pitchFamily="34" charset="0"/>
                <a:cs typeface="Segoe UI Light" panose="020B0502040204020203" pitchFamily="34" charset="0"/>
              </a:rPr>
              <a:t>Azure SQL Database (+PostgreSQL and MySQL)</a:t>
            </a:r>
          </a:p>
          <a:p>
            <a:r>
              <a:rPr lang="en-GB" dirty="0">
                <a:solidFill>
                  <a:schemeClr val="bg1"/>
                </a:solidFill>
                <a:latin typeface="Segoe UI Light" panose="020B0502040204020203" pitchFamily="34" charset="0"/>
                <a:cs typeface="Segoe UI Light" panose="020B0502040204020203" pitchFamily="34" charset="0"/>
              </a:rPr>
              <a:t>Azure Functions</a:t>
            </a:r>
          </a:p>
          <a:p>
            <a:r>
              <a:rPr lang="en-GB" dirty="0">
                <a:solidFill>
                  <a:schemeClr val="bg1"/>
                </a:solidFill>
                <a:latin typeface="Segoe UI Light" panose="020B0502040204020203" pitchFamily="34" charset="0"/>
                <a:cs typeface="Segoe UI Light" panose="020B0502040204020203" pitchFamily="34" charset="0"/>
              </a:rPr>
              <a:t>Azure CosmosDB</a:t>
            </a:r>
          </a:p>
          <a:p>
            <a:r>
              <a:rPr lang="en-GB" dirty="0">
                <a:solidFill>
                  <a:schemeClr val="bg1"/>
                </a:solidFill>
                <a:latin typeface="Segoe UI Light" panose="020B0502040204020203" pitchFamily="34" charset="0"/>
                <a:cs typeface="Segoe UI Light" panose="020B0502040204020203" pitchFamily="34" charset="0"/>
              </a:rPr>
              <a:t>Azure Service Bus</a:t>
            </a:r>
          </a:p>
          <a:p>
            <a:r>
              <a:rPr lang="en-GB" dirty="0">
                <a:solidFill>
                  <a:schemeClr val="bg1"/>
                </a:solidFill>
                <a:latin typeface="Segoe UI Light" panose="020B0502040204020203" pitchFamily="34" charset="0"/>
                <a:cs typeface="Segoe UI Light" panose="020B0502040204020203" pitchFamily="34" charset="0"/>
              </a:rPr>
              <a:t>Azure Event Hubs</a:t>
            </a:r>
          </a:p>
          <a:p>
            <a:r>
              <a:rPr lang="en-GB" dirty="0">
                <a:solidFill>
                  <a:schemeClr val="bg1"/>
                </a:solidFill>
                <a:latin typeface="Segoe UI Light" panose="020B0502040204020203" pitchFamily="34" charset="0"/>
                <a:cs typeface="Segoe UI Light" panose="020B0502040204020203" pitchFamily="34" charset="0"/>
              </a:rPr>
              <a:t>Azure Application Insights</a:t>
            </a:r>
          </a:p>
          <a:p>
            <a:r>
              <a:rPr lang="en-GB" dirty="0">
                <a:solidFill>
                  <a:schemeClr val="bg1"/>
                </a:solidFill>
                <a:latin typeface="Segoe UI Light" panose="020B0502040204020203" pitchFamily="34" charset="0"/>
                <a:cs typeface="Segoe UI Light" panose="020B0502040204020203" pitchFamily="34" charset="0"/>
              </a:rPr>
              <a:t>Azure Log Analytics</a:t>
            </a:r>
          </a:p>
          <a:p>
            <a:r>
              <a:rPr lang="en-GB" dirty="0">
                <a:solidFill>
                  <a:schemeClr val="bg1"/>
                </a:solidFill>
                <a:latin typeface="Segoe UI Light" panose="020B0502040204020203" pitchFamily="34" charset="0"/>
                <a:cs typeface="Segoe UI Light" panose="020B0502040204020203" pitchFamily="34" charset="0"/>
              </a:rPr>
              <a:t>Power BI Embedded</a:t>
            </a:r>
          </a:p>
          <a:p>
            <a:r>
              <a:rPr lang="en-GB" dirty="0">
                <a:solidFill>
                  <a:schemeClr val="bg1"/>
                </a:solidFill>
                <a:latin typeface="Segoe UI Light" panose="020B0502040204020203" pitchFamily="34" charset="0"/>
                <a:cs typeface="Segoe UI Light" panose="020B0502040204020203" pitchFamily="34" charset="0"/>
              </a:rPr>
              <a:t>SendGrid</a:t>
            </a:r>
          </a:p>
          <a:p>
            <a:endParaRPr lang="en-GB" dirty="0">
              <a:solidFill>
                <a:schemeClr val="bg1"/>
              </a:solidFill>
              <a:latin typeface="Segoe UI Light" panose="020B0502040204020203" pitchFamily="34" charset="0"/>
              <a:cs typeface="Segoe UI Light" panose="020B0502040204020203" pitchFamily="34" charset="0"/>
            </a:endParaRPr>
          </a:p>
          <a:p>
            <a:endParaRPr lang="en-GB" dirty="0">
              <a:solidFill>
                <a:schemeClr val="bg1"/>
              </a:solidFill>
              <a:latin typeface="Segoe UI Light" panose="020B0502040204020203" pitchFamily="34" charset="0"/>
              <a:cs typeface="Segoe UI Light" panose="020B0502040204020203" pitchFamily="34" charset="0"/>
            </a:endParaRPr>
          </a:p>
        </p:txBody>
      </p:sp>
      <p:grpSp>
        <p:nvGrpSpPr>
          <p:cNvPr id="4" name="Group 4"/>
          <p:cNvGrpSpPr>
            <a:grpSpLocks noChangeAspect="1"/>
          </p:cNvGrpSpPr>
          <p:nvPr/>
        </p:nvGrpSpPr>
        <p:grpSpPr bwMode="auto">
          <a:xfrm>
            <a:off x="9681660" y="-32171"/>
            <a:ext cx="3196627" cy="1724373"/>
            <a:chOff x="6184" y="72"/>
            <a:chExt cx="2054" cy="1108"/>
          </a:xfrm>
        </p:grpSpPr>
        <p:sp>
          <p:nvSpPr>
            <p:cNvPr id="5" name="AutoShape 3"/>
            <p:cNvSpPr>
              <a:spLocks noChangeAspect="1" noChangeArrowheads="1" noTextEdit="1"/>
            </p:cNvSpPr>
            <p:nvPr/>
          </p:nvSpPr>
          <p:spPr bwMode="auto">
            <a:xfrm>
              <a:off x="6682" y="72"/>
              <a:ext cx="1089" cy="1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6" name="Rectangle 6"/>
            <p:cNvSpPr>
              <a:spLocks noChangeArrowheads="1"/>
            </p:cNvSpPr>
            <p:nvPr/>
          </p:nvSpPr>
          <p:spPr bwMode="auto">
            <a:xfrm>
              <a:off x="6184" y="72"/>
              <a:ext cx="2054" cy="1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7" name="Rectangle 8"/>
            <p:cNvSpPr>
              <a:spLocks noChangeArrowheads="1"/>
            </p:cNvSpPr>
            <p:nvPr/>
          </p:nvSpPr>
          <p:spPr bwMode="auto">
            <a:xfrm>
              <a:off x="6441" y="72"/>
              <a:ext cx="1541" cy="1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8" name="Freeform 9"/>
            <p:cNvSpPr>
              <a:spLocks/>
            </p:cNvSpPr>
            <p:nvPr/>
          </p:nvSpPr>
          <p:spPr bwMode="auto">
            <a:xfrm>
              <a:off x="6693" y="837"/>
              <a:ext cx="225" cy="28"/>
            </a:xfrm>
            <a:custGeom>
              <a:avLst/>
              <a:gdLst>
                <a:gd name="T0" fmla="*/ 437 w 467"/>
                <a:gd name="T1" fmla="*/ 60 h 60"/>
                <a:gd name="T2" fmla="*/ 30 w 467"/>
                <a:gd name="T3" fmla="*/ 60 h 60"/>
                <a:gd name="T4" fmla="*/ 0 w 467"/>
                <a:gd name="T5" fmla="*/ 30 h 60"/>
                <a:gd name="T6" fmla="*/ 30 w 467"/>
                <a:gd name="T7" fmla="*/ 0 h 60"/>
                <a:gd name="T8" fmla="*/ 437 w 467"/>
                <a:gd name="T9" fmla="*/ 0 h 60"/>
                <a:gd name="T10" fmla="*/ 467 w 467"/>
                <a:gd name="T11" fmla="*/ 30 h 60"/>
                <a:gd name="T12" fmla="*/ 437 w 467"/>
                <a:gd name="T13" fmla="*/ 60 h 60"/>
              </a:gdLst>
              <a:ahLst/>
              <a:cxnLst>
                <a:cxn ang="0">
                  <a:pos x="T0" y="T1"/>
                </a:cxn>
                <a:cxn ang="0">
                  <a:pos x="T2" y="T3"/>
                </a:cxn>
                <a:cxn ang="0">
                  <a:pos x="T4" y="T5"/>
                </a:cxn>
                <a:cxn ang="0">
                  <a:pos x="T6" y="T7"/>
                </a:cxn>
                <a:cxn ang="0">
                  <a:pos x="T8" y="T9"/>
                </a:cxn>
                <a:cxn ang="0">
                  <a:pos x="T10" y="T11"/>
                </a:cxn>
                <a:cxn ang="0">
                  <a:pos x="T12" y="T13"/>
                </a:cxn>
              </a:cxnLst>
              <a:rect l="0" t="0" r="r" b="b"/>
              <a:pathLst>
                <a:path w="467" h="60">
                  <a:moveTo>
                    <a:pt x="437" y="60"/>
                  </a:moveTo>
                  <a:cubicBezTo>
                    <a:pt x="30" y="60"/>
                    <a:pt x="30" y="60"/>
                    <a:pt x="30" y="60"/>
                  </a:cubicBezTo>
                  <a:cubicBezTo>
                    <a:pt x="13" y="60"/>
                    <a:pt x="0" y="46"/>
                    <a:pt x="0" y="30"/>
                  </a:cubicBezTo>
                  <a:cubicBezTo>
                    <a:pt x="0" y="13"/>
                    <a:pt x="13" y="0"/>
                    <a:pt x="30" y="0"/>
                  </a:cubicBezTo>
                  <a:cubicBezTo>
                    <a:pt x="437" y="0"/>
                    <a:pt x="437" y="0"/>
                    <a:pt x="437" y="0"/>
                  </a:cubicBezTo>
                  <a:cubicBezTo>
                    <a:pt x="453" y="0"/>
                    <a:pt x="467" y="13"/>
                    <a:pt x="467" y="30"/>
                  </a:cubicBezTo>
                  <a:cubicBezTo>
                    <a:pt x="467" y="46"/>
                    <a:pt x="453" y="60"/>
                    <a:pt x="437" y="60"/>
                  </a:cubicBezTo>
                  <a:close/>
                </a:path>
              </a:pathLst>
            </a:custGeom>
            <a:solidFill>
              <a:srgbClr val="0063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9" name="Freeform 10"/>
            <p:cNvSpPr>
              <a:spLocks/>
            </p:cNvSpPr>
            <p:nvPr/>
          </p:nvSpPr>
          <p:spPr bwMode="auto">
            <a:xfrm>
              <a:off x="7438" y="370"/>
              <a:ext cx="244" cy="125"/>
            </a:xfrm>
            <a:custGeom>
              <a:avLst/>
              <a:gdLst>
                <a:gd name="T0" fmla="*/ 440 w 507"/>
                <a:gd name="T1" fmla="*/ 127 h 271"/>
                <a:gd name="T2" fmla="*/ 306 w 507"/>
                <a:gd name="T3" fmla="*/ 0 h 271"/>
                <a:gd name="T4" fmla="*/ 174 w 507"/>
                <a:gd name="T5" fmla="*/ 106 h 271"/>
                <a:gd name="T6" fmla="*/ 99 w 507"/>
                <a:gd name="T7" fmla="*/ 72 h 271"/>
                <a:gd name="T8" fmla="*/ 0 w 507"/>
                <a:gd name="T9" fmla="*/ 171 h 271"/>
                <a:gd name="T10" fmla="*/ 99 w 507"/>
                <a:gd name="T11" fmla="*/ 271 h 271"/>
                <a:gd name="T12" fmla="*/ 435 w 507"/>
                <a:gd name="T13" fmla="*/ 271 h 271"/>
                <a:gd name="T14" fmla="*/ 507 w 507"/>
                <a:gd name="T15" fmla="*/ 199 h 271"/>
                <a:gd name="T16" fmla="*/ 440 w 507"/>
                <a:gd name="T17" fmla="*/ 127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7" h="271">
                  <a:moveTo>
                    <a:pt x="440" y="127"/>
                  </a:moveTo>
                  <a:cubicBezTo>
                    <a:pt x="436" y="56"/>
                    <a:pt x="378" y="0"/>
                    <a:pt x="306" y="0"/>
                  </a:cubicBezTo>
                  <a:cubicBezTo>
                    <a:pt x="241" y="0"/>
                    <a:pt x="187" y="46"/>
                    <a:pt x="174" y="106"/>
                  </a:cubicBezTo>
                  <a:cubicBezTo>
                    <a:pt x="156" y="85"/>
                    <a:pt x="129" y="72"/>
                    <a:pt x="99" y="72"/>
                  </a:cubicBezTo>
                  <a:cubicBezTo>
                    <a:pt x="44" y="72"/>
                    <a:pt x="0" y="116"/>
                    <a:pt x="0" y="171"/>
                  </a:cubicBezTo>
                  <a:cubicBezTo>
                    <a:pt x="0" y="226"/>
                    <a:pt x="44" y="271"/>
                    <a:pt x="99" y="271"/>
                  </a:cubicBezTo>
                  <a:cubicBezTo>
                    <a:pt x="99" y="271"/>
                    <a:pt x="434" y="271"/>
                    <a:pt x="435" y="271"/>
                  </a:cubicBezTo>
                  <a:cubicBezTo>
                    <a:pt x="475" y="271"/>
                    <a:pt x="507" y="238"/>
                    <a:pt x="507" y="199"/>
                  </a:cubicBezTo>
                  <a:cubicBezTo>
                    <a:pt x="507" y="161"/>
                    <a:pt x="478" y="130"/>
                    <a:pt x="440" y="127"/>
                  </a:cubicBezTo>
                  <a:close/>
                </a:path>
              </a:pathLst>
            </a:custGeom>
            <a:solidFill>
              <a:srgbClr val="0063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10" name="Freeform 11"/>
            <p:cNvSpPr>
              <a:spLocks/>
            </p:cNvSpPr>
            <p:nvPr/>
          </p:nvSpPr>
          <p:spPr bwMode="auto">
            <a:xfrm>
              <a:off x="7217" y="836"/>
              <a:ext cx="524" cy="28"/>
            </a:xfrm>
            <a:custGeom>
              <a:avLst/>
              <a:gdLst>
                <a:gd name="T0" fmla="*/ 1059 w 1089"/>
                <a:gd name="T1" fmla="*/ 60 h 60"/>
                <a:gd name="T2" fmla="*/ 30 w 1089"/>
                <a:gd name="T3" fmla="*/ 60 h 60"/>
                <a:gd name="T4" fmla="*/ 0 w 1089"/>
                <a:gd name="T5" fmla="*/ 30 h 60"/>
                <a:gd name="T6" fmla="*/ 30 w 1089"/>
                <a:gd name="T7" fmla="*/ 0 h 60"/>
                <a:gd name="T8" fmla="*/ 1059 w 1089"/>
                <a:gd name="T9" fmla="*/ 0 h 60"/>
                <a:gd name="T10" fmla="*/ 1089 w 1089"/>
                <a:gd name="T11" fmla="*/ 30 h 60"/>
                <a:gd name="T12" fmla="*/ 1059 w 1089"/>
                <a:gd name="T13" fmla="*/ 60 h 60"/>
              </a:gdLst>
              <a:ahLst/>
              <a:cxnLst>
                <a:cxn ang="0">
                  <a:pos x="T0" y="T1"/>
                </a:cxn>
                <a:cxn ang="0">
                  <a:pos x="T2" y="T3"/>
                </a:cxn>
                <a:cxn ang="0">
                  <a:pos x="T4" y="T5"/>
                </a:cxn>
                <a:cxn ang="0">
                  <a:pos x="T6" y="T7"/>
                </a:cxn>
                <a:cxn ang="0">
                  <a:pos x="T8" y="T9"/>
                </a:cxn>
                <a:cxn ang="0">
                  <a:pos x="T10" y="T11"/>
                </a:cxn>
                <a:cxn ang="0">
                  <a:pos x="T12" y="T13"/>
                </a:cxn>
              </a:cxnLst>
              <a:rect l="0" t="0" r="r" b="b"/>
              <a:pathLst>
                <a:path w="1089" h="60">
                  <a:moveTo>
                    <a:pt x="1059" y="60"/>
                  </a:moveTo>
                  <a:cubicBezTo>
                    <a:pt x="30" y="60"/>
                    <a:pt x="30" y="60"/>
                    <a:pt x="30" y="60"/>
                  </a:cubicBezTo>
                  <a:cubicBezTo>
                    <a:pt x="14" y="60"/>
                    <a:pt x="0" y="46"/>
                    <a:pt x="0" y="30"/>
                  </a:cubicBezTo>
                  <a:cubicBezTo>
                    <a:pt x="0" y="13"/>
                    <a:pt x="14" y="0"/>
                    <a:pt x="30" y="0"/>
                  </a:cubicBezTo>
                  <a:cubicBezTo>
                    <a:pt x="1059" y="0"/>
                    <a:pt x="1059" y="0"/>
                    <a:pt x="1059" y="0"/>
                  </a:cubicBezTo>
                  <a:cubicBezTo>
                    <a:pt x="1076" y="0"/>
                    <a:pt x="1089" y="13"/>
                    <a:pt x="1089" y="30"/>
                  </a:cubicBezTo>
                  <a:cubicBezTo>
                    <a:pt x="1089" y="46"/>
                    <a:pt x="1076" y="60"/>
                    <a:pt x="1059" y="60"/>
                  </a:cubicBezTo>
                  <a:close/>
                </a:path>
              </a:pathLst>
            </a:custGeom>
            <a:solidFill>
              <a:srgbClr val="0063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11" name="Freeform 12"/>
            <p:cNvSpPr>
              <a:spLocks/>
            </p:cNvSpPr>
            <p:nvPr/>
          </p:nvSpPr>
          <p:spPr bwMode="auto">
            <a:xfrm>
              <a:off x="6907" y="909"/>
              <a:ext cx="353" cy="36"/>
            </a:xfrm>
            <a:custGeom>
              <a:avLst/>
              <a:gdLst>
                <a:gd name="T0" fmla="*/ 692 w 732"/>
                <a:gd name="T1" fmla="*/ 80 h 80"/>
                <a:gd name="T2" fmla="*/ 40 w 732"/>
                <a:gd name="T3" fmla="*/ 80 h 80"/>
                <a:gd name="T4" fmla="*/ 0 w 732"/>
                <a:gd name="T5" fmla="*/ 40 h 80"/>
                <a:gd name="T6" fmla="*/ 40 w 732"/>
                <a:gd name="T7" fmla="*/ 0 h 80"/>
                <a:gd name="T8" fmla="*/ 692 w 732"/>
                <a:gd name="T9" fmla="*/ 0 h 80"/>
                <a:gd name="T10" fmla="*/ 732 w 732"/>
                <a:gd name="T11" fmla="*/ 40 h 80"/>
                <a:gd name="T12" fmla="*/ 692 w 732"/>
                <a:gd name="T13" fmla="*/ 80 h 80"/>
              </a:gdLst>
              <a:ahLst/>
              <a:cxnLst>
                <a:cxn ang="0">
                  <a:pos x="T0" y="T1"/>
                </a:cxn>
                <a:cxn ang="0">
                  <a:pos x="T2" y="T3"/>
                </a:cxn>
                <a:cxn ang="0">
                  <a:pos x="T4" y="T5"/>
                </a:cxn>
                <a:cxn ang="0">
                  <a:pos x="T6" y="T7"/>
                </a:cxn>
                <a:cxn ang="0">
                  <a:pos x="T8" y="T9"/>
                </a:cxn>
                <a:cxn ang="0">
                  <a:pos x="T10" y="T11"/>
                </a:cxn>
                <a:cxn ang="0">
                  <a:pos x="T12" y="T13"/>
                </a:cxn>
              </a:cxnLst>
              <a:rect l="0" t="0" r="r" b="b"/>
              <a:pathLst>
                <a:path w="732" h="80">
                  <a:moveTo>
                    <a:pt x="692" y="80"/>
                  </a:moveTo>
                  <a:cubicBezTo>
                    <a:pt x="40" y="80"/>
                    <a:pt x="40" y="80"/>
                    <a:pt x="40" y="80"/>
                  </a:cubicBezTo>
                  <a:cubicBezTo>
                    <a:pt x="18" y="80"/>
                    <a:pt x="0" y="62"/>
                    <a:pt x="0" y="40"/>
                  </a:cubicBezTo>
                  <a:cubicBezTo>
                    <a:pt x="0" y="18"/>
                    <a:pt x="18" y="0"/>
                    <a:pt x="40" y="0"/>
                  </a:cubicBezTo>
                  <a:cubicBezTo>
                    <a:pt x="692" y="0"/>
                    <a:pt x="692" y="0"/>
                    <a:pt x="692" y="0"/>
                  </a:cubicBezTo>
                  <a:cubicBezTo>
                    <a:pt x="714" y="0"/>
                    <a:pt x="732" y="18"/>
                    <a:pt x="732" y="40"/>
                  </a:cubicBezTo>
                  <a:cubicBezTo>
                    <a:pt x="732" y="62"/>
                    <a:pt x="714" y="80"/>
                    <a:pt x="692" y="80"/>
                  </a:cubicBezTo>
                  <a:close/>
                </a:path>
              </a:pathLst>
            </a:custGeom>
            <a:solidFill>
              <a:srgbClr val="0063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12" name="Freeform 13"/>
            <p:cNvSpPr>
              <a:spLocks/>
            </p:cNvSpPr>
            <p:nvPr/>
          </p:nvSpPr>
          <p:spPr bwMode="auto">
            <a:xfrm>
              <a:off x="6837" y="648"/>
              <a:ext cx="12" cy="26"/>
            </a:xfrm>
            <a:custGeom>
              <a:avLst/>
              <a:gdLst>
                <a:gd name="T0" fmla="*/ 0 w 12"/>
                <a:gd name="T1" fmla="*/ 0 h 26"/>
                <a:gd name="T2" fmla="*/ 1 w 12"/>
                <a:gd name="T3" fmla="*/ 5 h 26"/>
                <a:gd name="T4" fmla="*/ 0 w 12"/>
                <a:gd name="T5" fmla="*/ 26 h 26"/>
                <a:gd name="T6" fmla="*/ 7 w 12"/>
                <a:gd name="T7" fmla="*/ 26 h 26"/>
                <a:gd name="T8" fmla="*/ 12 w 12"/>
                <a:gd name="T9" fmla="*/ 5 h 26"/>
                <a:gd name="T10" fmla="*/ 12 w 12"/>
                <a:gd name="T11" fmla="*/ 0 h 26"/>
                <a:gd name="T12" fmla="*/ 0 w 12"/>
                <a:gd name="T13" fmla="*/ 0 h 26"/>
              </a:gdLst>
              <a:ahLst/>
              <a:cxnLst>
                <a:cxn ang="0">
                  <a:pos x="T0" y="T1"/>
                </a:cxn>
                <a:cxn ang="0">
                  <a:pos x="T2" y="T3"/>
                </a:cxn>
                <a:cxn ang="0">
                  <a:pos x="T4" y="T5"/>
                </a:cxn>
                <a:cxn ang="0">
                  <a:pos x="T6" y="T7"/>
                </a:cxn>
                <a:cxn ang="0">
                  <a:pos x="T8" y="T9"/>
                </a:cxn>
                <a:cxn ang="0">
                  <a:pos x="T10" y="T11"/>
                </a:cxn>
                <a:cxn ang="0">
                  <a:pos x="T12" y="T13"/>
                </a:cxn>
              </a:cxnLst>
              <a:rect l="0" t="0" r="r" b="b"/>
              <a:pathLst>
                <a:path w="12" h="26">
                  <a:moveTo>
                    <a:pt x="0" y="0"/>
                  </a:moveTo>
                  <a:lnTo>
                    <a:pt x="1" y="5"/>
                  </a:lnTo>
                  <a:lnTo>
                    <a:pt x="0" y="26"/>
                  </a:lnTo>
                  <a:lnTo>
                    <a:pt x="7" y="26"/>
                  </a:lnTo>
                  <a:lnTo>
                    <a:pt x="12" y="5"/>
                  </a:lnTo>
                  <a:lnTo>
                    <a:pt x="12" y="0"/>
                  </a:lnTo>
                  <a:lnTo>
                    <a:pt x="0" y="0"/>
                  </a:lnTo>
                  <a:close/>
                </a:path>
              </a:pathLst>
            </a:custGeom>
            <a:solidFill>
              <a:srgbClr val="004B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13" name="Freeform 14"/>
            <p:cNvSpPr>
              <a:spLocks/>
            </p:cNvSpPr>
            <p:nvPr/>
          </p:nvSpPr>
          <p:spPr bwMode="auto">
            <a:xfrm>
              <a:off x="6844" y="648"/>
              <a:ext cx="5" cy="26"/>
            </a:xfrm>
            <a:custGeom>
              <a:avLst/>
              <a:gdLst>
                <a:gd name="T0" fmla="*/ 3 w 5"/>
                <a:gd name="T1" fmla="*/ 0 h 26"/>
                <a:gd name="T2" fmla="*/ 3 w 5"/>
                <a:gd name="T3" fmla="*/ 5 h 26"/>
                <a:gd name="T4" fmla="*/ 0 w 5"/>
                <a:gd name="T5" fmla="*/ 26 h 26"/>
                <a:gd name="T6" fmla="*/ 5 w 5"/>
                <a:gd name="T7" fmla="*/ 5 h 26"/>
                <a:gd name="T8" fmla="*/ 5 w 5"/>
                <a:gd name="T9" fmla="*/ 0 h 26"/>
                <a:gd name="T10" fmla="*/ 3 w 5"/>
                <a:gd name="T11" fmla="*/ 0 h 26"/>
              </a:gdLst>
              <a:ahLst/>
              <a:cxnLst>
                <a:cxn ang="0">
                  <a:pos x="T0" y="T1"/>
                </a:cxn>
                <a:cxn ang="0">
                  <a:pos x="T2" y="T3"/>
                </a:cxn>
                <a:cxn ang="0">
                  <a:pos x="T4" y="T5"/>
                </a:cxn>
                <a:cxn ang="0">
                  <a:pos x="T6" y="T7"/>
                </a:cxn>
                <a:cxn ang="0">
                  <a:pos x="T8" y="T9"/>
                </a:cxn>
                <a:cxn ang="0">
                  <a:pos x="T10" y="T11"/>
                </a:cxn>
              </a:cxnLst>
              <a:rect l="0" t="0" r="r" b="b"/>
              <a:pathLst>
                <a:path w="5" h="26">
                  <a:moveTo>
                    <a:pt x="3" y="0"/>
                  </a:moveTo>
                  <a:lnTo>
                    <a:pt x="3" y="5"/>
                  </a:lnTo>
                  <a:lnTo>
                    <a:pt x="0" y="26"/>
                  </a:lnTo>
                  <a:lnTo>
                    <a:pt x="5" y="5"/>
                  </a:lnTo>
                  <a:lnTo>
                    <a:pt x="5" y="0"/>
                  </a:lnTo>
                  <a:lnTo>
                    <a:pt x="3" y="0"/>
                  </a:lnTo>
                  <a:close/>
                </a:path>
              </a:pathLst>
            </a:custGeom>
            <a:solidFill>
              <a:srgbClr val="0099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14" name="Freeform 15"/>
            <p:cNvSpPr>
              <a:spLocks/>
            </p:cNvSpPr>
            <p:nvPr/>
          </p:nvSpPr>
          <p:spPr bwMode="auto">
            <a:xfrm>
              <a:off x="6837" y="648"/>
              <a:ext cx="3" cy="26"/>
            </a:xfrm>
            <a:custGeom>
              <a:avLst/>
              <a:gdLst>
                <a:gd name="T0" fmla="*/ 0 w 3"/>
                <a:gd name="T1" fmla="*/ 0 h 26"/>
                <a:gd name="T2" fmla="*/ 1 w 3"/>
                <a:gd name="T3" fmla="*/ 5 h 26"/>
                <a:gd name="T4" fmla="*/ 0 w 3"/>
                <a:gd name="T5" fmla="*/ 26 h 26"/>
                <a:gd name="T6" fmla="*/ 3 w 3"/>
                <a:gd name="T7" fmla="*/ 5 h 26"/>
                <a:gd name="T8" fmla="*/ 2 w 3"/>
                <a:gd name="T9" fmla="*/ 0 h 26"/>
                <a:gd name="T10" fmla="*/ 0 w 3"/>
                <a:gd name="T11" fmla="*/ 0 h 26"/>
              </a:gdLst>
              <a:ahLst/>
              <a:cxnLst>
                <a:cxn ang="0">
                  <a:pos x="T0" y="T1"/>
                </a:cxn>
                <a:cxn ang="0">
                  <a:pos x="T2" y="T3"/>
                </a:cxn>
                <a:cxn ang="0">
                  <a:pos x="T4" y="T5"/>
                </a:cxn>
                <a:cxn ang="0">
                  <a:pos x="T6" y="T7"/>
                </a:cxn>
                <a:cxn ang="0">
                  <a:pos x="T8" y="T9"/>
                </a:cxn>
                <a:cxn ang="0">
                  <a:pos x="T10" y="T11"/>
                </a:cxn>
              </a:cxnLst>
              <a:rect l="0" t="0" r="r" b="b"/>
              <a:pathLst>
                <a:path w="3" h="26">
                  <a:moveTo>
                    <a:pt x="0" y="0"/>
                  </a:moveTo>
                  <a:lnTo>
                    <a:pt x="1" y="5"/>
                  </a:lnTo>
                  <a:lnTo>
                    <a:pt x="0" y="26"/>
                  </a:lnTo>
                  <a:lnTo>
                    <a:pt x="3" y="5"/>
                  </a:lnTo>
                  <a:lnTo>
                    <a:pt x="2" y="0"/>
                  </a:lnTo>
                  <a:lnTo>
                    <a:pt x="0" y="0"/>
                  </a:lnTo>
                  <a:close/>
                </a:path>
              </a:pathLst>
            </a:custGeom>
            <a:solidFill>
              <a:srgbClr val="002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15" name="Freeform 16"/>
            <p:cNvSpPr>
              <a:spLocks/>
            </p:cNvSpPr>
            <p:nvPr/>
          </p:nvSpPr>
          <p:spPr bwMode="auto">
            <a:xfrm>
              <a:off x="6838" y="668"/>
              <a:ext cx="11" cy="16"/>
            </a:xfrm>
            <a:custGeom>
              <a:avLst/>
              <a:gdLst>
                <a:gd name="T0" fmla="*/ 0 w 24"/>
                <a:gd name="T1" fmla="*/ 0 h 34"/>
                <a:gd name="T2" fmla="*/ 0 w 24"/>
                <a:gd name="T3" fmla="*/ 34 h 34"/>
                <a:gd name="T4" fmla="*/ 22 w 24"/>
                <a:gd name="T5" fmla="*/ 34 h 34"/>
                <a:gd name="T6" fmla="*/ 24 w 24"/>
                <a:gd name="T7" fmla="*/ 32 h 34"/>
                <a:gd name="T8" fmla="*/ 24 w 24"/>
                <a:gd name="T9" fmla="*/ 27 h 34"/>
                <a:gd name="T10" fmla="*/ 22 w 24"/>
                <a:gd name="T11" fmla="*/ 24 h 34"/>
                <a:gd name="T12" fmla="*/ 15 w 24"/>
                <a:gd name="T13" fmla="*/ 16 h 34"/>
                <a:gd name="T14" fmla="*/ 15 w 24"/>
                <a:gd name="T15" fmla="*/ 0 h 34"/>
                <a:gd name="T16" fmla="*/ 0 w 24"/>
                <a:gd name="T17"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34">
                  <a:moveTo>
                    <a:pt x="0" y="0"/>
                  </a:moveTo>
                  <a:cubicBezTo>
                    <a:pt x="0" y="34"/>
                    <a:pt x="0" y="34"/>
                    <a:pt x="0" y="34"/>
                  </a:cubicBezTo>
                  <a:cubicBezTo>
                    <a:pt x="22" y="34"/>
                    <a:pt x="22" y="34"/>
                    <a:pt x="22" y="34"/>
                  </a:cubicBezTo>
                  <a:cubicBezTo>
                    <a:pt x="22" y="34"/>
                    <a:pt x="24" y="34"/>
                    <a:pt x="24" y="32"/>
                  </a:cubicBezTo>
                  <a:cubicBezTo>
                    <a:pt x="24" y="30"/>
                    <a:pt x="24" y="27"/>
                    <a:pt x="24" y="27"/>
                  </a:cubicBezTo>
                  <a:cubicBezTo>
                    <a:pt x="24" y="27"/>
                    <a:pt x="24" y="26"/>
                    <a:pt x="22" y="24"/>
                  </a:cubicBezTo>
                  <a:cubicBezTo>
                    <a:pt x="20" y="23"/>
                    <a:pt x="16" y="18"/>
                    <a:pt x="15" y="16"/>
                  </a:cubicBezTo>
                  <a:cubicBezTo>
                    <a:pt x="15" y="0"/>
                    <a:pt x="15" y="0"/>
                    <a:pt x="15" y="0"/>
                  </a:cubicBezTo>
                  <a:cubicBezTo>
                    <a:pt x="0" y="0"/>
                    <a:pt x="0" y="0"/>
                    <a:pt x="0"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16" name="Freeform 17"/>
            <p:cNvSpPr>
              <a:spLocks/>
            </p:cNvSpPr>
            <p:nvPr/>
          </p:nvSpPr>
          <p:spPr bwMode="auto">
            <a:xfrm>
              <a:off x="6838" y="683"/>
              <a:ext cx="11" cy="2"/>
            </a:xfrm>
            <a:custGeom>
              <a:avLst/>
              <a:gdLst>
                <a:gd name="T0" fmla="*/ 24 w 24"/>
                <a:gd name="T1" fmla="*/ 0 h 4"/>
                <a:gd name="T2" fmla="*/ 24 w 24"/>
                <a:gd name="T3" fmla="*/ 2 h 4"/>
                <a:gd name="T4" fmla="*/ 22 w 24"/>
                <a:gd name="T5" fmla="*/ 4 h 4"/>
                <a:gd name="T6" fmla="*/ 0 w 24"/>
                <a:gd name="T7" fmla="*/ 4 h 4"/>
                <a:gd name="T8" fmla="*/ 0 w 24"/>
                <a:gd name="T9" fmla="*/ 2 h 4"/>
                <a:gd name="T10" fmla="*/ 22 w 24"/>
                <a:gd name="T11" fmla="*/ 2 h 4"/>
                <a:gd name="T12" fmla="*/ 24 w 24"/>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24" h="4">
                  <a:moveTo>
                    <a:pt x="24" y="0"/>
                  </a:moveTo>
                  <a:cubicBezTo>
                    <a:pt x="24" y="0"/>
                    <a:pt x="24" y="1"/>
                    <a:pt x="24" y="2"/>
                  </a:cubicBezTo>
                  <a:cubicBezTo>
                    <a:pt x="24" y="4"/>
                    <a:pt x="22" y="4"/>
                    <a:pt x="22" y="4"/>
                  </a:cubicBezTo>
                  <a:cubicBezTo>
                    <a:pt x="0" y="4"/>
                    <a:pt x="0" y="4"/>
                    <a:pt x="0" y="4"/>
                  </a:cubicBezTo>
                  <a:cubicBezTo>
                    <a:pt x="0" y="2"/>
                    <a:pt x="0" y="2"/>
                    <a:pt x="0" y="2"/>
                  </a:cubicBezTo>
                  <a:cubicBezTo>
                    <a:pt x="22" y="2"/>
                    <a:pt x="22" y="2"/>
                    <a:pt x="22" y="2"/>
                  </a:cubicBezTo>
                  <a:cubicBezTo>
                    <a:pt x="22" y="2"/>
                    <a:pt x="24" y="2"/>
                    <a:pt x="24"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17" name="Freeform 18"/>
            <p:cNvSpPr>
              <a:spLocks/>
            </p:cNvSpPr>
            <p:nvPr/>
          </p:nvSpPr>
          <p:spPr bwMode="auto">
            <a:xfrm>
              <a:off x="6845" y="676"/>
              <a:ext cx="4" cy="8"/>
            </a:xfrm>
            <a:custGeom>
              <a:avLst/>
              <a:gdLst>
                <a:gd name="T0" fmla="*/ 7 w 9"/>
                <a:gd name="T1" fmla="*/ 18 h 18"/>
                <a:gd name="T2" fmla="*/ 9 w 9"/>
                <a:gd name="T3" fmla="*/ 16 h 18"/>
                <a:gd name="T4" fmla="*/ 9 w 9"/>
                <a:gd name="T5" fmla="*/ 11 h 18"/>
                <a:gd name="T6" fmla="*/ 7 w 9"/>
                <a:gd name="T7" fmla="*/ 8 h 18"/>
                <a:gd name="T8" fmla="*/ 0 w 9"/>
                <a:gd name="T9" fmla="*/ 0 h 18"/>
                <a:gd name="T10" fmla="*/ 0 w 9"/>
                <a:gd name="T11" fmla="*/ 18 h 18"/>
                <a:gd name="T12" fmla="*/ 7 w 9"/>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9" h="18">
                  <a:moveTo>
                    <a:pt x="7" y="18"/>
                  </a:moveTo>
                  <a:cubicBezTo>
                    <a:pt x="7" y="18"/>
                    <a:pt x="9" y="18"/>
                    <a:pt x="9" y="16"/>
                  </a:cubicBezTo>
                  <a:cubicBezTo>
                    <a:pt x="9" y="14"/>
                    <a:pt x="9" y="11"/>
                    <a:pt x="9" y="11"/>
                  </a:cubicBezTo>
                  <a:cubicBezTo>
                    <a:pt x="9" y="11"/>
                    <a:pt x="9" y="10"/>
                    <a:pt x="7" y="8"/>
                  </a:cubicBezTo>
                  <a:cubicBezTo>
                    <a:pt x="5" y="7"/>
                    <a:pt x="1" y="2"/>
                    <a:pt x="0" y="0"/>
                  </a:cubicBezTo>
                  <a:cubicBezTo>
                    <a:pt x="0" y="18"/>
                    <a:pt x="0" y="18"/>
                    <a:pt x="0" y="18"/>
                  </a:cubicBezTo>
                  <a:lnTo>
                    <a:pt x="7" y="18"/>
                  </a:lnTo>
                  <a:close/>
                </a:path>
              </a:pathLst>
            </a:custGeom>
            <a:solidFill>
              <a:srgbClr val="31313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18" name="Freeform 19"/>
            <p:cNvSpPr>
              <a:spLocks/>
            </p:cNvSpPr>
            <p:nvPr/>
          </p:nvSpPr>
          <p:spPr bwMode="auto">
            <a:xfrm>
              <a:off x="6824" y="648"/>
              <a:ext cx="12" cy="26"/>
            </a:xfrm>
            <a:custGeom>
              <a:avLst/>
              <a:gdLst>
                <a:gd name="T0" fmla="*/ 0 w 12"/>
                <a:gd name="T1" fmla="*/ 0 h 26"/>
                <a:gd name="T2" fmla="*/ 1 w 12"/>
                <a:gd name="T3" fmla="*/ 5 h 26"/>
                <a:gd name="T4" fmla="*/ 1 w 12"/>
                <a:gd name="T5" fmla="*/ 26 h 26"/>
                <a:gd name="T6" fmla="*/ 8 w 12"/>
                <a:gd name="T7" fmla="*/ 26 h 26"/>
                <a:gd name="T8" fmla="*/ 12 w 12"/>
                <a:gd name="T9" fmla="*/ 5 h 26"/>
                <a:gd name="T10" fmla="*/ 12 w 12"/>
                <a:gd name="T11" fmla="*/ 0 h 26"/>
                <a:gd name="T12" fmla="*/ 0 w 12"/>
                <a:gd name="T13" fmla="*/ 0 h 26"/>
              </a:gdLst>
              <a:ahLst/>
              <a:cxnLst>
                <a:cxn ang="0">
                  <a:pos x="T0" y="T1"/>
                </a:cxn>
                <a:cxn ang="0">
                  <a:pos x="T2" y="T3"/>
                </a:cxn>
                <a:cxn ang="0">
                  <a:pos x="T4" y="T5"/>
                </a:cxn>
                <a:cxn ang="0">
                  <a:pos x="T6" y="T7"/>
                </a:cxn>
                <a:cxn ang="0">
                  <a:pos x="T8" y="T9"/>
                </a:cxn>
                <a:cxn ang="0">
                  <a:pos x="T10" y="T11"/>
                </a:cxn>
                <a:cxn ang="0">
                  <a:pos x="T12" y="T13"/>
                </a:cxn>
              </a:cxnLst>
              <a:rect l="0" t="0" r="r" b="b"/>
              <a:pathLst>
                <a:path w="12" h="26">
                  <a:moveTo>
                    <a:pt x="0" y="0"/>
                  </a:moveTo>
                  <a:lnTo>
                    <a:pt x="1" y="5"/>
                  </a:lnTo>
                  <a:lnTo>
                    <a:pt x="1" y="26"/>
                  </a:lnTo>
                  <a:lnTo>
                    <a:pt x="8" y="26"/>
                  </a:lnTo>
                  <a:lnTo>
                    <a:pt x="12" y="5"/>
                  </a:lnTo>
                  <a:lnTo>
                    <a:pt x="12" y="0"/>
                  </a:lnTo>
                  <a:lnTo>
                    <a:pt x="0" y="0"/>
                  </a:lnTo>
                  <a:close/>
                </a:path>
              </a:pathLst>
            </a:custGeom>
            <a:solidFill>
              <a:srgbClr val="004B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19" name="Freeform 20"/>
            <p:cNvSpPr>
              <a:spLocks/>
            </p:cNvSpPr>
            <p:nvPr/>
          </p:nvSpPr>
          <p:spPr bwMode="auto">
            <a:xfrm>
              <a:off x="6832" y="648"/>
              <a:ext cx="4" cy="26"/>
            </a:xfrm>
            <a:custGeom>
              <a:avLst/>
              <a:gdLst>
                <a:gd name="T0" fmla="*/ 2 w 4"/>
                <a:gd name="T1" fmla="*/ 0 h 26"/>
                <a:gd name="T2" fmla="*/ 2 w 4"/>
                <a:gd name="T3" fmla="*/ 5 h 26"/>
                <a:gd name="T4" fmla="*/ 0 w 4"/>
                <a:gd name="T5" fmla="*/ 26 h 26"/>
                <a:gd name="T6" fmla="*/ 4 w 4"/>
                <a:gd name="T7" fmla="*/ 5 h 26"/>
                <a:gd name="T8" fmla="*/ 4 w 4"/>
                <a:gd name="T9" fmla="*/ 0 h 26"/>
                <a:gd name="T10" fmla="*/ 2 w 4"/>
                <a:gd name="T11" fmla="*/ 0 h 26"/>
              </a:gdLst>
              <a:ahLst/>
              <a:cxnLst>
                <a:cxn ang="0">
                  <a:pos x="T0" y="T1"/>
                </a:cxn>
                <a:cxn ang="0">
                  <a:pos x="T2" y="T3"/>
                </a:cxn>
                <a:cxn ang="0">
                  <a:pos x="T4" y="T5"/>
                </a:cxn>
                <a:cxn ang="0">
                  <a:pos x="T6" y="T7"/>
                </a:cxn>
                <a:cxn ang="0">
                  <a:pos x="T8" y="T9"/>
                </a:cxn>
                <a:cxn ang="0">
                  <a:pos x="T10" y="T11"/>
                </a:cxn>
              </a:cxnLst>
              <a:rect l="0" t="0" r="r" b="b"/>
              <a:pathLst>
                <a:path w="4" h="26">
                  <a:moveTo>
                    <a:pt x="2" y="0"/>
                  </a:moveTo>
                  <a:lnTo>
                    <a:pt x="2" y="5"/>
                  </a:lnTo>
                  <a:lnTo>
                    <a:pt x="0" y="26"/>
                  </a:lnTo>
                  <a:lnTo>
                    <a:pt x="4" y="5"/>
                  </a:lnTo>
                  <a:lnTo>
                    <a:pt x="4" y="0"/>
                  </a:lnTo>
                  <a:lnTo>
                    <a:pt x="2" y="0"/>
                  </a:lnTo>
                  <a:close/>
                </a:path>
              </a:pathLst>
            </a:custGeom>
            <a:solidFill>
              <a:srgbClr val="0099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20" name="Freeform 21"/>
            <p:cNvSpPr>
              <a:spLocks/>
            </p:cNvSpPr>
            <p:nvPr/>
          </p:nvSpPr>
          <p:spPr bwMode="auto">
            <a:xfrm>
              <a:off x="6824" y="648"/>
              <a:ext cx="3" cy="26"/>
            </a:xfrm>
            <a:custGeom>
              <a:avLst/>
              <a:gdLst>
                <a:gd name="T0" fmla="*/ 0 w 3"/>
                <a:gd name="T1" fmla="*/ 0 h 26"/>
                <a:gd name="T2" fmla="*/ 1 w 3"/>
                <a:gd name="T3" fmla="*/ 5 h 26"/>
                <a:gd name="T4" fmla="*/ 1 w 3"/>
                <a:gd name="T5" fmla="*/ 26 h 26"/>
                <a:gd name="T6" fmla="*/ 3 w 3"/>
                <a:gd name="T7" fmla="*/ 5 h 26"/>
                <a:gd name="T8" fmla="*/ 3 w 3"/>
                <a:gd name="T9" fmla="*/ 0 h 26"/>
                <a:gd name="T10" fmla="*/ 0 w 3"/>
                <a:gd name="T11" fmla="*/ 0 h 26"/>
              </a:gdLst>
              <a:ahLst/>
              <a:cxnLst>
                <a:cxn ang="0">
                  <a:pos x="T0" y="T1"/>
                </a:cxn>
                <a:cxn ang="0">
                  <a:pos x="T2" y="T3"/>
                </a:cxn>
                <a:cxn ang="0">
                  <a:pos x="T4" y="T5"/>
                </a:cxn>
                <a:cxn ang="0">
                  <a:pos x="T6" y="T7"/>
                </a:cxn>
                <a:cxn ang="0">
                  <a:pos x="T8" y="T9"/>
                </a:cxn>
                <a:cxn ang="0">
                  <a:pos x="T10" y="T11"/>
                </a:cxn>
              </a:cxnLst>
              <a:rect l="0" t="0" r="r" b="b"/>
              <a:pathLst>
                <a:path w="3" h="26">
                  <a:moveTo>
                    <a:pt x="0" y="0"/>
                  </a:moveTo>
                  <a:lnTo>
                    <a:pt x="1" y="5"/>
                  </a:lnTo>
                  <a:lnTo>
                    <a:pt x="1" y="26"/>
                  </a:lnTo>
                  <a:lnTo>
                    <a:pt x="3" y="5"/>
                  </a:lnTo>
                  <a:lnTo>
                    <a:pt x="3" y="0"/>
                  </a:lnTo>
                  <a:lnTo>
                    <a:pt x="0" y="0"/>
                  </a:lnTo>
                  <a:close/>
                </a:path>
              </a:pathLst>
            </a:custGeom>
            <a:solidFill>
              <a:srgbClr val="002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21" name="Freeform 22"/>
            <p:cNvSpPr>
              <a:spLocks/>
            </p:cNvSpPr>
            <p:nvPr/>
          </p:nvSpPr>
          <p:spPr bwMode="auto">
            <a:xfrm>
              <a:off x="6825" y="668"/>
              <a:ext cx="12" cy="16"/>
            </a:xfrm>
            <a:custGeom>
              <a:avLst/>
              <a:gdLst>
                <a:gd name="T0" fmla="*/ 0 w 25"/>
                <a:gd name="T1" fmla="*/ 0 h 34"/>
                <a:gd name="T2" fmla="*/ 0 w 25"/>
                <a:gd name="T3" fmla="*/ 34 h 34"/>
                <a:gd name="T4" fmla="*/ 23 w 25"/>
                <a:gd name="T5" fmla="*/ 34 h 34"/>
                <a:gd name="T6" fmla="*/ 24 w 25"/>
                <a:gd name="T7" fmla="*/ 32 h 34"/>
                <a:gd name="T8" fmla="*/ 24 w 25"/>
                <a:gd name="T9" fmla="*/ 27 h 34"/>
                <a:gd name="T10" fmla="*/ 22 w 25"/>
                <a:gd name="T11" fmla="*/ 24 h 34"/>
                <a:gd name="T12" fmla="*/ 16 w 25"/>
                <a:gd name="T13" fmla="*/ 16 h 34"/>
                <a:gd name="T14" fmla="*/ 16 w 25"/>
                <a:gd name="T15" fmla="*/ 0 h 34"/>
                <a:gd name="T16" fmla="*/ 0 w 25"/>
                <a:gd name="T17"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34">
                  <a:moveTo>
                    <a:pt x="0" y="0"/>
                  </a:moveTo>
                  <a:cubicBezTo>
                    <a:pt x="0" y="34"/>
                    <a:pt x="0" y="34"/>
                    <a:pt x="0" y="34"/>
                  </a:cubicBezTo>
                  <a:cubicBezTo>
                    <a:pt x="23" y="34"/>
                    <a:pt x="23" y="34"/>
                    <a:pt x="23" y="34"/>
                  </a:cubicBezTo>
                  <a:cubicBezTo>
                    <a:pt x="23" y="34"/>
                    <a:pt x="24" y="34"/>
                    <a:pt x="24" y="32"/>
                  </a:cubicBezTo>
                  <a:cubicBezTo>
                    <a:pt x="24" y="30"/>
                    <a:pt x="24" y="27"/>
                    <a:pt x="24" y="27"/>
                  </a:cubicBezTo>
                  <a:cubicBezTo>
                    <a:pt x="24" y="27"/>
                    <a:pt x="25" y="26"/>
                    <a:pt x="22" y="24"/>
                  </a:cubicBezTo>
                  <a:cubicBezTo>
                    <a:pt x="20" y="23"/>
                    <a:pt x="16" y="18"/>
                    <a:pt x="16" y="16"/>
                  </a:cubicBezTo>
                  <a:cubicBezTo>
                    <a:pt x="16" y="0"/>
                    <a:pt x="16" y="0"/>
                    <a:pt x="16" y="0"/>
                  </a:cubicBezTo>
                  <a:cubicBezTo>
                    <a:pt x="0" y="0"/>
                    <a:pt x="0" y="0"/>
                    <a:pt x="0"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22" name="Freeform 23"/>
            <p:cNvSpPr>
              <a:spLocks/>
            </p:cNvSpPr>
            <p:nvPr/>
          </p:nvSpPr>
          <p:spPr bwMode="auto">
            <a:xfrm>
              <a:off x="6825" y="683"/>
              <a:ext cx="11" cy="2"/>
            </a:xfrm>
            <a:custGeom>
              <a:avLst/>
              <a:gdLst>
                <a:gd name="T0" fmla="*/ 24 w 24"/>
                <a:gd name="T1" fmla="*/ 0 h 4"/>
                <a:gd name="T2" fmla="*/ 24 w 24"/>
                <a:gd name="T3" fmla="*/ 2 h 4"/>
                <a:gd name="T4" fmla="*/ 23 w 24"/>
                <a:gd name="T5" fmla="*/ 4 h 4"/>
                <a:gd name="T6" fmla="*/ 0 w 24"/>
                <a:gd name="T7" fmla="*/ 4 h 4"/>
                <a:gd name="T8" fmla="*/ 0 w 24"/>
                <a:gd name="T9" fmla="*/ 2 h 4"/>
                <a:gd name="T10" fmla="*/ 23 w 24"/>
                <a:gd name="T11" fmla="*/ 2 h 4"/>
                <a:gd name="T12" fmla="*/ 24 w 24"/>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24" h="4">
                  <a:moveTo>
                    <a:pt x="24" y="0"/>
                  </a:moveTo>
                  <a:cubicBezTo>
                    <a:pt x="24" y="0"/>
                    <a:pt x="24" y="1"/>
                    <a:pt x="24" y="2"/>
                  </a:cubicBezTo>
                  <a:cubicBezTo>
                    <a:pt x="24" y="4"/>
                    <a:pt x="23" y="4"/>
                    <a:pt x="23" y="4"/>
                  </a:cubicBezTo>
                  <a:cubicBezTo>
                    <a:pt x="0" y="4"/>
                    <a:pt x="0" y="4"/>
                    <a:pt x="0" y="4"/>
                  </a:cubicBezTo>
                  <a:cubicBezTo>
                    <a:pt x="0" y="2"/>
                    <a:pt x="0" y="2"/>
                    <a:pt x="0" y="2"/>
                  </a:cubicBezTo>
                  <a:cubicBezTo>
                    <a:pt x="23" y="2"/>
                    <a:pt x="23" y="2"/>
                    <a:pt x="23" y="2"/>
                  </a:cubicBezTo>
                  <a:cubicBezTo>
                    <a:pt x="23" y="2"/>
                    <a:pt x="24" y="2"/>
                    <a:pt x="24"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23" name="Freeform 24"/>
            <p:cNvSpPr>
              <a:spLocks/>
            </p:cNvSpPr>
            <p:nvPr/>
          </p:nvSpPr>
          <p:spPr bwMode="auto">
            <a:xfrm>
              <a:off x="6833" y="676"/>
              <a:ext cx="3" cy="8"/>
            </a:xfrm>
            <a:custGeom>
              <a:avLst/>
              <a:gdLst>
                <a:gd name="T0" fmla="*/ 0 w 8"/>
                <a:gd name="T1" fmla="*/ 0 h 18"/>
                <a:gd name="T2" fmla="*/ 0 w 8"/>
                <a:gd name="T3" fmla="*/ 18 h 18"/>
                <a:gd name="T4" fmla="*/ 7 w 8"/>
                <a:gd name="T5" fmla="*/ 18 h 18"/>
                <a:gd name="T6" fmla="*/ 8 w 8"/>
                <a:gd name="T7" fmla="*/ 16 h 18"/>
                <a:gd name="T8" fmla="*/ 8 w 8"/>
                <a:gd name="T9" fmla="*/ 11 h 18"/>
                <a:gd name="T10" fmla="*/ 8 w 8"/>
                <a:gd name="T11" fmla="*/ 11 h 18"/>
                <a:gd name="T12" fmla="*/ 8 w 8"/>
                <a:gd name="T13" fmla="*/ 11 h 18"/>
                <a:gd name="T14" fmla="*/ 8 w 8"/>
                <a:gd name="T15" fmla="*/ 11 h 18"/>
                <a:gd name="T16" fmla="*/ 6 w 8"/>
                <a:gd name="T17" fmla="*/ 8 h 18"/>
                <a:gd name="T18" fmla="*/ 0 w 8"/>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 h="18">
                  <a:moveTo>
                    <a:pt x="0" y="0"/>
                  </a:moveTo>
                  <a:cubicBezTo>
                    <a:pt x="0" y="18"/>
                    <a:pt x="0" y="18"/>
                    <a:pt x="0" y="18"/>
                  </a:cubicBezTo>
                  <a:cubicBezTo>
                    <a:pt x="7" y="18"/>
                    <a:pt x="7" y="18"/>
                    <a:pt x="7" y="18"/>
                  </a:cubicBezTo>
                  <a:cubicBezTo>
                    <a:pt x="7" y="18"/>
                    <a:pt x="8" y="18"/>
                    <a:pt x="8" y="16"/>
                  </a:cubicBezTo>
                  <a:cubicBezTo>
                    <a:pt x="8" y="14"/>
                    <a:pt x="8" y="11"/>
                    <a:pt x="8" y="11"/>
                  </a:cubicBezTo>
                  <a:cubicBezTo>
                    <a:pt x="8" y="11"/>
                    <a:pt x="8" y="11"/>
                    <a:pt x="8" y="11"/>
                  </a:cubicBezTo>
                  <a:cubicBezTo>
                    <a:pt x="8" y="11"/>
                    <a:pt x="8" y="11"/>
                    <a:pt x="8" y="11"/>
                  </a:cubicBezTo>
                  <a:cubicBezTo>
                    <a:pt x="8" y="11"/>
                    <a:pt x="8" y="11"/>
                    <a:pt x="8" y="11"/>
                  </a:cubicBezTo>
                  <a:cubicBezTo>
                    <a:pt x="8" y="10"/>
                    <a:pt x="8" y="9"/>
                    <a:pt x="6" y="8"/>
                  </a:cubicBezTo>
                  <a:cubicBezTo>
                    <a:pt x="4" y="7"/>
                    <a:pt x="0" y="2"/>
                    <a:pt x="0"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24" name="Freeform 25"/>
            <p:cNvSpPr>
              <a:spLocks/>
            </p:cNvSpPr>
            <p:nvPr/>
          </p:nvSpPr>
          <p:spPr bwMode="auto">
            <a:xfrm>
              <a:off x="6844" y="587"/>
              <a:ext cx="4" cy="1"/>
            </a:xfrm>
            <a:custGeom>
              <a:avLst/>
              <a:gdLst>
                <a:gd name="T0" fmla="*/ 0 w 4"/>
                <a:gd name="T1" fmla="*/ 0 h 1"/>
                <a:gd name="T2" fmla="*/ 4 w 4"/>
                <a:gd name="T3" fmla="*/ 1 h 1"/>
                <a:gd name="T4" fmla="*/ 4 w 4"/>
                <a:gd name="T5" fmla="*/ 1 h 1"/>
                <a:gd name="T6" fmla="*/ 0 w 4"/>
                <a:gd name="T7" fmla="*/ 0 h 1"/>
                <a:gd name="T8" fmla="*/ 0 w 4"/>
                <a:gd name="T9" fmla="*/ 0 h 1"/>
              </a:gdLst>
              <a:ahLst/>
              <a:cxnLst>
                <a:cxn ang="0">
                  <a:pos x="T0" y="T1"/>
                </a:cxn>
                <a:cxn ang="0">
                  <a:pos x="T2" y="T3"/>
                </a:cxn>
                <a:cxn ang="0">
                  <a:pos x="T4" y="T5"/>
                </a:cxn>
                <a:cxn ang="0">
                  <a:pos x="T6" y="T7"/>
                </a:cxn>
                <a:cxn ang="0">
                  <a:pos x="T8" y="T9"/>
                </a:cxn>
              </a:cxnLst>
              <a:rect l="0" t="0" r="r" b="b"/>
              <a:pathLst>
                <a:path w="4" h="1">
                  <a:moveTo>
                    <a:pt x="0" y="0"/>
                  </a:moveTo>
                  <a:lnTo>
                    <a:pt x="4" y="1"/>
                  </a:lnTo>
                  <a:lnTo>
                    <a:pt x="4" y="1"/>
                  </a:lnTo>
                  <a:lnTo>
                    <a:pt x="0" y="0"/>
                  </a:lnTo>
                  <a:lnTo>
                    <a:pt x="0" y="0"/>
                  </a:lnTo>
                  <a:close/>
                </a:path>
              </a:pathLst>
            </a:custGeom>
            <a:solidFill>
              <a:srgbClr val="FBD9B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25" name="Freeform 26"/>
            <p:cNvSpPr>
              <a:spLocks/>
            </p:cNvSpPr>
            <p:nvPr/>
          </p:nvSpPr>
          <p:spPr bwMode="auto">
            <a:xfrm>
              <a:off x="6840" y="579"/>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solidFill>
              <a:srgbClr val="F6CA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26" name="Freeform 27"/>
            <p:cNvSpPr>
              <a:spLocks/>
            </p:cNvSpPr>
            <p:nvPr/>
          </p:nvSpPr>
          <p:spPr bwMode="auto">
            <a:xfrm>
              <a:off x="6834" y="577"/>
              <a:ext cx="17" cy="19"/>
            </a:xfrm>
            <a:custGeom>
              <a:avLst/>
              <a:gdLst>
                <a:gd name="T0" fmla="*/ 33 w 36"/>
                <a:gd name="T1" fmla="*/ 16 h 42"/>
                <a:gd name="T2" fmla="*/ 28 w 36"/>
                <a:gd name="T3" fmla="*/ 7 h 42"/>
                <a:gd name="T4" fmla="*/ 27 w 36"/>
                <a:gd name="T5" fmla="*/ 5 h 42"/>
                <a:gd name="T6" fmla="*/ 27 w 36"/>
                <a:gd name="T7" fmla="*/ 5 h 42"/>
                <a:gd name="T8" fmla="*/ 17 w 36"/>
                <a:gd name="T9" fmla="*/ 4 h 42"/>
                <a:gd name="T10" fmla="*/ 13 w 36"/>
                <a:gd name="T11" fmla="*/ 0 h 42"/>
                <a:gd name="T12" fmla="*/ 13 w 36"/>
                <a:gd name="T13" fmla="*/ 0 h 42"/>
                <a:gd name="T14" fmla="*/ 13 w 36"/>
                <a:gd name="T15" fmla="*/ 5 h 42"/>
                <a:gd name="T16" fmla="*/ 13 w 36"/>
                <a:gd name="T17" fmla="*/ 6 h 42"/>
                <a:gd name="T18" fmla="*/ 13 w 36"/>
                <a:gd name="T19" fmla="*/ 11 h 42"/>
                <a:gd name="T20" fmla="*/ 14 w 36"/>
                <a:gd name="T21" fmla="*/ 14 h 42"/>
                <a:gd name="T22" fmla="*/ 11 w 36"/>
                <a:gd name="T23" fmla="*/ 14 h 42"/>
                <a:gd name="T24" fmla="*/ 6 w 36"/>
                <a:gd name="T25" fmla="*/ 11 h 42"/>
                <a:gd name="T26" fmla="*/ 3 w 36"/>
                <a:gd name="T27" fmla="*/ 12 h 42"/>
                <a:gd name="T28" fmla="*/ 4 w 36"/>
                <a:gd name="T29" fmla="*/ 17 h 42"/>
                <a:gd name="T30" fmla="*/ 5 w 36"/>
                <a:gd name="T31" fmla="*/ 20 h 42"/>
                <a:gd name="T32" fmla="*/ 6 w 36"/>
                <a:gd name="T33" fmla="*/ 22 h 42"/>
                <a:gd name="T34" fmla="*/ 6 w 36"/>
                <a:gd name="T35" fmla="*/ 22 h 42"/>
                <a:gd name="T36" fmla="*/ 6 w 36"/>
                <a:gd name="T37" fmla="*/ 22 h 42"/>
                <a:gd name="T38" fmla="*/ 2 w 36"/>
                <a:gd name="T39" fmla="*/ 31 h 42"/>
                <a:gd name="T40" fmla="*/ 0 w 36"/>
                <a:gd name="T41" fmla="*/ 30 h 42"/>
                <a:gd name="T42" fmla="*/ 2 w 36"/>
                <a:gd name="T43" fmla="*/ 41 h 42"/>
                <a:gd name="T44" fmla="*/ 19 w 36"/>
                <a:gd name="T45" fmla="*/ 42 h 42"/>
                <a:gd name="T46" fmla="*/ 18 w 36"/>
                <a:gd name="T47" fmla="*/ 36 h 42"/>
                <a:gd name="T48" fmla="*/ 23 w 36"/>
                <a:gd name="T49" fmla="*/ 37 h 42"/>
                <a:gd name="T50" fmla="*/ 28 w 36"/>
                <a:gd name="T51" fmla="*/ 34 h 42"/>
                <a:gd name="T52" fmla="*/ 29 w 36"/>
                <a:gd name="T53" fmla="*/ 29 h 42"/>
                <a:gd name="T54" fmla="*/ 29 w 36"/>
                <a:gd name="T55" fmla="*/ 24 h 42"/>
                <a:gd name="T56" fmla="*/ 30 w 36"/>
                <a:gd name="T57" fmla="*/ 20 h 42"/>
                <a:gd name="T58" fmla="*/ 33 w 36"/>
                <a:gd name="T59" fmla="*/ 16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6" h="42">
                  <a:moveTo>
                    <a:pt x="33" y="16"/>
                  </a:moveTo>
                  <a:cubicBezTo>
                    <a:pt x="33" y="16"/>
                    <a:pt x="28" y="8"/>
                    <a:pt x="28" y="7"/>
                  </a:cubicBezTo>
                  <a:cubicBezTo>
                    <a:pt x="27" y="6"/>
                    <a:pt x="27" y="5"/>
                    <a:pt x="27" y="5"/>
                  </a:cubicBezTo>
                  <a:cubicBezTo>
                    <a:pt x="27" y="5"/>
                    <a:pt x="27" y="5"/>
                    <a:pt x="27" y="5"/>
                  </a:cubicBezTo>
                  <a:cubicBezTo>
                    <a:pt x="23" y="6"/>
                    <a:pt x="20" y="5"/>
                    <a:pt x="17" y="4"/>
                  </a:cubicBezTo>
                  <a:cubicBezTo>
                    <a:pt x="15" y="2"/>
                    <a:pt x="13" y="0"/>
                    <a:pt x="13" y="0"/>
                  </a:cubicBezTo>
                  <a:cubicBezTo>
                    <a:pt x="13" y="0"/>
                    <a:pt x="13" y="0"/>
                    <a:pt x="13" y="0"/>
                  </a:cubicBezTo>
                  <a:cubicBezTo>
                    <a:pt x="13" y="5"/>
                    <a:pt x="13" y="5"/>
                    <a:pt x="13" y="5"/>
                  </a:cubicBezTo>
                  <a:cubicBezTo>
                    <a:pt x="13" y="6"/>
                    <a:pt x="13" y="6"/>
                    <a:pt x="13" y="6"/>
                  </a:cubicBezTo>
                  <a:cubicBezTo>
                    <a:pt x="13" y="6"/>
                    <a:pt x="13" y="9"/>
                    <a:pt x="13" y="11"/>
                  </a:cubicBezTo>
                  <a:cubicBezTo>
                    <a:pt x="14" y="12"/>
                    <a:pt x="14" y="14"/>
                    <a:pt x="14" y="14"/>
                  </a:cubicBezTo>
                  <a:cubicBezTo>
                    <a:pt x="14" y="16"/>
                    <a:pt x="11" y="14"/>
                    <a:pt x="11" y="14"/>
                  </a:cubicBezTo>
                  <a:cubicBezTo>
                    <a:pt x="11" y="14"/>
                    <a:pt x="9" y="12"/>
                    <a:pt x="6" y="11"/>
                  </a:cubicBezTo>
                  <a:cubicBezTo>
                    <a:pt x="5" y="11"/>
                    <a:pt x="4" y="11"/>
                    <a:pt x="3" y="12"/>
                  </a:cubicBezTo>
                  <a:cubicBezTo>
                    <a:pt x="3" y="13"/>
                    <a:pt x="3" y="15"/>
                    <a:pt x="4" y="17"/>
                  </a:cubicBezTo>
                  <a:cubicBezTo>
                    <a:pt x="4" y="18"/>
                    <a:pt x="4" y="20"/>
                    <a:pt x="5" y="20"/>
                  </a:cubicBezTo>
                  <a:cubicBezTo>
                    <a:pt x="5" y="21"/>
                    <a:pt x="6" y="22"/>
                    <a:pt x="6" y="22"/>
                  </a:cubicBezTo>
                  <a:cubicBezTo>
                    <a:pt x="6" y="22"/>
                    <a:pt x="6" y="22"/>
                    <a:pt x="6" y="22"/>
                  </a:cubicBezTo>
                  <a:cubicBezTo>
                    <a:pt x="6" y="22"/>
                    <a:pt x="6" y="22"/>
                    <a:pt x="6" y="22"/>
                  </a:cubicBezTo>
                  <a:cubicBezTo>
                    <a:pt x="6" y="22"/>
                    <a:pt x="6" y="28"/>
                    <a:pt x="2" y="31"/>
                  </a:cubicBezTo>
                  <a:cubicBezTo>
                    <a:pt x="0" y="30"/>
                    <a:pt x="0" y="30"/>
                    <a:pt x="0" y="30"/>
                  </a:cubicBezTo>
                  <a:cubicBezTo>
                    <a:pt x="2" y="41"/>
                    <a:pt x="2" y="41"/>
                    <a:pt x="2" y="41"/>
                  </a:cubicBezTo>
                  <a:cubicBezTo>
                    <a:pt x="19" y="42"/>
                    <a:pt x="19" y="42"/>
                    <a:pt x="19" y="42"/>
                  </a:cubicBezTo>
                  <a:cubicBezTo>
                    <a:pt x="18" y="36"/>
                    <a:pt x="18" y="36"/>
                    <a:pt x="18" y="36"/>
                  </a:cubicBezTo>
                  <a:cubicBezTo>
                    <a:pt x="20" y="37"/>
                    <a:pt x="21" y="37"/>
                    <a:pt x="23" y="37"/>
                  </a:cubicBezTo>
                  <a:cubicBezTo>
                    <a:pt x="28" y="37"/>
                    <a:pt x="28" y="34"/>
                    <a:pt x="28" y="34"/>
                  </a:cubicBezTo>
                  <a:cubicBezTo>
                    <a:pt x="29" y="29"/>
                    <a:pt x="29" y="29"/>
                    <a:pt x="29" y="29"/>
                  </a:cubicBezTo>
                  <a:cubicBezTo>
                    <a:pt x="29" y="24"/>
                    <a:pt x="29" y="24"/>
                    <a:pt x="29" y="24"/>
                  </a:cubicBezTo>
                  <a:cubicBezTo>
                    <a:pt x="30" y="20"/>
                    <a:pt x="30" y="20"/>
                    <a:pt x="30" y="20"/>
                  </a:cubicBezTo>
                  <a:cubicBezTo>
                    <a:pt x="36" y="19"/>
                    <a:pt x="34" y="17"/>
                    <a:pt x="33" y="16"/>
                  </a:cubicBezTo>
                  <a:close/>
                </a:path>
              </a:pathLst>
            </a:custGeom>
            <a:solidFill>
              <a:srgbClr val="9D69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27" name="Freeform 28"/>
            <p:cNvSpPr>
              <a:spLocks/>
            </p:cNvSpPr>
            <p:nvPr/>
          </p:nvSpPr>
          <p:spPr bwMode="auto">
            <a:xfrm>
              <a:off x="6836" y="593"/>
              <a:ext cx="6" cy="1"/>
            </a:xfrm>
            <a:custGeom>
              <a:avLst/>
              <a:gdLst>
                <a:gd name="T0" fmla="*/ 0 w 12"/>
                <a:gd name="T1" fmla="*/ 0 h 3"/>
                <a:gd name="T2" fmla="*/ 12 w 12"/>
                <a:gd name="T3" fmla="*/ 3 h 3"/>
                <a:gd name="T4" fmla="*/ 12 w 12"/>
                <a:gd name="T5" fmla="*/ 1 h 3"/>
                <a:gd name="T6" fmla="*/ 0 w 12"/>
                <a:gd name="T7" fmla="*/ 0 h 3"/>
              </a:gdLst>
              <a:ahLst/>
              <a:cxnLst>
                <a:cxn ang="0">
                  <a:pos x="T0" y="T1"/>
                </a:cxn>
                <a:cxn ang="0">
                  <a:pos x="T2" y="T3"/>
                </a:cxn>
                <a:cxn ang="0">
                  <a:pos x="T4" y="T5"/>
                </a:cxn>
                <a:cxn ang="0">
                  <a:pos x="T6" y="T7"/>
                </a:cxn>
              </a:cxnLst>
              <a:rect l="0" t="0" r="r" b="b"/>
              <a:pathLst>
                <a:path w="12" h="3">
                  <a:moveTo>
                    <a:pt x="0" y="0"/>
                  </a:moveTo>
                  <a:cubicBezTo>
                    <a:pt x="1" y="1"/>
                    <a:pt x="4" y="3"/>
                    <a:pt x="12" y="3"/>
                  </a:cubicBezTo>
                  <a:cubicBezTo>
                    <a:pt x="12" y="2"/>
                    <a:pt x="12" y="2"/>
                    <a:pt x="12" y="1"/>
                  </a:cubicBezTo>
                  <a:cubicBezTo>
                    <a:pt x="8" y="1"/>
                    <a:pt x="4" y="1"/>
                    <a:pt x="0" y="0"/>
                  </a:cubicBezTo>
                  <a:close/>
                </a:path>
              </a:pathLst>
            </a:custGeom>
            <a:solidFill>
              <a:srgbClr val="8054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28" name="Freeform 29"/>
            <p:cNvSpPr>
              <a:spLocks/>
            </p:cNvSpPr>
            <p:nvPr/>
          </p:nvSpPr>
          <p:spPr bwMode="auto">
            <a:xfrm>
              <a:off x="6846" y="588"/>
              <a:ext cx="2" cy="2"/>
            </a:xfrm>
            <a:custGeom>
              <a:avLst/>
              <a:gdLst>
                <a:gd name="T0" fmla="*/ 4 w 4"/>
                <a:gd name="T1" fmla="*/ 3 h 4"/>
                <a:gd name="T2" fmla="*/ 2 w 4"/>
                <a:gd name="T3" fmla="*/ 0 h 4"/>
                <a:gd name="T4" fmla="*/ 0 w 4"/>
                <a:gd name="T5" fmla="*/ 0 h 4"/>
                <a:gd name="T6" fmla="*/ 4 w 4"/>
                <a:gd name="T7" fmla="*/ 4 h 4"/>
                <a:gd name="T8" fmla="*/ 4 w 4"/>
                <a:gd name="T9" fmla="*/ 3 h 4"/>
              </a:gdLst>
              <a:ahLst/>
              <a:cxnLst>
                <a:cxn ang="0">
                  <a:pos x="T0" y="T1"/>
                </a:cxn>
                <a:cxn ang="0">
                  <a:pos x="T2" y="T3"/>
                </a:cxn>
                <a:cxn ang="0">
                  <a:pos x="T4" y="T5"/>
                </a:cxn>
                <a:cxn ang="0">
                  <a:pos x="T6" y="T7"/>
                </a:cxn>
                <a:cxn ang="0">
                  <a:pos x="T8" y="T9"/>
                </a:cxn>
              </a:cxnLst>
              <a:rect l="0" t="0" r="r" b="b"/>
              <a:pathLst>
                <a:path w="4" h="4">
                  <a:moveTo>
                    <a:pt x="4" y="3"/>
                  </a:moveTo>
                  <a:cubicBezTo>
                    <a:pt x="3" y="2"/>
                    <a:pt x="2" y="1"/>
                    <a:pt x="2" y="0"/>
                  </a:cubicBezTo>
                  <a:cubicBezTo>
                    <a:pt x="0" y="0"/>
                    <a:pt x="0" y="0"/>
                    <a:pt x="0" y="0"/>
                  </a:cubicBezTo>
                  <a:cubicBezTo>
                    <a:pt x="0" y="0"/>
                    <a:pt x="2" y="2"/>
                    <a:pt x="4" y="4"/>
                  </a:cubicBezTo>
                  <a:lnTo>
                    <a:pt x="4" y="3"/>
                  </a:lnTo>
                  <a:close/>
                </a:path>
              </a:pathLst>
            </a:custGeom>
            <a:solidFill>
              <a:srgbClr val="8054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29" name="Freeform 30"/>
            <p:cNvSpPr>
              <a:spLocks/>
            </p:cNvSpPr>
            <p:nvPr/>
          </p:nvSpPr>
          <p:spPr bwMode="auto">
            <a:xfrm>
              <a:off x="6847" y="588"/>
              <a:ext cx="1" cy="1"/>
            </a:xfrm>
            <a:custGeom>
              <a:avLst/>
              <a:gdLst>
                <a:gd name="T0" fmla="*/ 2 w 2"/>
                <a:gd name="T1" fmla="*/ 0 h 3"/>
                <a:gd name="T2" fmla="*/ 0 w 2"/>
                <a:gd name="T3" fmla="*/ 0 h 3"/>
                <a:gd name="T4" fmla="*/ 2 w 2"/>
                <a:gd name="T5" fmla="*/ 3 h 3"/>
                <a:gd name="T6" fmla="*/ 2 w 2"/>
                <a:gd name="T7" fmla="*/ 0 h 3"/>
              </a:gdLst>
              <a:ahLst/>
              <a:cxnLst>
                <a:cxn ang="0">
                  <a:pos x="T0" y="T1"/>
                </a:cxn>
                <a:cxn ang="0">
                  <a:pos x="T2" y="T3"/>
                </a:cxn>
                <a:cxn ang="0">
                  <a:pos x="T4" y="T5"/>
                </a:cxn>
                <a:cxn ang="0">
                  <a:pos x="T6" y="T7"/>
                </a:cxn>
              </a:cxnLst>
              <a:rect l="0" t="0" r="r" b="b"/>
              <a:pathLst>
                <a:path w="2" h="3">
                  <a:moveTo>
                    <a:pt x="2" y="0"/>
                  </a:moveTo>
                  <a:cubicBezTo>
                    <a:pt x="0" y="0"/>
                    <a:pt x="0" y="0"/>
                    <a:pt x="0" y="0"/>
                  </a:cubicBezTo>
                  <a:cubicBezTo>
                    <a:pt x="0" y="1"/>
                    <a:pt x="1" y="2"/>
                    <a:pt x="2" y="3"/>
                  </a:cubicBezTo>
                  <a:lnTo>
                    <a:pt x="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30" name="Freeform 31"/>
            <p:cNvSpPr>
              <a:spLocks/>
            </p:cNvSpPr>
            <p:nvPr/>
          </p:nvSpPr>
          <p:spPr bwMode="auto">
            <a:xfrm>
              <a:off x="6846" y="581"/>
              <a:ext cx="1" cy="2"/>
            </a:xfrm>
            <a:custGeom>
              <a:avLst/>
              <a:gdLst>
                <a:gd name="T0" fmla="*/ 3 w 3"/>
                <a:gd name="T1" fmla="*/ 1 h 3"/>
                <a:gd name="T2" fmla="*/ 1 w 3"/>
                <a:gd name="T3" fmla="*/ 3 h 3"/>
                <a:gd name="T4" fmla="*/ 0 w 3"/>
                <a:gd name="T5" fmla="*/ 2 h 3"/>
                <a:gd name="T6" fmla="*/ 1 w 3"/>
                <a:gd name="T7" fmla="*/ 0 h 3"/>
                <a:gd name="T8" fmla="*/ 3 w 3"/>
                <a:gd name="T9" fmla="*/ 1 h 3"/>
              </a:gdLst>
              <a:ahLst/>
              <a:cxnLst>
                <a:cxn ang="0">
                  <a:pos x="T0" y="T1"/>
                </a:cxn>
                <a:cxn ang="0">
                  <a:pos x="T2" y="T3"/>
                </a:cxn>
                <a:cxn ang="0">
                  <a:pos x="T4" y="T5"/>
                </a:cxn>
                <a:cxn ang="0">
                  <a:pos x="T6" y="T7"/>
                </a:cxn>
                <a:cxn ang="0">
                  <a:pos x="T8" y="T9"/>
                </a:cxn>
              </a:cxnLst>
              <a:rect l="0" t="0" r="r" b="b"/>
              <a:pathLst>
                <a:path w="3" h="3">
                  <a:moveTo>
                    <a:pt x="3" y="1"/>
                  </a:moveTo>
                  <a:cubicBezTo>
                    <a:pt x="3" y="2"/>
                    <a:pt x="2" y="3"/>
                    <a:pt x="1" y="3"/>
                  </a:cubicBezTo>
                  <a:cubicBezTo>
                    <a:pt x="1" y="3"/>
                    <a:pt x="0" y="3"/>
                    <a:pt x="0" y="2"/>
                  </a:cubicBezTo>
                  <a:cubicBezTo>
                    <a:pt x="0" y="1"/>
                    <a:pt x="0" y="1"/>
                    <a:pt x="1" y="0"/>
                  </a:cubicBezTo>
                  <a:cubicBezTo>
                    <a:pt x="2" y="0"/>
                    <a:pt x="2" y="1"/>
                    <a:pt x="3" y="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31" name="Freeform 32"/>
            <p:cNvSpPr>
              <a:spLocks/>
            </p:cNvSpPr>
            <p:nvPr/>
          </p:nvSpPr>
          <p:spPr bwMode="auto">
            <a:xfrm>
              <a:off x="6831" y="593"/>
              <a:ext cx="13" cy="7"/>
            </a:xfrm>
            <a:custGeom>
              <a:avLst/>
              <a:gdLst>
                <a:gd name="T0" fmla="*/ 0 w 13"/>
                <a:gd name="T1" fmla="*/ 4 h 7"/>
                <a:gd name="T2" fmla="*/ 2 w 13"/>
                <a:gd name="T3" fmla="*/ 0 h 7"/>
                <a:gd name="T4" fmla="*/ 13 w 13"/>
                <a:gd name="T5" fmla="*/ 2 h 7"/>
                <a:gd name="T6" fmla="*/ 13 w 13"/>
                <a:gd name="T7" fmla="*/ 7 h 7"/>
                <a:gd name="T8" fmla="*/ 0 w 13"/>
                <a:gd name="T9" fmla="*/ 4 h 7"/>
              </a:gdLst>
              <a:ahLst/>
              <a:cxnLst>
                <a:cxn ang="0">
                  <a:pos x="T0" y="T1"/>
                </a:cxn>
                <a:cxn ang="0">
                  <a:pos x="T2" y="T3"/>
                </a:cxn>
                <a:cxn ang="0">
                  <a:pos x="T4" y="T5"/>
                </a:cxn>
                <a:cxn ang="0">
                  <a:pos x="T6" y="T7"/>
                </a:cxn>
                <a:cxn ang="0">
                  <a:pos x="T8" y="T9"/>
                </a:cxn>
              </a:cxnLst>
              <a:rect l="0" t="0" r="r" b="b"/>
              <a:pathLst>
                <a:path w="13" h="7">
                  <a:moveTo>
                    <a:pt x="0" y="4"/>
                  </a:moveTo>
                  <a:lnTo>
                    <a:pt x="2" y="0"/>
                  </a:lnTo>
                  <a:lnTo>
                    <a:pt x="13" y="2"/>
                  </a:lnTo>
                  <a:lnTo>
                    <a:pt x="13" y="7"/>
                  </a:lnTo>
                  <a:lnTo>
                    <a:pt x="0" y="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32" name="Freeform 33"/>
            <p:cNvSpPr>
              <a:spLocks/>
            </p:cNvSpPr>
            <p:nvPr/>
          </p:nvSpPr>
          <p:spPr bwMode="auto">
            <a:xfrm>
              <a:off x="6818" y="594"/>
              <a:ext cx="36" cy="56"/>
            </a:xfrm>
            <a:custGeom>
              <a:avLst/>
              <a:gdLst>
                <a:gd name="T0" fmla="*/ 31 w 74"/>
                <a:gd name="T1" fmla="*/ 4 h 121"/>
                <a:gd name="T2" fmla="*/ 14 w 74"/>
                <a:gd name="T3" fmla="*/ 24 h 121"/>
                <a:gd name="T4" fmla="*/ 0 w 74"/>
                <a:gd name="T5" fmla="*/ 119 h 121"/>
                <a:gd name="T6" fmla="*/ 68 w 74"/>
                <a:gd name="T7" fmla="*/ 115 h 121"/>
                <a:gd name="T8" fmla="*/ 62 w 74"/>
                <a:gd name="T9" fmla="*/ 16 h 121"/>
                <a:gd name="T10" fmla="*/ 31 w 74"/>
                <a:gd name="T11" fmla="*/ 4 h 121"/>
              </a:gdLst>
              <a:ahLst/>
              <a:cxnLst>
                <a:cxn ang="0">
                  <a:pos x="T0" y="T1"/>
                </a:cxn>
                <a:cxn ang="0">
                  <a:pos x="T2" y="T3"/>
                </a:cxn>
                <a:cxn ang="0">
                  <a:pos x="T4" y="T5"/>
                </a:cxn>
                <a:cxn ang="0">
                  <a:pos x="T6" y="T7"/>
                </a:cxn>
                <a:cxn ang="0">
                  <a:pos x="T8" y="T9"/>
                </a:cxn>
                <a:cxn ang="0">
                  <a:pos x="T10" y="T11"/>
                </a:cxn>
              </a:cxnLst>
              <a:rect l="0" t="0" r="r" b="b"/>
              <a:pathLst>
                <a:path w="74" h="121">
                  <a:moveTo>
                    <a:pt x="31" y="4"/>
                  </a:moveTo>
                  <a:cubicBezTo>
                    <a:pt x="17" y="5"/>
                    <a:pt x="14" y="22"/>
                    <a:pt x="14" y="24"/>
                  </a:cubicBezTo>
                  <a:cubicBezTo>
                    <a:pt x="13" y="49"/>
                    <a:pt x="11" y="118"/>
                    <a:pt x="0" y="119"/>
                  </a:cubicBezTo>
                  <a:cubicBezTo>
                    <a:pt x="60" y="119"/>
                    <a:pt x="62" y="121"/>
                    <a:pt x="68" y="115"/>
                  </a:cubicBezTo>
                  <a:cubicBezTo>
                    <a:pt x="74" y="109"/>
                    <a:pt x="62" y="16"/>
                    <a:pt x="62" y="16"/>
                  </a:cubicBezTo>
                  <a:cubicBezTo>
                    <a:pt x="61" y="0"/>
                    <a:pt x="48" y="3"/>
                    <a:pt x="31" y="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33" name="Freeform 34"/>
            <p:cNvSpPr>
              <a:spLocks/>
            </p:cNvSpPr>
            <p:nvPr/>
          </p:nvSpPr>
          <p:spPr bwMode="auto">
            <a:xfrm>
              <a:off x="6818" y="596"/>
              <a:ext cx="24" cy="53"/>
            </a:xfrm>
            <a:custGeom>
              <a:avLst/>
              <a:gdLst>
                <a:gd name="T0" fmla="*/ 31 w 50"/>
                <a:gd name="T1" fmla="*/ 1 h 116"/>
                <a:gd name="T2" fmla="*/ 14 w 50"/>
                <a:gd name="T3" fmla="*/ 21 h 116"/>
                <a:gd name="T4" fmla="*/ 0 w 50"/>
                <a:gd name="T5" fmla="*/ 116 h 116"/>
                <a:gd name="T6" fmla="*/ 9 w 50"/>
                <a:gd name="T7" fmla="*/ 116 h 116"/>
                <a:gd name="T8" fmla="*/ 8 w 50"/>
                <a:gd name="T9" fmla="*/ 116 h 116"/>
                <a:gd name="T10" fmla="*/ 22 w 50"/>
                <a:gd name="T11" fmla="*/ 31 h 116"/>
                <a:gd name="T12" fmla="*/ 40 w 50"/>
                <a:gd name="T13" fmla="*/ 2 h 116"/>
                <a:gd name="T14" fmla="*/ 49 w 50"/>
                <a:gd name="T15" fmla="*/ 0 h 116"/>
                <a:gd name="T16" fmla="*/ 31 w 50"/>
                <a:gd name="T17" fmla="*/ 1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 h="116">
                  <a:moveTo>
                    <a:pt x="31" y="1"/>
                  </a:moveTo>
                  <a:cubicBezTo>
                    <a:pt x="17" y="2"/>
                    <a:pt x="14" y="19"/>
                    <a:pt x="14" y="21"/>
                  </a:cubicBezTo>
                  <a:cubicBezTo>
                    <a:pt x="13" y="46"/>
                    <a:pt x="11" y="115"/>
                    <a:pt x="0" y="116"/>
                  </a:cubicBezTo>
                  <a:cubicBezTo>
                    <a:pt x="3" y="116"/>
                    <a:pt x="6" y="116"/>
                    <a:pt x="9" y="116"/>
                  </a:cubicBezTo>
                  <a:cubicBezTo>
                    <a:pt x="8" y="116"/>
                    <a:pt x="8" y="116"/>
                    <a:pt x="8" y="116"/>
                  </a:cubicBezTo>
                  <a:cubicBezTo>
                    <a:pt x="20" y="115"/>
                    <a:pt x="21" y="55"/>
                    <a:pt x="22" y="31"/>
                  </a:cubicBezTo>
                  <a:cubicBezTo>
                    <a:pt x="22" y="29"/>
                    <a:pt x="26" y="3"/>
                    <a:pt x="40" y="2"/>
                  </a:cubicBezTo>
                  <a:cubicBezTo>
                    <a:pt x="43" y="2"/>
                    <a:pt x="50" y="1"/>
                    <a:pt x="49" y="0"/>
                  </a:cubicBezTo>
                  <a:cubicBezTo>
                    <a:pt x="44" y="0"/>
                    <a:pt x="38" y="0"/>
                    <a:pt x="31" y="1"/>
                  </a:cubicBezTo>
                  <a:close/>
                </a:path>
              </a:pathLst>
            </a:custGeom>
            <a:solidFill>
              <a:srgbClr val="C6C6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34" name="Freeform 35"/>
            <p:cNvSpPr>
              <a:spLocks/>
            </p:cNvSpPr>
            <p:nvPr/>
          </p:nvSpPr>
          <p:spPr bwMode="auto">
            <a:xfrm>
              <a:off x="6830" y="619"/>
              <a:ext cx="31" cy="19"/>
            </a:xfrm>
            <a:custGeom>
              <a:avLst/>
              <a:gdLst>
                <a:gd name="T0" fmla="*/ 63 w 63"/>
                <a:gd name="T1" fmla="*/ 36 h 41"/>
                <a:gd name="T2" fmla="*/ 57 w 63"/>
                <a:gd name="T3" fmla="*/ 41 h 41"/>
                <a:gd name="T4" fmla="*/ 6 w 63"/>
                <a:gd name="T5" fmla="*/ 41 h 41"/>
                <a:gd name="T6" fmla="*/ 0 w 63"/>
                <a:gd name="T7" fmla="*/ 36 h 41"/>
                <a:gd name="T8" fmla="*/ 0 w 63"/>
                <a:gd name="T9" fmla="*/ 6 h 41"/>
                <a:gd name="T10" fmla="*/ 6 w 63"/>
                <a:gd name="T11" fmla="*/ 0 h 41"/>
                <a:gd name="T12" fmla="*/ 57 w 63"/>
                <a:gd name="T13" fmla="*/ 0 h 41"/>
                <a:gd name="T14" fmla="*/ 63 w 63"/>
                <a:gd name="T15" fmla="*/ 6 h 41"/>
                <a:gd name="T16" fmla="*/ 63 w 63"/>
                <a:gd name="T17" fmla="*/ 36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3" h="41">
                  <a:moveTo>
                    <a:pt x="63" y="36"/>
                  </a:moveTo>
                  <a:cubicBezTo>
                    <a:pt x="63" y="39"/>
                    <a:pt x="60" y="41"/>
                    <a:pt x="57" y="41"/>
                  </a:cubicBezTo>
                  <a:cubicBezTo>
                    <a:pt x="6" y="41"/>
                    <a:pt x="6" y="41"/>
                    <a:pt x="6" y="41"/>
                  </a:cubicBezTo>
                  <a:cubicBezTo>
                    <a:pt x="3" y="41"/>
                    <a:pt x="0" y="39"/>
                    <a:pt x="0" y="36"/>
                  </a:cubicBezTo>
                  <a:cubicBezTo>
                    <a:pt x="0" y="6"/>
                    <a:pt x="0" y="6"/>
                    <a:pt x="0" y="6"/>
                  </a:cubicBezTo>
                  <a:cubicBezTo>
                    <a:pt x="0" y="3"/>
                    <a:pt x="3" y="0"/>
                    <a:pt x="6" y="0"/>
                  </a:cubicBezTo>
                  <a:cubicBezTo>
                    <a:pt x="57" y="0"/>
                    <a:pt x="57" y="0"/>
                    <a:pt x="57" y="0"/>
                  </a:cubicBezTo>
                  <a:cubicBezTo>
                    <a:pt x="60" y="0"/>
                    <a:pt x="63" y="3"/>
                    <a:pt x="63" y="6"/>
                  </a:cubicBezTo>
                  <a:lnTo>
                    <a:pt x="63" y="36"/>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35" name="Freeform 36"/>
            <p:cNvSpPr>
              <a:spLocks/>
            </p:cNvSpPr>
            <p:nvPr/>
          </p:nvSpPr>
          <p:spPr bwMode="auto">
            <a:xfrm>
              <a:off x="6854" y="635"/>
              <a:ext cx="7" cy="7"/>
            </a:xfrm>
            <a:custGeom>
              <a:avLst/>
              <a:gdLst>
                <a:gd name="T0" fmla="*/ 0 w 14"/>
                <a:gd name="T1" fmla="*/ 10 h 15"/>
                <a:gd name="T2" fmla="*/ 0 w 14"/>
                <a:gd name="T3" fmla="*/ 10 h 15"/>
                <a:gd name="T4" fmla="*/ 1 w 14"/>
                <a:gd name="T5" fmla="*/ 12 h 15"/>
                <a:gd name="T6" fmla="*/ 6 w 14"/>
                <a:gd name="T7" fmla="*/ 15 h 15"/>
                <a:gd name="T8" fmla="*/ 8 w 14"/>
                <a:gd name="T9" fmla="*/ 14 h 15"/>
                <a:gd name="T10" fmla="*/ 9 w 14"/>
                <a:gd name="T11" fmla="*/ 13 h 15"/>
                <a:gd name="T12" fmla="*/ 11 w 14"/>
                <a:gd name="T13" fmla="*/ 12 h 15"/>
                <a:gd name="T14" fmla="*/ 11 w 14"/>
                <a:gd name="T15" fmla="*/ 10 h 15"/>
                <a:gd name="T16" fmla="*/ 13 w 14"/>
                <a:gd name="T17" fmla="*/ 9 h 15"/>
                <a:gd name="T18" fmla="*/ 12 w 14"/>
                <a:gd name="T19" fmla="*/ 6 h 15"/>
                <a:gd name="T20" fmla="*/ 11 w 14"/>
                <a:gd name="T21" fmla="*/ 6 h 15"/>
                <a:gd name="T22" fmla="*/ 13 w 14"/>
                <a:gd name="T23" fmla="*/ 5 h 15"/>
                <a:gd name="T24" fmla="*/ 13 w 14"/>
                <a:gd name="T25" fmla="*/ 3 h 15"/>
                <a:gd name="T26" fmla="*/ 8 w 14"/>
                <a:gd name="T27" fmla="*/ 0 h 15"/>
                <a:gd name="T28" fmla="*/ 6 w 14"/>
                <a:gd name="T29" fmla="*/ 0 h 15"/>
                <a:gd name="T30" fmla="*/ 0 w 14"/>
                <a:gd name="T31" fmla="*/ 1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 h="15">
                  <a:moveTo>
                    <a:pt x="0" y="10"/>
                  </a:moveTo>
                  <a:cubicBezTo>
                    <a:pt x="0" y="10"/>
                    <a:pt x="0" y="10"/>
                    <a:pt x="0" y="10"/>
                  </a:cubicBezTo>
                  <a:cubicBezTo>
                    <a:pt x="0" y="11"/>
                    <a:pt x="0" y="11"/>
                    <a:pt x="1" y="12"/>
                  </a:cubicBezTo>
                  <a:cubicBezTo>
                    <a:pt x="6" y="15"/>
                    <a:pt x="6" y="15"/>
                    <a:pt x="6" y="15"/>
                  </a:cubicBezTo>
                  <a:cubicBezTo>
                    <a:pt x="7" y="15"/>
                    <a:pt x="8" y="15"/>
                    <a:pt x="8" y="14"/>
                  </a:cubicBezTo>
                  <a:cubicBezTo>
                    <a:pt x="9" y="14"/>
                    <a:pt x="9" y="13"/>
                    <a:pt x="9" y="13"/>
                  </a:cubicBezTo>
                  <a:cubicBezTo>
                    <a:pt x="9" y="13"/>
                    <a:pt x="10" y="13"/>
                    <a:pt x="11" y="12"/>
                  </a:cubicBezTo>
                  <a:cubicBezTo>
                    <a:pt x="11" y="11"/>
                    <a:pt x="11" y="10"/>
                    <a:pt x="11" y="10"/>
                  </a:cubicBezTo>
                  <a:cubicBezTo>
                    <a:pt x="11" y="10"/>
                    <a:pt x="12" y="10"/>
                    <a:pt x="13" y="9"/>
                  </a:cubicBezTo>
                  <a:cubicBezTo>
                    <a:pt x="13" y="8"/>
                    <a:pt x="13" y="7"/>
                    <a:pt x="12" y="6"/>
                  </a:cubicBezTo>
                  <a:cubicBezTo>
                    <a:pt x="11" y="6"/>
                    <a:pt x="11" y="6"/>
                    <a:pt x="11" y="6"/>
                  </a:cubicBezTo>
                  <a:cubicBezTo>
                    <a:pt x="12" y="6"/>
                    <a:pt x="13" y="6"/>
                    <a:pt x="13" y="5"/>
                  </a:cubicBezTo>
                  <a:cubicBezTo>
                    <a:pt x="14" y="4"/>
                    <a:pt x="14" y="3"/>
                    <a:pt x="13" y="3"/>
                  </a:cubicBezTo>
                  <a:cubicBezTo>
                    <a:pt x="8" y="0"/>
                    <a:pt x="8" y="0"/>
                    <a:pt x="8" y="0"/>
                  </a:cubicBezTo>
                  <a:cubicBezTo>
                    <a:pt x="7" y="0"/>
                    <a:pt x="6" y="0"/>
                    <a:pt x="6" y="0"/>
                  </a:cubicBezTo>
                  <a:cubicBezTo>
                    <a:pt x="2" y="2"/>
                    <a:pt x="0" y="10"/>
                    <a:pt x="0" y="10"/>
                  </a:cubicBezTo>
                  <a:close/>
                </a:path>
              </a:pathLst>
            </a:custGeom>
            <a:solidFill>
              <a:srgbClr val="9D69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36" name="Freeform 37"/>
            <p:cNvSpPr>
              <a:spLocks/>
            </p:cNvSpPr>
            <p:nvPr/>
          </p:nvSpPr>
          <p:spPr bwMode="auto">
            <a:xfrm>
              <a:off x="6855" y="633"/>
              <a:ext cx="5" cy="2"/>
            </a:xfrm>
            <a:custGeom>
              <a:avLst/>
              <a:gdLst>
                <a:gd name="T0" fmla="*/ 0 w 11"/>
                <a:gd name="T1" fmla="*/ 2 h 4"/>
                <a:gd name="T2" fmla="*/ 2 w 11"/>
                <a:gd name="T3" fmla="*/ 0 h 4"/>
                <a:gd name="T4" fmla="*/ 10 w 11"/>
                <a:gd name="T5" fmla="*/ 0 h 4"/>
                <a:gd name="T6" fmla="*/ 11 w 11"/>
                <a:gd name="T7" fmla="*/ 2 h 4"/>
                <a:gd name="T8" fmla="*/ 11 w 11"/>
                <a:gd name="T9" fmla="*/ 2 h 4"/>
                <a:gd name="T10" fmla="*/ 10 w 11"/>
                <a:gd name="T11" fmla="*/ 4 h 4"/>
                <a:gd name="T12" fmla="*/ 2 w 11"/>
                <a:gd name="T13" fmla="*/ 4 h 4"/>
                <a:gd name="T14" fmla="*/ 0 w 11"/>
                <a:gd name="T15" fmla="*/ 2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4">
                  <a:moveTo>
                    <a:pt x="0" y="2"/>
                  </a:moveTo>
                  <a:cubicBezTo>
                    <a:pt x="0" y="1"/>
                    <a:pt x="1" y="0"/>
                    <a:pt x="2" y="0"/>
                  </a:cubicBezTo>
                  <a:cubicBezTo>
                    <a:pt x="10" y="0"/>
                    <a:pt x="10" y="0"/>
                    <a:pt x="10" y="0"/>
                  </a:cubicBezTo>
                  <a:cubicBezTo>
                    <a:pt x="11" y="0"/>
                    <a:pt x="11" y="1"/>
                    <a:pt x="11" y="2"/>
                  </a:cubicBezTo>
                  <a:cubicBezTo>
                    <a:pt x="11" y="2"/>
                    <a:pt x="11" y="2"/>
                    <a:pt x="11" y="2"/>
                  </a:cubicBezTo>
                  <a:cubicBezTo>
                    <a:pt x="11" y="3"/>
                    <a:pt x="10" y="4"/>
                    <a:pt x="10" y="4"/>
                  </a:cubicBezTo>
                  <a:cubicBezTo>
                    <a:pt x="2" y="4"/>
                    <a:pt x="2" y="4"/>
                    <a:pt x="2" y="4"/>
                  </a:cubicBezTo>
                  <a:cubicBezTo>
                    <a:pt x="1" y="4"/>
                    <a:pt x="0" y="3"/>
                    <a:pt x="0" y="2"/>
                  </a:cubicBezTo>
                  <a:close/>
                </a:path>
              </a:pathLst>
            </a:custGeom>
            <a:solidFill>
              <a:srgbClr val="9D69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37" name="Freeform 38"/>
            <p:cNvSpPr>
              <a:spLocks/>
            </p:cNvSpPr>
            <p:nvPr/>
          </p:nvSpPr>
          <p:spPr bwMode="auto">
            <a:xfrm>
              <a:off x="6831" y="601"/>
              <a:ext cx="28" cy="39"/>
            </a:xfrm>
            <a:custGeom>
              <a:avLst/>
              <a:gdLst>
                <a:gd name="T0" fmla="*/ 48 w 57"/>
                <a:gd name="T1" fmla="*/ 84 h 84"/>
                <a:gd name="T2" fmla="*/ 42 w 57"/>
                <a:gd name="T3" fmla="*/ 82 h 84"/>
                <a:gd name="T4" fmla="*/ 18 w 57"/>
                <a:gd name="T5" fmla="*/ 59 h 84"/>
                <a:gd name="T6" fmla="*/ 1 w 57"/>
                <a:gd name="T7" fmla="*/ 11 h 84"/>
                <a:gd name="T8" fmla="*/ 6 w 57"/>
                <a:gd name="T9" fmla="*/ 1 h 84"/>
                <a:gd name="T10" fmla="*/ 16 w 57"/>
                <a:gd name="T11" fmla="*/ 6 h 84"/>
                <a:gd name="T12" fmla="*/ 32 w 57"/>
                <a:gd name="T13" fmla="*/ 50 h 84"/>
                <a:gd name="T14" fmla="*/ 53 w 57"/>
                <a:gd name="T15" fmla="*/ 70 h 84"/>
                <a:gd name="T16" fmla="*/ 54 w 57"/>
                <a:gd name="T17" fmla="*/ 81 h 84"/>
                <a:gd name="T18" fmla="*/ 48 w 57"/>
                <a:gd name="T19" fmla="*/ 8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 h="84">
                  <a:moveTo>
                    <a:pt x="48" y="84"/>
                  </a:moveTo>
                  <a:cubicBezTo>
                    <a:pt x="46" y="84"/>
                    <a:pt x="44" y="83"/>
                    <a:pt x="42" y="82"/>
                  </a:cubicBezTo>
                  <a:cubicBezTo>
                    <a:pt x="18" y="59"/>
                    <a:pt x="18" y="59"/>
                    <a:pt x="18" y="59"/>
                  </a:cubicBezTo>
                  <a:cubicBezTo>
                    <a:pt x="1" y="11"/>
                    <a:pt x="1" y="11"/>
                    <a:pt x="1" y="11"/>
                  </a:cubicBezTo>
                  <a:cubicBezTo>
                    <a:pt x="0" y="7"/>
                    <a:pt x="2" y="2"/>
                    <a:pt x="6" y="1"/>
                  </a:cubicBezTo>
                  <a:cubicBezTo>
                    <a:pt x="10" y="0"/>
                    <a:pt x="15" y="2"/>
                    <a:pt x="16" y="6"/>
                  </a:cubicBezTo>
                  <a:cubicBezTo>
                    <a:pt x="32" y="50"/>
                    <a:pt x="32" y="50"/>
                    <a:pt x="32" y="50"/>
                  </a:cubicBezTo>
                  <a:cubicBezTo>
                    <a:pt x="53" y="70"/>
                    <a:pt x="53" y="70"/>
                    <a:pt x="53" y="70"/>
                  </a:cubicBezTo>
                  <a:cubicBezTo>
                    <a:pt x="57" y="73"/>
                    <a:pt x="57" y="78"/>
                    <a:pt x="54" y="81"/>
                  </a:cubicBezTo>
                  <a:cubicBezTo>
                    <a:pt x="52" y="83"/>
                    <a:pt x="50" y="84"/>
                    <a:pt x="48" y="8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38" name="Freeform 39"/>
            <p:cNvSpPr>
              <a:spLocks/>
            </p:cNvSpPr>
            <p:nvPr/>
          </p:nvSpPr>
          <p:spPr bwMode="auto">
            <a:xfrm>
              <a:off x="6831" y="602"/>
              <a:ext cx="25" cy="38"/>
            </a:xfrm>
            <a:custGeom>
              <a:avLst/>
              <a:gdLst>
                <a:gd name="T0" fmla="*/ 48 w 51"/>
                <a:gd name="T1" fmla="*/ 76 h 82"/>
                <a:gd name="T2" fmla="*/ 23 w 51"/>
                <a:gd name="T3" fmla="*/ 53 h 82"/>
                <a:gd name="T4" fmla="*/ 5 w 51"/>
                <a:gd name="T5" fmla="*/ 2 h 82"/>
                <a:gd name="T6" fmla="*/ 4 w 51"/>
                <a:gd name="T7" fmla="*/ 0 h 82"/>
                <a:gd name="T8" fmla="*/ 1 w 51"/>
                <a:gd name="T9" fmla="*/ 9 h 82"/>
                <a:gd name="T10" fmla="*/ 18 w 51"/>
                <a:gd name="T11" fmla="*/ 57 h 82"/>
                <a:gd name="T12" fmla="*/ 42 w 51"/>
                <a:gd name="T13" fmla="*/ 80 h 82"/>
                <a:gd name="T14" fmla="*/ 48 w 51"/>
                <a:gd name="T15" fmla="*/ 82 h 82"/>
                <a:gd name="T16" fmla="*/ 51 w 51"/>
                <a:gd name="T17" fmla="*/ 81 h 82"/>
                <a:gd name="T18" fmla="*/ 48 w 51"/>
                <a:gd name="T19" fmla="*/ 76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 h="82">
                  <a:moveTo>
                    <a:pt x="48" y="76"/>
                  </a:moveTo>
                  <a:cubicBezTo>
                    <a:pt x="23" y="53"/>
                    <a:pt x="23" y="53"/>
                    <a:pt x="23" y="53"/>
                  </a:cubicBezTo>
                  <a:cubicBezTo>
                    <a:pt x="5" y="2"/>
                    <a:pt x="5" y="2"/>
                    <a:pt x="5" y="2"/>
                  </a:cubicBezTo>
                  <a:cubicBezTo>
                    <a:pt x="5" y="1"/>
                    <a:pt x="5" y="1"/>
                    <a:pt x="4" y="0"/>
                  </a:cubicBezTo>
                  <a:cubicBezTo>
                    <a:pt x="1" y="2"/>
                    <a:pt x="0" y="6"/>
                    <a:pt x="1" y="9"/>
                  </a:cubicBezTo>
                  <a:cubicBezTo>
                    <a:pt x="18" y="57"/>
                    <a:pt x="18" y="57"/>
                    <a:pt x="18" y="57"/>
                  </a:cubicBezTo>
                  <a:cubicBezTo>
                    <a:pt x="42" y="80"/>
                    <a:pt x="42" y="80"/>
                    <a:pt x="42" y="80"/>
                  </a:cubicBezTo>
                  <a:cubicBezTo>
                    <a:pt x="44" y="81"/>
                    <a:pt x="46" y="82"/>
                    <a:pt x="48" y="82"/>
                  </a:cubicBezTo>
                  <a:cubicBezTo>
                    <a:pt x="49" y="82"/>
                    <a:pt x="50" y="82"/>
                    <a:pt x="51" y="81"/>
                  </a:cubicBezTo>
                  <a:cubicBezTo>
                    <a:pt x="51" y="79"/>
                    <a:pt x="50" y="78"/>
                    <a:pt x="48" y="76"/>
                  </a:cubicBezTo>
                  <a:close/>
                </a:path>
              </a:pathLst>
            </a:custGeom>
            <a:solidFill>
              <a:srgbClr val="C6C6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39" name="Freeform 40"/>
            <p:cNvSpPr>
              <a:spLocks/>
            </p:cNvSpPr>
            <p:nvPr/>
          </p:nvSpPr>
          <p:spPr bwMode="auto">
            <a:xfrm>
              <a:off x="6823" y="567"/>
              <a:ext cx="26" cy="24"/>
            </a:xfrm>
            <a:custGeom>
              <a:avLst/>
              <a:gdLst>
                <a:gd name="T0" fmla="*/ 49 w 53"/>
                <a:gd name="T1" fmla="*/ 11 h 53"/>
                <a:gd name="T2" fmla="*/ 42 w 53"/>
                <a:gd name="T3" fmla="*/ 6 h 53"/>
                <a:gd name="T4" fmla="*/ 40 w 53"/>
                <a:gd name="T5" fmla="*/ 6 h 53"/>
                <a:gd name="T6" fmla="*/ 33 w 53"/>
                <a:gd name="T7" fmla="*/ 1 h 53"/>
                <a:gd name="T8" fmla="*/ 29 w 53"/>
                <a:gd name="T9" fmla="*/ 3 h 53"/>
                <a:gd name="T10" fmla="*/ 23 w 53"/>
                <a:gd name="T11" fmla="*/ 0 h 53"/>
                <a:gd name="T12" fmla="*/ 15 w 53"/>
                <a:gd name="T13" fmla="*/ 4 h 53"/>
                <a:gd name="T14" fmla="*/ 14 w 53"/>
                <a:gd name="T15" fmla="*/ 4 h 53"/>
                <a:gd name="T16" fmla="*/ 6 w 53"/>
                <a:gd name="T17" fmla="*/ 12 h 53"/>
                <a:gd name="T18" fmla="*/ 6 w 53"/>
                <a:gd name="T19" fmla="*/ 13 h 53"/>
                <a:gd name="T20" fmla="*/ 0 w 53"/>
                <a:gd name="T21" fmla="*/ 21 h 53"/>
                <a:gd name="T22" fmla="*/ 1 w 53"/>
                <a:gd name="T23" fmla="*/ 25 h 53"/>
                <a:gd name="T24" fmla="*/ 0 w 53"/>
                <a:gd name="T25" fmla="*/ 30 h 53"/>
                <a:gd name="T26" fmla="*/ 4 w 53"/>
                <a:gd name="T27" fmla="*/ 37 h 53"/>
                <a:gd name="T28" fmla="*/ 4 w 53"/>
                <a:gd name="T29" fmla="*/ 38 h 53"/>
                <a:gd name="T30" fmla="*/ 3 w 53"/>
                <a:gd name="T31" fmla="*/ 39 h 53"/>
                <a:gd name="T32" fmla="*/ 11 w 53"/>
                <a:gd name="T33" fmla="*/ 48 h 53"/>
                <a:gd name="T34" fmla="*/ 11 w 53"/>
                <a:gd name="T35" fmla="*/ 48 h 53"/>
                <a:gd name="T36" fmla="*/ 16 w 53"/>
                <a:gd name="T37" fmla="*/ 52 h 53"/>
                <a:gd name="T38" fmla="*/ 19 w 53"/>
                <a:gd name="T39" fmla="*/ 52 h 53"/>
                <a:gd name="T40" fmla="*/ 22 w 53"/>
                <a:gd name="T41" fmla="*/ 53 h 53"/>
                <a:gd name="T42" fmla="*/ 22 w 53"/>
                <a:gd name="T43" fmla="*/ 53 h 53"/>
                <a:gd name="T44" fmla="*/ 22 w 53"/>
                <a:gd name="T45" fmla="*/ 53 h 53"/>
                <a:gd name="T46" fmla="*/ 26 w 53"/>
                <a:gd name="T47" fmla="*/ 50 h 53"/>
                <a:gd name="T48" fmla="*/ 31 w 53"/>
                <a:gd name="T49" fmla="*/ 49 h 53"/>
                <a:gd name="T50" fmla="*/ 31 w 53"/>
                <a:gd name="T51" fmla="*/ 40 h 53"/>
                <a:gd name="T52" fmla="*/ 38 w 53"/>
                <a:gd name="T53" fmla="*/ 39 h 53"/>
                <a:gd name="T54" fmla="*/ 38 w 53"/>
                <a:gd name="T55" fmla="*/ 31 h 53"/>
                <a:gd name="T56" fmla="*/ 43 w 53"/>
                <a:gd name="T57" fmla="*/ 30 h 53"/>
                <a:gd name="T58" fmla="*/ 45 w 53"/>
                <a:gd name="T59" fmla="*/ 26 h 53"/>
                <a:gd name="T60" fmla="*/ 49 w 53"/>
                <a:gd name="T61" fmla="*/ 26 h 53"/>
                <a:gd name="T62" fmla="*/ 49 w 53"/>
                <a:gd name="T63" fmla="*/ 26 h 53"/>
                <a:gd name="T64" fmla="*/ 53 w 53"/>
                <a:gd name="T65" fmla="*/ 17 h 53"/>
                <a:gd name="T66" fmla="*/ 49 w 53"/>
                <a:gd name="T67" fmla="*/ 1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3" h="53">
                  <a:moveTo>
                    <a:pt x="49" y="11"/>
                  </a:moveTo>
                  <a:cubicBezTo>
                    <a:pt x="48" y="8"/>
                    <a:pt x="45" y="6"/>
                    <a:pt x="42" y="6"/>
                  </a:cubicBezTo>
                  <a:cubicBezTo>
                    <a:pt x="41" y="6"/>
                    <a:pt x="41" y="6"/>
                    <a:pt x="40" y="6"/>
                  </a:cubicBezTo>
                  <a:cubicBezTo>
                    <a:pt x="39" y="3"/>
                    <a:pt x="36" y="1"/>
                    <a:pt x="33" y="1"/>
                  </a:cubicBezTo>
                  <a:cubicBezTo>
                    <a:pt x="32" y="1"/>
                    <a:pt x="30" y="2"/>
                    <a:pt x="29" y="3"/>
                  </a:cubicBezTo>
                  <a:cubicBezTo>
                    <a:pt x="27" y="1"/>
                    <a:pt x="25" y="0"/>
                    <a:pt x="23" y="0"/>
                  </a:cubicBezTo>
                  <a:cubicBezTo>
                    <a:pt x="19" y="0"/>
                    <a:pt x="16" y="2"/>
                    <a:pt x="15" y="4"/>
                  </a:cubicBezTo>
                  <a:cubicBezTo>
                    <a:pt x="14" y="4"/>
                    <a:pt x="14" y="4"/>
                    <a:pt x="14" y="4"/>
                  </a:cubicBezTo>
                  <a:cubicBezTo>
                    <a:pt x="10" y="4"/>
                    <a:pt x="6" y="8"/>
                    <a:pt x="6" y="12"/>
                  </a:cubicBezTo>
                  <a:cubicBezTo>
                    <a:pt x="6" y="13"/>
                    <a:pt x="6" y="13"/>
                    <a:pt x="6" y="13"/>
                  </a:cubicBezTo>
                  <a:cubicBezTo>
                    <a:pt x="3" y="14"/>
                    <a:pt x="0" y="17"/>
                    <a:pt x="0" y="21"/>
                  </a:cubicBezTo>
                  <a:cubicBezTo>
                    <a:pt x="0" y="22"/>
                    <a:pt x="1" y="24"/>
                    <a:pt x="1" y="25"/>
                  </a:cubicBezTo>
                  <a:cubicBezTo>
                    <a:pt x="0" y="26"/>
                    <a:pt x="0" y="28"/>
                    <a:pt x="0" y="30"/>
                  </a:cubicBezTo>
                  <a:cubicBezTo>
                    <a:pt x="0" y="33"/>
                    <a:pt x="1" y="36"/>
                    <a:pt x="4" y="37"/>
                  </a:cubicBezTo>
                  <a:cubicBezTo>
                    <a:pt x="4" y="38"/>
                    <a:pt x="4" y="38"/>
                    <a:pt x="4" y="38"/>
                  </a:cubicBezTo>
                  <a:cubicBezTo>
                    <a:pt x="3" y="38"/>
                    <a:pt x="3" y="39"/>
                    <a:pt x="3" y="39"/>
                  </a:cubicBezTo>
                  <a:cubicBezTo>
                    <a:pt x="3" y="44"/>
                    <a:pt x="7" y="47"/>
                    <a:pt x="11" y="48"/>
                  </a:cubicBezTo>
                  <a:cubicBezTo>
                    <a:pt x="11" y="48"/>
                    <a:pt x="11" y="48"/>
                    <a:pt x="11" y="48"/>
                  </a:cubicBezTo>
                  <a:cubicBezTo>
                    <a:pt x="11" y="50"/>
                    <a:pt x="14" y="52"/>
                    <a:pt x="16" y="52"/>
                  </a:cubicBezTo>
                  <a:cubicBezTo>
                    <a:pt x="17" y="52"/>
                    <a:pt x="18" y="52"/>
                    <a:pt x="19" y="52"/>
                  </a:cubicBezTo>
                  <a:cubicBezTo>
                    <a:pt x="20" y="52"/>
                    <a:pt x="21" y="53"/>
                    <a:pt x="22" y="53"/>
                  </a:cubicBezTo>
                  <a:cubicBezTo>
                    <a:pt x="22" y="53"/>
                    <a:pt x="22" y="53"/>
                    <a:pt x="22" y="53"/>
                  </a:cubicBezTo>
                  <a:cubicBezTo>
                    <a:pt x="22" y="53"/>
                    <a:pt x="22" y="53"/>
                    <a:pt x="22" y="53"/>
                  </a:cubicBezTo>
                  <a:cubicBezTo>
                    <a:pt x="24" y="52"/>
                    <a:pt x="25" y="51"/>
                    <a:pt x="26" y="50"/>
                  </a:cubicBezTo>
                  <a:cubicBezTo>
                    <a:pt x="27" y="50"/>
                    <a:pt x="29" y="50"/>
                    <a:pt x="31" y="49"/>
                  </a:cubicBezTo>
                  <a:cubicBezTo>
                    <a:pt x="39" y="46"/>
                    <a:pt x="32" y="45"/>
                    <a:pt x="31" y="40"/>
                  </a:cubicBezTo>
                  <a:cubicBezTo>
                    <a:pt x="31" y="35"/>
                    <a:pt x="36" y="40"/>
                    <a:pt x="38" y="39"/>
                  </a:cubicBezTo>
                  <a:cubicBezTo>
                    <a:pt x="40" y="39"/>
                    <a:pt x="38" y="35"/>
                    <a:pt x="38" y="31"/>
                  </a:cubicBezTo>
                  <a:cubicBezTo>
                    <a:pt x="37" y="27"/>
                    <a:pt x="39" y="30"/>
                    <a:pt x="43" y="30"/>
                  </a:cubicBezTo>
                  <a:cubicBezTo>
                    <a:pt x="46" y="29"/>
                    <a:pt x="46" y="28"/>
                    <a:pt x="45" y="26"/>
                  </a:cubicBezTo>
                  <a:cubicBezTo>
                    <a:pt x="47" y="26"/>
                    <a:pt x="48" y="26"/>
                    <a:pt x="49" y="26"/>
                  </a:cubicBezTo>
                  <a:cubicBezTo>
                    <a:pt x="49" y="26"/>
                    <a:pt x="49" y="26"/>
                    <a:pt x="49" y="26"/>
                  </a:cubicBezTo>
                  <a:cubicBezTo>
                    <a:pt x="52" y="24"/>
                    <a:pt x="53" y="20"/>
                    <a:pt x="53" y="17"/>
                  </a:cubicBezTo>
                  <a:cubicBezTo>
                    <a:pt x="52" y="14"/>
                    <a:pt x="51" y="13"/>
                    <a:pt x="49" y="1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40" name="Freeform 41"/>
            <p:cNvSpPr>
              <a:spLocks/>
            </p:cNvSpPr>
            <p:nvPr/>
          </p:nvSpPr>
          <p:spPr bwMode="auto">
            <a:xfrm>
              <a:off x="6820" y="563"/>
              <a:ext cx="29" cy="21"/>
            </a:xfrm>
            <a:custGeom>
              <a:avLst/>
              <a:gdLst>
                <a:gd name="T0" fmla="*/ 60 w 60"/>
                <a:gd name="T1" fmla="*/ 26 h 47"/>
                <a:gd name="T2" fmla="*/ 59 w 60"/>
                <a:gd name="T3" fmla="*/ 21 h 47"/>
                <a:gd name="T4" fmla="*/ 22 w 60"/>
                <a:gd name="T5" fmla="*/ 6 h 47"/>
                <a:gd name="T6" fmla="*/ 6 w 60"/>
                <a:gd name="T7" fmla="*/ 43 h 47"/>
                <a:gd name="T8" fmla="*/ 8 w 60"/>
                <a:gd name="T9" fmla="*/ 47 h 47"/>
                <a:gd name="T10" fmla="*/ 60 w 60"/>
                <a:gd name="T11" fmla="*/ 26 h 47"/>
              </a:gdLst>
              <a:ahLst/>
              <a:cxnLst>
                <a:cxn ang="0">
                  <a:pos x="T0" y="T1"/>
                </a:cxn>
                <a:cxn ang="0">
                  <a:pos x="T2" y="T3"/>
                </a:cxn>
                <a:cxn ang="0">
                  <a:pos x="T4" y="T5"/>
                </a:cxn>
                <a:cxn ang="0">
                  <a:pos x="T6" y="T7"/>
                </a:cxn>
                <a:cxn ang="0">
                  <a:pos x="T8" y="T9"/>
                </a:cxn>
                <a:cxn ang="0">
                  <a:pos x="T10" y="T11"/>
                </a:cxn>
              </a:cxnLst>
              <a:rect l="0" t="0" r="r" b="b"/>
              <a:pathLst>
                <a:path w="60" h="47">
                  <a:moveTo>
                    <a:pt x="60" y="26"/>
                  </a:moveTo>
                  <a:cubicBezTo>
                    <a:pt x="60" y="24"/>
                    <a:pt x="59" y="23"/>
                    <a:pt x="59" y="21"/>
                  </a:cubicBezTo>
                  <a:cubicBezTo>
                    <a:pt x="53" y="7"/>
                    <a:pt x="36" y="0"/>
                    <a:pt x="22" y="6"/>
                  </a:cubicBezTo>
                  <a:cubicBezTo>
                    <a:pt x="7" y="12"/>
                    <a:pt x="0" y="29"/>
                    <a:pt x="6" y="43"/>
                  </a:cubicBezTo>
                  <a:cubicBezTo>
                    <a:pt x="7" y="44"/>
                    <a:pt x="7" y="46"/>
                    <a:pt x="8" y="47"/>
                  </a:cubicBezTo>
                  <a:lnTo>
                    <a:pt x="60" y="26"/>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41" name="Freeform 42"/>
            <p:cNvSpPr>
              <a:spLocks/>
            </p:cNvSpPr>
            <p:nvPr/>
          </p:nvSpPr>
          <p:spPr bwMode="auto">
            <a:xfrm>
              <a:off x="6829" y="563"/>
              <a:ext cx="20" cy="13"/>
            </a:xfrm>
            <a:custGeom>
              <a:avLst/>
              <a:gdLst>
                <a:gd name="T0" fmla="*/ 34 w 42"/>
                <a:gd name="T1" fmla="*/ 24 h 28"/>
                <a:gd name="T2" fmla="*/ 35 w 42"/>
                <a:gd name="T3" fmla="*/ 28 h 28"/>
                <a:gd name="T4" fmla="*/ 42 w 42"/>
                <a:gd name="T5" fmla="*/ 26 h 28"/>
                <a:gd name="T6" fmla="*/ 41 w 42"/>
                <a:gd name="T7" fmla="*/ 21 h 28"/>
                <a:gd name="T8" fmla="*/ 4 w 42"/>
                <a:gd name="T9" fmla="*/ 6 h 28"/>
                <a:gd name="T10" fmla="*/ 0 w 42"/>
                <a:gd name="T11" fmla="*/ 8 h 28"/>
                <a:gd name="T12" fmla="*/ 34 w 42"/>
                <a:gd name="T13" fmla="*/ 24 h 28"/>
              </a:gdLst>
              <a:ahLst/>
              <a:cxnLst>
                <a:cxn ang="0">
                  <a:pos x="T0" y="T1"/>
                </a:cxn>
                <a:cxn ang="0">
                  <a:pos x="T2" y="T3"/>
                </a:cxn>
                <a:cxn ang="0">
                  <a:pos x="T4" y="T5"/>
                </a:cxn>
                <a:cxn ang="0">
                  <a:pos x="T6" y="T7"/>
                </a:cxn>
                <a:cxn ang="0">
                  <a:pos x="T8" y="T9"/>
                </a:cxn>
                <a:cxn ang="0">
                  <a:pos x="T10" y="T11"/>
                </a:cxn>
                <a:cxn ang="0">
                  <a:pos x="T12" y="T13"/>
                </a:cxn>
              </a:cxnLst>
              <a:rect l="0" t="0" r="r" b="b"/>
              <a:pathLst>
                <a:path w="42" h="28">
                  <a:moveTo>
                    <a:pt x="34" y="24"/>
                  </a:moveTo>
                  <a:cubicBezTo>
                    <a:pt x="34" y="26"/>
                    <a:pt x="34" y="27"/>
                    <a:pt x="35" y="28"/>
                  </a:cubicBezTo>
                  <a:cubicBezTo>
                    <a:pt x="42" y="26"/>
                    <a:pt x="42" y="26"/>
                    <a:pt x="42" y="26"/>
                  </a:cubicBezTo>
                  <a:cubicBezTo>
                    <a:pt x="42" y="24"/>
                    <a:pt x="41" y="23"/>
                    <a:pt x="41" y="21"/>
                  </a:cubicBezTo>
                  <a:cubicBezTo>
                    <a:pt x="35" y="7"/>
                    <a:pt x="18" y="0"/>
                    <a:pt x="4" y="6"/>
                  </a:cubicBezTo>
                  <a:cubicBezTo>
                    <a:pt x="2" y="7"/>
                    <a:pt x="1" y="7"/>
                    <a:pt x="0" y="8"/>
                  </a:cubicBezTo>
                  <a:cubicBezTo>
                    <a:pt x="14" y="4"/>
                    <a:pt x="28" y="11"/>
                    <a:pt x="34" y="24"/>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42" name="Freeform 43"/>
            <p:cNvSpPr>
              <a:spLocks/>
            </p:cNvSpPr>
            <p:nvPr/>
          </p:nvSpPr>
          <p:spPr bwMode="auto">
            <a:xfrm>
              <a:off x="6821" y="566"/>
              <a:ext cx="10" cy="18"/>
            </a:xfrm>
            <a:custGeom>
              <a:avLst/>
              <a:gdLst>
                <a:gd name="T0" fmla="*/ 20 w 20"/>
                <a:gd name="T1" fmla="*/ 0 h 40"/>
                <a:gd name="T2" fmla="*/ 16 w 20"/>
                <a:gd name="T3" fmla="*/ 1 h 40"/>
                <a:gd name="T4" fmla="*/ 3 w 20"/>
                <a:gd name="T5" fmla="*/ 30 h 40"/>
                <a:gd name="T6" fmla="*/ 3 w 20"/>
                <a:gd name="T7" fmla="*/ 30 h 40"/>
                <a:gd name="T8" fmla="*/ 3 w 20"/>
                <a:gd name="T9" fmla="*/ 31 h 40"/>
                <a:gd name="T10" fmla="*/ 4 w 20"/>
                <a:gd name="T11" fmla="*/ 36 h 40"/>
                <a:gd name="T12" fmla="*/ 6 w 20"/>
                <a:gd name="T13" fmla="*/ 40 h 40"/>
                <a:gd name="T14" fmla="*/ 10 w 20"/>
                <a:gd name="T15" fmla="*/ 38 h 40"/>
                <a:gd name="T16" fmla="*/ 13 w 20"/>
                <a:gd name="T17" fmla="*/ 37 h 40"/>
                <a:gd name="T18" fmla="*/ 11 w 20"/>
                <a:gd name="T19" fmla="*/ 33 h 40"/>
                <a:gd name="T20" fmla="*/ 20 w 20"/>
                <a:gd name="T21"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 h="40">
                  <a:moveTo>
                    <a:pt x="20" y="0"/>
                  </a:moveTo>
                  <a:cubicBezTo>
                    <a:pt x="18" y="0"/>
                    <a:pt x="17" y="1"/>
                    <a:pt x="16" y="1"/>
                  </a:cubicBezTo>
                  <a:cubicBezTo>
                    <a:pt x="6" y="7"/>
                    <a:pt x="0" y="19"/>
                    <a:pt x="3" y="30"/>
                  </a:cubicBezTo>
                  <a:cubicBezTo>
                    <a:pt x="3" y="30"/>
                    <a:pt x="3" y="30"/>
                    <a:pt x="3" y="30"/>
                  </a:cubicBezTo>
                  <a:cubicBezTo>
                    <a:pt x="3" y="31"/>
                    <a:pt x="3" y="31"/>
                    <a:pt x="3" y="31"/>
                  </a:cubicBezTo>
                  <a:cubicBezTo>
                    <a:pt x="3" y="33"/>
                    <a:pt x="4" y="34"/>
                    <a:pt x="4" y="36"/>
                  </a:cubicBezTo>
                  <a:cubicBezTo>
                    <a:pt x="5" y="37"/>
                    <a:pt x="6" y="39"/>
                    <a:pt x="6" y="40"/>
                  </a:cubicBezTo>
                  <a:cubicBezTo>
                    <a:pt x="10" y="38"/>
                    <a:pt x="10" y="38"/>
                    <a:pt x="10" y="38"/>
                  </a:cubicBezTo>
                  <a:cubicBezTo>
                    <a:pt x="13" y="37"/>
                    <a:pt x="13" y="37"/>
                    <a:pt x="13" y="37"/>
                  </a:cubicBezTo>
                  <a:cubicBezTo>
                    <a:pt x="13" y="36"/>
                    <a:pt x="12" y="34"/>
                    <a:pt x="11" y="33"/>
                  </a:cubicBezTo>
                  <a:cubicBezTo>
                    <a:pt x="6" y="21"/>
                    <a:pt x="10" y="8"/>
                    <a:pt x="20" y="0"/>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43" name="Freeform 44"/>
            <p:cNvSpPr>
              <a:spLocks/>
            </p:cNvSpPr>
            <p:nvPr/>
          </p:nvSpPr>
          <p:spPr bwMode="auto">
            <a:xfrm>
              <a:off x="6821" y="572"/>
              <a:ext cx="29" cy="13"/>
            </a:xfrm>
            <a:custGeom>
              <a:avLst/>
              <a:gdLst>
                <a:gd name="T0" fmla="*/ 58 w 61"/>
                <a:gd name="T1" fmla="*/ 0 h 29"/>
                <a:gd name="T2" fmla="*/ 1 w 61"/>
                <a:gd name="T3" fmla="*/ 23 h 29"/>
                <a:gd name="T4" fmla="*/ 1 w 61"/>
                <a:gd name="T5" fmla="*/ 27 h 29"/>
                <a:gd name="T6" fmla="*/ 3 w 61"/>
                <a:gd name="T7" fmla="*/ 29 h 29"/>
                <a:gd name="T8" fmla="*/ 61 w 61"/>
                <a:gd name="T9" fmla="*/ 5 h 29"/>
                <a:gd name="T10" fmla="*/ 61 w 61"/>
                <a:gd name="T11" fmla="*/ 2 h 29"/>
                <a:gd name="T12" fmla="*/ 58 w 61"/>
                <a:gd name="T13" fmla="*/ 0 h 29"/>
              </a:gdLst>
              <a:ahLst/>
              <a:cxnLst>
                <a:cxn ang="0">
                  <a:pos x="T0" y="T1"/>
                </a:cxn>
                <a:cxn ang="0">
                  <a:pos x="T2" y="T3"/>
                </a:cxn>
                <a:cxn ang="0">
                  <a:pos x="T4" y="T5"/>
                </a:cxn>
                <a:cxn ang="0">
                  <a:pos x="T6" y="T7"/>
                </a:cxn>
                <a:cxn ang="0">
                  <a:pos x="T8" y="T9"/>
                </a:cxn>
                <a:cxn ang="0">
                  <a:pos x="T10" y="T11"/>
                </a:cxn>
                <a:cxn ang="0">
                  <a:pos x="T12" y="T13"/>
                </a:cxn>
              </a:cxnLst>
              <a:rect l="0" t="0" r="r" b="b"/>
              <a:pathLst>
                <a:path w="61" h="29">
                  <a:moveTo>
                    <a:pt x="58" y="0"/>
                  </a:moveTo>
                  <a:cubicBezTo>
                    <a:pt x="1" y="23"/>
                    <a:pt x="1" y="23"/>
                    <a:pt x="1" y="23"/>
                  </a:cubicBezTo>
                  <a:cubicBezTo>
                    <a:pt x="1" y="23"/>
                    <a:pt x="0" y="25"/>
                    <a:pt x="1" y="27"/>
                  </a:cubicBezTo>
                  <a:cubicBezTo>
                    <a:pt x="2" y="28"/>
                    <a:pt x="3" y="29"/>
                    <a:pt x="3" y="29"/>
                  </a:cubicBezTo>
                  <a:cubicBezTo>
                    <a:pt x="61" y="5"/>
                    <a:pt x="61" y="5"/>
                    <a:pt x="61" y="5"/>
                  </a:cubicBezTo>
                  <a:cubicBezTo>
                    <a:pt x="61" y="5"/>
                    <a:pt x="61" y="4"/>
                    <a:pt x="61" y="2"/>
                  </a:cubicBezTo>
                  <a:cubicBezTo>
                    <a:pt x="60" y="0"/>
                    <a:pt x="58" y="0"/>
                    <a:pt x="58" y="0"/>
                  </a:cubicBez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44" name="Freeform 45"/>
            <p:cNvSpPr>
              <a:spLocks noEditPoints="1"/>
            </p:cNvSpPr>
            <p:nvPr/>
          </p:nvSpPr>
          <p:spPr bwMode="auto">
            <a:xfrm>
              <a:off x="6761" y="707"/>
              <a:ext cx="86" cy="101"/>
            </a:xfrm>
            <a:custGeom>
              <a:avLst/>
              <a:gdLst>
                <a:gd name="T0" fmla="*/ 100 w 178"/>
                <a:gd name="T1" fmla="*/ 161 h 219"/>
                <a:gd name="T2" fmla="*/ 175 w 178"/>
                <a:gd name="T3" fmla="*/ 114 h 219"/>
                <a:gd name="T4" fmla="*/ 176 w 178"/>
                <a:gd name="T5" fmla="*/ 113 h 219"/>
                <a:gd name="T6" fmla="*/ 176 w 178"/>
                <a:gd name="T7" fmla="*/ 113 h 219"/>
                <a:gd name="T8" fmla="*/ 177 w 178"/>
                <a:gd name="T9" fmla="*/ 112 h 219"/>
                <a:gd name="T10" fmla="*/ 177 w 178"/>
                <a:gd name="T11" fmla="*/ 110 h 219"/>
                <a:gd name="T12" fmla="*/ 177 w 178"/>
                <a:gd name="T13" fmla="*/ 109 h 219"/>
                <a:gd name="T14" fmla="*/ 177 w 178"/>
                <a:gd name="T15" fmla="*/ 108 h 219"/>
                <a:gd name="T16" fmla="*/ 176 w 178"/>
                <a:gd name="T17" fmla="*/ 107 h 219"/>
                <a:gd name="T18" fmla="*/ 176 w 178"/>
                <a:gd name="T19" fmla="*/ 107 h 219"/>
                <a:gd name="T20" fmla="*/ 175 w 178"/>
                <a:gd name="T21" fmla="*/ 106 h 219"/>
                <a:gd name="T22" fmla="*/ 174 w 178"/>
                <a:gd name="T23" fmla="*/ 105 h 219"/>
                <a:gd name="T24" fmla="*/ 100 w 178"/>
                <a:gd name="T25" fmla="*/ 58 h 219"/>
                <a:gd name="T26" fmla="*/ 176 w 178"/>
                <a:gd name="T27" fmla="*/ 3 h 219"/>
                <a:gd name="T28" fmla="*/ 89 w 178"/>
                <a:gd name="T29" fmla="*/ 51 h 219"/>
                <a:gd name="T30" fmla="*/ 2 w 178"/>
                <a:gd name="T31" fmla="*/ 3 h 219"/>
                <a:gd name="T32" fmla="*/ 78 w 178"/>
                <a:gd name="T33" fmla="*/ 58 h 219"/>
                <a:gd name="T34" fmla="*/ 3 w 178"/>
                <a:gd name="T35" fmla="*/ 105 h 219"/>
                <a:gd name="T36" fmla="*/ 2 w 178"/>
                <a:gd name="T37" fmla="*/ 106 h 219"/>
                <a:gd name="T38" fmla="*/ 2 w 178"/>
                <a:gd name="T39" fmla="*/ 107 h 219"/>
                <a:gd name="T40" fmla="*/ 2 w 178"/>
                <a:gd name="T41" fmla="*/ 107 h 219"/>
                <a:gd name="T42" fmla="*/ 1 w 178"/>
                <a:gd name="T43" fmla="*/ 108 h 219"/>
                <a:gd name="T44" fmla="*/ 1 w 178"/>
                <a:gd name="T45" fmla="*/ 109 h 219"/>
                <a:gd name="T46" fmla="*/ 1 w 178"/>
                <a:gd name="T47" fmla="*/ 110 h 219"/>
                <a:gd name="T48" fmla="*/ 1 w 178"/>
                <a:gd name="T49" fmla="*/ 112 h 219"/>
                <a:gd name="T50" fmla="*/ 1 w 178"/>
                <a:gd name="T51" fmla="*/ 113 h 219"/>
                <a:gd name="T52" fmla="*/ 2 w 178"/>
                <a:gd name="T53" fmla="*/ 113 h 219"/>
                <a:gd name="T54" fmla="*/ 3 w 178"/>
                <a:gd name="T55" fmla="*/ 114 h 219"/>
                <a:gd name="T56" fmla="*/ 78 w 178"/>
                <a:gd name="T57" fmla="*/ 161 h 219"/>
                <a:gd name="T58" fmla="*/ 2 w 178"/>
                <a:gd name="T59" fmla="*/ 216 h 219"/>
                <a:gd name="T60" fmla="*/ 10 w 178"/>
                <a:gd name="T61" fmla="*/ 218 h 219"/>
                <a:gd name="T62" fmla="*/ 168 w 178"/>
                <a:gd name="T63" fmla="*/ 218 h 219"/>
                <a:gd name="T64" fmla="*/ 176 w 178"/>
                <a:gd name="T65" fmla="*/ 216 h 219"/>
                <a:gd name="T66" fmla="*/ 18 w 178"/>
                <a:gd name="T67" fmla="*/ 110 h 219"/>
                <a:gd name="T68" fmla="*/ 160 w 178"/>
                <a:gd name="T69" fmla="*/ 110 h 219"/>
                <a:gd name="T70" fmla="*/ 18 w 178"/>
                <a:gd name="T71" fmla="*/ 110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78" h="219">
                  <a:moveTo>
                    <a:pt x="174" y="208"/>
                  </a:moveTo>
                  <a:cubicBezTo>
                    <a:pt x="100" y="161"/>
                    <a:pt x="100" y="161"/>
                    <a:pt x="100" y="161"/>
                  </a:cubicBezTo>
                  <a:cubicBezTo>
                    <a:pt x="174" y="115"/>
                    <a:pt x="174" y="115"/>
                    <a:pt x="174" y="115"/>
                  </a:cubicBezTo>
                  <a:cubicBezTo>
                    <a:pt x="175" y="114"/>
                    <a:pt x="175" y="114"/>
                    <a:pt x="175" y="114"/>
                  </a:cubicBezTo>
                  <a:cubicBezTo>
                    <a:pt x="175" y="114"/>
                    <a:pt x="175" y="114"/>
                    <a:pt x="175" y="114"/>
                  </a:cubicBezTo>
                  <a:cubicBezTo>
                    <a:pt x="175" y="114"/>
                    <a:pt x="176" y="114"/>
                    <a:pt x="176" y="113"/>
                  </a:cubicBezTo>
                  <a:cubicBezTo>
                    <a:pt x="176" y="113"/>
                    <a:pt x="176" y="113"/>
                    <a:pt x="176" y="113"/>
                  </a:cubicBezTo>
                  <a:cubicBezTo>
                    <a:pt x="176" y="113"/>
                    <a:pt x="176" y="113"/>
                    <a:pt x="176" y="113"/>
                  </a:cubicBezTo>
                  <a:cubicBezTo>
                    <a:pt x="177" y="112"/>
                    <a:pt x="177" y="112"/>
                    <a:pt x="177" y="112"/>
                  </a:cubicBezTo>
                  <a:cubicBezTo>
                    <a:pt x="177" y="112"/>
                    <a:pt x="177" y="112"/>
                    <a:pt x="177" y="112"/>
                  </a:cubicBezTo>
                  <a:cubicBezTo>
                    <a:pt x="177" y="111"/>
                    <a:pt x="177" y="111"/>
                    <a:pt x="177" y="111"/>
                  </a:cubicBezTo>
                  <a:cubicBezTo>
                    <a:pt x="177" y="110"/>
                    <a:pt x="177" y="110"/>
                    <a:pt x="177" y="110"/>
                  </a:cubicBezTo>
                  <a:cubicBezTo>
                    <a:pt x="177" y="110"/>
                    <a:pt x="177" y="110"/>
                    <a:pt x="177" y="110"/>
                  </a:cubicBezTo>
                  <a:cubicBezTo>
                    <a:pt x="177" y="109"/>
                    <a:pt x="177" y="109"/>
                    <a:pt x="177" y="109"/>
                  </a:cubicBezTo>
                  <a:cubicBezTo>
                    <a:pt x="177" y="109"/>
                    <a:pt x="177" y="109"/>
                    <a:pt x="177" y="109"/>
                  </a:cubicBezTo>
                  <a:cubicBezTo>
                    <a:pt x="177" y="108"/>
                    <a:pt x="177" y="108"/>
                    <a:pt x="177" y="108"/>
                  </a:cubicBezTo>
                  <a:cubicBezTo>
                    <a:pt x="177" y="108"/>
                    <a:pt x="177" y="108"/>
                    <a:pt x="177" y="108"/>
                  </a:cubicBezTo>
                  <a:cubicBezTo>
                    <a:pt x="176" y="107"/>
                    <a:pt x="176" y="107"/>
                    <a:pt x="176" y="107"/>
                  </a:cubicBezTo>
                  <a:cubicBezTo>
                    <a:pt x="176" y="107"/>
                    <a:pt x="176" y="107"/>
                    <a:pt x="176" y="107"/>
                  </a:cubicBezTo>
                  <a:cubicBezTo>
                    <a:pt x="176" y="107"/>
                    <a:pt x="176" y="107"/>
                    <a:pt x="176" y="107"/>
                  </a:cubicBezTo>
                  <a:cubicBezTo>
                    <a:pt x="176" y="106"/>
                    <a:pt x="176" y="106"/>
                    <a:pt x="176" y="106"/>
                  </a:cubicBezTo>
                  <a:cubicBezTo>
                    <a:pt x="175" y="106"/>
                    <a:pt x="175" y="106"/>
                    <a:pt x="175" y="106"/>
                  </a:cubicBezTo>
                  <a:cubicBezTo>
                    <a:pt x="175" y="105"/>
                    <a:pt x="175" y="105"/>
                    <a:pt x="175" y="105"/>
                  </a:cubicBezTo>
                  <a:cubicBezTo>
                    <a:pt x="174" y="105"/>
                    <a:pt x="174" y="105"/>
                    <a:pt x="174" y="105"/>
                  </a:cubicBezTo>
                  <a:cubicBezTo>
                    <a:pt x="174" y="105"/>
                    <a:pt x="174" y="105"/>
                    <a:pt x="174" y="105"/>
                  </a:cubicBezTo>
                  <a:cubicBezTo>
                    <a:pt x="100" y="58"/>
                    <a:pt x="100" y="58"/>
                    <a:pt x="100" y="58"/>
                  </a:cubicBezTo>
                  <a:cubicBezTo>
                    <a:pt x="174" y="12"/>
                    <a:pt x="174" y="12"/>
                    <a:pt x="174" y="12"/>
                  </a:cubicBezTo>
                  <a:cubicBezTo>
                    <a:pt x="177" y="10"/>
                    <a:pt x="178" y="6"/>
                    <a:pt x="176" y="3"/>
                  </a:cubicBezTo>
                  <a:cubicBezTo>
                    <a:pt x="174" y="1"/>
                    <a:pt x="171" y="0"/>
                    <a:pt x="168" y="2"/>
                  </a:cubicBezTo>
                  <a:cubicBezTo>
                    <a:pt x="89" y="51"/>
                    <a:pt x="89" y="51"/>
                    <a:pt x="89" y="51"/>
                  </a:cubicBezTo>
                  <a:cubicBezTo>
                    <a:pt x="10" y="2"/>
                    <a:pt x="10" y="2"/>
                    <a:pt x="10" y="2"/>
                  </a:cubicBezTo>
                  <a:cubicBezTo>
                    <a:pt x="7" y="0"/>
                    <a:pt x="3" y="1"/>
                    <a:pt x="2" y="3"/>
                  </a:cubicBezTo>
                  <a:cubicBezTo>
                    <a:pt x="0" y="6"/>
                    <a:pt x="1" y="10"/>
                    <a:pt x="4" y="12"/>
                  </a:cubicBezTo>
                  <a:cubicBezTo>
                    <a:pt x="78" y="58"/>
                    <a:pt x="78" y="58"/>
                    <a:pt x="78" y="58"/>
                  </a:cubicBezTo>
                  <a:cubicBezTo>
                    <a:pt x="4" y="105"/>
                    <a:pt x="4" y="105"/>
                    <a:pt x="4" y="105"/>
                  </a:cubicBezTo>
                  <a:cubicBezTo>
                    <a:pt x="3" y="105"/>
                    <a:pt x="3" y="105"/>
                    <a:pt x="3" y="105"/>
                  </a:cubicBezTo>
                  <a:cubicBezTo>
                    <a:pt x="3" y="105"/>
                    <a:pt x="3" y="105"/>
                    <a:pt x="3" y="105"/>
                  </a:cubicBezTo>
                  <a:cubicBezTo>
                    <a:pt x="2" y="106"/>
                    <a:pt x="2" y="106"/>
                    <a:pt x="2" y="106"/>
                  </a:cubicBezTo>
                  <a:cubicBezTo>
                    <a:pt x="2" y="106"/>
                    <a:pt x="2" y="106"/>
                    <a:pt x="2" y="106"/>
                  </a:cubicBezTo>
                  <a:cubicBezTo>
                    <a:pt x="2" y="107"/>
                    <a:pt x="2" y="107"/>
                    <a:pt x="2" y="107"/>
                  </a:cubicBezTo>
                  <a:cubicBezTo>
                    <a:pt x="2" y="107"/>
                    <a:pt x="2" y="107"/>
                    <a:pt x="2" y="107"/>
                  </a:cubicBezTo>
                  <a:cubicBezTo>
                    <a:pt x="2" y="107"/>
                    <a:pt x="2" y="107"/>
                    <a:pt x="2" y="107"/>
                  </a:cubicBezTo>
                  <a:cubicBezTo>
                    <a:pt x="1" y="108"/>
                    <a:pt x="1" y="108"/>
                    <a:pt x="1" y="108"/>
                  </a:cubicBezTo>
                  <a:cubicBezTo>
                    <a:pt x="1" y="108"/>
                    <a:pt x="1" y="108"/>
                    <a:pt x="1" y="108"/>
                  </a:cubicBezTo>
                  <a:cubicBezTo>
                    <a:pt x="1" y="109"/>
                    <a:pt x="1" y="109"/>
                    <a:pt x="1" y="109"/>
                  </a:cubicBezTo>
                  <a:cubicBezTo>
                    <a:pt x="1" y="109"/>
                    <a:pt x="1" y="109"/>
                    <a:pt x="1" y="109"/>
                  </a:cubicBezTo>
                  <a:cubicBezTo>
                    <a:pt x="1" y="110"/>
                    <a:pt x="1" y="110"/>
                    <a:pt x="1" y="110"/>
                  </a:cubicBezTo>
                  <a:cubicBezTo>
                    <a:pt x="1" y="110"/>
                    <a:pt x="1" y="110"/>
                    <a:pt x="1" y="110"/>
                  </a:cubicBezTo>
                  <a:cubicBezTo>
                    <a:pt x="1" y="111"/>
                    <a:pt x="1" y="111"/>
                    <a:pt x="1" y="111"/>
                  </a:cubicBezTo>
                  <a:cubicBezTo>
                    <a:pt x="1" y="112"/>
                    <a:pt x="1" y="112"/>
                    <a:pt x="1" y="112"/>
                  </a:cubicBezTo>
                  <a:cubicBezTo>
                    <a:pt x="1" y="112"/>
                    <a:pt x="1" y="112"/>
                    <a:pt x="1" y="112"/>
                  </a:cubicBezTo>
                  <a:cubicBezTo>
                    <a:pt x="1" y="113"/>
                    <a:pt x="1" y="113"/>
                    <a:pt x="1" y="113"/>
                  </a:cubicBezTo>
                  <a:cubicBezTo>
                    <a:pt x="2" y="113"/>
                    <a:pt x="2" y="113"/>
                    <a:pt x="2" y="113"/>
                  </a:cubicBezTo>
                  <a:cubicBezTo>
                    <a:pt x="2" y="113"/>
                    <a:pt x="2" y="113"/>
                    <a:pt x="2" y="113"/>
                  </a:cubicBezTo>
                  <a:cubicBezTo>
                    <a:pt x="2" y="114"/>
                    <a:pt x="2" y="114"/>
                    <a:pt x="3" y="114"/>
                  </a:cubicBezTo>
                  <a:cubicBezTo>
                    <a:pt x="3" y="114"/>
                    <a:pt x="3" y="114"/>
                    <a:pt x="3" y="114"/>
                  </a:cubicBezTo>
                  <a:cubicBezTo>
                    <a:pt x="4" y="115"/>
                    <a:pt x="4" y="115"/>
                    <a:pt x="4" y="115"/>
                  </a:cubicBezTo>
                  <a:cubicBezTo>
                    <a:pt x="78" y="161"/>
                    <a:pt x="78" y="161"/>
                    <a:pt x="78" y="161"/>
                  </a:cubicBezTo>
                  <a:cubicBezTo>
                    <a:pt x="4" y="208"/>
                    <a:pt x="4" y="208"/>
                    <a:pt x="4" y="208"/>
                  </a:cubicBezTo>
                  <a:cubicBezTo>
                    <a:pt x="1" y="210"/>
                    <a:pt x="0" y="213"/>
                    <a:pt x="2" y="216"/>
                  </a:cubicBezTo>
                  <a:cubicBezTo>
                    <a:pt x="3" y="218"/>
                    <a:pt x="5" y="219"/>
                    <a:pt x="7" y="219"/>
                  </a:cubicBezTo>
                  <a:cubicBezTo>
                    <a:pt x="8" y="219"/>
                    <a:pt x="9" y="219"/>
                    <a:pt x="10" y="218"/>
                  </a:cubicBezTo>
                  <a:cubicBezTo>
                    <a:pt x="89" y="169"/>
                    <a:pt x="89" y="169"/>
                    <a:pt x="89" y="169"/>
                  </a:cubicBezTo>
                  <a:cubicBezTo>
                    <a:pt x="168" y="218"/>
                    <a:pt x="168" y="218"/>
                    <a:pt x="168" y="218"/>
                  </a:cubicBezTo>
                  <a:cubicBezTo>
                    <a:pt x="169" y="219"/>
                    <a:pt x="170" y="219"/>
                    <a:pt x="171" y="219"/>
                  </a:cubicBezTo>
                  <a:cubicBezTo>
                    <a:pt x="173" y="219"/>
                    <a:pt x="175" y="218"/>
                    <a:pt x="176" y="216"/>
                  </a:cubicBezTo>
                  <a:cubicBezTo>
                    <a:pt x="178" y="213"/>
                    <a:pt x="177" y="210"/>
                    <a:pt x="174" y="208"/>
                  </a:cubicBezTo>
                  <a:close/>
                  <a:moveTo>
                    <a:pt x="18" y="110"/>
                  </a:moveTo>
                  <a:cubicBezTo>
                    <a:pt x="89" y="65"/>
                    <a:pt x="89" y="65"/>
                    <a:pt x="89" y="65"/>
                  </a:cubicBezTo>
                  <a:cubicBezTo>
                    <a:pt x="160" y="110"/>
                    <a:pt x="160" y="110"/>
                    <a:pt x="160" y="110"/>
                  </a:cubicBezTo>
                  <a:cubicBezTo>
                    <a:pt x="89" y="154"/>
                    <a:pt x="89" y="154"/>
                    <a:pt x="89" y="154"/>
                  </a:cubicBezTo>
                  <a:lnTo>
                    <a:pt x="18" y="11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45" name="Freeform 46"/>
            <p:cNvSpPr>
              <a:spLocks/>
            </p:cNvSpPr>
            <p:nvPr/>
          </p:nvSpPr>
          <p:spPr bwMode="auto">
            <a:xfrm>
              <a:off x="6744" y="799"/>
              <a:ext cx="120" cy="38"/>
            </a:xfrm>
            <a:custGeom>
              <a:avLst/>
              <a:gdLst>
                <a:gd name="T0" fmla="*/ 250 w 250"/>
                <a:gd name="T1" fmla="*/ 72 h 81"/>
                <a:gd name="T2" fmla="*/ 241 w 250"/>
                <a:gd name="T3" fmla="*/ 81 h 81"/>
                <a:gd name="T4" fmla="*/ 9 w 250"/>
                <a:gd name="T5" fmla="*/ 81 h 81"/>
                <a:gd name="T6" fmla="*/ 0 w 250"/>
                <a:gd name="T7" fmla="*/ 72 h 81"/>
                <a:gd name="T8" fmla="*/ 0 w 250"/>
                <a:gd name="T9" fmla="*/ 9 h 81"/>
                <a:gd name="T10" fmla="*/ 9 w 250"/>
                <a:gd name="T11" fmla="*/ 0 h 81"/>
                <a:gd name="T12" fmla="*/ 241 w 250"/>
                <a:gd name="T13" fmla="*/ 0 h 81"/>
                <a:gd name="T14" fmla="*/ 250 w 250"/>
                <a:gd name="T15" fmla="*/ 9 h 81"/>
                <a:gd name="T16" fmla="*/ 250 w 250"/>
                <a:gd name="T17" fmla="*/ 72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0" h="81">
                  <a:moveTo>
                    <a:pt x="250" y="72"/>
                  </a:moveTo>
                  <a:cubicBezTo>
                    <a:pt x="250" y="77"/>
                    <a:pt x="246" y="81"/>
                    <a:pt x="241" y="81"/>
                  </a:cubicBezTo>
                  <a:cubicBezTo>
                    <a:pt x="9" y="81"/>
                    <a:pt x="9" y="81"/>
                    <a:pt x="9" y="81"/>
                  </a:cubicBezTo>
                  <a:cubicBezTo>
                    <a:pt x="4" y="81"/>
                    <a:pt x="0" y="77"/>
                    <a:pt x="0" y="72"/>
                  </a:cubicBezTo>
                  <a:cubicBezTo>
                    <a:pt x="0" y="9"/>
                    <a:pt x="0" y="9"/>
                    <a:pt x="0" y="9"/>
                  </a:cubicBezTo>
                  <a:cubicBezTo>
                    <a:pt x="0" y="4"/>
                    <a:pt x="4" y="0"/>
                    <a:pt x="9" y="0"/>
                  </a:cubicBezTo>
                  <a:cubicBezTo>
                    <a:pt x="241" y="0"/>
                    <a:pt x="241" y="0"/>
                    <a:pt x="241" y="0"/>
                  </a:cubicBezTo>
                  <a:cubicBezTo>
                    <a:pt x="246" y="0"/>
                    <a:pt x="250" y="4"/>
                    <a:pt x="250" y="9"/>
                  </a:cubicBezTo>
                  <a:lnTo>
                    <a:pt x="250" y="72"/>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46" name="Freeform 47"/>
            <p:cNvSpPr>
              <a:spLocks/>
            </p:cNvSpPr>
            <p:nvPr/>
          </p:nvSpPr>
          <p:spPr bwMode="auto">
            <a:xfrm>
              <a:off x="6744" y="805"/>
              <a:ext cx="114" cy="32"/>
            </a:xfrm>
            <a:custGeom>
              <a:avLst/>
              <a:gdLst>
                <a:gd name="T0" fmla="*/ 22 w 236"/>
                <a:gd name="T1" fmla="*/ 55 h 68"/>
                <a:gd name="T2" fmla="*/ 14 w 236"/>
                <a:gd name="T3" fmla="*/ 46 h 68"/>
                <a:gd name="T4" fmla="*/ 14 w 236"/>
                <a:gd name="T5" fmla="*/ 0 h 68"/>
                <a:gd name="T6" fmla="*/ 0 w 236"/>
                <a:gd name="T7" fmla="*/ 0 h 68"/>
                <a:gd name="T8" fmla="*/ 0 w 236"/>
                <a:gd name="T9" fmla="*/ 59 h 68"/>
                <a:gd name="T10" fmla="*/ 9 w 236"/>
                <a:gd name="T11" fmla="*/ 68 h 68"/>
                <a:gd name="T12" fmla="*/ 236 w 236"/>
                <a:gd name="T13" fmla="*/ 68 h 68"/>
                <a:gd name="T14" fmla="*/ 236 w 236"/>
                <a:gd name="T15" fmla="*/ 55 h 68"/>
                <a:gd name="T16" fmla="*/ 22 w 236"/>
                <a:gd name="T17" fmla="*/ 55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6" h="68">
                  <a:moveTo>
                    <a:pt x="22" y="55"/>
                  </a:moveTo>
                  <a:cubicBezTo>
                    <a:pt x="17" y="55"/>
                    <a:pt x="14" y="51"/>
                    <a:pt x="14" y="46"/>
                  </a:cubicBezTo>
                  <a:cubicBezTo>
                    <a:pt x="14" y="0"/>
                    <a:pt x="14" y="0"/>
                    <a:pt x="14" y="0"/>
                  </a:cubicBezTo>
                  <a:cubicBezTo>
                    <a:pt x="0" y="0"/>
                    <a:pt x="0" y="0"/>
                    <a:pt x="0" y="0"/>
                  </a:cubicBezTo>
                  <a:cubicBezTo>
                    <a:pt x="0" y="59"/>
                    <a:pt x="0" y="59"/>
                    <a:pt x="0" y="59"/>
                  </a:cubicBezTo>
                  <a:cubicBezTo>
                    <a:pt x="0" y="64"/>
                    <a:pt x="4" y="68"/>
                    <a:pt x="9" y="68"/>
                  </a:cubicBezTo>
                  <a:cubicBezTo>
                    <a:pt x="236" y="68"/>
                    <a:pt x="236" y="68"/>
                    <a:pt x="236" y="68"/>
                  </a:cubicBezTo>
                  <a:cubicBezTo>
                    <a:pt x="236" y="55"/>
                    <a:pt x="236" y="55"/>
                    <a:pt x="236" y="55"/>
                  </a:cubicBezTo>
                  <a:lnTo>
                    <a:pt x="22" y="55"/>
                  </a:lnTo>
                  <a:close/>
                </a:path>
              </a:pathLst>
            </a:custGeom>
            <a:solidFill>
              <a:srgbClr val="DB7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47" name="Freeform 48"/>
            <p:cNvSpPr>
              <a:spLocks/>
            </p:cNvSpPr>
            <p:nvPr/>
          </p:nvSpPr>
          <p:spPr bwMode="auto">
            <a:xfrm>
              <a:off x="6744" y="799"/>
              <a:ext cx="120" cy="38"/>
            </a:xfrm>
            <a:custGeom>
              <a:avLst/>
              <a:gdLst>
                <a:gd name="T0" fmla="*/ 241 w 250"/>
                <a:gd name="T1" fmla="*/ 81 h 81"/>
                <a:gd name="T2" fmla="*/ 236 w 250"/>
                <a:gd name="T3" fmla="*/ 81 h 81"/>
                <a:gd name="T4" fmla="*/ 236 w 250"/>
                <a:gd name="T5" fmla="*/ 22 h 81"/>
                <a:gd name="T6" fmla="*/ 228 w 250"/>
                <a:gd name="T7" fmla="*/ 13 h 81"/>
                <a:gd name="T8" fmla="*/ 0 w 250"/>
                <a:gd name="T9" fmla="*/ 13 h 81"/>
                <a:gd name="T10" fmla="*/ 0 w 250"/>
                <a:gd name="T11" fmla="*/ 9 h 81"/>
                <a:gd name="T12" fmla="*/ 9 w 250"/>
                <a:gd name="T13" fmla="*/ 0 h 81"/>
                <a:gd name="T14" fmla="*/ 241 w 250"/>
                <a:gd name="T15" fmla="*/ 0 h 81"/>
                <a:gd name="T16" fmla="*/ 250 w 250"/>
                <a:gd name="T17" fmla="*/ 9 h 81"/>
                <a:gd name="T18" fmla="*/ 250 w 250"/>
                <a:gd name="T19" fmla="*/ 72 h 81"/>
                <a:gd name="T20" fmla="*/ 241 w 250"/>
                <a:gd name="T21" fmla="*/ 81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0" h="81">
                  <a:moveTo>
                    <a:pt x="241" y="81"/>
                  </a:moveTo>
                  <a:cubicBezTo>
                    <a:pt x="236" y="81"/>
                    <a:pt x="236" y="81"/>
                    <a:pt x="236" y="81"/>
                  </a:cubicBezTo>
                  <a:cubicBezTo>
                    <a:pt x="236" y="22"/>
                    <a:pt x="236" y="22"/>
                    <a:pt x="236" y="22"/>
                  </a:cubicBezTo>
                  <a:cubicBezTo>
                    <a:pt x="236" y="17"/>
                    <a:pt x="232" y="13"/>
                    <a:pt x="228" y="13"/>
                  </a:cubicBezTo>
                  <a:cubicBezTo>
                    <a:pt x="0" y="13"/>
                    <a:pt x="0" y="13"/>
                    <a:pt x="0" y="13"/>
                  </a:cubicBezTo>
                  <a:cubicBezTo>
                    <a:pt x="0" y="9"/>
                    <a:pt x="0" y="9"/>
                    <a:pt x="0" y="9"/>
                  </a:cubicBezTo>
                  <a:cubicBezTo>
                    <a:pt x="0" y="4"/>
                    <a:pt x="4" y="0"/>
                    <a:pt x="9" y="0"/>
                  </a:cubicBezTo>
                  <a:cubicBezTo>
                    <a:pt x="241" y="0"/>
                    <a:pt x="241" y="0"/>
                    <a:pt x="241" y="0"/>
                  </a:cubicBezTo>
                  <a:cubicBezTo>
                    <a:pt x="246" y="0"/>
                    <a:pt x="250" y="4"/>
                    <a:pt x="250" y="9"/>
                  </a:cubicBezTo>
                  <a:cubicBezTo>
                    <a:pt x="250" y="72"/>
                    <a:pt x="250" y="72"/>
                    <a:pt x="250" y="72"/>
                  </a:cubicBezTo>
                  <a:cubicBezTo>
                    <a:pt x="250" y="77"/>
                    <a:pt x="246" y="81"/>
                    <a:pt x="241" y="81"/>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48" name="Oval 49"/>
            <p:cNvSpPr>
              <a:spLocks noChangeArrowheads="1"/>
            </p:cNvSpPr>
            <p:nvPr/>
          </p:nvSpPr>
          <p:spPr bwMode="auto">
            <a:xfrm>
              <a:off x="6755" y="822"/>
              <a:ext cx="30" cy="29"/>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49" name="Oval 50"/>
            <p:cNvSpPr>
              <a:spLocks noChangeArrowheads="1"/>
            </p:cNvSpPr>
            <p:nvPr/>
          </p:nvSpPr>
          <p:spPr bwMode="auto">
            <a:xfrm>
              <a:off x="6761" y="828"/>
              <a:ext cx="18" cy="17"/>
            </a:xfrm>
            <a:prstGeom prst="ellipse">
              <a:avLst/>
            </a:pr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50" name="Freeform 51"/>
            <p:cNvSpPr>
              <a:spLocks/>
            </p:cNvSpPr>
            <p:nvPr/>
          </p:nvSpPr>
          <p:spPr bwMode="auto">
            <a:xfrm>
              <a:off x="6761" y="831"/>
              <a:ext cx="15" cy="14"/>
            </a:xfrm>
            <a:custGeom>
              <a:avLst/>
              <a:gdLst>
                <a:gd name="T0" fmla="*/ 18 w 31"/>
                <a:gd name="T1" fmla="*/ 31 h 31"/>
                <a:gd name="T2" fmla="*/ 31 w 31"/>
                <a:gd name="T3" fmla="*/ 26 h 31"/>
                <a:gd name="T4" fmla="*/ 6 w 31"/>
                <a:gd name="T5" fmla="*/ 0 h 31"/>
                <a:gd name="T6" fmla="*/ 0 w 31"/>
                <a:gd name="T7" fmla="*/ 13 h 31"/>
                <a:gd name="T8" fmla="*/ 18 w 31"/>
                <a:gd name="T9" fmla="*/ 31 h 31"/>
              </a:gdLst>
              <a:ahLst/>
              <a:cxnLst>
                <a:cxn ang="0">
                  <a:pos x="T0" y="T1"/>
                </a:cxn>
                <a:cxn ang="0">
                  <a:pos x="T2" y="T3"/>
                </a:cxn>
                <a:cxn ang="0">
                  <a:pos x="T4" y="T5"/>
                </a:cxn>
                <a:cxn ang="0">
                  <a:pos x="T6" y="T7"/>
                </a:cxn>
                <a:cxn ang="0">
                  <a:pos x="T8" y="T9"/>
                </a:cxn>
              </a:cxnLst>
              <a:rect l="0" t="0" r="r" b="b"/>
              <a:pathLst>
                <a:path w="31" h="31">
                  <a:moveTo>
                    <a:pt x="18" y="31"/>
                  </a:moveTo>
                  <a:cubicBezTo>
                    <a:pt x="23" y="31"/>
                    <a:pt x="28" y="29"/>
                    <a:pt x="31" y="26"/>
                  </a:cubicBezTo>
                  <a:cubicBezTo>
                    <a:pt x="6" y="0"/>
                    <a:pt x="6" y="0"/>
                    <a:pt x="6" y="0"/>
                  </a:cubicBezTo>
                  <a:cubicBezTo>
                    <a:pt x="2" y="4"/>
                    <a:pt x="0" y="8"/>
                    <a:pt x="0" y="13"/>
                  </a:cubicBezTo>
                  <a:cubicBezTo>
                    <a:pt x="0" y="23"/>
                    <a:pt x="8" y="31"/>
                    <a:pt x="18" y="31"/>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51" name="Oval 52"/>
            <p:cNvSpPr>
              <a:spLocks noChangeArrowheads="1"/>
            </p:cNvSpPr>
            <p:nvPr/>
          </p:nvSpPr>
          <p:spPr bwMode="auto">
            <a:xfrm>
              <a:off x="6823" y="822"/>
              <a:ext cx="30" cy="29"/>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52" name="Oval 53"/>
            <p:cNvSpPr>
              <a:spLocks noChangeArrowheads="1"/>
            </p:cNvSpPr>
            <p:nvPr/>
          </p:nvSpPr>
          <p:spPr bwMode="auto">
            <a:xfrm>
              <a:off x="6829" y="828"/>
              <a:ext cx="18" cy="17"/>
            </a:xfrm>
            <a:prstGeom prst="ellipse">
              <a:avLst/>
            </a:pr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53" name="Freeform 54"/>
            <p:cNvSpPr>
              <a:spLocks/>
            </p:cNvSpPr>
            <p:nvPr/>
          </p:nvSpPr>
          <p:spPr bwMode="auto">
            <a:xfrm>
              <a:off x="6829" y="831"/>
              <a:ext cx="15" cy="14"/>
            </a:xfrm>
            <a:custGeom>
              <a:avLst/>
              <a:gdLst>
                <a:gd name="T0" fmla="*/ 18 w 31"/>
                <a:gd name="T1" fmla="*/ 31 h 31"/>
                <a:gd name="T2" fmla="*/ 31 w 31"/>
                <a:gd name="T3" fmla="*/ 26 h 31"/>
                <a:gd name="T4" fmla="*/ 6 w 31"/>
                <a:gd name="T5" fmla="*/ 0 h 31"/>
                <a:gd name="T6" fmla="*/ 0 w 31"/>
                <a:gd name="T7" fmla="*/ 13 h 31"/>
                <a:gd name="T8" fmla="*/ 18 w 31"/>
                <a:gd name="T9" fmla="*/ 31 h 31"/>
              </a:gdLst>
              <a:ahLst/>
              <a:cxnLst>
                <a:cxn ang="0">
                  <a:pos x="T0" y="T1"/>
                </a:cxn>
                <a:cxn ang="0">
                  <a:pos x="T2" y="T3"/>
                </a:cxn>
                <a:cxn ang="0">
                  <a:pos x="T4" y="T5"/>
                </a:cxn>
                <a:cxn ang="0">
                  <a:pos x="T6" y="T7"/>
                </a:cxn>
                <a:cxn ang="0">
                  <a:pos x="T8" y="T9"/>
                </a:cxn>
              </a:cxnLst>
              <a:rect l="0" t="0" r="r" b="b"/>
              <a:pathLst>
                <a:path w="31" h="31">
                  <a:moveTo>
                    <a:pt x="18" y="31"/>
                  </a:moveTo>
                  <a:cubicBezTo>
                    <a:pt x="23" y="31"/>
                    <a:pt x="28" y="29"/>
                    <a:pt x="31" y="26"/>
                  </a:cubicBezTo>
                  <a:cubicBezTo>
                    <a:pt x="6" y="0"/>
                    <a:pt x="6" y="0"/>
                    <a:pt x="6" y="0"/>
                  </a:cubicBezTo>
                  <a:cubicBezTo>
                    <a:pt x="2" y="4"/>
                    <a:pt x="0" y="8"/>
                    <a:pt x="0" y="13"/>
                  </a:cubicBezTo>
                  <a:cubicBezTo>
                    <a:pt x="0" y="23"/>
                    <a:pt x="8" y="31"/>
                    <a:pt x="18" y="31"/>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54" name="Freeform 55"/>
            <p:cNvSpPr>
              <a:spLocks noEditPoints="1"/>
            </p:cNvSpPr>
            <p:nvPr/>
          </p:nvSpPr>
          <p:spPr bwMode="auto">
            <a:xfrm>
              <a:off x="6740" y="638"/>
              <a:ext cx="128" cy="75"/>
            </a:xfrm>
            <a:custGeom>
              <a:avLst/>
              <a:gdLst>
                <a:gd name="T0" fmla="*/ 258 w 266"/>
                <a:gd name="T1" fmla="*/ 0 h 163"/>
                <a:gd name="T2" fmla="*/ 8 w 266"/>
                <a:gd name="T3" fmla="*/ 0 h 163"/>
                <a:gd name="T4" fmla="*/ 0 w 266"/>
                <a:gd name="T5" fmla="*/ 8 h 163"/>
                <a:gd name="T6" fmla="*/ 8 w 266"/>
                <a:gd name="T7" fmla="*/ 16 h 163"/>
                <a:gd name="T8" fmla="*/ 23 w 266"/>
                <a:gd name="T9" fmla="*/ 16 h 163"/>
                <a:gd name="T10" fmla="*/ 23 w 266"/>
                <a:gd name="T11" fmla="*/ 102 h 163"/>
                <a:gd name="T12" fmla="*/ 17 w 266"/>
                <a:gd name="T13" fmla="*/ 102 h 163"/>
                <a:gd name="T14" fmla="*/ 8 w 266"/>
                <a:gd name="T15" fmla="*/ 111 h 163"/>
                <a:gd name="T16" fmla="*/ 8 w 266"/>
                <a:gd name="T17" fmla="*/ 155 h 163"/>
                <a:gd name="T18" fmla="*/ 17 w 266"/>
                <a:gd name="T19" fmla="*/ 163 h 163"/>
                <a:gd name="T20" fmla="*/ 249 w 266"/>
                <a:gd name="T21" fmla="*/ 163 h 163"/>
                <a:gd name="T22" fmla="*/ 258 w 266"/>
                <a:gd name="T23" fmla="*/ 155 h 163"/>
                <a:gd name="T24" fmla="*/ 258 w 266"/>
                <a:gd name="T25" fmla="*/ 111 h 163"/>
                <a:gd name="T26" fmla="*/ 249 w 266"/>
                <a:gd name="T27" fmla="*/ 102 h 163"/>
                <a:gd name="T28" fmla="*/ 243 w 266"/>
                <a:gd name="T29" fmla="*/ 102 h 163"/>
                <a:gd name="T30" fmla="*/ 243 w 266"/>
                <a:gd name="T31" fmla="*/ 16 h 163"/>
                <a:gd name="T32" fmla="*/ 258 w 266"/>
                <a:gd name="T33" fmla="*/ 16 h 163"/>
                <a:gd name="T34" fmla="*/ 266 w 266"/>
                <a:gd name="T35" fmla="*/ 8 h 163"/>
                <a:gd name="T36" fmla="*/ 258 w 266"/>
                <a:gd name="T37" fmla="*/ 0 h 163"/>
                <a:gd name="T38" fmla="*/ 189 w 266"/>
                <a:gd name="T39" fmla="*/ 16 h 163"/>
                <a:gd name="T40" fmla="*/ 189 w 266"/>
                <a:gd name="T41" fmla="*/ 102 h 163"/>
                <a:gd name="T42" fmla="*/ 160 w 266"/>
                <a:gd name="T43" fmla="*/ 102 h 163"/>
                <a:gd name="T44" fmla="*/ 160 w 266"/>
                <a:gd name="T45" fmla="*/ 16 h 163"/>
                <a:gd name="T46" fmla="*/ 189 w 266"/>
                <a:gd name="T47" fmla="*/ 16 h 163"/>
                <a:gd name="T48" fmla="*/ 148 w 266"/>
                <a:gd name="T49" fmla="*/ 16 h 163"/>
                <a:gd name="T50" fmla="*/ 148 w 266"/>
                <a:gd name="T51" fmla="*/ 102 h 163"/>
                <a:gd name="T52" fmla="*/ 118 w 266"/>
                <a:gd name="T53" fmla="*/ 102 h 163"/>
                <a:gd name="T54" fmla="*/ 118 w 266"/>
                <a:gd name="T55" fmla="*/ 16 h 163"/>
                <a:gd name="T56" fmla="*/ 148 w 266"/>
                <a:gd name="T57" fmla="*/ 16 h 163"/>
                <a:gd name="T58" fmla="*/ 106 w 266"/>
                <a:gd name="T59" fmla="*/ 16 h 163"/>
                <a:gd name="T60" fmla="*/ 106 w 266"/>
                <a:gd name="T61" fmla="*/ 102 h 163"/>
                <a:gd name="T62" fmla="*/ 77 w 266"/>
                <a:gd name="T63" fmla="*/ 102 h 163"/>
                <a:gd name="T64" fmla="*/ 77 w 266"/>
                <a:gd name="T65" fmla="*/ 16 h 163"/>
                <a:gd name="T66" fmla="*/ 106 w 266"/>
                <a:gd name="T67" fmla="*/ 16 h 163"/>
                <a:gd name="T68" fmla="*/ 35 w 266"/>
                <a:gd name="T69" fmla="*/ 16 h 163"/>
                <a:gd name="T70" fmla="*/ 65 w 266"/>
                <a:gd name="T71" fmla="*/ 16 h 163"/>
                <a:gd name="T72" fmla="*/ 65 w 266"/>
                <a:gd name="T73" fmla="*/ 102 h 163"/>
                <a:gd name="T74" fmla="*/ 35 w 266"/>
                <a:gd name="T75" fmla="*/ 102 h 163"/>
                <a:gd name="T76" fmla="*/ 35 w 266"/>
                <a:gd name="T77" fmla="*/ 16 h 163"/>
                <a:gd name="T78" fmla="*/ 201 w 266"/>
                <a:gd name="T79" fmla="*/ 102 h 163"/>
                <a:gd name="T80" fmla="*/ 201 w 266"/>
                <a:gd name="T81" fmla="*/ 16 h 163"/>
                <a:gd name="T82" fmla="*/ 231 w 266"/>
                <a:gd name="T83" fmla="*/ 16 h 163"/>
                <a:gd name="T84" fmla="*/ 231 w 266"/>
                <a:gd name="T85" fmla="*/ 102 h 163"/>
                <a:gd name="T86" fmla="*/ 201 w 266"/>
                <a:gd name="T87" fmla="*/ 102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66" h="163">
                  <a:moveTo>
                    <a:pt x="258" y="0"/>
                  </a:moveTo>
                  <a:cubicBezTo>
                    <a:pt x="8" y="0"/>
                    <a:pt x="8" y="0"/>
                    <a:pt x="8" y="0"/>
                  </a:cubicBezTo>
                  <a:cubicBezTo>
                    <a:pt x="4" y="0"/>
                    <a:pt x="0" y="4"/>
                    <a:pt x="0" y="8"/>
                  </a:cubicBezTo>
                  <a:cubicBezTo>
                    <a:pt x="0" y="13"/>
                    <a:pt x="4" y="16"/>
                    <a:pt x="8" y="16"/>
                  </a:cubicBezTo>
                  <a:cubicBezTo>
                    <a:pt x="23" y="16"/>
                    <a:pt x="23" y="16"/>
                    <a:pt x="23" y="16"/>
                  </a:cubicBezTo>
                  <a:cubicBezTo>
                    <a:pt x="23" y="102"/>
                    <a:pt x="23" y="102"/>
                    <a:pt x="23" y="102"/>
                  </a:cubicBezTo>
                  <a:cubicBezTo>
                    <a:pt x="17" y="102"/>
                    <a:pt x="17" y="102"/>
                    <a:pt x="17" y="102"/>
                  </a:cubicBezTo>
                  <a:cubicBezTo>
                    <a:pt x="12" y="102"/>
                    <a:pt x="8" y="106"/>
                    <a:pt x="8" y="111"/>
                  </a:cubicBezTo>
                  <a:cubicBezTo>
                    <a:pt x="8" y="155"/>
                    <a:pt x="8" y="155"/>
                    <a:pt x="8" y="155"/>
                  </a:cubicBezTo>
                  <a:cubicBezTo>
                    <a:pt x="8" y="160"/>
                    <a:pt x="12" y="163"/>
                    <a:pt x="17" y="163"/>
                  </a:cubicBezTo>
                  <a:cubicBezTo>
                    <a:pt x="249" y="163"/>
                    <a:pt x="249" y="163"/>
                    <a:pt x="249" y="163"/>
                  </a:cubicBezTo>
                  <a:cubicBezTo>
                    <a:pt x="254" y="163"/>
                    <a:pt x="258" y="160"/>
                    <a:pt x="258" y="155"/>
                  </a:cubicBezTo>
                  <a:cubicBezTo>
                    <a:pt x="258" y="111"/>
                    <a:pt x="258" y="111"/>
                    <a:pt x="258" y="111"/>
                  </a:cubicBezTo>
                  <a:cubicBezTo>
                    <a:pt x="258" y="106"/>
                    <a:pt x="254" y="102"/>
                    <a:pt x="249" y="102"/>
                  </a:cubicBezTo>
                  <a:cubicBezTo>
                    <a:pt x="243" y="102"/>
                    <a:pt x="243" y="102"/>
                    <a:pt x="243" y="102"/>
                  </a:cubicBezTo>
                  <a:cubicBezTo>
                    <a:pt x="243" y="16"/>
                    <a:pt x="243" y="16"/>
                    <a:pt x="243" y="16"/>
                  </a:cubicBezTo>
                  <a:cubicBezTo>
                    <a:pt x="258" y="16"/>
                    <a:pt x="258" y="16"/>
                    <a:pt x="258" y="16"/>
                  </a:cubicBezTo>
                  <a:cubicBezTo>
                    <a:pt x="262" y="16"/>
                    <a:pt x="266" y="13"/>
                    <a:pt x="266" y="8"/>
                  </a:cubicBezTo>
                  <a:cubicBezTo>
                    <a:pt x="266" y="4"/>
                    <a:pt x="262" y="0"/>
                    <a:pt x="258" y="0"/>
                  </a:cubicBezTo>
                  <a:close/>
                  <a:moveTo>
                    <a:pt x="189" y="16"/>
                  </a:moveTo>
                  <a:cubicBezTo>
                    <a:pt x="189" y="102"/>
                    <a:pt x="189" y="102"/>
                    <a:pt x="189" y="102"/>
                  </a:cubicBezTo>
                  <a:cubicBezTo>
                    <a:pt x="160" y="102"/>
                    <a:pt x="160" y="102"/>
                    <a:pt x="160" y="102"/>
                  </a:cubicBezTo>
                  <a:cubicBezTo>
                    <a:pt x="160" y="16"/>
                    <a:pt x="160" y="16"/>
                    <a:pt x="160" y="16"/>
                  </a:cubicBezTo>
                  <a:lnTo>
                    <a:pt x="189" y="16"/>
                  </a:lnTo>
                  <a:close/>
                  <a:moveTo>
                    <a:pt x="148" y="16"/>
                  </a:moveTo>
                  <a:cubicBezTo>
                    <a:pt x="148" y="102"/>
                    <a:pt x="148" y="102"/>
                    <a:pt x="148" y="102"/>
                  </a:cubicBezTo>
                  <a:cubicBezTo>
                    <a:pt x="118" y="102"/>
                    <a:pt x="118" y="102"/>
                    <a:pt x="118" y="102"/>
                  </a:cubicBezTo>
                  <a:cubicBezTo>
                    <a:pt x="118" y="16"/>
                    <a:pt x="118" y="16"/>
                    <a:pt x="118" y="16"/>
                  </a:cubicBezTo>
                  <a:lnTo>
                    <a:pt x="148" y="16"/>
                  </a:lnTo>
                  <a:close/>
                  <a:moveTo>
                    <a:pt x="106" y="16"/>
                  </a:moveTo>
                  <a:cubicBezTo>
                    <a:pt x="106" y="102"/>
                    <a:pt x="106" y="102"/>
                    <a:pt x="106" y="102"/>
                  </a:cubicBezTo>
                  <a:cubicBezTo>
                    <a:pt x="77" y="102"/>
                    <a:pt x="77" y="102"/>
                    <a:pt x="77" y="102"/>
                  </a:cubicBezTo>
                  <a:cubicBezTo>
                    <a:pt x="77" y="16"/>
                    <a:pt x="77" y="16"/>
                    <a:pt x="77" y="16"/>
                  </a:cubicBezTo>
                  <a:lnTo>
                    <a:pt x="106" y="16"/>
                  </a:lnTo>
                  <a:close/>
                  <a:moveTo>
                    <a:pt x="35" y="16"/>
                  </a:moveTo>
                  <a:cubicBezTo>
                    <a:pt x="65" y="16"/>
                    <a:pt x="65" y="16"/>
                    <a:pt x="65" y="16"/>
                  </a:cubicBezTo>
                  <a:cubicBezTo>
                    <a:pt x="65" y="102"/>
                    <a:pt x="65" y="102"/>
                    <a:pt x="65" y="102"/>
                  </a:cubicBezTo>
                  <a:cubicBezTo>
                    <a:pt x="35" y="102"/>
                    <a:pt x="35" y="102"/>
                    <a:pt x="35" y="102"/>
                  </a:cubicBezTo>
                  <a:lnTo>
                    <a:pt x="35" y="16"/>
                  </a:lnTo>
                  <a:close/>
                  <a:moveTo>
                    <a:pt x="201" y="102"/>
                  </a:moveTo>
                  <a:cubicBezTo>
                    <a:pt x="201" y="16"/>
                    <a:pt x="201" y="16"/>
                    <a:pt x="201" y="16"/>
                  </a:cubicBezTo>
                  <a:cubicBezTo>
                    <a:pt x="231" y="16"/>
                    <a:pt x="231" y="16"/>
                    <a:pt x="231" y="16"/>
                  </a:cubicBezTo>
                  <a:cubicBezTo>
                    <a:pt x="231" y="102"/>
                    <a:pt x="231" y="102"/>
                    <a:pt x="231" y="102"/>
                  </a:cubicBezTo>
                  <a:lnTo>
                    <a:pt x="201" y="102"/>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55" name="Freeform 56"/>
            <p:cNvSpPr>
              <a:spLocks/>
            </p:cNvSpPr>
            <p:nvPr/>
          </p:nvSpPr>
          <p:spPr bwMode="auto">
            <a:xfrm>
              <a:off x="6744" y="692"/>
              <a:ext cx="114" cy="21"/>
            </a:xfrm>
            <a:custGeom>
              <a:avLst/>
              <a:gdLst>
                <a:gd name="T0" fmla="*/ 22 w 236"/>
                <a:gd name="T1" fmla="*/ 34 h 47"/>
                <a:gd name="T2" fmla="*/ 14 w 236"/>
                <a:gd name="T3" fmla="*/ 25 h 47"/>
                <a:gd name="T4" fmla="*/ 14 w 236"/>
                <a:gd name="T5" fmla="*/ 0 h 47"/>
                <a:gd name="T6" fmla="*/ 0 w 236"/>
                <a:gd name="T7" fmla="*/ 0 h 47"/>
                <a:gd name="T8" fmla="*/ 0 w 236"/>
                <a:gd name="T9" fmla="*/ 39 h 47"/>
                <a:gd name="T10" fmla="*/ 9 w 236"/>
                <a:gd name="T11" fmla="*/ 47 h 47"/>
                <a:gd name="T12" fmla="*/ 236 w 236"/>
                <a:gd name="T13" fmla="*/ 47 h 47"/>
                <a:gd name="T14" fmla="*/ 236 w 236"/>
                <a:gd name="T15" fmla="*/ 34 h 47"/>
                <a:gd name="T16" fmla="*/ 22 w 236"/>
                <a:gd name="T17" fmla="*/ 34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6" h="47">
                  <a:moveTo>
                    <a:pt x="22" y="34"/>
                  </a:moveTo>
                  <a:cubicBezTo>
                    <a:pt x="17" y="34"/>
                    <a:pt x="14" y="30"/>
                    <a:pt x="14" y="25"/>
                  </a:cubicBezTo>
                  <a:cubicBezTo>
                    <a:pt x="14" y="0"/>
                    <a:pt x="14" y="0"/>
                    <a:pt x="14" y="0"/>
                  </a:cubicBezTo>
                  <a:cubicBezTo>
                    <a:pt x="0" y="0"/>
                    <a:pt x="0" y="0"/>
                    <a:pt x="0" y="0"/>
                  </a:cubicBezTo>
                  <a:cubicBezTo>
                    <a:pt x="0" y="39"/>
                    <a:pt x="0" y="39"/>
                    <a:pt x="0" y="39"/>
                  </a:cubicBezTo>
                  <a:cubicBezTo>
                    <a:pt x="0" y="44"/>
                    <a:pt x="4" y="47"/>
                    <a:pt x="9" y="47"/>
                  </a:cubicBezTo>
                  <a:cubicBezTo>
                    <a:pt x="236" y="47"/>
                    <a:pt x="236" y="47"/>
                    <a:pt x="236" y="47"/>
                  </a:cubicBezTo>
                  <a:cubicBezTo>
                    <a:pt x="236" y="34"/>
                    <a:pt x="236" y="34"/>
                    <a:pt x="236" y="34"/>
                  </a:cubicBezTo>
                  <a:lnTo>
                    <a:pt x="22" y="34"/>
                  </a:lnTo>
                  <a:close/>
                </a:path>
              </a:pathLst>
            </a:custGeom>
            <a:solidFill>
              <a:srgbClr val="DB7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56" name="Freeform 57"/>
            <p:cNvSpPr>
              <a:spLocks/>
            </p:cNvSpPr>
            <p:nvPr/>
          </p:nvSpPr>
          <p:spPr bwMode="auto">
            <a:xfrm>
              <a:off x="6744" y="685"/>
              <a:ext cx="120" cy="28"/>
            </a:xfrm>
            <a:custGeom>
              <a:avLst/>
              <a:gdLst>
                <a:gd name="T0" fmla="*/ 241 w 250"/>
                <a:gd name="T1" fmla="*/ 61 h 61"/>
                <a:gd name="T2" fmla="*/ 236 w 250"/>
                <a:gd name="T3" fmla="*/ 61 h 61"/>
                <a:gd name="T4" fmla="*/ 236 w 250"/>
                <a:gd name="T5" fmla="*/ 22 h 61"/>
                <a:gd name="T6" fmla="*/ 228 w 250"/>
                <a:gd name="T7" fmla="*/ 14 h 61"/>
                <a:gd name="T8" fmla="*/ 0 w 250"/>
                <a:gd name="T9" fmla="*/ 14 h 61"/>
                <a:gd name="T10" fmla="*/ 0 w 250"/>
                <a:gd name="T11" fmla="*/ 9 h 61"/>
                <a:gd name="T12" fmla="*/ 9 w 250"/>
                <a:gd name="T13" fmla="*/ 0 h 61"/>
                <a:gd name="T14" fmla="*/ 241 w 250"/>
                <a:gd name="T15" fmla="*/ 0 h 61"/>
                <a:gd name="T16" fmla="*/ 250 w 250"/>
                <a:gd name="T17" fmla="*/ 9 h 61"/>
                <a:gd name="T18" fmla="*/ 250 w 250"/>
                <a:gd name="T19" fmla="*/ 53 h 61"/>
                <a:gd name="T20" fmla="*/ 241 w 250"/>
                <a:gd name="T21" fmla="*/ 6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0" h="61">
                  <a:moveTo>
                    <a:pt x="241" y="61"/>
                  </a:moveTo>
                  <a:cubicBezTo>
                    <a:pt x="236" y="61"/>
                    <a:pt x="236" y="61"/>
                    <a:pt x="236" y="61"/>
                  </a:cubicBezTo>
                  <a:cubicBezTo>
                    <a:pt x="236" y="22"/>
                    <a:pt x="236" y="22"/>
                    <a:pt x="236" y="22"/>
                  </a:cubicBezTo>
                  <a:cubicBezTo>
                    <a:pt x="236" y="18"/>
                    <a:pt x="232" y="14"/>
                    <a:pt x="228" y="14"/>
                  </a:cubicBezTo>
                  <a:cubicBezTo>
                    <a:pt x="0" y="14"/>
                    <a:pt x="0" y="14"/>
                    <a:pt x="0" y="14"/>
                  </a:cubicBezTo>
                  <a:cubicBezTo>
                    <a:pt x="0" y="9"/>
                    <a:pt x="0" y="9"/>
                    <a:pt x="0" y="9"/>
                  </a:cubicBezTo>
                  <a:cubicBezTo>
                    <a:pt x="0" y="4"/>
                    <a:pt x="4" y="0"/>
                    <a:pt x="9" y="0"/>
                  </a:cubicBezTo>
                  <a:cubicBezTo>
                    <a:pt x="241" y="0"/>
                    <a:pt x="241" y="0"/>
                    <a:pt x="241" y="0"/>
                  </a:cubicBezTo>
                  <a:cubicBezTo>
                    <a:pt x="246" y="0"/>
                    <a:pt x="250" y="4"/>
                    <a:pt x="250" y="9"/>
                  </a:cubicBezTo>
                  <a:cubicBezTo>
                    <a:pt x="250" y="53"/>
                    <a:pt x="250" y="53"/>
                    <a:pt x="250" y="53"/>
                  </a:cubicBezTo>
                  <a:cubicBezTo>
                    <a:pt x="250" y="58"/>
                    <a:pt x="246" y="61"/>
                    <a:pt x="241" y="61"/>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57" name="Freeform 58"/>
            <p:cNvSpPr>
              <a:spLocks/>
            </p:cNvSpPr>
            <p:nvPr/>
          </p:nvSpPr>
          <p:spPr bwMode="auto">
            <a:xfrm>
              <a:off x="7492" y="642"/>
              <a:ext cx="22" cy="104"/>
            </a:xfrm>
            <a:custGeom>
              <a:avLst/>
              <a:gdLst>
                <a:gd name="T0" fmla="*/ 39 w 45"/>
                <a:gd name="T1" fmla="*/ 180 h 226"/>
                <a:gd name="T2" fmla="*/ 33 w 45"/>
                <a:gd name="T3" fmla="*/ 180 h 226"/>
                <a:gd name="T4" fmla="*/ 33 w 45"/>
                <a:gd name="T5" fmla="*/ 0 h 226"/>
                <a:gd name="T6" fmla="*/ 12 w 45"/>
                <a:gd name="T7" fmla="*/ 0 h 226"/>
                <a:gd name="T8" fmla="*/ 12 w 45"/>
                <a:gd name="T9" fmla="*/ 180 h 226"/>
                <a:gd name="T10" fmla="*/ 5 w 45"/>
                <a:gd name="T11" fmla="*/ 180 h 226"/>
                <a:gd name="T12" fmla="*/ 0 w 45"/>
                <a:gd name="T13" fmla="*/ 186 h 226"/>
                <a:gd name="T14" fmla="*/ 0 w 45"/>
                <a:gd name="T15" fmla="*/ 226 h 226"/>
                <a:gd name="T16" fmla="*/ 45 w 45"/>
                <a:gd name="T17" fmla="*/ 226 h 226"/>
                <a:gd name="T18" fmla="*/ 45 w 45"/>
                <a:gd name="T19" fmla="*/ 186 h 226"/>
                <a:gd name="T20" fmla="*/ 39 w 45"/>
                <a:gd name="T21" fmla="*/ 180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5" h="226">
                  <a:moveTo>
                    <a:pt x="39" y="180"/>
                  </a:moveTo>
                  <a:cubicBezTo>
                    <a:pt x="33" y="180"/>
                    <a:pt x="33" y="180"/>
                    <a:pt x="33" y="180"/>
                  </a:cubicBezTo>
                  <a:cubicBezTo>
                    <a:pt x="33" y="0"/>
                    <a:pt x="33" y="0"/>
                    <a:pt x="33" y="0"/>
                  </a:cubicBezTo>
                  <a:cubicBezTo>
                    <a:pt x="12" y="0"/>
                    <a:pt x="12" y="0"/>
                    <a:pt x="12" y="0"/>
                  </a:cubicBezTo>
                  <a:cubicBezTo>
                    <a:pt x="12" y="180"/>
                    <a:pt x="12" y="180"/>
                    <a:pt x="12" y="180"/>
                  </a:cubicBezTo>
                  <a:cubicBezTo>
                    <a:pt x="5" y="180"/>
                    <a:pt x="5" y="180"/>
                    <a:pt x="5" y="180"/>
                  </a:cubicBezTo>
                  <a:cubicBezTo>
                    <a:pt x="2" y="180"/>
                    <a:pt x="0" y="182"/>
                    <a:pt x="0" y="186"/>
                  </a:cubicBezTo>
                  <a:cubicBezTo>
                    <a:pt x="0" y="226"/>
                    <a:pt x="0" y="226"/>
                    <a:pt x="0" y="226"/>
                  </a:cubicBezTo>
                  <a:cubicBezTo>
                    <a:pt x="45" y="226"/>
                    <a:pt x="45" y="226"/>
                    <a:pt x="45" y="226"/>
                  </a:cubicBezTo>
                  <a:cubicBezTo>
                    <a:pt x="45" y="186"/>
                    <a:pt x="45" y="186"/>
                    <a:pt x="45" y="186"/>
                  </a:cubicBezTo>
                  <a:cubicBezTo>
                    <a:pt x="45" y="182"/>
                    <a:pt x="42" y="180"/>
                    <a:pt x="39" y="180"/>
                  </a:cubicBezTo>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58" name="Freeform 59"/>
            <p:cNvSpPr>
              <a:spLocks/>
            </p:cNvSpPr>
            <p:nvPr/>
          </p:nvSpPr>
          <p:spPr bwMode="auto">
            <a:xfrm>
              <a:off x="7504" y="642"/>
              <a:ext cx="10" cy="104"/>
            </a:xfrm>
            <a:custGeom>
              <a:avLst/>
              <a:gdLst>
                <a:gd name="T0" fmla="*/ 14 w 20"/>
                <a:gd name="T1" fmla="*/ 180 h 226"/>
                <a:gd name="T2" fmla="*/ 8 w 20"/>
                <a:gd name="T3" fmla="*/ 180 h 226"/>
                <a:gd name="T4" fmla="*/ 8 w 20"/>
                <a:gd name="T5" fmla="*/ 0 h 226"/>
                <a:gd name="T6" fmla="*/ 0 w 20"/>
                <a:gd name="T7" fmla="*/ 0 h 226"/>
                <a:gd name="T8" fmla="*/ 0 w 20"/>
                <a:gd name="T9" fmla="*/ 180 h 226"/>
                <a:gd name="T10" fmla="*/ 6 w 20"/>
                <a:gd name="T11" fmla="*/ 180 h 226"/>
                <a:gd name="T12" fmla="*/ 12 w 20"/>
                <a:gd name="T13" fmla="*/ 186 h 226"/>
                <a:gd name="T14" fmla="*/ 12 w 20"/>
                <a:gd name="T15" fmla="*/ 226 h 226"/>
                <a:gd name="T16" fmla="*/ 20 w 20"/>
                <a:gd name="T17" fmla="*/ 226 h 226"/>
                <a:gd name="T18" fmla="*/ 20 w 20"/>
                <a:gd name="T19" fmla="*/ 186 h 226"/>
                <a:gd name="T20" fmla="*/ 14 w 20"/>
                <a:gd name="T21" fmla="*/ 180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 h="226">
                  <a:moveTo>
                    <a:pt x="14" y="180"/>
                  </a:moveTo>
                  <a:cubicBezTo>
                    <a:pt x="8" y="180"/>
                    <a:pt x="8" y="180"/>
                    <a:pt x="8" y="180"/>
                  </a:cubicBezTo>
                  <a:cubicBezTo>
                    <a:pt x="8" y="0"/>
                    <a:pt x="8" y="0"/>
                    <a:pt x="8" y="0"/>
                  </a:cubicBezTo>
                  <a:cubicBezTo>
                    <a:pt x="0" y="0"/>
                    <a:pt x="0" y="0"/>
                    <a:pt x="0" y="0"/>
                  </a:cubicBezTo>
                  <a:cubicBezTo>
                    <a:pt x="0" y="180"/>
                    <a:pt x="0" y="180"/>
                    <a:pt x="0" y="180"/>
                  </a:cubicBezTo>
                  <a:cubicBezTo>
                    <a:pt x="6" y="180"/>
                    <a:pt x="6" y="180"/>
                    <a:pt x="6" y="180"/>
                  </a:cubicBezTo>
                  <a:cubicBezTo>
                    <a:pt x="9" y="180"/>
                    <a:pt x="12" y="182"/>
                    <a:pt x="12" y="186"/>
                  </a:cubicBezTo>
                  <a:cubicBezTo>
                    <a:pt x="12" y="226"/>
                    <a:pt x="12" y="226"/>
                    <a:pt x="12" y="226"/>
                  </a:cubicBezTo>
                  <a:cubicBezTo>
                    <a:pt x="20" y="226"/>
                    <a:pt x="20" y="226"/>
                    <a:pt x="20" y="226"/>
                  </a:cubicBezTo>
                  <a:cubicBezTo>
                    <a:pt x="20" y="186"/>
                    <a:pt x="20" y="186"/>
                    <a:pt x="20" y="186"/>
                  </a:cubicBezTo>
                  <a:cubicBezTo>
                    <a:pt x="20" y="182"/>
                    <a:pt x="17" y="180"/>
                    <a:pt x="14" y="180"/>
                  </a:cubicBez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59" name="Freeform 60"/>
            <p:cNvSpPr>
              <a:spLocks/>
            </p:cNvSpPr>
            <p:nvPr/>
          </p:nvSpPr>
          <p:spPr bwMode="auto">
            <a:xfrm>
              <a:off x="7492" y="642"/>
              <a:ext cx="9" cy="104"/>
            </a:xfrm>
            <a:custGeom>
              <a:avLst/>
              <a:gdLst>
                <a:gd name="T0" fmla="*/ 19 w 19"/>
                <a:gd name="T1" fmla="*/ 0 h 226"/>
                <a:gd name="T2" fmla="*/ 12 w 19"/>
                <a:gd name="T3" fmla="*/ 0 h 226"/>
                <a:gd name="T4" fmla="*/ 12 w 19"/>
                <a:gd name="T5" fmla="*/ 180 h 226"/>
                <a:gd name="T6" fmla="*/ 5 w 19"/>
                <a:gd name="T7" fmla="*/ 180 h 226"/>
                <a:gd name="T8" fmla="*/ 0 w 19"/>
                <a:gd name="T9" fmla="*/ 186 h 226"/>
                <a:gd name="T10" fmla="*/ 0 w 19"/>
                <a:gd name="T11" fmla="*/ 226 h 226"/>
                <a:gd name="T12" fmla="*/ 7 w 19"/>
                <a:gd name="T13" fmla="*/ 226 h 226"/>
                <a:gd name="T14" fmla="*/ 7 w 19"/>
                <a:gd name="T15" fmla="*/ 186 h 226"/>
                <a:gd name="T16" fmla="*/ 13 w 19"/>
                <a:gd name="T17" fmla="*/ 180 h 226"/>
                <a:gd name="T18" fmla="*/ 19 w 19"/>
                <a:gd name="T19" fmla="*/ 180 h 226"/>
                <a:gd name="T20" fmla="*/ 19 w 19"/>
                <a:gd name="T21" fmla="*/ 0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 h="226">
                  <a:moveTo>
                    <a:pt x="19" y="0"/>
                  </a:moveTo>
                  <a:cubicBezTo>
                    <a:pt x="12" y="0"/>
                    <a:pt x="12" y="0"/>
                    <a:pt x="12" y="0"/>
                  </a:cubicBezTo>
                  <a:cubicBezTo>
                    <a:pt x="12" y="180"/>
                    <a:pt x="12" y="180"/>
                    <a:pt x="12" y="180"/>
                  </a:cubicBezTo>
                  <a:cubicBezTo>
                    <a:pt x="5" y="180"/>
                    <a:pt x="5" y="180"/>
                    <a:pt x="5" y="180"/>
                  </a:cubicBezTo>
                  <a:cubicBezTo>
                    <a:pt x="2" y="180"/>
                    <a:pt x="0" y="182"/>
                    <a:pt x="0" y="186"/>
                  </a:cubicBezTo>
                  <a:cubicBezTo>
                    <a:pt x="0" y="226"/>
                    <a:pt x="0" y="226"/>
                    <a:pt x="0" y="226"/>
                  </a:cubicBezTo>
                  <a:cubicBezTo>
                    <a:pt x="7" y="226"/>
                    <a:pt x="7" y="226"/>
                    <a:pt x="7" y="226"/>
                  </a:cubicBezTo>
                  <a:cubicBezTo>
                    <a:pt x="7" y="186"/>
                    <a:pt x="7" y="186"/>
                    <a:pt x="7" y="186"/>
                  </a:cubicBezTo>
                  <a:cubicBezTo>
                    <a:pt x="7" y="182"/>
                    <a:pt x="10" y="180"/>
                    <a:pt x="13" y="180"/>
                  </a:cubicBezTo>
                  <a:cubicBezTo>
                    <a:pt x="19" y="180"/>
                    <a:pt x="19" y="180"/>
                    <a:pt x="19" y="180"/>
                  </a:cubicBezTo>
                  <a:cubicBezTo>
                    <a:pt x="19" y="0"/>
                    <a:pt x="19" y="0"/>
                    <a:pt x="19" y="0"/>
                  </a:cubicBezTo>
                </a:path>
              </a:pathLst>
            </a:custGeom>
            <a:solidFill>
              <a:srgbClr val="FFC7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60" name="Freeform 61"/>
            <p:cNvSpPr>
              <a:spLocks/>
            </p:cNvSpPr>
            <p:nvPr/>
          </p:nvSpPr>
          <p:spPr bwMode="auto">
            <a:xfrm>
              <a:off x="7240" y="391"/>
              <a:ext cx="85" cy="81"/>
            </a:xfrm>
            <a:custGeom>
              <a:avLst/>
              <a:gdLst>
                <a:gd name="T0" fmla="*/ 85 w 85"/>
                <a:gd name="T1" fmla="*/ 53 h 81"/>
                <a:gd name="T2" fmla="*/ 56 w 85"/>
                <a:gd name="T3" fmla="*/ 81 h 81"/>
                <a:gd name="T4" fmla="*/ 0 w 85"/>
                <a:gd name="T5" fmla="*/ 28 h 81"/>
                <a:gd name="T6" fmla="*/ 30 w 85"/>
                <a:gd name="T7" fmla="*/ 0 h 81"/>
                <a:gd name="T8" fmla="*/ 85 w 85"/>
                <a:gd name="T9" fmla="*/ 53 h 81"/>
              </a:gdLst>
              <a:ahLst/>
              <a:cxnLst>
                <a:cxn ang="0">
                  <a:pos x="T0" y="T1"/>
                </a:cxn>
                <a:cxn ang="0">
                  <a:pos x="T2" y="T3"/>
                </a:cxn>
                <a:cxn ang="0">
                  <a:pos x="T4" y="T5"/>
                </a:cxn>
                <a:cxn ang="0">
                  <a:pos x="T6" y="T7"/>
                </a:cxn>
                <a:cxn ang="0">
                  <a:pos x="T8" y="T9"/>
                </a:cxn>
              </a:cxnLst>
              <a:rect l="0" t="0" r="r" b="b"/>
              <a:pathLst>
                <a:path w="85" h="81">
                  <a:moveTo>
                    <a:pt x="85" y="53"/>
                  </a:moveTo>
                  <a:lnTo>
                    <a:pt x="56" y="81"/>
                  </a:lnTo>
                  <a:lnTo>
                    <a:pt x="0" y="28"/>
                  </a:lnTo>
                  <a:lnTo>
                    <a:pt x="30" y="0"/>
                  </a:lnTo>
                  <a:lnTo>
                    <a:pt x="85" y="53"/>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61" name="Freeform 62"/>
            <p:cNvSpPr>
              <a:spLocks/>
            </p:cNvSpPr>
            <p:nvPr/>
          </p:nvSpPr>
          <p:spPr bwMode="auto">
            <a:xfrm>
              <a:off x="7063" y="221"/>
              <a:ext cx="202" cy="194"/>
            </a:xfrm>
            <a:custGeom>
              <a:avLst/>
              <a:gdLst>
                <a:gd name="T0" fmla="*/ 415 w 419"/>
                <a:gd name="T1" fmla="*/ 379 h 419"/>
                <a:gd name="T2" fmla="*/ 415 w 419"/>
                <a:gd name="T3" fmla="*/ 392 h 419"/>
                <a:gd name="T4" fmla="*/ 392 w 419"/>
                <a:gd name="T5" fmla="*/ 415 h 419"/>
                <a:gd name="T6" fmla="*/ 380 w 419"/>
                <a:gd name="T7" fmla="*/ 415 h 419"/>
                <a:gd name="T8" fmla="*/ 3 w 419"/>
                <a:gd name="T9" fmla="*/ 39 h 419"/>
                <a:gd name="T10" fmla="*/ 3 w 419"/>
                <a:gd name="T11" fmla="*/ 27 h 419"/>
                <a:gd name="T12" fmla="*/ 27 w 419"/>
                <a:gd name="T13" fmla="*/ 3 h 419"/>
                <a:gd name="T14" fmla="*/ 39 w 419"/>
                <a:gd name="T15" fmla="*/ 3 h 419"/>
                <a:gd name="T16" fmla="*/ 415 w 419"/>
                <a:gd name="T17" fmla="*/ 379 h 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9" h="419">
                  <a:moveTo>
                    <a:pt x="415" y="379"/>
                  </a:moveTo>
                  <a:cubicBezTo>
                    <a:pt x="419" y="383"/>
                    <a:pt x="419" y="388"/>
                    <a:pt x="415" y="392"/>
                  </a:cubicBezTo>
                  <a:cubicBezTo>
                    <a:pt x="392" y="415"/>
                    <a:pt x="392" y="415"/>
                    <a:pt x="392" y="415"/>
                  </a:cubicBezTo>
                  <a:cubicBezTo>
                    <a:pt x="388" y="419"/>
                    <a:pt x="383" y="419"/>
                    <a:pt x="380" y="415"/>
                  </a:cubicBezTo>
                  <a:cubicBezTo>
                    <a:pt x="3" y="39"/>
                    <a:pt x="3" y="39"/>
                    <a:pt x="3" y="39"/>
                  </a:cubicBezTo>
                  <a:cubicBezTo>
                    <a:pt x="0" y="35"/>
                    <a:pt x="0" y="30"/>
                    <a:pt x="3" y="27"/>
                  </a:cubicBezTo>
                  <a:cubicBezTo>
                    <a:pt x="27" y="3"/>
                    <a:pt x="27" y="3"/>
                    <a:pt x="27" y="3"/>
                  </a:cubicBezTo>
                  <a:cubicBezTo>
                    <a:pt x="30" y="0"/>
                    <a:pt x="36" y="0"/>
                    <a:pt x="39" y="3"/>
                  </a:cubicBezTo>
                  <a:lnTo>
                    <a:pt x="415" y="379"/>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62" name="Freeform 63"/>
            <p:cNvSpPr>
              <a:spLocks/>
            </p:cNvSpPr>
            <p:nvPr/>
          </p:nvSpPr>
          <p:spPr bwMode="auto">
            <a:xfrm>
              <a:off x="7281" y="430"/>
              <a:ext cx="372" cy="356"/>
            </a:xfrm>
            <a:custGeom>
              <a:avLst/>
              <a:gdLst>
                <a:gd name="T0" fmla="*/ 372 w 372"/>
                <a:gd name="T1" fmla="*/ 316 h 356"/>
                <a:gd name="T2" fmla="*/ 330 w 372"/>
                <a:gd name="T3" fmla="*/ 356 h 356"/>
                <a:gd name="T4" fmla="*/ 0 w 372"/>
                <a:gd name="T5" fmla="*/ 39 h 356"/>
                <a:gd name="T6" fmla="*/ 41 w 372"/>
                <a:gd name="T7" fmla="*/ 0 h 356"/>
                <a:gd name="T8" fmla="*/ 372 w 372"/>
                <a:gd name="T9" fmla="*/ 316 h 356"/>
              </a:gdLst>
              <a:ahLst/>
              <a:cxnLst>
                <a:cxn ang="0">
                  <a:pos x="T0" y="T1"/>
                </a:cxn>
                <a:cxn ang="0">
                  <a:pos x="T2" y="T3"/>
                </a:cxn>
                <a:cxn ang="0">
                  <a:pos x="T4" y="T5"/>
                </a:cxn>
                <a:cxn ang="0">
                  <a:pos x="T6" y="T7"/>
                </a:cxn>
                <a:cxn ang="0">
                  <a:pos x="T8" y="T9"/>
                </a:cxn>
              </a:cxnLst>
              <a:rect l="0" t="0" r="r" b="b"/>
              <a:pathLst>
                <a:path w="372" h="356">
                  <a:moveTo>
                    <a:pt x="372" y="316"/>
                  </a:moveTo>
                  <a:lnTo>
                    <a:pt x="330" y="356"/>
                  </a:lnTo>
                  <a:lnTo>
                    <a:pt x="0" y="39"/>
                  </a:lnTo>
                  <a:lnTo>
                    <a:pt x="41" y="0"/>
                  </a:lnTo>
                  <a:lnTo>
                    <a:pt x="372" y="316"/>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63" name="Freeform 64"/>
            <p:cNvSpPr>
              <a:spLocks/>
            </p:cNvSpPr>
            <p:nvPr/>
          </p:nvSpPr>
          <p:spPr bwMode="auto">
            <a:xfrm>
              <a:off x="7236" y="387"/>
              <a:ext cx="38" cy="35"/>
            </a:xfrm>
            <a:custGeom>
              <a:avLst/>
              <a:gdLst>
                <a:gd name="T0" fmla="*/ 9 w 79"/>
                <a:gd name="T1" fmla="*/ 77 h 77"/>
                <a:gd name="T2" fmla="*/ 4 w 79"/>
                <a:gd name="T3" fmla="*/ 75 h 77"/>
                <a:gd name="T4" fmla="*/ 4 w 79"/>
                <a:gd name="T5" fmla="*/ 64 h 77"/>
                <a:gd name="T6" fmla="*/ 64 w 79"/>
                <a:gd name="T7" fmla="*/ 3 h 77"/>
                <a:gd name="T8" fmla="*/ 75 w 79"/>
                <a:gd name="T9" fmla="*/ 3 h 77"/>
                <a:gd name="T10" fmla="*/ 75 w 79"/>
                <a:gd name="T11" fmla="*/ 15 h 77"/>
                <a:gd name="T12" fmla="*/ 15 w 79"/>
                <a:gd name="T13" fmla="*/ 75 h 77"/>
                <a:gd name="T14" fmla="*/ 9 w 79"/>
                <a:gd name="T15" fmla="*/ 77 h 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9" h="77">
                  <a:moveTo>
                    <a:pt x="9" y="77"/>
                  </a:moveTo>
                  <a:cubicBezTo>
                    <a:pt x="7" y="77"/>
                    <a:pt x="5" y="77"/>
                    <a:pt x="4" y="75"/>
                  </a:cubicBezTo>
                  <a:cubicBezTo>
                    <a:pt x="0" y="72"/>
                    <a:pt x="0" y="67"/>
                    <a:pt x="4" y="64"/>
                  </a:cubicBezTo>
                  <a:cubicBezTo>
                    <a:pt x="64" y="3"/>
                    <a:pt x="64" y="3"/>
                    <a:pt x="64" y="3"/>
                  </a:cubicBezTo>
                  <a:cubicBezTo>
                    <a:pt x="67" y="0"/>
                    <a:pt x="72" y="0"/>
                    <a:pt x="75" y="3"/>
                  </a:cubicBezTo>
                  <a:cubicBezTo>
                    <a:pt x="79" y="6"/>
                    <a:pt x="79" y="12"/>
                    <a:pt x="75" y="15"/>
                  </a:cubicBezTo>
                  <a:cubicBezTo>
                    <a:pt x="15" y="75"/>
                    <a:pt x="15" y="75"/>
                    <a:pt x="15" y="75"/>
                  </a:cubicBezTo>
                  <a:cubicBezTo>
                    <a:pt x="13" y="77"/>
                    <a:pt x="11" y="77"/>
                    <a:pt x="9" y="77"/>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64" name="Freeform 65"/>
            <p:cNvSpPr>
              <a:spLocks/>
            </p:cNvSpPr>
            <p:nvPr/>
          </p:nvSpPr>
          <p:spPr bwMode="auto">
            <a:xfrm>
              <a:off x="7142" y="297"/>
              <a:ext cx="28" cy="26"/>
            </a:xfrm>
            <a:custGeom>
              <a:avLst/>
              <a:gdLst>
                <a:gd name="T0" fmla="*/ 9 w 58"/>
                <a:gd name="T1" fmla="*/ 57 h 57"/>
                <a:gd name="T2" fmla="*/ 3 w 58"/>
                <a:gd name="T3" fmla="*/ 55 h 57"/>
                <a:gd name="T4" fmla="*/ 3 w 58"/>
                <a:gd name="T5" fmla="*/ 44 h 57"/>
                <a:gd name="T6" fmla="*/ 44 w 58"/>
                <a:gd name="T7" fmla="*/ 3 h 57"/>
                <a:gd name="T8" fmla="*/ 55 w 58"/>
                <a:gd name="T9" fmla="*/ 3 h 57"/>
                <a:gd name="T10" fmla="*/ 55 w 58"/>
                <a:gd name="T11" fmla="*/ 14 h 57"/>
                <a:gd name="T12" fmla="*/ 15 w 58"/>
                <a:gd name="T13" fmla="*/ 55 h 57"/>
                <a:gd name="T14" fmla="*/ 9 w 58"/>
                <a:gd name="T15" fmla="*/ 57 h 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8" h="57">
                  <a:moveTo>
                    <a:pt x="9" y="57"/>
                  </a:moveTo>
                  <a:cubicBezTo>
                    <a:pt x="7" y="57"/>
                    <a:pt x="5" y="56"/>
                    <a:pt x="3" y="55"/>
                  </a:cubicBezTo>
                  <a:cubicBezTo>
                    <a:pt x="0" y="52"/>
                    <a:pt x="0" y="47"/>
                    <a:pt x="3" y="44"/>
                  </a:cubicBezTo>
                  <a:cubicBezTo>
                    <a:pt x="44" y="3"/>
                    <a:pt x="44" y="3"/>
                    <a:pt x="44" y="3"/>
                  </a:cubicBezTo>
                  <a:cubicBezTo>
                    <a:pt x="47" y="0"/>
                    <a:pt x="52" y="0"/>
                    <a:pt x="55" y="3"/>
                  </a:cubicBezTo>
                  <a:cubicBezTo>
                    <a:pt x="58" y="6"/>
                    <a:pt x="58" y="11"/>
                    <a:pt x="55" y="14"/>
                  </a:cubicBezTo>
                  <a:cubicBezTo>
                    <a:pt x="15" y="55"/>
                    <a:pt x="15" y="55"/>
                    <a:pt x="15" y="55"/>
                  </a:cubicBezTo>
                  <a:cubicBezTo>
                    <a:pt x="13" y="56"/>
                    <a:pt x="11" y="57"/>
                    <a:pt x="9" y="57"/>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65" name="Freeform 66"/>
            <p:cNvSpPr>
              <a:spLocks/>
            </p:cNvSpPr>
            <p:nvPr/>
          </p:nvSpPr>
          <p:spPr bwMode="auto">
            <a:xfrm>
              <a:off x="7275" y="424"/>
              <a:ext cx="54" cy="51"/>
            </a:xfrm>
            <a:custGeom>
              <a:avLst/>
              <a:gdLst>
                <a:gd name="T0" fmla="*/ 9 w 111"/>
                <a:gd name="T1" fmla="*/ 110 h 110"/>
                <a:gd name="T2" fmla="*/ 3 w 111"/>
                <a:gd name="T3" fmla="*/ 108 h 110"/>
                <a:gd name="T4" fmla="*/ 3 w 111"/>
                <a:gd name="T5" fmla="*/ 96 h 110"/>
                <a:gd name="T6" fmla="*/ 96 w 111"/>
                <a:gd name="T7" fmla="*/ 3 h 110"/>
                <a:gd name="T8" fmla="*/ 108 w 111"/>
                <a:gd name="T9" fmla="*/ 3 h 110"/>
                <a:gd name="T10" fmla="*/ 108 w 111"/>
                <a:gd name="T11" fmla="*/ 15 h 110"/>
                <a:gd name="T12" fmla="*/ 15 w 111"/>
                <a:gd name="T13" fmla="*/ 108 h 110"/>
                <a:gd name="T14" fmla="*/ 9 w 111"/>
                <a:gd name="T15" fmla="*/ 110 h 1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1" h="110">
                  <a:moveTo>
                    <a:pt x="9" y="110"/>
                  </a:moveTo>
                  <a:cubicBezTo>
                    <a:pt x="7" y="110"/>
                    <a:pt x="5" y="109"/>
                    <a:pt x="3" y="108"/>
                  </a:cubicBezTo>
                  <a:cubicBezTo>
                    <a:pt x="0" y="104"/>
                    <a:pt x="0" y="99"/>
                    <a:pt x="3" y="96"/>
                  </a:cubicBezTo>
                  <a:cubicBezTo>
                    <a:pt x="96" y="3"/>
                    <a:pt x="96" y="3"/>
                    <a:pt x="96" y="3"/>
                  </a:cubicBezTo>
                  <a:cubicBezTo>
                    <a:pt x="100" y="0"/>
                    <a:pt x="105" y="0"/>
                    <a:pt x="108" y="3"/>
                  </a:cubicBezTo>
                  <a:cubicBezTo>
                    <a:pt x="111" y="6"/>
                    <a:pt x="111" y="11"/>
                    <a:pt x="108" y="15"/>
                  </a:cubicBezTo>
                  <a:cubicBezTo>
                    <a:pt x="15" y="108"/>
                    <a:pt x="15" y="108"/>
                    <a:pt x="15" y="108"/>
                  </a:cubicBezTo>
                  <a:cubicBezTo>
                    <a:pt x="13" y="109"/>
                    <a:pt x="11" y="110"/>
                    <a:pt x="9" y="110"/>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66" name="Freeform 67"/>
            <p:cNvSpPr>
              <a:spLocks/>
            </p:cNvSpPr>
            <p:nvPr/>
          </p:nvSpPr>
          <p:spPr bwMode="auto">
            <a:xfrm>
              <a:off x="7311" y="433"/>
              <a:ext cx="342" cy="317"/>
            </a:xfrm>
            <a:custGeom>
              <a:avLst/>
              <a:gdLst>
                <a:gd name="T0" fmla="*/ 342 w 342"/>
                <a:gd name="T1" fmla="*/ 313 h 317"/>
                <a:gd name="T2" fmla="*/ 338 w 342"/>
                <a:gd name="T3" fmla="*/ 317 h 317"/>
                <a:gd name="T4" fmla="*/ 0 w 342"/>
                <a:gd name="T5" fmla="*/ 14 h 317"/>
                <a:gd name="T6" fmla="*/ 14 w 342"/>
                <a:gd name="T7" fmla="*/ 0 h 317"/>
                <a:gd name="T8" fmla="*/ 342 w 342"/>
                <a:gd name="T9" fmla="*/ 313 h 317"/>
              </a:gdLst>
              <a:ahLst/>
              <a:cxnLst>
                <a:cxn ang="0">
                  <a:pos x="T0" y="T1"/>
                </a:cxn>
                <a:cxn ang="0">
                  <a:pos x="T2" y="T3"/>
                </a:cxn>
                <a:cxn ang="0">
                  <a:pos x="T4" y="T5"/>
                </a:cxn>
                <a:cxn ang="0">
                  <a:pos x="T6" y="T7"/>
                </a:cxn>
                <a:cxn ang="0">
                  <a:pos x="T8" y="T9"/>
                </a:cxn>
              </a:cxnLst>
              <a:rect l="0" t="0" r="r" b="b"/>
              <a:pathLst>
                <a:path w="342" h="317">
                  <a:moveTo>
                    <a:pt x="342" y="313"/>
                  </a:moveTo>
                  <a:lnTo>
                    <a:pt x="338" y="317"/>
                  </a:lnTo>
                  <a:lnTo>
                    <a:pt x="0" y="14"/>
                  </a:lnTo>
                  <a:lnTo>
                    <a:pt x="14" y="0"/>
                  </a:lnTo>
                  <a:lnTo>
                    <a:pt x="342" y="313"/>
                  </a:ln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67" name="Freeform 68"/>
            <p:cNvSpPr>
              <a:spLocks/>
            </p:cNvSpPr>
            <p:nvPr/>
          </p:nvSpPr>
          <p:spPr bwMode="auto">
            <a:xfrm>
              <a:off x="7284" y="458"/>
              <a:ext cx="331" cy="328"/>
            </a:xfrm>
            <a:custGeom>
              <a:avLst/>
              <a:gdLst>
                <a:gd name="T0" fmla="*/ 327 w 331"/>
                <a:gd name="T1" fmla="*/ 328 h 328"/>
                <a:gd name="T2" fmla="*/ 331 w 331"/>
                <a:gd name="T3" fmla="*/ 325 h 328"/>
                <a:gd name="T4" fmla="*/ 15 w 331"/>
                <a:gd name="T5" fmla="*/ 0 h 328"/>
                <a:gd name="T6" fmla="*/ 0 w 331"/>
                <a:gd name="T7" fmla="*/ 14 h 328"/>
                <a:gd name="T8" fmla="*/ 327 w 331"/>
                <a:gd name="T9" fmla="*/ 328 h 328"/>
              </a:gdLst>
              <a:ahLst/>
              <a:cxnLst>
                <a:cxn ang="0">
                  <a:pos x="T0" y="T1"/>
                </a:cxn>
                <a:cxn ang="0">
                  <a:pos x="T2" y="T3"/>
                </a:cxn>
                <a:cxn ang="0">
                  <a:pos x="T4" y="T5"/>
                </a:cxn>
                <a:cxn ang="0">
                  <a:pos x="T6" y="T7"/>
                </a:cxn>
                <a:cxn ang="0">
                  <a:pos x="T8" y="T9"/>
                </a:cxn>
              </a:cxnLst>
              <a:rect l="0" t="0" r="r" b="b"/>
              <a:pathLst>
                <a:path w="331" h="328">
                  <a:moveTo>
                    <a:pt x="327" y="328"/>
                  </a:moveTo>
                  <a:lnTo>
                    <a:pt x="331" y="325"/>
                  </a:lnTo>
                  <a:lnTo>
                    <a:pt x="15" y="0"/>
                  </a:lnTo>
                  <a:lnTo>
                    <a:pt x="0" y="14"/>
                  </a:lnTo>
                  <a:lnTo>
                    <a:pt x="327" y="328"/>
                  </a:lnTo>
                  <a:close/>
                </a:path>
              </a:pathLst>
            </a:custGeom>
            <a:solidFill>
              <a:srgbClr val="DB7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68" name="Freeform 69"/>
            <p:cNvSpPr>
              <a:spLocks/>
            </p:cNvSpPr>
            <p:nvPr/>
          </p:nvSpPr>
          <p:spPr bwMode="auto">
            <a:xfrm>
              <a:off x="7431" y="746"/>
              <a:ext cx="232" cy="32"/>
            </a:xfrm>
            <a:custGeom>
              <a:avLst/>
              <a:gdLst>
                <a:gd name="T0" fmla="*/ 481 w 481"/>
                <a:gd name="T1" fmla="*/ 14 h 69"/>
                <a:gd name="T2" fmla="*/ 467 w 481"/>
                <a:gd name="T3" fmla="*/ 0 h 69"/>
                <a:gd name="T4" fmla="*/ 15 w 481"/>
                <a:gd name="T5" fmla="*/ 0 h 69"/>
                <a:gd name="T6" fmla="*/ 0 w 481"/>
                <a:gd name="T7" fmla="*/ 14 h 69"/>
                <a:gd name="T8" fmla="*/ 0 w 481"/>
                <a:gd name="T9" fmla="*/ 55 h 69"/>
                <a:gd name="T10" fmla="*/ 15 w 481"/>
                <a:gd name="T11" fmla="*/ 69 h 69"/>
                <a:gd name="T12" fmla="*/ 467 w 481"/>
                <a:gd name="T13" fmla="*/ 69 h 69"/>
                <a:gd name="T14" fmla="*/ 481 w 481"/>
                <a:gd name="T15" fmla="*/ 55 h 69"/>
                <a:gd name="T16" fmla="*/ 481 w 481"/>
                <a:gd name="T17" fmla="*/ 14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1" h="69">
                  <a:moveTo>
                    <a:pt x="481" y="14"/>
                  </a:moveTo>
                  <a:cubicBezTo>
                    <a:pt x="481" y="6"/>
                    <a:pt x="475" y="0"/>
                    <a:pt x="467" y="0"/>
                  </a:cubicBezTo>
                  <a:cubicBezTo>
                    <a:pt x="15" y="0"/>
                    <a:pt x="15" y="0"/>
                    <a:pt x="15" y="0"/>
                  </a:cubicBezTo>
                  <a:cubicBezTo>
                    <a:pt x="7" y="0"/>
                    <a:pt x="0" y="6"/>
                    <a:pt x="0" y="14"/>
                  </a:cubicBezTo>
                  <a:cubicBezTo>
                    <a:pt x="0" y="55"/>
                    <a:pt x="0" y="55"/>
                    <a:pt x="0" y="55"/>
                  </a:cubicBezTo>
                  <a:cubicBezTo>
                    <a:pt x="0" y="63"/>
                    <a:pt x="7" y="69"/>
                    <a:pt x="15" y="69"/>
                  </a:cubicBezTo>
                  <a:cubicBezTo>
                    <a:pt x="467" y="69"/>
                    <a:pt x="467" y="69"/>
                    <a:pt x="467" y="69"/>
                  </a:cubicBezTo>
                  <a:cubicBezTo>
                    <a:pt x="475" y="69"/>
                    <a:pt x="481" y="63"/>
                    <a:pt x="481" y="55"/>
                  </a:cubicBezTo>
                  <a:lnTo>
                    <a:pt x="481" y="14"/>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69" name="Oval 70"/>
            <p:cNvSpPr>
              <a:spLocks noChangeArrowheads="1"/>
            </p:cNvSpPr>
            <p:nvPr/>
          </p:nvSpPr>
          <p:spPr bwMode="auto">
            <a:xfrm>
              <a:off x="7325" y="788"/>
              <a:ext cx="67" cy="63"/>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70" name="Oval 71"/>
            <p:cNvSpPr>
              <a:spLocks noChangeArrowheads="1"/>
            </p:cNvSpPr>
            <p:nvPr/>
          </p:nvSpPr>
          <p:spPr bwMode="auto">
            <a:xfrm>
              <a:off x="7459" y="788"/>
              <a:ext cx="66" cy="63"/>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71" name="Oval 72"/>
            <p:cNvSpPr>
              <a:spLocks noChangeArrowheads="1"/>
            </p:cNvSpPr>
            <p:nvPr/>
          </p:nvSpPr>
          <p:spPr bwMode="auto">
            <a:xfrm>
              <a:off x="7560" y="788"/>
              <a:ext cx="66" cy="63"/>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72" name="Freeform 73"/>
            <p:cNvSpPr>
              <a:spLocks/>
            </p:cNvSpPr>
            <p:nvPr/>
          </p:nvSpPr>
          <p:spPr bwMode="auto">
            <a:xfrm>
              <a:off x="7278" y="683"/>
              <a:ext cx="119" cy="136"/>
            </a:xfrm>
            <a:custGeom>
              <a:avLst/>
              <a:gdLst>
                <a:gd name="T0" fmla="*/ 247 w 247"/>
                <a:gd name="T1" fmla="*/ 0 h 295"/>
                <a:gd name="T2" fmla="*/ 66 w 247"/>
                <a:gd name="T3" fmla="*/ 0 h 295"/>
                <a:gd name="T4" fmla="*/ 16 w 247"/>
                <a:gd name="T5" fmla="*/ 295 h 295"/>
                <a:gd name="T6" fmla="*/ 197 w 247"/>
                <a:gd name="T7" fmla="*/ 295 h 295"/>
                <a:gd name="T8" fmla="*/ 247 w 247"/>
                <a:gd name="T9" fmla="*/ 0 h 295"/>
              </a:gdLst>
              <a:ahLst/>
              <a:cxnLst>
                <a:cxn ang="0">
                  <a:pos x="T0" y="T1"/>
                </a:cxn>
                <a:cxn ang="0">
                  <a:pos x="T2" y="T3"/>
                </a:cxn>
                <a:cxn ang="0">
                  <a:pos x="T4" y="T5"/>
                </a:cxn>
                <a:cxn ang="0">
                  <a:pos x="T6" y="T7"/>
                </a:cxn>
                <a:cxn ang="0">
                  <a:pos x="T8" y="T9"/>
                </a:cxn>
              </a:cxnLst>
              <a:rect l="0" t="0" r="r" b="b"/>
              <a:pathLst>
                <a:path w="247" h="295">
                  <a:moveTo>
                    <a:pt x="247" y="0"/>
                  </a:moveTo>
                  <a:cubicBezTo>
                    <a:pt x="193" y="0"/>
                    <a:pt x="97" y="0"/>
                    <a:pt x="66" y="0"/>
                  </a:cubicBezTo>
                  <a:cubicBezTo>
                    <a:pt x="0" y="76"/>
                    <a:pt x="16" y="295"/>
                    <a:pt x="16" y="295"/>
                  </a:cubicBezTo>
                  <a:cubicBezTo>
                    <a:pt x="197" y="295"/>
                    <a:pt x="197" y="295"/>
                    <a:pt x="197" y="295"/>
                  </a:cubicBezTo>
                  <a:cubicBezTo>
                    <a:pt x="197" y="295"/>
                    <a:pt x="181" y="76"/>
                    <a:pt x="247" y="0"/>
                  </a:cubicBez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73" name="Freeform 74"/>
            <p:cNvSpPr>
              <a:spLocks/>
            </p:cNvSpPr>
            <p:nvPr/>
          </p:nvSpPr>
          <p:spPr bwMode="auto">
            <a:xfrm>
              <a:off x="7470" y="778"/>
              <a:ext cx="1" cy="1"/>
            </a:xfrm>
            <a:custGeom>
              <a:avLst/>
              <a:gdLst>
                <a:gd name="T0" fmla="*/ 0 w 2"/>
                <a:gd name="T1" fmla="*/ 1 h 1"/>
                <a:gd name="T2" fmla="*/ 2 w 2"/>
                <a:gd name="T3" fmla="*/ 0 h 1"/>
                <a:gd name="T4" fmla="*/ 0 w 2"/>
                <a:gd name="T5" fmla="*/ 0 h 1"/>
                <a:gd name="T6" fmla="*/ 0 w 2"/>
                <a:gd name="T7" fmla="*/ 1 h 1"/>
              </a:gdLst>
              <a:ahLst/>
              <a:cxnLst>
                <a:cxn ang="0">
                  <a:pos x="T0" y="T1"/>
                </a:cxn>
                <a:cxn ang="0">
                  <a:pos x="T2" y="T3"/>
                </a:cxn>
                <a:cxn ang="0">
                  <a:pos x="T4" y="T5"/>
                </a:cxn>
                <a:cxn ang="0">
                  <a:pos x="T6" y="T7"/>
                </a:cxn>
              </a:cxnLst>
              <a:rect l="0" t="0" r="r" b="b"/>
              <a:pathLst>
                <a:path w="2" h="1">
                  <a:moveTo>
                    <a:pt x="0" y="1"/>
                  </a:moveTo>
                  <a:cubicBezTo>
                    <a:pt x="1" y="0"/>
                    <a:pt x="2" y="0"/>
                    <a:pt x="2" y="0"/>
                  </a:cubicBezTo>
                  <a:cubicBezTo>
                    <a:pt x="0" y="0"/>
                    <a:pt x="0" y="0"/>
                    <a:pt x="0" y="0"/>
                  </a:cubicBezTo>
                  <a:lnTo>
                    <a:pt x="0" y="1"/>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74" name="Freeform 75"/>
            <p:cNvSpPr>
              <a:spLocks/>
            </p:cNvSpPr>
            <p:nvPr/>
          </p:nvSpPr>
          <p:spPr bwMode="auto">
            <a:xfrm>
              <a:off x="7395" y="778"/>
              <a:ext cx="1" cy="1"/>
            </a:xfrm>
            <a:custGeom>
              <a:avLst/>
              <a:gdLst>
                <a:gd name="T0" fmla="*/ 0 w 3"/>
                <a:gd name="T1" fmla="*/ 1 h 1"/>
                <a:gd name="T2" fmla="*/ 3 w 3"/>
                <a:gd name="T3" fmla="*/ 0 h 1"/>
                <a:gd name="T4" fmla="*/ 0 w 3"/>
                <a:gd name="T5" fmla="*/ 0 h 1"/>
                <a:gd name="T6" fmla="*/ 0 w 3"/>
                <a:gd name="T7" fmla="*/ 1 h 1"/>
              </a:gdLst>
              <a:ahLst/>
              <a:cxnLst>
                <a:cxn ang="0">
                  <a:pos x="T0" y="T1"/>
                </a:cxn>
                <a:cxn ang="0">
                  <a:pos x="T2" y="T3"/>
                </a:cxn>
                <a:cxn ang="0">
                  <a:pos x="T4" y="T5"/>
                </a:cxn>
                <a:cxn ang="0">
                  <a:pos x="T6" y="T7"/>
                </a:cxn>
              </a:cxnLst>
              <a:rect l="0" t="0" r="r" b="b"/>
              <a:pathLst>
                <a:path w="3" h="1">
                  <a:moveTo>
                    <a:pt x="0" y="1"/>
                  </a:moveTo>
                  <a:cubicBezTo>
                    <a:pt x="1" y="0"/>
                    <a:pt x="2" y="0"/>
                    <a:pt x="3" y="0"/>
                  </a:cubicBezTo>
                  <a:cubicBezTo>
                    <a:pt x="0" y="0"/>
                    <a:pt x="0" y="0"/>
                    <a:pt x="0" y="0"/>
                  </a:cubicBezTo>
                  <a:lnTo>
                    <a:pt x="0" y="1"/>
                  </a:ln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75" name="Freeform 76"/>
            <p:cNvSpPr>
              <a:spLocks/>
            </p:cNvSpPr>
            <p:nvPr/>
          </p:nvSpPr>
          <p:spPr bwMode="auto">
            <a:xfrm>
              <a:off x="7278" y="683"/>
              <a:ext cx="44" cy="136"/>
            </a:xfrm>
            <a:custGeom>
              <a:avLst/>
              <a:gdLst>
                <a:gd name="T0" fmla="*/ 92 w 92"/>
                <a:gd name="T1" fmla="*/ 0 h 295"/>
                <a:gd name="T2" fmla="*/ 66 w 92"/>
                <a:gd name="T3" fmla="*/ 0 h 295"/>
                <a:gd name="T4" fmla="*/ 16 w 92"/>
                <a:gd name="T5" fmla="*/ 295 h 295"/>
                <a:gd name="T6" fmla="*/ 42 w 92"/>
                <a:gd name="T7" fmla="*/ 295 h 295"/>
                <a:gd name="T8" fmla="*/ 92 w 92"/>
                <a:gd name="T9" fmla="*/ 0 h 295"/>
              </a:gdLst>
              <a:ahLst/>
              <a:cxnLst>
                <a:cxn ang="0">
                  <a:pos x="T0" y="T1"/>
                </a:cxn>
                <a:cxn ang="0">
                  <a:pos x="T2" y="T3"/>
                </a:cxn>
                <a:cxn ang="0">
                  <a:pos x="T4" y="T5"/>
                </a:cxn>
                <a:cxn ang="0">
                  <a:pos x="T6" y="T7"/>
                </a:cxn>
                <a:cxn ang="0">
                  <a:pos x="T8" y="T9"/>
                </a:cxn>
              </a:cxnLst>
              <a:rect l="0" t="0" r="r" b="b"/>
              <a:pathLst>
                <a:path w="92" h="295">
                  <a:moveTo>
                    <a:pt x="92" y="0"/>
                  </a:moveTo>
                  <a:cubicBezTo>
                    <a:pt x="82" y="0"/>
                    <a:pt x="73" y="0"/>
                    <a:pt x="66" y="0"/>
                  </a:cubicBezTo>
                  <a:cubicBezTo>
                    <a:pt x="0" y="76"/>
                    <a:pt x="16" y="295"/>
                    <a:pt x="16" y="295"/>
                  </a:cubicBezTo>
                  <a:cubicBezTo>
                    <a:pt x="42" y="295"/>
                    <a:pt x="42" y="295"/>
                    <a:pt x="42" y="295"/>
                  </a:cubicBezTo>
                  <a:cubicBezTo>
                    <a:pt x="42" y="295"/>
                    <a:pt x="26" y="76"/>
                    <a:pt x="92" y="0"/>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76" name="Rectangle 77"/>
            <p:cNvSpPr>
              <a:spLocks noChangeArrowheads="1"/>
            </p:cNvSpPr>
            <p:nvPr/>
          </p:nvSpPr>
          <p:spPr bwMode="auto">
            <a:xfrm>
              <a:off x="7069" y="242"/>
              <a:ext cx="7" cy="233"/>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77" name="Freeform 78"/>
            <p:cNvSpPr>
              <a:spLocks/>
            </p:cNvSpPr>
            <p:nvPr/>
          </p:nvSpPr>
          <p:spPr bwMode="auto">
            <a:xfrm>
              <a:off x="7354" y="683"/>
              <a:ext cx="315" cy="136"/>
            </a:xfrm>
            <a:custGeom>
              <a:avLst/>
              <a:gdLst>
                <a:gd name="T0" fmla="*/ 642 w 656"/>
                <a:gd name="T1" fmla="*/ 206 h 295"/>
                <a:gd name="T2" fmla="*/ 219 w 656"/>
                <a:gd name="T3" fmla="*/ 206 h 295"/>
                <a:gd name="T4" fmla="*/ 217 w 656"/>
                <a:gd name="T5" fmla="*/ 207 h 295"/>
                <a:gd name="T6" fmla="*/ 217 w 656"/>
                <a:gd name="T7" fmla="*/ 0 h 295"/>
                <a:gd name="T8" fmla="*/ 66 w 656"/>
                <a:gd name="T9" fmla="*/ 0 h 295"/>
                <a:gd name="T10" fmla="*/ 16 w 656"/>
                <a:gd name="T11" fmla="*/ 295 h 295"/>
                <a:gd name="T12" fmla="*/ 642 w 656"/>
                <a:gd name="T13" fmla="*/ 295 h 295"/>
                <a:gd name="T14" fmla="*/ 656 w 656"/>
                <a:gd name="T15" fmla="*/ 281 h 295"/>
                <a:gd name="T16" fmla="*/ 656 w 656"/>
                <a:gd name="T17" fmla="*/ 221 h 295"/>
                <a:gd name="T18" fmla="*/ 642 w 656"/>
                <a:gd name="T19" fmla="*/ 206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56" h="295">
                  <a:moveTo>
                    <a:pt x="642" y="206"/>
                  </a:moveTo>
                  <a:cubicBezTo>
                    <a:pt x="219" y="206"/>
                    <a:pt x="219" y="206"/>
                    <a:pt x="219" y="206"/>
                  </a:cubicBezTo>
                  <a:cubicBezTo>
                    <a:pt x="219" y="206"/>
                    <a:pt x="218" y="206"/>
                    <a:pt x="217" y="207"/>
                  </a:cubicBezTo>
                  <a:cubicBezTo>
                    <a:pt x="217" y="0"/>
                    <a:pt x="217" y="0"/>
                    <a:pt x="217" y="0"/>
                  </a:cubicBezTo>
                  <a:cubicBezTo>
                    <a:pt x="217" y="0"/>
                    <a:pt x="119" y="0"/>
                    <a:pt x="66" y="0"/>
                  </a:cubicBezTo>
                  <a:cubicBezTo>
                    <a:pt x="0" y="76"/>
                    <a:pt x="16" y="295"/>
                    <a:pt x="16" y="295"/>
                  </a:cubicBezTo>
                  <a:cubicBezTo>
                    <a:pt x="642" y="295"/>
                    <a:pt x="642" y="295"/>
                    <a:pt x="642" y="295"/>
                  </a:cubicBezTo>
                  <a:cubicBezTo>
                    <a:pt x="650" y="295"/>
                    <a:pt x="656" y="289"/>
                    <a:pt x="656" y="281"/>
                  </a:cubicBezTo>
                  <a:cubicBezTo>
                    <a:pt x="656" y="221"/>
                    <a:pt x="656" y="221"/>
                    <a:pt x="656" y="221"/>
                  </a:cubicBezTo>
                  <a:cubicBezTo>
                    <a:pt x="656" y="213"/>
                    <a:pt x="650" y="206"/>
                    <a:pt x="642" y="206"/>
                  </a:cubicBez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78" name="Freeform 79"/>
            <p:cNvSpPr>
              <a:spLocks/>
            </p:cNvSpPr>
            <p:nvPr/>
          </p:nvSpPr>
          <p:spPr bwMode="auto">
            <a:xfrm>
              <a:off x="7354" y="683"/>
              <a:ext cx="104" cy="136"/>
            </a:xfrm>
            <a:custGeom>
              <a:avLst/>
              <a:gdLst>
                <a:gd name="T0" fmla="*/ 81 w 217"/>
                <a:gd name="T1" fmla="*/ 15 h 295"/>
                <a:gd name="T2" fmla="*/ 217 w 217"/>
                <a:gd name="T3" fmla="*/ 15 h 295"/>
                <a:gd name="T4" fmla="*/ 217 w 217"/>
                <a:gd name="T5" fmla="*/ 0 h 295"/>
                <a:gd name="T6" fmla="*/ 66 w 217"/>
                <a:gd name="T7" fmla="*/ 0 h 295"/>
                <a:gd name="T8" fmla="*/ 16 w 217"/>
                <a:gd name="T9" fmla="*/ 295 h 295"/>
                <a:gd name="T10" fmla="*/ 30 w 217"/>
                <a:gd name="T11" fmla="*/ 295 h 295"/>
                <a:gd name="T12" fmla="*/ 81 w 217"/>
                <a:gd name="T13" fmla="*/ 15 h 295"/>
              </a:gdLst>
              <a:ahLst/>
              <a:cxnLst>
                <a:cxn ang="0">
                  <a:pos x="T0" y="T1"/>
                </a:cxn>
                <a:cxn ang="0">
                  <a:pos x="T2" y="T3"/>
                </a:cxn>
                <a:cxn ang="0">
                  <a:pos x="T4" y="T5"/>
                </a:cxn>
                <a:cxn ang="0">
                  <a:pos x="T6" y="T7"/>
                </a:cxn>
                <a:cxn ang="0">
                  <a:pos x="T8" y="T9"/>
                </a:cxn>
                <a:cxn ang="0">
                  <a:pos x="T10" y="T11"/>
                </a:cxn>
                <a:cxn ang="0">
                  <a:pos x="T12" y="T13"/>
                </a:cxn>
              </a:cxnLst>
              <a:rect l="0" t="0" r="r" b="b"/>
              <a:pathLst>
                <a:path w="217" h="295">
                  <a:moveTo>
                    <a:pt x="81" y="15"/>
                  </a:moveTo>
                  <a:cubicBezTo>
                    <a:pt x="122" y="15"/>
                    <a:pt x="188" y="15"/>
                    <a:pt x="217" y="15"/>
                  </a:cubicBezTo>
                  <a:cubicBezTo>
                    <a:pt x="217" y="0"/>
                    <a:pt x="217" y="0"/>
                    <a:pt x="217" y="0"/>
                  </a:cubicBezTo>
                  <a:cubicBezTo>
                    <a:pt x="217" y="0"/>
                    <a:pt x="119" y="0"/>
                    <a:pt x="66" y="0"/>
                  </a:cubicBezTo>
                  <a:cubicBezTo>
                    <a:pt x="0" y="76"/>
                    <a:pt x="16" y="295"/>
                    <a:pt x="16" y="295"/>
                  </a:cubicBezTo>
                  <a:cubicBezTo>
                    <a:pt x="30" y="295"/>
                    <a:pt x="30" y="295"/>
                    <a:pt x="30" y="295"/>
                  </a:cubicBezTo>
                  <a:cubicBezTo>
                    <a:pt x="28" y="244"/>
                    <a:pt x="25" y="79"/>
                    <a:pt x="81" y="15"/>
                  </a:cubicBezTo>
                  <a:close/>
                </a:path>
              </a:pathLst>
            </a:custGeom>
            <a:solidFill>
              <a:srgbClr val="FFCB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79" name="Freeform 80"/>
            <p:cNvSpPr>
              <a:spLocks/>
            </p:cNvSpPr>
            <p:nvPr/>
          </p:nvSpPr>
          <p:spPr bwMode="auto">
            <a:xfrm>
              <a:off x="7361" y="813"/>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80" name="Freeform 81"/>
            <p:cNvSpPr>
              <a:spLocks/>
            </p:cNvSpPr>
            <p:nvPr/>
          </p:nvSpPr>
          <p:spPr bwMode="auto">
            <a:xfrm>
              <a:off x="7361" y="814"/>
              <a:ext cx="0" cy="1"/>
            </a:xfrm>
            <a:custGeom>
              <a:avLst/>
              <a:gdLst>
                <a:gd name="T0" fmla="*/ 1 h 1"/>
                <a:gd name="T1" fmla="*/ 0 h 1"/>
                <a:gd name="T2" fmla="*/ 1 h 1"/>
              </a:gdLst>
              <a:ahLst/>
              <a:cxnLst>
                <a:cxn ang="0">
                  <a:pos x="0" y="T0"/>
                </a:cxn>
                <a:cxn ang="0">
                  <a:pos x="0" y="T1"/>
                </a:cxn>
                <a:cxn ang="0">
                  <a:pos x="0" y="T2"/>
                </a:cxn>
              </a:cxnLst>
              <a:rect l="0" t="0" r="r" b="b"/>
              <a:pathLst>
                <a:path h="1">
                  <a:moveTo>
                    <a:pt x="0" y="1"/>
                  </a:moveTo>
                  <a:lnTo>
                    <a:pt x="0" y="0"/>
                  </a:lnTo>
                  <a:lnTo>
                    <a:pt x="0" y="1"/>
                  </a:ln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81" name="Freeform 82"/>
            <p:cNvSpPr>
              <a:spLocks/>
            </p:cNvSpPr>
            <p:nvPr/>
          </p:nvSpPr>
          <p:spPr bwMode="auto">
            <a:xfrm>
              <a:off x="7361" y="817"/>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82" name="Freeform 83"/>
            <p:cNvSpPr>
              <a:spLocks/>
            </p:cNvSpPr>
            <p:nvPr/>
          </p:nvSpPr>
          <p:spPr bwMode="auto">
            <a:xfrm>
              <a:off x="7368" y="778"/>
              <a:ext cx="301" cy="41"/>
            </a:xfrm>
            <a:custGeom>
              <a:avLst/>
              <a:gdLst>
                <a:gd name="T0" fmla="*/ 613 w 627"/>
                <a:gd name="T1" fmla="*/ 0 h 89"/>
                <a:gd name="T2" fmla="*/ 613 w 627"/>
                <a:gd name="T3" fmla="*/ 56 h 89"/>
                <a:gd name="T4" fmla="*/ 599 w 627"/>
                <a:gd name="T5" fmla="*/ 71 h 89"/>
                <a:gd name="T6" fmla="*/ 0 w 627"/>
                <a:gd name="T7" fmla="*/ 71 h 89"/>
                <a:gd name="T8" fmla="*/ 1 w 627"/>
                <a:gd name="T9" fmla="*/ 89 h 89"/>
                <a:gd name="T10" fmla="*/ 613 w 627"/>
                <a:gd name="T11" fmla="*/ 89 h 89"/>
                <a:gd name="T12" fmla="*/ 627 w 627"/>
                <a:gd name="T13" fmla="*/ 75 h 89"/>
                <a:gd name="T14" fmla="*/ 627 w 627"/>
                <a:gd name="T15" fmla="*/ 15 h 89"/>
                <a:gd name="T16" fmla="*/ 613 w 627"/>
                <a:gd name="T17"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7" h="89">
                  <a:moveTo>
                    <a:pt x="613" y="0"/>
                  </a:moveTo>
                  <a:cubicBezTo>
                    <a:pt x="613" y="56"/>
                    <a:pt x="613" y="56"/>
                    <a:pt x="613" y="56"/>
                  </a:cubicBezTo>
                  <a:cubicBezTo>
                    <a:pt x="613" y="64"/>
                    <a:pt x="607" y="71"/>
                    <a:pt x="599" y="71"/>
                  </a:cubicBezTo>
                  <a:cubicBezTo>
                    <a:pt x="0" y="71"/>
                    <a:pt x="0" y="71"/>
                    <a:pt x="0" y="71"/>
                  </a:cubicBezTo>
                  <a:cubicBezTo>
                    <a:pt x="0" y="78"/>
                    <a:pt x="1" y="84"/>
                    <a:pt x="1" y="89"/>
                  </a:cubicBezTo>
                  <a:cubicBezTo>
                    <a:pt x="613" y="89"/>
                    <a:pt x="613" y="89"/>
                    <a:pt x="613" y="89"/>
                  </a:cubicBezTo>
                  <a:cubicBezTo>
                    <a:pt x="621" y="89"/>
                    <a:pt x="627" y="83"/>
                    <a:pt x="627" y="75"/>
                  </a:cubicBezTo>
                  <a:cubicBezTo>
                    <a:pt x="627" y="15"/>
                    <a:pt x="627" y="15"/>
                    <a:pt x="627" y="15"/>
                  </a:cubicBezTo>
                  <a:cubicBezTo>
                    <a:pt x="627" y="7"/>
                    <a:pt x="621" y="1"/>
                    <a:pt x="613" y="0"/>
                  </a:cubicBezTo>
                  <a:close/>
                </a:path>
              </a:pathLst>
            </a:custGeom>
            <a:solidFill>
              <a:srgbClr val="DB9D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83" name="Freeform 84"/>
            <p:cNvSpPr>
              <a:spLocks/>
            </p:cNvSpPr>
            <p:nvPr/>
          </p:nvSpPr>
          <p:spPr bwMode="auto">
            <a:xfrm>
              <a:off x="7374" y="698"/>
              <a:ext cx="71" cy="80"/>
            </a:xfrm>
            <a:custGeom>
              <a:avLst/>
              <a:gdLst>
                <a:gd name="T0" fmla="*/ 146 w 146"/>
                <a:gd name="T1" fmla="*/ 174 h 174"/>
                <a:gd name="T2" fmla="*/ 146 w 146"/>
                <a:gd name="T3" fmla="*/ 0 h 174"/>
                <a:gd name="T4" fmla="*/ 40 w 146"/>
                <a:gd name="T5" fmla="*/ 0 h 174"/>
                <a:gd name="T6" fmla="*/ 0 w 146"/>
                <a:gd name="T7" fmla="*/ 174 h 174"/>
                <a:gd name="T8" fmla="*/ 146 w 146"/>
                <a:gd name="T9" fmla="*/ 174 h 174"/>
              </a:gdLst>
              <a:ahLst/>
              <a:cxnLst>
                <a:cxn ang="0">
                  <a:pos x="T0" y="T1"/>
                </a:cxn>
                <a:cxn ang="0">
                  <a:pos x="T2" y="T3"/>
                </a:cxn>
                <a:cxn ang="0">
                  <a:pos x="T4" y="T5"/>
                </a:cxn>
                <a:cxn ang="0">
                  <a:pos x="T6" y="T7"/>
                </a:cxn>
                <a:cxn ang="0">
                  <a:pos x="T8" y="T9"/>
                </a:cxn>
              </a:cxnLst>
              <a:rect l="0" t="0" r="r" b="b"/>
              <a:pathLst>
                <a:path w="146" h="174">
                  <a:moveTo>
                    <a:pt x="146" y="174"/>
                  </a:moveTo>
                  <a:cubicBezTo>
                    <a:pt x="146" y="0"/>
                    <a:pt x="146" y="0"/>
                    <a:pt x="146" y="0"/>
                  </a:cubicBezTo>
                  <a:cubicBezTo>
                    <a:pt x="146" y="0"/>
                    <a:pt x="82" y="0"/>
                    <a:pt x="40" y="0"/>
                  </a:cubicBezTo>
                  <a:cubicBezTo>
                    <a:pt x="8" y="38"/>
                    <a:pt x="0" y="119"/>
                    <a:pt x="0" y="174"/>
                  </a:cubicBezTo>
                  <a:lnTo>
                    <a:pt x="146" y="174"/>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84" name="Freeform 85"/>
            <p:cNvSpPr>
              <a:spLocks/>
            </p:cNvSpPr>
            <p:nvPr/>
          </p:nvSpPr>
          <p:spPr bwMode="auto">
            <a:xfrm>
              <a:off x="7374" y="698"/>
              <a:ext cx="71" cy="80"/>
            </a:xfrm>
            <a:custGeom>
              <a:avLst/>
              <a:gdLst>
                <a:gd name="T0" fmla="*/ 146 w 146"/>
                <a:gd name="T1" fmla="*/ 174 h 174"/>
                <a:gd name="T2" fmla="*/ 40 w 146"/>
                <a:gd name="T3" fmla="*/ 0 h 174"/>
                <a:gd name="T4" fmla="*/ 0 w 146"/>
                <a:gd name="T5" fmla="*/ 174 h 174"/>
                <a:gd name="T6" fmla="*/ 146 w 146"/>
                <a:gd name="T7" fmla="*/ 174 h 174"/>
              </a:gdLst>
              <a:ahLst/>
              <a:cxnLst>
                <a:cxn ang="0">
                  <a:pos x="T0" y="T1"/>
                </a:cxn>
                <a:cxn ang="0">
                  <a:pos x="T2" y="T3"/>
                </a:cxn>
                <a:cxn ang="0">
                  <a:pos x="T4" y="T5"/>
                </a:cxn>
                <a:cxn ang="0">
                  <a:pos x="T6" y="T7"/>
                </a:cxn>
              </a:cxnLst>
              <a:rect l="0" t="0" r="r" b="b"/>
              <a:pathLst>
                <a:path w="146" h="174">
                  <a:moveTo>
                    <a:pt x="146" y="174"/>
                  </a:moveTo>
                  <a:cubicBezTo>
                    <a:pt x="146" y="174"/>
                    <a:pt x="84" y="73"/>
                    <a:pt x="40" y="0"/>
                  </a:cubicBezTo>
                  <a:cubicBezTo>
                    <a:pt x="8" y="38"/>
                    <a:pt x="0" y="119"/>
                    <a:pt x="0" y="174"/>
                  </a:cubicBezTo>
                  <a:lnTo>
                    <a:pt x="146" y="174"/>
                  </a:lnTo>
                  <a:close/>
                </a:path>
              </a:pathLst>
            </a:custGeom>
            <a:solidFill>
              <a:srgbClr val="006FC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85" name="Oval 86"/>
            <p:cNvSpPr>
              <a:spLocks noChangeArrowheads="1"/>
            </p:cNvSpPr>
            <p:nvPr/>
          </p:nvSpPr>
          <p:spPr bwMode="auto">
            <a:xfrm>
              <a:off x="7376" y="788"/>
              <a:ext cx="66" cy="63"/>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86" name="Oval 87"/>
            <p:cNvSpPr>
              <a:spLocks noChangeArrowheads="1"/>
            </p:cNvSpPr>
            <p:nvPr/>
          </p:nvSpPr>
          <p:spPr bwMode="auto">
            <a:xfrm>
              <a:off x="7392" y="802"/>
              <a:ext cx="35" cy="35"/>
            </a:xfrm>
            <a:prstGeom prst="ellipse">
              <a:avLst/>
            </a:pr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87" name="Oval 88"/>
            <p:cNvSpPr>
              <a:spLocks noChangeArrowheads="1"/>
            </p:cNvSpPr>
            <p:nvPr/>
          </p:nvSpPr>
          <p:spPr bwMode="auto">
            <a:xfrm>
              <a:off x="7579" y="788"/>
              <a:ext cx="67" cy="63"/>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88" name="Oval 89"/>
            <p:cNvSpPr>
              <a:spLocks noChangeArrowheads="1"/>
            </p:cNvSpPr>
            <p:nvPr/>
          </p:nvSpPr>
          <p:spPr bwMode="auto">
            <a:xfrm>
              <a:off x="7509" y="788"/>
              <a:ext cx="66" cy="63"/>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89" name="Freeform 90"/>
            <p:cNvSpPr>
              <a:spLocks/>
            </p:cNvSpPr>
            <p:nvPr/>
          </p:nvSpPr>
          <p:spPr bwMode="auto">
            <a:xfrm>
              <a:off x="7392" y="807"/>
              <a:ext cx="29" cy="30"/>
            </a:xfrm>
            <a:custGeom>
              <a:avLst/>
              <a:gdLst>
                <a:gd name="T0" fmla="*/ 37 w 62"/>
                <a:gd name="T1" fmla="*/ 63 h 63"/>
                <a:gd name="T2" fmla="*/ 62 w 62"/>
                <a:gd name="T3" fmla="*/ 52 h 63"/>
                <a:gd name="T4" fmla="*/ 10 w 62"/>
                <a:gd name="T5" fmla="*/ 0 h 63"/>
                <a:gd name="T6" fmla="*/ 0 w 62"/>
                <a:gd name="T7" fmla="*/ 26 h 63"/>
                <a:gd name="T8" fmla="*/ 37 w 62"/>
                <a:gd name="T9" fmla="*/ 63 h 63"/>
              </a:gdLst>
              <a:ahLst/>
              <a:cxnLst>
                <a:cxn ang="0">
                  <a:pos x="T0" y="T1"/>
                </a:cxn>
                <a:cxn ang="0">
                  <a:pos x="T2" y="T3"/>
                </a:cxn>
                <a:cxn ang="0">
                  <a:pos x="T4" y="T5"/>
                </a:cxn>
                <a:cxn ang="0">
                  <a:pos x="T6" y="T7"/>
                </a:cxn>
                <a:cxn ang="0">
                  <a:pos x="T8" y="T9"/>
                </a:cxn>
              </a:cxnLst>
              <a:rect l="0" t="0" r="r" b="b"/>
              <a:pathLst>
                <a:path w="62" h="63">
                  <a:moveTo>
                    <a:pt x="37" y="63"/>
                  </a:moveTo>
                  <a:cubicBezTo>
                    <a:pt x="47" y="63"/>
                    <a:pt x="56" y="59"/>
                    <a:pt x="62" y="52"/>
                  </a:cubicBezTo>
                  <a:cubicBezTo>
                    <a:pt x="10" y="0"/>
                    <a:pt x="10" y="0"/>
                    <a:pt x="10" y="0"/>
                  </a:cubicBezTo>
                  <a:cubicBezTo>
                    <a:pt x="4" y="7"/>
                    <a:pt x="0" y="16"/>
                    <a:pt x="0" y="26"/>
                  </a:cubicBezTo>
                  <a:cubicBezTo>
                    <a:pt x="0" y="46"/>
                    <a:pt x="16" y="63"/>
                    <a:pt x="37" y="63"/>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90" name="Freeform 91"/>
            <p:cNvSpPr>
              <a:spLocks/>
            </p:cNvSpPr>
            <p:nvPr/>
          </p:nvSpPr>
          <p:spPr bwMode="auto">
            <a:xfrm>
              <a:off x="7301" y="790"/>
              <a:ext cx="42" cy="5"/>
            </a:xfrm>
            <a:custGeom>
              <a:avLst/>
              <a:gdLst>
                <a:gd name="T0" fmla="*/ 81 w 87"/>
                <a:gd name="T1" fmla="*/ 12 h 12"/>
                <a:gd name="T2" fmla="*/ 6 w 87"/>
                <a:gd name="T3" fmla="*/ 12 h 12"/>
                <a:gd name="T4" fmla="*/ 0 w 87"/>
                <a:gd name="T5" fmla="*/ 6 h 12"/>
                <a:gd name="T6" fmla="*/ 6 w 87"/>
                <a:gd name="T7" fmla="*/ 0 h 12"/>
                <a:gd name="T8" fmla="*/ 81 w 87"/>
                <a:gd name="T9" fmla="*/ 0 h 12"/>
                <a:gd name="T10" fmla="*/ 87 w 87"/>
                <a:gd name="T11" fmla="*/ 6 h 12"/>
                <a:gd name="T12" fmla="*/ 81 w 87"/>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87" h="12">
                  <a:moveTo>
                    <a:pt x="81" y="12"/>
                  </a:moveTo>
                  <a:cubicBezTo>
                    <a:pt x="6" y="12"/>
                    <a:pt x="6" y="12"/>
                    <a:pt x="6" y="12"/>
                  </a:cubicBezTo>
                  <a:cubicBezTo>
                    <a:pt x="2" y="12"/>
                    <a:pt x="0" y="9"/>
                    <a:pt x="0" y="6"/>
                  </a:cubicBezTo>
                  <a:cubicBezTo>
                    <a:pt x="0" y="3"/>
                    <a:pt x="2" y="0"/>
                    <a:pt x="6" y="0"/>
                  </a:cubicBezTo>
                  <a:cubicBezTo>
                    <a:pt x="81" y="0"/>
                    <a:pt x="81" y="0"/>
                    <a:pt x="81" y="0"/>
                  </a:cubicBezTo>
                  <a:cubicBezTo>
                    <a:pt x="84" y="0"/>
                    <a:pt x="87" y="3"/>
                    <a:pt x="87" y="6"/>
                  </a:cubicBezTo>
                  <a:cubicBezTo>
                    <a:pt x="87" y="9"/>
                    <a:pt x="84" y="12"/>
                    <a:pt x="81" y="12"/>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91" name="Freeform 92"/>
            <p:cNvSpPr>
              <a:spLocks/>
            </p:cNvSpPr>
            <p:nvPr/>
          </p:nvSpPr>
          <p:spPr bwMode="auto">
            <a:xfrm>
              <a:off x="7301" y="802"/>
              <a:ext cx="42" cy="6"/>
            </a:xfrm>
            <a:custGeom>
              <a:avLst/>
              <a:gdLst>
                <a:gd name="T0" fmla="*/ 81 w 87"/>
                <a:gd name="T1" fmla="*/ 12 h 12"/>
                <a:gd name="T2" fmla="*/ 6 w 87"/>
                <a:gd name="T3" fmla="*/ 12 h 12"/>
                <a:gd name="T4" fmla="*/ 0 w 87"/>
                <a:gd name="T5" fmla="*/ 6 h 12"/>
                <a:gd name="T6" fmla="*/ 6 w 87"/>
                <a:gd name="T7" fmla="*/ 0 h 12"/>
                <a:gd name="T8" fmla="*/ 81 w 87"/>
                <a:gd name="T9" fmla="*/ 0 h 12"/>
                <a:gd name="T10" fmla="*/ 87 w 87"/>
                <a:gd name="T11" fmla="*/ 6 h 12"/>
                <a:gd name="T12" fmla="*/ 81 w 87"/>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87" h="12">
                  <a:moveTo>
                    <a:pt x="81" y="12"/>
                  </a:moveTo>
                  <a:cubicBezTo>
                    <a:pt x="6" y="12"/>
                    <a:pt x="6" y="12"/>
                    <a:pt x="6" y="12"/>
                  </a:cubicBezTo>
                  <a:cubicBezTo>
                    <a:pt x="2" y="12"/>
                    <a:pt x="0" y="10"/>
                    <a:pt x="0" y="6"/>
                  </a:cubicBezTo>
                  <a:cubicBezTo>
                    <a:pt x="0" y="3"/>
                    <a:pt x="2" y="0"/>
                    <a:pt x="6" y="0"/>
                  </a:cubicBezTo>
                  <a:cubicBezTo>
                    <a:pt x="81" y="0"/>
                    <a:pt x="81" y="0"/>
                    <a:pt x="81" y="0"/>
                  </a:cubicBezTo>
                  <a:cubicBezTo>
                    <a:pt x="84" y="0"/>
                    <a:pt x="87" y="3"/>
                    <a:pt x="87" y="6"/>
                  </a:cubicBezTo>
                  <a:cubicBezTo>
                    <a:pt x="87" y="10"/>
                    <a:pt x="84" y="12"/>
                    <a:pt x="81" y="12"/>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92" name="Freeform 93"/>
            <p:cNvSpPr>
              <a:spLocks/>
            </p:cNvSpPr>
            <p:nvPr/>
          </p:nvSpPr>
          <p:spPr bwMode="auto">
            <a:xfrm>
              <a:off x="7290" y="698"/>
              <a:ext cx="79" cy="81"/>
            </a:xfrm>
            <a:custGeom>
              <a:avLst/>
              <a:gdLst>
                <a:gd name="T0" fmla="*/ 31 w 164"/>
                <a:gd name="T1" fmla="*/ 0 h 175"/>
                <a:gd name="T2" fmla="*/ 0 w 164"/>
                <a:gd name="T3" fmla="*/ 175 h 175"/>
                <a:gd name="T4" fmla="*/ 133 w 164"/>
                <a:gd name="T5" fmla="*/ 175 h 175"/>
                <a:gd name="T6" fmla="*/ 164 w 164"/>
                <a:gd name="T7" fmla="*/ 0 h 175"/>
                <a:gd name="T8" fmla="*/ 31 w 164"/>
                <a:gd name="T9" fmla="*/ 0 h 175"/>
              </a:gdLst>
              <a:ahLst/>
              <a:cxnLst>
                <a:cxn ang="0">
                  <a:pos x="T0" y="T1"/>
                </a:cxn>
                <a:cxn ang="0">
                  <a:pos x="T2" y="T3"/>
                </a:cxn>
                <a:cxn ang="0">
                  <a:pos x="T4" y="T5"/>
                </a:cxn>
                <a:cxn ang="0">
                  <a:pos x="T6" y="T7"/>
                </a:cxn>
                <a:cxn ang="0">
                  <a:pos x="T8" y="T9"/>
                </a:cxn>
              </a:cxnLst>
              <a:rect l="0" t="0" r="r" b="b"/>
              <a:pathLst>
                <a:path w="164" h="175">
                  <a:moveTo>
                    <a:pt x="31" y="0"/>
                  </a:moveTo>
                  <a:cubicBezTo>
                    <a:pt x="9" y="49"/>
                    <a:pt x="1" y="119"/>
                    <a:pt x="0" y="175"/>
                  </a:cubicBezTo>
                  <a:cubicBezTo>
                    <a:pt x="133" y="175"/>
                    <a:pt x="133" y="175"/>
                    <a:pt x="133" y="175"/>
                  </a:cubicBezTo>
                  <a:cubicBezTo>
                    <a:pt x="134" y="119"/>
                    <a:pt x="142" y="49"/>
                    <a:pt x="164" y="0"/>
                  </a:cubicBezTo>
                  <a:lnTo>
                    <a:pt x="31"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93" name="Freeform 94"/>
            <p:cNvSpPr>
              <a:spLocks/>
            </p:cNvSpPr>
            <p:nvPr/>
          </p:nvSpPr>
          <p:spPr bwMode="auto">
            <a:xfrm>
              <a:off x="7290" y="698"/>
              <a:ext cx="64" cy="81"/>
            </a:xfrm>
            <a:custGeom>
              <a:avLst/>
              <a:gdLst>
                <a:gd name="T0" fmla="*/ 31 w 134"/>
                <a:gd name="T1" fmla="*/ 0 h 175"/>
                <a:gd name="T2" fmla="*/ 0 w 134"/>
                <a:gd name="T3" fmla="*/ 175 h 175"/>
                <a:gd name="T4" fmla="*/ 133 w 134"/>
                <a:gd name="T5" fmla="*/ 175 h 175"/>
                <a:gd name="T6" fmla="*/ 31 w 134"/>
                <a:gd name="T7" fmla="*/ 0 h 175"/>
              </a:gdLst>
              <a:ahLst/>
              <a:cxnLst>
                <a:cxn ang="0">
                  <a:pos x="T0" y="T1"/>
                </a:cxn>
                <a:cxn ang="0">
                  <a:pos x="T2" y="T3"/>
                </a:cxn>
                <a:cxn ang="0">
                  <a:pos x="T4" y="T5"/>
                </a:cxn>
                <a:cxn ang="0">
                  <a:pos x="T6" y="T7"/>
                </a:cxn>
              </a:cxnLst>
              <a:rect l="0" t="0" r="r" b="b"/>
              <a:pathLst>
                <a:path w="134" h="175">
                  <a:moveTo>
                    <a:pt x="31" y="0"/>
                  </a:moveTo>
                  <a:cubicBezTo>
                    <a:pt x="9" y="49"/>
                    <a:pt x="1" y="119"/>
                    <a:pt x="0" y="175"/>
                  </a:cubicBezTo>
                  <a:cubicBezTo>
                    <a:pt x="133" y="175"/>
                    <a:pt x="133" y="175"/>
                    <a:pt x="133" y="175"/>
                  </a:cubicBezTo>
                  <a:cubicBezTo>
                    <a:pt x="134" y="119"/>
                    <a:pt x="31" y="0"/>
                    <a:pt x="31" y="0"/>
                  </a:cubicBezTo>
                  <a:close/>
                </a:path>
              </a:pathLst>
            </a:custGeom>
            <a:solidFill>
              <a:srgbClr val="006FC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94" name="Freeform 95"/>
            <p:cNvSpPr>
              <a:spLocks noEditPoints="1"/>
            </p:cNvSpPr>
            <p:nvPr/>
          </p:nvSpPr>
          <p:spPr bwMode="auto">
            <a:xfrm>
              <a:off x="6958" y="500"/>
              <a:ext cx="98" cy="94"/>
            </a:xfrm>
            <a:custGeom>
              <a:avLst/>
              <a:gdLst>
                <a:gd name="T0" fmla="*/ 203 w 203"/>
                <a:gd name="T1" fmla="*/ 93 h 203"/>
                <a:gd name="T2" fmla="*/ 187 w 203"/>
                <a:gd name="T3" fmla="*/ 77 h 203"/>
                <a:gd name="T4" fmla="*/ 192 w 203"/>
                <a:gd name="T5" fmla="*/ 54 h 203"/>
                <a:gd name="T6" fmla="*/ 170 w 203"/>
                <a:gd name="T7" fmla="*/ 46 h 203"/>
                <a:gd name="T8" fmla="*/ 167 w 203"/>
                <a:gd name="T9" fmla="*/ 23 h 203"/>
                <a:gd name="T10" fmla="*/ 144 w 203"/>
                <a:gd name="T11" fmla="*/ 25 h 203"/>
                <a:gd name="T12" fmla="*/ 132 w 203"/>
                <a:gd name="T13" fmla="*/ 4 h 203"/>
                <a:gd name="T14" fmla="*/ 111 w 203"/>
                <a:gd name="T15" fmla="*/ 15 h 203"/>
                <a:gd name="T16" fmla="*/ 92 w 203"/>
                <a:gd name="T17" fmla="*/ 0 h 203"/>
                <a:gd name="T18" fmla="*/ 77 w 203"/>
                <a:gd name="T19" fmla="*/ 18 h 203"/>
                <a:gd name="T20" fmla="*/ 54 w 203"/>
                <a:gd name="T21" fmla="*/ 11 h 203"/>
                <a:gd name="T22" fmla="*/ 47 w 203"/>
                <a:gd name="T23" fmla="*/ 33 h 203"/>
                <a:gd name="T24" fmla="*/ 23 w 203"/>
                <a:gd name="T25" fmla="*/ 36 h 203"/>
                <a:gd name="T26" fmla="*/ 24 w 203"/>
                <a:gd name="T27" fmla="*/ 59 h 203"/>
                <a:gd name="T28" fmla="*/ 4 w 203"/>
                <a:gd name="T29" fmla="*/ 71 h 203"/>
                <a:gd name="T30" fmla="*/ 14 w 203"/>
                <a:gd name="T31" fmla="*/ 93 h 203"/>
                <a:gd name="T32" fmla="*/ 0 w 203"/>
                <a:gd name="T33" fmla="*/ 112 h 203"/>
                <a:gd name="T34" fmla="*/ 16 w 203"/>
                <a:gd name="T35" fmla="*/ 127 h 203"/>
                <a:gd name="T36" fmla="*/ 11 w 203"/>
                <a:gd name="T37" fmla="*/ 149 h 203"/>
                <a:gd name="T38" fmla="*/ 32 w 203"/>
                <a:gd name="T39" fmla="*/ 158 h 203"/>
                <a:gd name="T40" fmla="*/ 36 w 203"/>
                <a:gd name="T41" fmla="*/ 180 h 203"/>
                <a:gd name="T42" fmla="*/ 59 w 203"/>
                <a:gd name="T43" fmla="*/ 180 h 203"/>
                <a:gd name="T44" fmla="*/ 71 w 203"/>
                <a:gd name="T45" fmla="*/ 199 h 203"/>
                <a:gd name="T46" fmla="*/ 92 w 203"/>
                <a:gd name="T47" fmla="*/ 191 h 203"/>
                <a:gd name="T48" fmla="*/ 111 w 203"/>
                <a:gd name="T49" fmla="*/ 203 h 203"/>
                <a:gd name="T50" fmla="*/ 127 w 203"/>
                <a:gd name="T51" fmla="*/ 188 h 203"/>
                <a:gd name="T52" fmla="*/ 149 w 203"/>
                <a:gd name="T53" fmla="*/ 192 h 203"/>
                <a:gd name="T54" fmla="*/ 158 w 203"/>
                <a:gd name="T55" fmla="*/ 171 h 203"/>
                <a:gd name="T56" fmla="*/ 180 w 203"/>
                <a:gd name="T57" fmla="*/ 167 h 203"/>
                <a:gd name="T58" fmla="*/ 180 w 203"/>
                <a:gd name="T59" fmla="*/ 144 h 203"/>
                <a:gd name="T60" fmla="*/ 199 w 203"/>
                <a:gd name="T61" fmla="*/ 132 h 203"/>
                <a:gd name="T62" fmla="*/ 190 w 203"/>
                <a:gd name="T63" fmla="*/ 112 h 203"/>
                <a:gd name="T64" fmla="*/ 57 w 203"/>
                <a:gd name="T65" fmla="*/ 58 h 203"/>
                <a:gd name="T66" fmla="*/ 93 w 203"/>
                <a:gd name="T67" fmla="*/ 73 h 203"/>
                <a:gd name="T68" fmla="*/ 39 w 203"/>
                <a:gd name="T69" fmla="*/ 95 h 203"/>
                <a:gd name="T70" fmla="*/ 93 w 203"/>
                <a:gd name="T71" fmla="*/ 166 h 203"/>
                <a:gd name="T72" fmla="*/ 39 w 203"/>
                <a:gd name="T73" fmla="*/ 111 h 203"/>
                <a:gd name="T74" fmla="*/ 93 w 203"/>
                <a:gd name="T75" fmla="*/ 133 h 203"/>
                <a:gd name="T76" fmla="*/ 89 w 203"/>
                <a:gd name="T77" fmla="*/ 102 h 203"/>
                <a:gd name="T78" fmla="*/ 114 w 203"/>
                <a:gd name="T79" fmla="*/ 102 h 203"/>
                <a:gd name="T80" fmla="*/ 89 w 203"/>
                <a:gd name="T81" fmla="*/ 102 h 203"/>
                <a:gd name="T82" fmla="*/ 110 w 203"/>
                <a:gd name="T83" fmla="*/ 166 h 203"/>
                <a:gd name="T84" fmla="*/ 124 w 203"/>
                <a:gd name="T85" fmla="*/ 125 h 203"/>
                <a:gd name="T86" fmla="*/ 165 w 203"/>
                <a:gd name="T87" fmla="*/ 111 h 203"/>
                <a:gd name="T88" fmla="*/ 132 w 203"/>
                <a:gd name="T89" fmla="*/ 95 h 203"/>
                <a:gd name="T90" fmla="*/ 110 w 203"/>
                <a:gd name="T91" fmla="*/ 40 h 203"/>
                <a:gd name="T92" fmla="*/ 165 w 203"/>
                <a:gd name="T93" fmla="*/ 95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03" h="203">
                  <a:moveTo>
                    <a:pt x="203" y="112"/>
                  </a:moveTo>
                  <a:cubicBezTo>
                    <a:pt x="203" y="93"/>
                    <a:pt x="203" y="93"/>
                    <a:pt x="203" y="93"/>
                  </a:cubicBezTo>
                  <a:cubicBezTo>
                    <a:pt x="190" y="93"/>
                    <a:pt x="190" y="93"/>
                    <a:pt x="190" y="93"/>
                  </a:cubicBezTo>
                  <a:cubicBezTo>
                    <a:pt x="189" y="88"/>
                    <a:pt x="188" y="82"/>
                    <a:pt x="187" y="77"/>
                  </a:cubicBezTo>
                  <a:cubicBezTo>
                    <a:pt x="199" y="72"/>
                    <a:pt x="199" y="72"/>
                    <a:pt x="199" y="72"/>
                  </a:cubicBezTo>
                  <a:cubicBezTo>
                    <a:pt x="192" y="54"/>
                    <a:pt x="192" y="54"/>
                    <a:pt x="192" y="54"/>
                  </a:cubicBezTo>
                  <a:cubicBezTo>
                    <a:pt x="179" y="60"/>
                    <a:pt x="179" y="60"/>
                    <a:pt x="179" y="60"/>
                  </a:cubicBezTo>
                  <a:cubicBezTo>
                    <a:pt x="177" y="55"/>
                    <a:pt x="174" y="51"/>
                    <a:pt x="170" y="46"/>
                  </a:cubicBezTo>
                  <a:cubicBezTo>
                    <a:pt x="180" y="36"/>
                    <a:pt x="180" y="36"/>
                    <a:pt x="180" y="36"/>
                  </a:cubicBezTo>
                  <a:cubicBezTo>
                    <a:pt x="167" y="23"/>
                    <a:pt x="167" y="23"/>
                    <a:pt x="167" y="23"/>
                  </a:cubicBezTo>
                  <a:cubicBezTo>
                    <a:pt x="157" y="33"/>
                    <a:pt x="157" y="33"/>
                    <a:pt x="157" y="33"/>
                  </a:cubicBezTo>
                  <a:cubicBezTo>
                    <a:pt x="153" y="30"/>
                    <a:pt x="148" y="27"/>
                    <a:pt x="144" y="25"/>
                  </a:cubicBezTo>
                  <a:cubicBezTo>
                    <a:pt x="149" y="11"/>
                    <a:pt x="149" y="11"/>
                    <a:pt x="149" y="11"/>
                  </a:cubicBezTo>
                  <a:cubicBezTo>
                    <a:pt x="132" y="4"/>
                    <a:pt x="132" y="4"/>
                    <a:pt x="132" y="4"/>
                  </a:cubicBezTo>
                  <a:cubicBezTo>
                    <a:pt x="127" y="18"/>
                    <a:pt x="127" y="18"/>
                    <a:pt x="127" y="18"/>
                  </a:cubicBezTo>
                  <a:cubicBezTo>
                    <a:pt x="122" y="16"/>
                    <a:pt x="116" y="15"/>
                    <a:pt x="111" y="15"/>
                  </a:cubicBezTo>
                  <a:cubicBezTo>
                    <a:pt x="111" y="0"/>
                    <a:pt x="111" y="0"/>
                    <a:pt x="111" y="0"/>
                  </a:cubicBezTo>
                  <a:cubicBezTo>
                    <a:pt x="92" y="0"/>
                    <a:pt x="92" y="0"/>
                    <a:pt x="92" y="0"/>
                  </a:cubicBezTo>
                  <a:cubicBezTo>
                    <a:pt x="92" y="15"/>
                    <a:pt x="92" y="15"/>
                    <a:pt x="92" y="15"/>
                  </a:cubicBezTo>
                  <a:cubicBezTo>
                    <a:pt x="87" y="15"/>
                    <a:pt x="82" y="16"/>
                    <a:pt x="77" y="18"/>
                  </a:cubicBezTo>
                  <a:cubicBezTo>
                    <a:pt x="72" y="4"/>
                    <a:pt x="72" y="4"/>
                    <a:pt x="72" y="4"/>
                  </a:cubicBezTo>
                  <a:cubicBezTo>
                    <a:pt x="54" y="11"/>
                    <a:pt x="54" y="11"/>
                    <a:pt x="54" y="11"/>
                  </a:cubicBezTo>
                  <a:cubicBezTo>
                    <a:pt x="60" y="25"/>
                    <a:pt x="60" y="25"/>
                    <a:pt x="60" y="25"/>
                  </a:cubicBezTo>
                  <a:cubicBezTo>
                    <a:pt x="55" y="27"/>
                    <a:pt x="51" y="30"/>
                    <a:pt x="47" y="33"/>
                  </a:cubicBezTo>
                  <a:cubicBezTo>
                    <a:pt x="36" y="23"/>
                    <a:pt x="36" y="23"/>
                    <a:pt x="36" y="23"/>
                  </a:cubicBezTo>
                  <a:cubicBezTo>
                    <a:pt x="23" y="36"/>
                    <a:pt x="23" y="36"/>
                    <a:pt x="23" y="36"/>
                  </a:cubicBezTo>
                  <a:cubicBezTo>
                    <a:pt x="33" y="46"/>
                    <a:pt x="33" y="46"/>
                    <a:pt x="33" y="46"/>
                  </a:cubicBezTo>
                  <a:cubicBezTo>
                    <a:pt x="30" y="51"/>
                    <a:pt x="27" y="55"/>
                    <a:pt x="24" y="59"/>
                  </a:cubicBezTo>
                  <a:cubicBezTo>
                    <a:pt x="11" y="54"/>
                    <a:pt x="11" y="54"/>
                    <a:pt x="11" y="54"/>
                  </a:cubicBezTo>
                  <a:cubicBezTo>
                    <a:pt x="4" y="71"/>
                    <a:pt x="4" y="71"/>
                    <a:pt x="4" y="71"/>
                  </a:cubicBezTo>
                  <a:cubicBezTo>
                    <a:pt x="17" y="77"/>
                    <a:pt x="17" y="77"/>
                    <a:pt x="17" y="77"/>
                  </a:cubicBezTo>
                  <a:cubicBezTo>
                    <a:pt x="15" y="82"/>
                    <a:pt x="14" y="88"/>
                    <a:pt x="14" y="93"/>
                  </a:cubicBezTo>
                  <a:cubicBezTo>
                    <a:pt x="0" y="93"/>
                    <a:pt x="0" y="93"/>
                    <a:pt x="0" y="93"/>
                  </a:cubicBezTo>
                  <a:cubicBezTo>
                    <a:pt x="0" y="112"/>
                    <a:pt x="0" y="112"/>
                    <a:pt x="0" y="112"/>
                  </a:cubicBezTo>
                  <a:cubicBezTo>
                    <a:pt x="14" y="112"/>
                    <a:pt x="14" y="112"/>
                    <a:pt x="14" y="112"/>
                  </a:cubicBezTo>
                  <a:cubicBezTo>
                    <a:pt x="14" y="117"/>
                    <a:pt x="15" y="122"/>
                    <a:pt x="16" y="127"/>
                  </a:cubicBezTo>
                  <a:cubicBezTo>
                    <a:pt x="4" y="132"/>
                    <a:pt x="4" y="132"/>
                    <a:pt x="4" y="132"/>
                  </a:cubicBezTo>
                  <a:cubicBezTo>
                    <a:pt x="11" y="149"/>
                    <a:pt x="11" y="149"/>
                    <a:pt x="11" y="149"/>
                  </a:cubicBezTo>
                  <a:cubicBezTo>
                    <a:pt x="23" y="144"/>
                    <a:pt x="23" y="144"/>
                    <a:pt x="23" y="144"/>
                  </a:cubicBezTo>
                  <a:cubicBezTo>
                    <a:pt x="26" y="149"/>
                    <a:pt x="29" y="154"/>
                    <a:pt x="32" y="158"/>
                  </a:cubicBezTo>
                  <a:cubicBezTo>
                    <a:pt x="23" y="167"/>
                    <a:pt x="23" y="167"/>
                    <a:pt x="23" y="167"/>
                  </a:cubicBezTo>
                  <a:cubicBezTo>
                    <a:pt x="36" y="180"/>
                    <a:pt x="36" y="180"/>
                    <a:pt x="36" y="180"/>
                  </a:cubicBezTo>
                  <a:cubicBezTo>
                    <a:pt x="45" y="171"/>
                    <a:pt x="45" y="171"/>
                    <a:pt x="45" y="171"/>
                  </a:cubicBezTo>
                  <a:cubicBezTo>
                    <a:pt x="50" y="175"/>
                    <a:pt x="54" y="178"/>
                    <a:pt x="59" y="180"/>
                  </a:cubicBezTo>
                  <a:cubicBezTo>
                    <a:pt x="54" y="192"/>
                    <a:pt x="54" y="192"/>
                    <a:pt x="54" y="192"/>
                  </a:cubicBezTo>
                  <a:cubicBezTo>
                    <a:pt x="71" y="199"/>
                    <a:pt x="71" y="199"/>
                    <a:pt x="71" y="199"/>
                  </a:cubicBezTo>
                  <a:cubicBezTo>
                    <a:pt x="76" y="188"/>
                    <a:pt x="76" y="188"/>
                    <a:pt x="76" y="188"/>
                  </a:cubicBezTo>
                  <a:cubicBezTo>
                    <a:pt x="81" y="189"/>
                    <a:pt x="87" y="190"/>
                    <a:pt x="92" y="191"/>
                  </a:cubicBezTo>
                  <a:cubicBezTo>
                    <a:pt x="92" y="203"/>
                    <a:pt x="92" y="203"/>
                    <a:pt x="92" y="203"/>
                  </a:cubicBezTo>
                  <a:cubicBezTo>
                    <a:pt x="111" y="203"/>
                    <a:pt x="111" y="203"/>
                    <a:pt x="111" y="203"/>
                  </a:cubicBezTo>
                  <a:cubicBezTo>
                    <a:pt x="111" y="191"/>
                    <a:pt x="111" y="191"/>
                    <a:pt x="111" y="191"/>
                  </a:cubicBezTo>
                  <a:cubicBezTo>
                    <a:pt x="117" y="190"/>
                    <a:pt x="122" y="189"/>
                    <a:pt x="127" y="188"/>
                  </a:cubicBezTo>
                  <a:cubicBezTo>
                    <a:pt x="132" y="199"/>
                    <a:pt x="132" y="199"/>
                    <a:pt x="132" y="199"/>
                  </a:cubicBezTo>
                  <a:cubicBezTo>
                    <a:pt x="149" y="192"/>
                    <a:pt x="149" y="192"/>
                    <a:pt x="149" y="192"/>
                  </a:cubicBezTo>
                  <a:cubicBezTo>
                    <a:pt x="144" y="181"/>
                    <a:pt x="144" y="181"/>
                    <a:pt x="144" y="181"/>
                  </a:cubicBezTo>
                  <a:cubicBezTo>
                    <a:pt x="149" y="178"/>
                    <a:pt x="154" y="175"/>
                    <a:pt x="158" y="171"/>
                  </a:cubicBezTo>
                  <a:cubicBezTo>
                    <a:pt x="167" y="180"/>
                    <a:pt x="167" y="180"/>
                    <a:pt x="167" y="180"/>
                  </a:cubicBezTo>
                  <a:cubicBezTo>
                    <a:pt x="180" y="167"/>
                    <a:pt x="180" y="167"/>
                    <a:pt x="180" y="167"/>
                  </a:cubicBezTo>
                  <a:cubicBezTo>
                    <a:pt x="171" y="158"/>
                    <a:pt x="171" y="158"/>
                    <a:pt x="171" y="158"/>
                  </a:cubicBezTo>
                  <a:cubicBezTo>
                    <a:pt x="175" y="154"/>
                    <a:pt x="178" y="149"/>
                    <a:pt x="180" y="144"/>
                  </a:cubicBezTo>
                  <a:cubicBezTo>
                    <a:pt x="192" y="149"/>
                    <a:pt x="192" y="149"/>
                    <a:pt x="192" y="149"/>
                  </a:cubicBezTo>
                  <a:cubicBezTo>
                    <a:pt x="199" y="132"/>
                    <a:pt x="199" y="132"/>
                    <a:pt x="199" y="132"/>
                  </a:cubicBezTo>
                  <a:cubicBezTo>
                    <a:pt x="187" y="127"/>
                    <a:pt x="187" y="127"/>
                    <a:pt x="187" y="127"/>
                  </a:cubicBezTo>
                  <a:cubicBezTo>
                    <a:pt x="188" y="122"/>
                    <a:pt x="189" y="117"/>
                    <a:pt x="190" y="112"/>
                  </a:cubicBezTo>
                  <a:lnTo>
                    <a:pt x="203" y="112"/>
                  </a:lnTo>
                  <a:close/>
                  <a:moveTo>
                    <a:pt x="57" y="58"/>
                  </a:moveTo>
                  <a:cubicBezTo>
                    <a:pt x="67" y="48"/>
                    <a:pt x="80" y="41"/>
                    <a:pt x="93" y="40"/>
                  </a:cubicBezTo>
                  <a:cubicBezTo>
                    <a:pt x="93" y="73"/>
                    <a:pt x="93" y="73"/>
                    <a:pt x="93" y="73"/>
                  </a:cubicBezTo>
                  <a:cubicBezTo>
                    <a:pt x="83" y="76"/>
                    <a:pt x="75" y="84"/>
                    <a:pt x="72" y="95"/>
                  </a:cubicBezTo>
                  <a:cubicBezTo>
                    <a:pt x="39" y="95"/>
                    <a:pt x="39" y="95"/>
                    <a:pt x="39" y="95"/>
                  </a:cubicBezTo>
                  <a:cubicBezTo>
                    <a:pt x="40" y="81"/>
                    <a:pt x="47" y="68"/>
                    <a:pt x="57" y="58"/>
                  </a:cubicBezTo>
                  <a:close/>
                  <a:moveTo>
                    <a:pt x="93" y="166"/>
                  </a:moveTo>
                  <a:cubicBezTo>
                    <a:pt x="80" y="164"/>
                    <a:pt x="67" y="158"/>
                    <a:pt x="57" y="148"/>
                  </a:cubicBezTo>
                  <a:cubicBezTo>
                    <a:pt x="47" y="138"/>
                    <a:pt x="40" y="125"/>
                    <a:pt x="39" y="111"/>
                  </a:cubicBezTo>
                  <a:cubicBezTo>
                    <a:pt x="72" y="111"/>
                    <a:pt x="72" y="111"/>
                    <a:pt x="72" y="111"/>
                  </a:cubicBezTo>
                  <a:cubicBezTo>
                    <a:pt x="75" y="122"/>
                    <a:pt x="83" y="130"/>
                    <a:pt x="93" y="133"/>
                  </a:cubicBezTo>
                  <a:lnTo>
                    <a:pt x="93" y="166"/>
                  </a:lnTo>
                  <a:close/>
                  <a:moveTo>
                    <a:pt x="89" y="102"/>
                  </a:moveTo>
                  <a:cubicBezTo>
                    <a:pt x="89" y="95"/>
                    <a:pt x="95" y="89"/>
                    <a:pt x="102" y="89"/>
                  </a:cubicBezTo>
                  <a:cubicBezTo>
                    <a:pt x="109" y="89"/>
                    <a:pt x="114" y="95"/>
                    <a:pt x="114" y="102"/>
                  </a:cubicBezTo>
                  <a:cubicBezTo>
                    <a:pt x="114" y="109"/>
                    <a:pt x="109" y="114"/>
                    <a:pt x="102" y="114"/>
                  </a:cubicBezTo>
                  <a:cubicBezTo>
                    <a:pt x="95" y="114"/>
                    <a:pt x="89" y="109"/>
                    <a:pt x="89" y="102"/>
                  </a:cubicBezTo>
                  <a:close/>
                  <a:moveTo>
                    <a:pt x="147" y="148"/>
                  </a:moveTo>
                  <a:cubicBezTo>
                    <a:pt x="137" y="158"/>
                    <a:pt x="124" y="164"/>
                    <a:pt x="110" y="166"/>
                  </a:cubicBezTo>
                  <a:cubicBezTo>
                    <a:pt x="110" y="133"/>
                    <a:pt x="110" y="133"/>
                    <a:pt x="110" y="133"/>
                  </a:cubicBezTo>
                  <a:cubicBezTo>
                    <a:pt x="115" y="131"/>
                    <a:pt x="120" y="129"/>
                    <a:pt x="124" y="125"/>
                  </a:cubicBezTo>
                  <a:cubicBezTo>
                    <a:pt x="128" y="121"/>
                    <a:pt x="130" y="116"/>
                    <a:pt x="132" y="111"/>
                  </a:cubicBezTo>
                  <a:cubicBezTo>
                    <a:pt x="165" y="111"/>
                    <a:pt x="165" y="111"/>
                    <a:pt x="165" y="111"/>
                  </a:cubicBezTo>
                  <a:cubicBezTo>
                    <a:pt x="163" y="125"/>
                    <a:pt x="157" y="138"/>
                    <a:pt x="147" y="148"/>
                  </a:cubicBezTo>
                  <a:close/>
                  <a:moveTo>
                    <a:pt x="132" y="95"/>
                  </a:moveTo>
                  <a:cubicBezTo>
                    <a:pt x="129" y="84"/>
                    <a:pt x="121" y="76"/>
                    <a:pt x="110" y="73"/>
                  </a:cubicBezTo>
                  <a:cubicBezTo>
                    <a:pt x="110" y="40"/>
                    <a:pt x="110" y="40"/>
                    <a:pt x="110" y="40"/>
                  </a:cubicBezTo>
                  <a:cubicBezTo>
                    <a:pt x="124" y="41"/>
                    <a:pt x="137" y="48"/>
                    <a:pt x="147" y="58"/>
                  </a:cubicBezTo>
                  <a:cubicBezTo>
                    <a:pt x="157" y="68"/>
                    <a:pt x="163" y="81"/>
                    <a:pt x="165" y="95"/>
                  </a:cubicBezTo>
                  <a:lnTo>
                    <a:pt x="132" y="95"/>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95" name="Freeform 96"/>
            <p:cNvSpPr>
              <a:spLocks noEditPoints="1"/>
            </p:cNvSpPr>
            <p:nvPr/>
          </p:nvSpPr>
          <p:spPr bwMode="auto">
            <a:xfrm>
              <a:off x="6906" y="576"/>
              <a:ext cx="89" cy="86"/>
            </a:xfrm>
            <a:custGeom>
              <a:avLst/>
              <a:gdLst>
                <a:gd name="T0" fmla="*/ 184 w 184"/>
                <a:gd name="T1" fmla="*/ 112 h 185"/>
                <a:gd name="T2" fmla="*/ 161 w 184"/>
                <a:gd name="T3" fmla="*/ 89 h 185"/>
                <a:gd name="T4" fmla="*/ 181 w 184"/>
                <a:gd name="T5" fmla="*/ 63 h 185"/>
                <a:gd name="T6" fmla="*/ 150 w 184"/>
                <a:gd name="T7" fmla="*/ 55 h 185"/>
                <a:gd name="T8" fmla="*/ 155 w 184"/>
                <a:gd name="T9" fmla="*/ 22 h 185"/>
                <a:gd name="T10" fmla="*/ 123 w 184"/>
                <a:gd name="T11" fmla="*/ 31 h 185"/>
                <a:gd name="T12" fmla="*/ 111 w 184"/>
                <a:gd name="T13" fmla="*/ 0 h 185"/>
                <a:gd name="T14" fmla="*/ 88 w 184"/>
                <a:gd name="T15" fmla="*/ 23 h 185"/>
                <a:gd name="T16" fmla="*/ 63 w 184"/>
                <a:gd name="T17" fmla="*/ 3 h 185"/>
                <a:gd name="T18" fmla="*/ 54 w 184"/>
                <a:gd name="T19" fmla="*/ 34 h 185"/>
                <a:gd name="T20" fmla="*/ 22 w 184"/>
                <a:gd name="T21" fmla="*/ 29 h 185"/>
                <a:gd name="T22" fmla="*/ 30 w 184"/>
                <a:gd name="T23" fmla="*/ 61 h 185"/>
                <a:gd name="T24" fmla="*/ 0 w 184"/>
                <a:gd name="T25" fmla="*/ 73 h 185"/>
                <a:gd name="T26" fmla="*/ 23 w 184"/>
                <a:gd name="T27" fmla="*/ 96 h 185"/>
                <a:gd name="T28" fmla="*/ 2 w 184"/>
                <a:gd name="T29" fmla="*/ 121 h 185"/>
                <a:gd name="T30" fmla="*/ 34 w 184"/>
                <a:gd name="T31" fmla="*/ 130 h 185"/>
                <a:gd name="T32" fmla="*/ 29 w 184"/>
                <a:gd name="T33" fmla="*/ 162 h 185"/>
                <a:gd name="T34" fmla="*/ 60 w 184"/>
                <a:gd name="T35" fmla="*/ 154 h 185"/>
                <a:gd name="T36" fmla="*/ 72 w 184"/>
                <a:gd name="T37" fmla="*/ 185 h 185"/>
                <a:gd name="T38" fmla="*/ 95 w 184"/>
                <a:gd name="T39" fmla="*/ 161 h 185"/>
                <a:gd name="T40" fmla="*/ 121 w 184"/>
                <a:gd name="T41" fmla="*/ 182 h 185"/>
                <a:gd name="T42" fmla="*/ 129 w 184"/>
                <a:gd name="T43" fmla="*/ 150 h 185"/>
                <a:gd name="T44" fmla="*/ 162 w 184"/>
                <a:gd name="T45" fmla="*/ 156 h 185"/>
                <a:gd name="T46" fmla="*/ 153 w 184"/>
                <a:gd name="T47" fmla="*/ 124 h 185"/>
                <a:gd name="T48" fmla="*/ 184 w 184"/>
                <a:gd name="T49" fmla="*/ 112 h 185"/>
                <a:gd name="T50" fmla="*/ 92 w 184"/>
                <a:gd name="T51" fmla="*/ 115 h 185"/>
                <a:gd name="T52" fmla="*/ 69 w 184"/>
                <a:gd name="T53" fmla="*/ 92 h 185"/>
                <a:gd name="T54" fmla="*/ 92 w 184"/>
                <a:gd name="T55" fmla="*/ 70 h 185"/>
                <a:gd name="T56" fmla="*/ 114 w 184"/>
                <a:gd name="T57" fmla="*/ 92 h 185"/>
                <a:gd name="T58" fmla="*/ 92 w 184"/>
                <a:gd name="T59" fmla="*/ 115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84" h="185">
                  <a:moveTo>
                    <a:pt x="184" y="112"/>
                  </a:moveTo>
                  <a:cubicBezTo>
                    <a:pt x="161" y="89"/>
                    <a:pt x="161" y="89"/>
                    <a:pt x="161" y="89"/>
                  </a:cubicBezTo>
                  <a:cubicBezTo>
                    <a:pt x="181" y="63"/>
                    <a:pt x="181" y="63"/>
                    <a:pt x="181" y="63"/>
                  </a:cubicBezTo>
                  <a:cubicBezTo>
                    <a:pt x="150" y="55"/>
                    <a:pt x="150" y="55"/>
                    <a:pt x="150" y="55"/>
                  </a:cubicBezTo>
                  <a:cubicBezTo>
                    <a:pt x="155" y="22"/>
                    <a:pt x="155" y="22"/>
                    <a:pt x="155" y="22"/>
                  </a:cubicBezTo>
                  <a:cubicBezTo>
                    <a:pt x="123" y="31"/>
                    <a:pt x="123" y="31"/>
                    <a:pt x="123" y="31"/>
                  </a:cubicBezTo>
                  <a:cubicBezTo>
                    <a:pt x="111" y="0"/>
                    <a:pt x="111" y="0"/>
                    <a:pt x="111" y="0"/>
                  </a:cubicBezTo>
                  <a:cubicBezTo>
                    <a:pt x="88" y="23"/>
                    <a:pt x="88" y="23"/>
                    <a:pt x="88" y="23"/>
                  </a:cubicBezTo>
                  <a:cubicBezTo>
                    <a:pt x="63" y="3"/>
                    <a:pt x="63" y="3"/>
                    <a:pt x="63" y="3"/>
                  </a:cubicBezTo>
                  <a:cubicBezTo>
                    <a:pt x="54" y="34"/>
                    <a:pt x="54" y="34"/>
                    <a:pt x="54" y="34"/>
                  </a:cubicBezTo>
                  <a:cubicBezTo>
                    <a:pt x="22" y="29"/>
                    <a:pt x="22" y="29"/>
                    <a:pt x="22" y="29"/>
                  </a:cubicBezTo>
                  <a:cubicBezTo>
                    <a:pt x="30" y="61"/>
                    <a:pt x="30" y="61"/>
                    <a:pt x="30" y="61"/>
                  </a:cubicBezTo>
                  <a:cubicBezTo>
                    <a:pt x="0" y="73"/>
                    <a:pt x="0" y="73"/>
                    <a:pt x="0" y="73"/>
                  </a:cubicBezTo>
                  <a:cubicBezTo>
                    <a:pt x="23" y="96"/>
                    <a:pt x="23" y="96"/>
                    <a:pt x="23" y="96"/>
                  </a:cubicBezTo>
                  <a:cubicBezTo>
                    <a:pt x="2" y="121"/>
                    <a:pt x="2" y="121"/>
                    <a:pt x="2" y="121"/>
                  </a:cubicBezTo>
                  <a:cubicBezTo>
                    <a:pt x="34" y="130"/>
                    <a:pt x="34" y="130"/>
                    <a:pt x="34" y="130"/>
                  </a:cubicBezTo>
                  <a:cubicBezTo>
                    <a:pt x="29" y="162"/>
                    <a:pt x="29" y="162"/>
                    <a:pt x="29" y="162"/>
                  </a:cubicBezTo>
                  <a:cubicBezTo>
                    <a:pt x="60" y="154"/>
                    <a:pt x="60" y="154"/>
                    <a:pt x="60" y="154"/>
                  </a:cubicBezTo>
                  <a:cubicBezTo>
                    <a:pt x="72" y="185"/>
                    <a:pt x="72" y="185"/>
                    <a:pt x="72" y="185"/>
                  </a:cubicBezTo>
                  <a:cubicBezTo>
                    <a:pt x="95" y="161"/>
                    <a:pt x="95" y="161"/>
                    <a:pt x="95" y="161"/>
                  </a:cubicBezTo>
                  <a:cubicBezTo>
                    <a:pt x="121" y="182"/>
                    <a:pt x="121" y="182"/>
                    <a:pt x="121" y="182"/>
                  </a:cubicBezTo>
                  <a:cubicBezTo>
                    <a:pt x="129" y="150"/>
                    <a:pt x="129" y="150"/>
                    <a:pt x="129" y="150"/>
                  </a:cubicBezTo>
                  <a:cubicBezTo>
                    <a:pt x="162" y="156"/>
                    <a:pt x="162" y="156"/>
                    <a:pt x="162" y="156"/>
                  </a:cubicBezTo>
                  <a:cubicBezTo>
                    <a:pt x="153" y="124"/>
                    <a:pt x="153" y="124"/>
                    <a:pt x="153" y="124"/>
                  </a:cubicBezTo>
                  <a:lnTo>
                    <a:pt x="184" y="112"/>
                  </a:lnTo>
                  <a:close/>
                  <a:moveTo>
                    <a:pt x="92" y="115"/>
                  </a:moveTo>
                  <a:cubicBezTo>
                    <a:pt x="79" y="115"/>
                    <a:pt x="69" y="105"/>
                    <a:pt x="69" y="92"/>
                  </a:cubicBezTo>
                  <a:cubicBezTo>
                    <a:pt x="69" y="80"/>
                    <a:pt x="79" y="70"/>
                    <a:pt x="92" y="70"/>
                  </a:cubicBezTo>
                  <a:cubicBezTo>
                    <a:pt x="104" y="70"/>
                    <a:pt x="114" y="80"/>
                    <a:pt x="114" y="92"/>
                  </a:cubicBezTo>
                  <a:cubicBezTo>
                    <a:pt x="114" y="105"/>
                    <a:pt x="104" y="115"/>
                    <a:pt x="92" y="115"/>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96" name="Freeform 97"/>
            <p:cNvSpPr>
              <a:spLocks noEditPoints="1"/>
            </p:cNvSpPr>
            <p:nvPr/>
          </p:nvSpPr>
          <p:spPr bwMode="auto">
            <a:xfrm>
              <a:off x="7031" y="552"/>
              <a:ext cx="124" cy="119"/>
            </a:xfrm>
            <a:custGeom>
              <a:avLst/>
              <a:gdLst>
                <a:gd name="T0" fmla="*/ 247 w 259"/>
                <a:gd name="T1" fmla="*/ 139 h 259"/>
                <a:gd name="T2" fmla="*/ 228 w 259"/>
                <a:gd name="T3" fmla="*/ 133 h 259"/>
                <a:gd name="T4" fmla="*/ 224 w 259"/>
                <a:gd name="T5" fmla="*/ 103 h 259"/>
                <a:gd name="T6" fmla="*/ 241 w 259"/>
                <a:gd name="T7" fmla="*/ 94 h 259"/>
                <a:gd name="T8" fmla="*/ 247 w 259"/>
                <a:gd name="T9" fmla="*/ 73 h 259"/>
                <a:gd name="T10" fmla="*/ 239 w 259"/>
                <a:gd name="T11" fmla="*/ 59 h 259"/>
                <a:gd name="T12" fmla="*/ 219 w 259"/>
                <a:gd name="T13" fmla="*/ 53 h 259"/>
                <a:gd name="T14" fmla="*/ 202 w 259"/>
                <a:gd name="T15" fmla="*/ 63 h 259"/>
                <a:gd name="T16" fmla="*/ 178 w 259"/>
                <a:gd name="T17" fmla="*/ 44 h 259"/>
                <a:gd name="T18" fmla="*/ 183 w 259"/>
                <a:gd name="T19" fmla="*/ 25 h 259"/>
                <a:gd name="T20" fmla="*/ 173 w 259"/>
                <a:gd name="T21" fmla="*/ 7 h 259"/>
                <a:gd name="T22" fmla="*/ 157 w 259"/>
                <a:gd name="T23" fmla="*/ 2 h 259"/>
                <a:gd name="T24" fmla="*/ 138 w 259"/>
                <a:gd name="T25" fmla="*/ 12 h 259"/>
                <a:gd name="T26" fmla="*/ 133 w 259"/>
                <a:gd name="T27" fmla="*/ 31 h 259"/>
                <a:gd name="T28" fmla="*/ 103 w 259"/>
                <a:gd name="T29" fmla="*/ 35 h 259"/>
                <a:gd name="T30" fmla="*/ 93 w 259"/>
                <a:gd name="T31" fmla="*/ 18 h 259"/>
                <a:gd name="T32" fmla="*/ 73 w 259"/>
                <a:gd name="T33" fmla="*/ 12 h 259"/>
                <a:gd name="T34" fmla="*/ 59 w 259"/>
                <a:gd name="T35" fmla="*/ 20 h 259"/>
                <a:gd name="T36" fmla="*/ 53 w 259"/>
                <a:gd name="T37" fmla="*/ 40 h 259"/>
                <a:gd name="T38" fmla="*/ 63 w 259"/>
                <a:gd name="T39" fmla="*/ 58 h 259"/>
                <a:gd name="T40" fmla="*/ 44 w 259"/>
                <a:gd name="T41" fmla="*/ 81 h 259"/>
                <a:gd name="T42" fmla="*/ 25 w 259"/>
                <a:gd name="T43" fmla="*/ 76 h 259"/>
                <a:gd name="T44" fmla="*/ 7 w 259"/>
                <a:gd name="T45" fmla="*/ 86 h 259"/>
                <a:gd name="T46" fmla="*/ 2 w 259"/>
                <a:gd name="T47" fmla="*/ 103 h 259"/>
                <a:gd name="T48" fmla="*/ 12 w 259"/>
                <a:gd name="T49" fmla="*/ 121 h 259"/>
                <a:gd name="T50" fmla="*/ 31 w 259"/>
                <a:gd name="T51" fmla="*/ 126 h 259"/>
                <a:gd name="T52" fmla="*/ 35 w 259"/>
                <a:gd name="T53" fmla="*/ 156 h 259"/>
                <a:gd name="T54" fmla="*/ 18 w 259"/>
                <a:gd name="T55" fmla="*/ 166 h 259"/>
                <a:gd name="T56" fmla="*/ 12 w 259"/>
                <a:gd name="T57" fmla="*/ 186 h 259"/>
                <a:gd name="T58" fmla="*/ 20 w 259"/>
                <a:gd name="T59" fmla="*/ 201 h 259"/>
                <a:gd name="T60" fmla="*/ 40 w 259"/>
                <a:gd name="T61" fmla="*/ 206 h 259"/>
                <a:gd name="T62" fmla="*/ 58 w 259"/>
                <a:gd name="T63" fmla="*/ 197 h 259"/>
                <a:gd name="T64" fmla="*/ 81 w 259"/>
                <a:gd name="T65" fmla="*/ 215 h 259"/>
                <a:gd name="T66" fmla="*/ 76 w 259"/>
                <a:gd name="T67" fmla="*/ 234 h 259"/>
                <a:gd name="T68" fmla="*/ 86 w 259"/>
                <a:gd name="T69" fmla="*/ 253 h 259"/>
                <a:gd name="T70" fmla="*/ 102 w 259"/>
                <a:gd name="T71" fmla="*/ 257 h 259"/>
                <a:gd name="T72" fmla="*/ 121 w 259"/>
                <a:gd name="T73" fmla="*/ 247 h 259"/>
                <a:gd name="T74" fmla="*/ 126 w 259"/>
                <a:gd name="T75" fmla="*/ 228 h 259"/>
                <a:gd name="T76" fmla="*/ 156 w 259"/>
                <a:gd name="T77" fmla="*/ 224 h 259"/>
                <a:gd name="T78" fmla="*/ 166 w 259"/>
                <a:gd name="T79" fmla="*/ 242 h 259"/>
                <a:gd name="T80" fmla="*/ 186 w 259"/>
                <a:gd name="T81" fmla="*/ 247 h 259"/>
                <a:gd name="T82" fmla="*/ 200 w 259"/>
                <a:gd name="T83" fmla="*/ 239 h 259"/>
                <a:gd name="T84" fmla="*/ 206 w 259"/>
                <a:gd name="T85" fmla="*/ 219 h 259"/>
                <a:gd name="T86" fmla="*/ 197 w 259"/>
                <a:gd name="T87" fmla="*/ 202 h 259"/>
                <a:gd name="T88" fmla="*/ 215 w 259"/>
                <a:gd name="T89" fmla="*/ 178 h 259"/>
                <a:gd name="T90" fmla="*/ 234 w 259"/>
                <a:gd name="T91" fmla="*/ 183 h 259"/>
                <a:gd name="T92" fmla="*/ 252 w 259"/>
                <a:gd name="T93" fmla="*/ 173 h 259"/>
                <a:gd name="T94" fmla="*/ 257 w 259"/>
                <a:gd name="T95" fmla="*/ 157 h 259"/>
                <a:gd name="T96" fmla="*/ 247 w 259"/>
                <a:gd name="T97" fmla="*/ 139 h 259"/>
                <a:gd name="T98" fmla="*/ 116 w 259"/>
                <a:gd name="T99" fmla="*/ 178 h 259"/>
                <a:gd name="T100" fmla="*/ 82 w 259"/>
                <a:gd name="T101" fmla="*/ 116 h 259"/>
                <a:gd name="T102" fmla="*/ 143 w 259"/>
                <a:gd name="T103" fmla="*/ 82 h 259"/>
                <a:gd name="T104" fmla="*/ 177 w 259"/>
                <a:gd name="T105" fmla="*/ 143 h 259"/>
                <a:gd name="T106" fmla="*/ 116 w 259"/>
                <a:gd name="T107" fmla="*/ 178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59" h="259">
                  <a:moveTo>
                    <a:pt x="247" y="139"/>
                  </a:moveTo>
                  <a:cubicBezTo>
                    <a:pt x="228" y="133"/>
                    <a:pt x="228" y="133"/>
                    <a:pt x="228" y="133"/>
                  </a:cubicBezTo>
                  <a:cubicBezTo>
                    <a:pt x="228" y="123"/>
                    <a:pt x="227" y="113"/>
                    <a:pt x="224" y="103"/>
                  </a:cubicBezTo>
                  <a:cubicBezTo>
                    <a:pt x="241" y="94"/>
                    <a:pt x="241" y="94"/>
                    <a:pt x="241" y="94"/>
                  </a:cubicBezTo>
                  <a:cubicBezTo>
                    <a:pt x="249" y="90"/>
                    <a:pt x="251" y="81"/>
                    <a:pt x="247" y="73"/>
                  </a:cubicBezTo>
                  <a:cubicBezTo>
                    <a:pt x="239" y="59"/>
                    <a:pt x="239" y="59"/>
                    <a:pt x="239" y="59"/>
                  </a:cubicBezTo>
                  <a:cubicBezTo>
                    <a:pt x="235" y="52"/>
                    <a:pt x="226" y="49"/>
                    <a:pt x="219" y="53"/>
                  </a:cubicBezTo>
                  <a:cubicBezTo>
                    <a:pt x="202" y="63"/>
                    <a:pt x="202" y="63"/>
                    <a:pt x="202" y="63"/>
                  </a:cubicBezTo>
                  <a:cubicBezTo>
                    <a:pt x="195" y="55"/>
                    <a:pt x="187" y="49"/>
                    <a:pt x="178" y="44"/>
                  </a:cubicBezTo>
                  <a:cubicBezTo>
                    <a:pt x="183" y="25"/>
                    <a:pt x="183" y="25"/>
                    <a:pt x="183" y="25"/>
                  </a:cubicBezTo>
                  <a:cubicBezTo>
                    <a:pt x="185" y="17"/>
                    <a:pt x="181" y="9"/>
                    <a:pt x="173" y="7"/>
                  </a:cubicBezTo>
                  <a:cubicBezTo>
                    <a:pt x="157" y="2"/>
                    <a:pt x="157" y="2"/>
                    <a:pt x="157" y="2"/>
                  </a:cubicBezTo>
                  <a:cubicBezTo>
                    <a:pt x="149" y="0"/>
                    <a:pt x="141" y="5"/>
                    <a:pt x="138" y="12"/>
                  </a:cubicBezTo>
                  <a:cubicBezTo>
                    <a:pt x="133" y="31"/>
                    <a:pt x="133" y="31"/>
                    <a:pt x="133" y="31"/>
                  </a:cubicBezTo>
                  <a:cubicBezTo>
                    <a:pt x="123" y="31"/>
                    <a:pt x="113" y="32"/>
                    <a:pt x="103" y="35"/>
                  </a:cubicBezTo>
                  <a:cubicBezTo>
                    <a:pt x="93" y="18"/>
                    <a:pt x="93" y="18"/>
                    <a:pt x="93" y="18"/>
                  </a:cubicBezTo>
                  <a:cubicBezTo>
                    <a:pt x="90" y="11"/>
                    <a:pt x="80" y="8"/>
                    <a:pt x="73" y="12"/>
                  </a:cubicBezTo>
                  <a:cubicBezTo>
                    <a:pt x="59" y="20"/>
                    <a:pt x="59" y="20"/>
                    <a:pt x="59" y="20"/>
                  </a:cubicBezTo>
                  <a:cubicBezTo>
                    <a:pt x="51" y="24"/>
                    <a:pt x="49" y="33"/>
                    <a:pt x="53" y="40"/>
                  </a:cubicBezTo>
                  <a:cubicBezTo>
                    <a:pt x="63" y="58"/>
                    <a:pt x="63" y="58"/>
                    <a:pt x="63" y="58"/>
                  </a:cubicBezTo>
                  <a:cubicBezTo>
                    <a:pt x="55" y="64"/>
                    <a:pt x="49" y="72"/>
                    <a:pt x="44" y="81"/>
                  </a:cubicBezTo>
                  <a:cubicBezTo>
                    <a:pt x="25" y="76"/>
                    <a:pt x="25" y="76"/>
                    <a:pt x="25" y="76"/>
                  </a:cubicBezTo>
                  <a:cubicBezTo>
                    <a:pt x="17" y="74"/>
                    <a:pt x="9" y="78"/>
                    <a:pt x="7" y="86"/>
                  </a:cubicBezTo>
                  <a:cubicBezTo>
                    <a:pt x="2" y="103"/>
                    <a:pt x="2" y="103"/>
                    <a:pt x="2" y="103"/>
                  </a:cubicBezTo>
                  <a:cubicBezTo>
                    <a:pt x="0" y="110"/>
                    <a:pt x="4" y="119"/>
                    <a:pt x="12" y="121"/>
                  </a:cubicBezTo>
                  <a:cubicBezTo>
                    <a:pt x="31" y="126"/>
                    <a:pt x="31" y="126"/>
                    <a:pt x="31" y="126"/>
                  </a:cubicBezTo>
                  <a:cubicBezTo>
                    <a:pt x="31" y="136"/>
                    <a:pt x="32" y="146"/>
                    <a:pt x="35" y="156"/>
                  </a:cubicBezTo>
                  <a:cubicBezTo>
                    <a:pt x="18" y="166"/>
                    <a:pt x="18" y="166"/>
                    <a:pt x="18" y="166"/>
                  </a:cubicBezTo>
                  <a:cubicBezTo>
                    <a:pt x="11" y="170"/>
                    <a:pt x="8" y="179"/>
                    <a:pt x="12" y="186"/>
                  </a:cubicBezTo>
                  <a:cubicBezTo>
                    <a:pt x="20" y="201"/>
                    <a:pt x="20" y="201"/>
                    <a:pt x="20" y="201"/>
                  </a:cubicBezTo>
                  <a:cubicBezTo>
                    <a:pt x="24" y="208"/>
                    <a:pt x="33" y="210"/>
                    <a:pt x="40" y="206"/>
                  </a:cubicBezTo>
                  <a:cubicBezTo>
                    <a:pt x="58" y="197"/>
                    <a:pt x="58" y="197"/>
                    <a:pt x="58" y="197"/>
                  </a:cubicBezTo>
                  <a:cubicBezTo>
                    <a:pt x="64" y="204"/>
                    <a:pt x="72" y="210"/>
                    <a:pt x="81" y="215"/>
                  </a:cubicBezTo>
                  <a:cubicBezTo>
                    <a:pt x="76" y="234"/>
                    <a:pt x="76" y="234"/>
                    <a:pt x="76" y="234"/>
                  </a:cubicBezTo>
                  <a:cubicBezTo>
                    <a:pt x="74" y="242"/>
                    <a:pt x="78" y="250"/>
                    <a:pt x="86" y="253"/>
                  </a:cubicBezTo>
                  <a:cubicBezTo>
                    <a:pt x="102" y="257"/>
                    <a:pt x="102" y="257"/>
                    <a:pt x="102" y="257"/>
                  </a:cubicBezTo>
                  <a:cubicBezTo>
                    <a:pt x="110" y="259"/>
                    <a:pt x="118" y="255"/>
                    <a:pt x="121" y="247"/>
                  </a:cubicBezTo>
                  <a:cubicBezTo>
                    <a:pt x="126" y="228"/>
                    <a:pt x="126" y="228"/>
                    <a:pt x="126" y="228"/>
                  </a:cubicBezTo>
                  <a:cubicBezTo>
                    <a:pt x="136" y="228"/>
                    <a:pt x="146" y="227"/>
                    <a:pt x="156" y="224"/>
                  </a:cubicBezTo>
                  <a:cubicBezTo>
                    <a:pt x="166" y="242"/>
                    <a:pt x="166" y="242"/>
                    <a:pt x="166" y="242"/>
                  </a:cubicBezTo>
                  <a:cubicBezTo>
                    <a:pt x="170" y="249"/>
                    <a:pt x="179" y="251"/>
                    <a:pt x="186" y="247"/>
                  </a:cubicBezTo>
                  <a:cubicBezTo>
                    <a:pt x="200" y="239"/>
                    <a:pt x="200" y="239"/>
                    <a:pt x="200" y="239"/>
                  </a:cubicBezTo>
                  <a:cubicBezTo>
                    <a:pt x="208" y="235"/>
                    <a:pt x="210" y="226"/>
                    <a:pt x="206" y="219"/>
                  </a:cubicBezTo>
                  <a:cubicBezTo>
                    <a:pt x="197" y="202"/>
                    <a:pt x="197" y="202"/>
                    <a:pt x="197" y="202"/>
                  </a:cubicBezTo>
                  <a:cubicBezTo>
                    <a:pt x="204" y="195"/>
                    <a:pt x="210" y="187"/>
                    <a:pt x="215" y="178"/>
                  </a:cubicBezTo>
                  <a:cubicBezTo>
                    <a:pt x="234" y="183"/>
                    <a:pt x="234" y="183"/>
                    <a:pt x="234" y="183"/>
                  </a:cubicBezTo>
                  <a:cubicBezTo>
                    <a:pt x="242" y="185"/>
                    <a:pt x="250" y="181"/>
                    <a:pt x="252" y="173"/>
                  </a:cubicBezTo>
                  <a:cubicBezTo>
                    <a:pt x="257" y="157"/>
                    <a:pt x="257" y="157"/>
                    <a:pt x="257" y="157"/>
                  </a:cubicBezTo>
                  <a:cubicBezTo>
                    <a:pt x="259" y="149"/>
                    <a:pt x="255" y="141"/>
                    <a:pt x="247" y="139"/>
                  </a:cubicBezTo>
                  <a:close/>
                  <a:moveTo>
                    <a:pt x="116" y="178"/>
                  </a:moveTo>
                  <a:cubicBezTo>
                    <a:pt x="90" y="170"/>
                    <a:pt x="74" y="143"/>
                    <a:pt x="82" y="116"/>
                  </a:cubicBezTo>
                  <a:cubicBezTo>
                    <a:pt x="89" y="90"/>
                    <a:pt x="117" y="74"/>
                    <a:pt x="143" y="82"/>
                  </a:cubicBezTo>
                  <a:cubicBezTo>
                    <a:pt x="169" y="89"/>
                    <a:pt x="185" y="117"/>
                    <a:pt x="177" y="143"/>
                  </a:cubicBezTo>
                  <a:cubicBezTo>
                    <a:pt x="170" y="170"/>
                    <a:pt x="142" y="185"/>
                    <a:pt x="116" y="178"/>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97" name="Freeform 98"/>
            <p:cNvSpPr>
              <a:spLocks noEditPoints="1"/>
            </p:cNvSpPr>
            <p:nvPr/>
          </p:nvSpPr>
          <p:spPr bwMode="auto">
            <a:xfrm>
              <a:off x="7153" y="554"/>
              <a:ext cx="80" cy="77"/>
            </a:xfrm>
            <a:custGeom>
              <a:avLst/>
              <a:gdLst>
                <a:gd name="T0" fmla="*/ 165 w 165"/>
                <a:gd name="T1" fmla="*/ 75 h 166"/>
                <a:gd name="T2" fmla="*/ 165 w 165"/>
                <a:gd name="T3" fmla="*/ 75 h 166"/>
                <a:gd name="T4" fmla="*/ 151 w 165"/>
                <a:gd name="T5" fmla="*/ 63 h 166"/>
                <a:gd name="T6" fmla="*/ 156 w 165"/>
                <a:gd name="T7" fmla="*/ 44 h 166"/>
                <a:gd name="T8" fmla="*/ 138 w 165"/>
                <a:gd name="T9" fmla="*/ 38 h 166"/>
                <a:gd name="T10" fmla="*/ 136 w 165"/>
                <a:gd name="T11" fmla="*/ 19 h 166"/>
                <a:gd name="T12" fmla="*/ 117 w 165"/>
                <a:gd name="T13" fmla="*/ 20 h 166"/>
                <a:gd name="T14" fmla="*/ 107 w 165"/>
                <a:gd name="T15" fmla="*/ 3 h 166"/>
                <a:gd name="T16" fmla="*/ 90 w 165"/>
                <a:gd name="T17" fmla="*/ 12 h 166"/>
                <a:gd name="T18" fmla="*/ 90 w 165"/>
                <a:gd name="T19" fmla="*/ 0 h 166"/>
                <a:gd name="T20" fmla="*/ 75 w 165"/>
                <a:gd name="T21" fmla="*/ 0 h 166"/>
                <a:gd name="T22" fmla="*/ 62 w 165"/>
                <a:gd name="T23" fmla="*/ 14 h 166"/>
                <a:gd name="T24" fmla="*/ 44 w 165"/>
                <a:gd name="T25" fmla="*/ 9 h 166"/>
                <a:gd name="T26" fmla="*/ 36 w 165"/>
                <a:gd name="T27" fmla="*/ 27 h 166"/>
                <a:gd name="T28" fmla="*/ 18 w 165"/>
                <a:gd name="T29" fmla="*/ 30 h 166"/>
                <a:gd name="T30" fmla="*/ 19 w 165"/>
                <a:gd name="T31" fmla="*/ 48 h 166"/>
                <a:gd name="T32" fmla="*/ 3 w 165"/>
                <a:gd name="T33" fmla="*/ 58 h 166"/>
                <a:gd name="T34" fmla="*/ 10 w 165"/>
                <a:gd name="T35" fmla="*/ 75 h 166"/>
                <a:gd name="T36" fmla="*/ 0 w 165"/>
                <a:gd name="T37" fmla="*/ 75 h 166"/>
                <a:gd name="T38" fmla="*/ 0 w 165"/>
                <a:gd name="T39" fmla="*/ 80 h 166"/>
                <a:gd name="T40" fmla="*/ 0 w 165"/>
                <a:gd name="T41" fmla="*/ 90 h 166"/>
                <a:gd name="T42" fmla="*/ 10 w 165"/>
                <a:gd name="T43" fmla="*/ 90 h 166"/>
                <a:gd name="T44" fmla="*/ 3 w 165"/>
                <a:gd name="T45" fmla="*/ 107 h 166"/>
                <a:gd name="T46" fmla="*/ 18 w 165"/>
                <a:gd name="T47" fmla="*/ 118 h 166"/>
                <a:gd name="T48" fmla="*/ 18 w 165"/>
                <a:gd name="T49" fmla="*/ 136 h 166"/>
                <a:gd name="T50" fmla="*/ 36 w 165"/>
                <a:gd name="T51" fmla="*/ 140 h 166"/>
                <a:gd name="T52" fmla="*/ 44 w 165"/>
                <a:gd name="T53" fmla="*/ 156 h 166"/>
                <a:gd name="T54" fmla="*/ 62 w 165"/>
                <a:gd name="T55" fmla="*/ 153 h 166"/>
                <a:gd name="T56" fmla="*/ 75 w 165"/>
                <a:gd name="T57" fmla="*/ 166 h 166"/>
                <a:gd name="T58" fmla="*/ 90 w 165"/>
                <a:gd name="T59" fmla="*/ 166 h 166"/>
                <a:gd name="T60" fmla="*/ 90 w 165"/>
                <a:gd name="T61" fmla="*/ 155 h 166"/>
                <a:gd name="T62" fmla="*/ 107 w 165"/>
                <a:gd name="T63" fmla="*/ 162 h 166"/>
                <a:gd name="T64" fmla="*/ 117 w 165"/>
                <a:gd name="T65" fmla="*/ 146 h 166"/>
                <a:gd name="T66" fmla="*/ 135 w 165"/>
                <a:gd name="T67" fmla="*/ 147 h 166"/>
                <a:gd name="T68" fmla="*/ 138 w 165"/>
                <a:gd name="T69" fmla="*/ 129 h 166"/>
                <a:gd name="T70" fmla="*/ 156 w 165"/>
                <a:gd name="T71" fmla="*/ 122 h 166"/>
                <a:gd name="T72" fmla="*/ 151 w 165"/>
                <a:gd name="T73" fmla="*/ 103 h 166"/>
                <a:gd name="T74" fmla="*/ 165 w 165"/>
                <a:gd name="T75" fmla="*/ 90 h 166"/>
                <a:gd name="T76" fmla="*/ 133 w 165"/>
                <a:gd name="T77" fmla="*/ 75 h 166"/>
                <a:gd name="T78" fmla="*/ 104 w 165"/>
                <a:gd name="T79" fmla="*/ 71 h 166"/>
                <a:gd name="T80" fmla="*/ 113 w 165"/>
                <a:gd name="T81" fmla="*/ 42 h 166"/>
                <a:gd name="T82" fmla="*/ 90 w 165"/>
                <a:gd name="T83" fmla="*/ 59 h 166"/>
                <a:gd name="T84" fmla="*/ 113 w 165"/>
                <a:gd name="T85" fmla="*/ 42 h 166"/>
                <a:gd name="T86" fmla="*/ 75 w 165"/>
                <a:gd name="T87" fmla="*/ 90 h 166"/>
                <a:gd name="T88" fmla="*/ 90 w 165"/>
                <a:gd name="T89" fmla="*/ 76 h 166"/>
                <a:gd name="T90" fmla="*/ 75 w 165"/>
                <a:gd name="T91" fmla="*/ 32 h 166"/>
                <a:gd name="T92" fmla="*/ 69 w 165"/>
                <a:gd name="T93" fmla="*/ 61 h 166"/>
                <a:gd name="T94" fmla="*/ 75 w 165"/>
                <a:gd name="T95" fmla="*/ 32 h 166"/>
                <a:gd name="T96" fmla="*/ 60 w 165"/>
                <a:gd name="T97" fmla="*/ 71 h 166"/>
                <a:gd name="T98" fmla="*/ 31 w 165"/>
                <a:gd name="T99" fmla="*/ 75 h 166"/>
                <a:gd name="T100" fmla="*/ 41 w 165"/>
                <a:gd name="T101" fmla="*/ 115 h 166"/>
                <a:gd name="T102" fmla="*/ 57 w 165"/>
                <a:gd name="T103" fmla="*/ 90 h 166"/>
                <a:gd name="T104" fmla="*/ 41 w 165"/>
                <a:gd name="T105" fmla="*/ 115 h 166"/>
                <a:gd name="T106" fmla="*/ 69 w 165"/>
                <a:gd name="T107" fmla="*/ 106 h 166"/>
                <a:gd name="T108" fmla="*/ 75 w 165"/>
                <a:gd name="T109" fmla="*/ 135 h 166"/>
                <a:gd name="T110" fmla="*/ 90 w 165"/>
                <a:gd name="T111" fmla="*/ 135 h 166"/>
                <a:gd name="T112" fmla="*/ 94 w 165"/>
                <a:gd name="T113" fmla="*/ 106 h 166"/>
                <a:gd name="T114" fmla="*/ 90 w 165"/>
                <a:gd name="T115" fmla="*/ 135 h 166"/>
                <a:gd name="T116" fmla="*/ 104 w 165"/>
                <a:gd name="T117" fmla="*/ 96 h 166"/>
                <a:gd name="T118" fmla="*/ 133 w 165"/>
                <a:gd name="T119" fmla="*/ 9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65" h="166">
                  <a:moveTo>
                    <a:pt x="165" y="90"/>
                  </a:moveTo>
                  <a:cubicBezTo>
                    <a:pt x="165" y="75"/>
                    <a:pt x="165" y="75"/>
                    <a:pt x="165" y="75"/>
                  </a:cubicBezTo>
                  <a:cubicBezTo>
                    <a:pt x="165" y="75"/>
                    <a:pt x="165" y="75"/>
                    <a:pt x="165" y="75"/>
                  </a:cubicBezTo>
                  <a:cubicBezTo>
                    <a:pt x="165" y="75"/>
                    <a:pt x="165" y="75"/>
                    <a:pt x="165" y="75"/>
                  </a:cubicBezTo>
                  <a:cubicBezTo>
                    <a:pt x="154" y="75"/>
                    <a:pt x="154" y="75"/>
                    <a:pt x="154" y="75"/>
                  </a:cubicBezTo>
                  <a:cubicBezTo>
                    <a:pt x="153" y="71"/>
                    <a:pt x="152" y="67"/>
                    <a:pt x="151" y="63"/>
                  </a:cubicBezTo>
                  <a:cubicBezTo>
                    <a:pt x="162" y="58"/>
                    <a:pt x="162" y="58"/>
                    <a:pt x="162" y="58"/>
                  </a:cubicBezTo>
                  <a:cubicBezTo>
                    <a:pt x="156" y="44"/>
                    <a:pt x="156" y="44"/>
                    <a:pt x="156" y="44"/>
                  </a:cubicBezTo>
                  <a:cubicBezTo>
                    <a:pt x="145" y="49"/>
                    <a:pt x="145" y="49"/>
                    <a:pt x="145" y="49"/>
                  </a:cubicBezTo>
                  <a:cubicBezTo>
                    <a:pt x="143" y="45"/>
                    <a:pt x="141" y="41"/>
                    <a:pt x="138" y="38"/>
                  </a:cubicBezTo>
                  <a:cubicBezTo>
                    <a:pt x="146" y="30"/>
                    <a:pt x="146" y="30"/>
                    <a:pt x="146" y="30"/>
                  </a:cubicBezTo>
                  <a:cubicBezTo>
                    <a:pt x="136" y="19"/>
                    <a:pt x="136" y="19"/>
                    <a:pt x="136" y="19"/>
                  </a:cubicBezTo>
                  <a:cubicBezTo>
                    <a:pt x="127" y="27"/>
                    <a:pt x="127" y="27"/>
                    <a:pt x="127" y="27"/>
                  </a:cubicBezTo>
                  <a:cubicBezTo>
                    <a:pt x="124" y="25"/>
                    <a:pt x="120" y="22"/>
                    <a:pt x="117" y="20"/>
                  </a:cubicBezTo>
                  <a:cubicBezTo>
                    <a:pt x="121" y="9"/>
                    <a:pt x="121" y="9"/>
                    <a:pt x="121" y="9"/>
                  </a:cubicBezTo>
                  <a:cubicBezTo>
                    <a:pt x="107" y="3"/>
                    <a:pt x="107" y="3"/>
                    <a:pt x="107" y="3"/>
                  </a:cubicBezTo>
                  <a:cubicBezTo>
                    <a:pt x="103" y="14"/>
                    <a:pt x="103" y="14"/>
                    <a:pt x="103" y="14"/>
                  </a:cubicBezTo>
                  <a:cubicBezTo>
                    <a:pt x="99" y="13"/>
                    <a:pt x="94" y="12"/>
                    <a:pt x="90" y="12"/>
                  </a:cubicBezTo>
                  <a:cubicBezTo>
                    <a:pt x="90" y="0"/>
                    <a:pt x="90" y="0"/>
                    <a:pt x="90" y="0"/>
                  </a:cubicBezTo>
                  <a:cubicBezTo>
                    <a:pt x="90" y="0"/>
                    <a:pt x="90" y="0"/>
                    <a:pt x="90" y="0"/>
                  </a:cubicBezTo>
                  <a:cubicBezTo>
                    <a:pt x="75" y="0"/>
                    <a:pt x="75" y="0"/>
                    <a:pt x="75" y="0"/>
                  </a:cubicBezTo>
                  <a:cubicBezTo>
                    <a:pt x="75" y="0"/>
                    <a:pt x="75" y="0"/>
                    <a:pt x="75" y="0"/>
                  </a:cubicBezTo>
                  <a:cubicBezTo>
                    <a:pt x="75" y="12"/>
                    <a:pt x="75" y="12"/>
                    <a:pt x="75" y="12"/>
                  </a:cubicBezTo>
                  <a:cubicBezTo>
                    <a:pt x="71" y="12"/>
                    <a:pt x="66" y="13"/>
                    <a:pt x="62" y="14"/>
                  </a:cubicBezTo>
                  <a:cubicBezTo>
                    <a:pt x="58" y="3"/>
                    <a:pt x="58" y="3"/>
                    <a:pt x="58" y="3"/>
                  </a:cubicBezTo>
                  <a:cubicBezTo>
                    <a:pt x="44" y="9"/>
                    <a:pt x="44" y="9"/>
                    <a:pt x="44" y="9"/>
                  </a:cubicBezTo>
                  <a:cubicBezTo>
                    <a:pt x="48" y="20"/>
                    <a:pt x="48" y="20"/>
                    <a:pt x="48" y="20"/>
                  </a:cubicBezTo>
                  <a:cubicBezTo>
                    <a:pt x="44" y="22"/>
                    <a:pt x="40" y="24"/>
                    <a:pt x="36" y="27"/>
                  </a:cubicBezTo>
                  <a:cubicBezTo>
                    <a:pt x="29" y="19"/>
                    <a:pt x="29" y="19"/>
                    <a:pt x="29" y="19"/>
                  </a:cubicBezTo>
                  <a:cubicBezTo>
                    <a:pt x="18" y="30"/>
                    <a:pt x="18" y="30"/>
                    <a:pt x="18" y="30"/>
                  </a:cubicBezTo>
                  <a:cubicBezTo>
                    <a:pt x="26" y="38"/>
                    <a:pt x="26" y="38"/>
                    <a:pt x="26" y="38"/>
                  </a:cubicBezTo>
                  <a:cubicBezTo>
                    <a:pt x="23" y="41"/>
                    <a:pt x="21" y="45"/>
                    <a:pt x="19" y="48"/>
                  </a:cubicBezTo>
                  <a:cubicBezTo>
                    <a:pt x="9" y="44"/>
                    <a:pt x="9" y="44"/>
                    <a:pt x="9" y="44"/>
                  </a:cubicBezTo>
                  <a:cubicBezTo>
                    <a:pt x="3" y="58"/>
                    <a:pt x="3" y="58"/>
                    <a:pt x="3" y="58"/>
                  </a:cubicBezTo>
                  <a:cubicBezTo>
                    <a:pt x="13" y="62"/>
                    <a:pt x="13" y="62"/>
                    <a:pt x="13" y="62"/>
                  </a:cubicBezTo>
                  <a:cubicBezTo>
                    <a:pt x="11" y="66"/>
                    <a:pt x="11" y="71"/>
                    <a:pt x="10" y="75"/>
                  </a:cubicBezTo>
                  <a:cubicBezTo>
                    <a:pt x="0" y="75"/>
                    <a:pt x="0" y="75"/>
                    <a:pt x="0" y="75"/>
                  </a:cubicBezTo>
                  <a:cubicBezTo>
                    <a:pt x="0" y="75"/>
                    <a:pt x="0" y="75"/>
                    <a:pt x="0" y="75"/>
                  </a:cubicBezTo>
                  <a:cubicBezTo>
                    <a:pt x="0" y="75"/>
                    <a:pt x="0" y="75"/>
                    <a:pt x="0" y="75"/>
                  </a:cubicBezTo>
                  <a:cubicBezTo>
                    <a:pt x="0" y="80"/>
                    <a:pt x="0" y="80"/>
                    <a:pt x="0" y="80"/>
                  </a:cubicBezTo>
                  <a:cubicBezTo>
                    <a:pt x="0" y="90"/>
                    <a:pt x="0" y="90"/>
                    <a:pt x="0" y="90"/>
                  </a:cubicBezTo>
                  <a:cubicBezTo>
                    <a:pt x="0" y="90"/>
                    <a:pt x="0" y="90"/>
                    <a:pt x="0" y="90"/>
                  </a:cubicBezTo>
                  <a:cubicBezTo>
                    <a:pt x="0" y="90"/>
                    <a:pt x="0" y="90"/>
                    <a:pt x="0" y="90"/>
                  </a:cubicBezTo>
                  <a:cubicBezTo>
                    <a:pt x="10" y="90"/>
                    <a:pt x="10" y="90"/>
                    <a:pt x="10" y="90"/>
                  </a:cubicBezTo>
                  <a:cubicBezTo>
                    <a:pt x="10" y="95"/>
                    <a:pt x="11" y="99"/>
                    <a:pt x="12" y="103"/>
                  </a:cubicBezTo>
                  <a:cubicBezTo>
                    <a:pt x="3" y="107"/>
                    <a:pt x="3" y="107"/>
                    <a:pt x="3" y="107"/>
                  </a:cubicBezTo>
                  <a:cubicBezTo>
                    <a:pt x="9" y="121"/>
                    <a:pt x="9" y="121"/>
                    <a:pt x="9" y="121"/>
                  </a:cubicBezTo>
                  <a:cubicBezTo>
                    <a:pt x="18" y="118"/>
                    <a:pt x="18" y="118"/>
                    <a:pt x="18" y="118"/>
                  </a:cubicBezTo>
                  <a:cubicBezTo>
                    <a:pt x="20" y="122"/>
                    <a:pt x="23" y="125"/>
                    <a:pt x="26" y="129"/>
                  </a:cubicBezTo>
                  <a:cubicBezTo>
                    <a:pt x="18" y="136"/>
                    <a:pt x="18" y="136"/>
                    <a:pt x="18" y="136"/>
                  </a:cubicBezTo>
                  <a:cubicBezTo>
                    <a:pt x="29" y="147"/>
                    <a:pt x="29" y="147"/>
                    <a:pt x="29" y="147"/>
                  </a:cubicBezTo>
                  <a:cubicBezTo>
                    <a:pt x="36" y="140"/>
                    <a:pt x="36" y="140"/>
                    <a:pt x="36" y="140"/>
                  </a:cubicBezTo>
                  <a:cubicBezTo>
                    <a:pt x="40" y="142"/>
                    <a:pt x="44" y="145"/>
                    <a:pt x="48" y="147"/>
                  </a:cubicBezTo>
                  <a:cubicBezTo>
                    <a:pt x="44" y="156"/>
                    <a:pt x="44" y="156"/>
                    <a:pt x="44" y="156"/>
                  </a:cubicBezTo>
                  <a:cubicBezTo>
                    <a:pt x="58" y="162"/>
                    <a:pt x="58" y="162"/>
                    <a:pt x="58" y="162"/>
                  </a:cubicBezTo>
                  <a:cubicBezTo>
                    <a:pt x="62" y="153"/>
                    <a:pt x="62" y="153"/>
                    <a:pt x="62" y="153"/>
                  </a:cubicBezTo>
                  <a:cubicBezTo>
                    <a:pt x="66" y="154"/>
                    <a:pt x="70" y="155"/>
                    <a:pt x="75" y="155"/>
                  </a:cubicBezTo>
                  <a:cubicBezTo>
                    <a:pt x="75" y="166"/>
                    <a:pt x="75" y="166"/>
                    <a:pt x="75" y="166"/>
                  </a:cubicBezTo>
                  <a:cubicBezTo>
                    <a:pt x="90" y="166"/>
                    <a:pt x="90" y="166"/>
                    <a:pt x="90" y="166"/>
                  </a:cubicBezTo>
                  <a:cubicBezTo>
                    <a:pt x="90" y="166"/>
                    <a:pt x="90" y="166"/>
                    <a:pt x="90" y="166"/>
                  </a:cubicBezTo>
                  <a:cubicBezTo>
                    <a:pt x="90" y="166"/>
                    <a:pt x="90" y="166"/>
                    <a:pt x="90" y="166"/>
                  </a:cubicBezTo>
                  <a:cubicBezTo>
                    <a:pt x="90" y="155"/>
                    <a:pt x="90" y="155"/>
                    <a:pt x="90" y="155"/>
                  </a:cubicBezTo>
                  <a:cubicBezTo>
                    <a:pt x="94" y="155"/>
                    <a:pt x="99" y="154"/>
                    <a:pt x="103" y="152"/>
                  </a:cubicBezTo>
                  <a:cubicBezTo>
                    <a:pt x="107" y="162"/>
                    <a:pt x="107" y="162"/>
                    <a:pt x="107" y="162"/>
                  </a:cubicBezTo>
                  <a:cubicBezTo>
                    <a:pt x="121" y="156"/>
                    <a:pt x="121" y="156"/>
                    <a:pt x="121" y="156"/>
                  </a:cubicBezTo>
                  <a:cubicBezTo>
                    <a:pt x="117" y="146"/>
                    <a:pt x="117" y="146"/>
                    <a:pt x="117" y="146"/>
                  </a:cubicBezTo>
                  <a:cubicBezTo>
                    <a:pt x="121" y="144"/>
                    <a:pt x="124" y="142"/>
                    <a:pt x="127" y="140"/>
                  </a:cubicBezTo>
                  <a:cubicBezTo>
                    <a:pt x="135" y="147"/>
                    <a:pt x="135" y="147"/>
                    <a:pt x="135" y="147"/>
                  </a:cubicBezTo>
                  <a:cubicBezTo>
                    <a:pt x="146" y="137"/>
                    <a:pt x="146" y="137"/>
                    <a:pt x="146" y="137"/>
                  </a:cubicBezTo>
                  <a:cubicBezTo>
                    <a:pt x="138" y="129"/>
                    <a:pt x="138" y="129"/>
                    <a:pt x="138" y="129"/>
                  </a:cubicBezTo>
                  <a:cubicBezTo>
                    <a:pt x="141" y="125"/>
                    <a:pt x="143" y="121"/>
                    <a:pt x="146" y="117"/>
                  </a:cubicBezTo>
                  <a:cubicBezTo>
                    <a:pt x="156" y="122"/>
                    <a:pt x="156" y="122"/>
                    <a:pt x="156" y="122"/>
                  </a:cubicBezTo>
                  <a:cubicBezTo>
                    <a:pt x="162" y="108"/>
                    <a:pt x="162" y="108"/>
                    <a:pt x="162" y="108"/>
                  </a:cubicBezTo>
                  <a:cubicBezTo>
                    <a:pt x="151" y="103"/>
                    <a:pt x="151" y="103"/>
                    <a:pt x="151" y="103"/>
                  </a:cubicBezTo>
                  <a:cubicBezTo>
                    <a:pt x="152" y="99"/>
                    <a:pt x="153" y="95"/>
                    <a:pt x="154" y="90"/>
                  </a:cubicBezTo>
                  <a:lnTo>
                    <a:pt x="165" y="90"/>
                  </a:lnTo>
                  <a:close/>
                  <a:moveTo>
                    <a:pt x="123" y="52"/>
                  </a:moveTo>
                  <a:cubicBezTo>
                    <a:pt x="128" y="59"/>
                    <a:pt x="132" y="67"/>
                    <a:pt x="133" y="75"/>
                  </a:cubicBezTo>
                  <a:cubicBezTo>
                    <a:pt x="106" y="75"/>
                    <a:pt x="106" y="75"/>
                    <a:pt x="106" y="75"/>
                  </a:cubicBezTo>
                  <a:cubicBezTo>
                    <a:pt x="105" y="74"/>
                    <a:pt x="105" y="72"/>
                    <a:pt x="104" y="71"/>
                  </a:cubicBezTo>
                  <a:lnTo>
                    <a:pt x="123" y="52"/>
                  </a:lnTo>
                  <a:close/>
                  <a:moveTo>
                    <a:pt x="113" y="42"/>
                  </a:moveTo>
                  <a:cubicBezTo>
                    <a:pt x="94" y="61"/>
                    <a:pt x="94" y="61"/>
                    <a:pt x="94" y="61"/>
                  </a:cubicBezTo>
                  <a:cubicBezTo>
                    <a:pt x="93" y="61"/>
                    <a:pt x="92" y="60"/>
                    <a:pt x="90" y="59"/>
                  </a:cubicBezTo>
                  <a:cubicBezTo>
                    <a:pt x="90" y="32"/>
                    <a:pt x="90" y="32"/>
                    <a:pt x="90" y="32"/>
                  </a:cubicBezTo>
                  <a:cubicBezTo>
                    <a:pt x="99" y="34"/>
                    <a:pt x="107" y="37"/>
                    <a:pt x="113" y="42"/>
                  </a:cubicBezTo>
                  <a:close/>
                  <a:moveTo>
                    <a:pt x="90" y="90"/>
                  </a:moveTo>
                  <a:cubicBezTo>
                    <a:pt x="86" y="94"/>
                    <a:pt x="79" y="94"/>
                    <a:pt x="75" y="90"/>
                  </a:cubicBezTo>
                  <a:cubicBezTo>
                    <a:pt x="71" y="86"/>
                    <a:pt x="71" y="80"/>
                    <a:pt x="75" y="76"/>
                  </a:cubicBezTo>
                  <a:cubicBezTo>
                    <a:pt x="79" y="72"/>
                    <a:pt x="86" y="72"/>
                    <a:pt x="90" y="76"/>
                  </a:cubicBezTo>
                  <a:cubicBezTo>
                    <a:pt x="94" y="80"/>
                    <a:pt x="94" y="86"/>
                    <a:pt x="90" y="90"/>
                  </a:cubicBezTo>
                  <a:close/>
                  <a:moveTo>
                    <a:pt x="75" y="32"/>
                  </a:moveTo>
                  <a:cubicBezTo>
                    <a:pt x="75" y="59"/>
                    <a:pt x="75" y="59"/>
                    <a:pt x="75" y="59"/>
                  </a:cubicBezTo>
                  <a:cubicBezTo>
                    <a:pt x="73" y="60"/>
                    <a:pt x="71" y="60"/>
                    <a:pt x="69" y="61"/>
                  </a:cubicBezTo>
                  <a:cubicBezTo>
                    <a:pt x="50" y="42"/>
                    <a:pt x="50" y="42"/>
                    <a:pt x="50" y="42"/>
                  </a:cubicBezTo>
                  <a:cubicBezTo>
                    <a:pt x="57" y="37"/>
                    <a:pt x="66" y="33"/>
                    <a:pt x="75" y="32"/>
                  </a:cubicBezTo>
                  <a:close/>
                  <a:moveTo>
                    <a:pt x="41" y="52"/>
                  </a:moveTo>
                  <a:cubicBezTo>
                    <a:pt x="60" y="71"/>
                    <a:pt x="60" y="71"/>
                    <a:pt x="60" y="71"/>
                  </a:cubicBezTo>
                  <a:cubicBezTo>
                    <a:pt x="59" y="72"/>
                    <a:pt x="58" y="74"/>
                    <a:pt x="58" y="75"/>
                  </a:cubicBezTo>
                  <a:cubicBezTo>
                    <a:pt x="31" y="75"/>
                    <a:pt x="31" y="75"/>
                    <a:pt x="31" y="75"/>
                  </a:cubicBezTo>
                  <a:cubicBezTo>
                    <a:pt x="32" y="67"/>
                    <a:pt x="35" y="59"/>
                    <a:pt x="41" y="52"/>
                  </a:cubicBezTo>
                  <a:close/>
                  <a:moveTo>
                    <a:pt x="41" y="115"/>
                  </a:moveTo>
                  <a:cubicBezTo>
                    <a:pt x="35" y="108"/>
                    <a:pt x="32" y="99"/>
                    <a:pt x="30" y="90"/>
                  </a:cubicBezTo>
                  <a:cubicBezTo>
                    <a:pt x="57" y="90"/>
                    <a:pt x="57" y="90"/>
                    <a:pt x="57" y="90"/>
                  </a:cubicBezTo>
                  <a:cubicBezTo>
                    <a:pt x="58" y="92"/>
                    <a:pt x="59" y="94"/>
                    <a:pt x="60" y="96"/>
                  </a:cubicBezTo>
                  <a:lnTo>
                    <a:pt x="41" y="115"/>
                  </a:lnTo>
                  <a:close/>
                  <a:moveTo>
                    <a:pt x="50" y="125"/>
                  </a:moveTo>
                  <a:cubicBezTo>
                    <a:pt x="69" y="106"/>
                    <a:pt x="69" y="106"/>
                    <a:pt x="69" y="106"/>
                  </a:cubicBezTo>
                  <a:cubicBezTo>
                    <a:pt x="71" y="107"/>
                    <a:pt x="73" y="107"/>
                    <a:pt x="75" y="108"/>
                  </a:cubicBezTo>
                  <a:cubicBezTo>
                    <a:pt x="75" y="135"/>
                    <a:pt x="75" y="135"/>
                    <a:pt x="75" y="135"/>
                  </a:cubicBezTo>
                  <a:cubicBezTo>
                    <a:pt x="66" y="134"/>
                    <a:pt x="57" y="130"/>
                    <a:pt x="50" y="125"/>
                  </a:cubicBezTo>
                  <a:close/>
                  <a:moveTo>
                    <a:pt x="90" y="135"/>
                  </a:moveTo>
                  <a:cubicBezTo>
                    <a:pt x="90" y="107"/>
                    <a:pt x="90" y="107"/>
                    <a:pt x="90" y="107"/>
                  </a:cubicBezTo>
                  <a:cubicBezTo>
                    <a:pt x="92" y="107"/>
                    <a:pt x="93" y="106"/>
                    <a:pt x="94" y="106"/>
                  </a:cubicBezTo>
                  <a:cubicBezTo>
                    <a:pt x="113" y="125"/>
                    <a:pt x="113" y="125"/>
                    <a:pt x="113" y="125"/>
                  </a:cubicBezTo>
                  <a:cubicBezTo>
                    <a:pt x="107" y="130"/>
                    <a:pt x="99" y="133"/>
                    <a:pt x="90" y="135"/>
                  </a:cubicBezTo>
                  <a:close/>
                  <a:moveTo>
                    <a:pt x="123" y="115"/>
                  </a:moveTo>
                  <a:cubicBezTo>
                    <a:pt x="104" y="96"/>
                    <a:pt x="104" y="96"/>
                    <a:pt x="104" y="96"/>
                  </a:cubicBezTo>
                  <a:cubicBezTo>
                    <a:pt x="105" y="94"/>
                    <a:pt x="106" y="92"/>
                    <a:pt x="106" y="90"/>
                  </a:cubicBezTo>
                  <a:cubicBezTo>
                    <a:pt x="133" y="90"/>
                    <a:pt x="133" y="90"/>
                    <a:pt x="133" y="90"/>
                  </a:cubicBezTo>
                  <a:cubicBezTo>
                    <a:pt x="132" y="99"/>
                    <a:pt x="129" y="108"/>
                    <a:pt x="123" y="115"/>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98" name="Freeform 99"/>
            <p:cNvSpPr>
              <a:spLocks/>
            </p:cNvSpPr>
            <p:nvPr/>
          </p:nvSpPr>
          <p:spPr bwMode="auto">
            <a:xfrm>
              <a:off x="6890" y="638"/>
              <a:ext cx="360" cy="71"/>
            </a:xfrm>
            <a:custGeom>
              <a:avLst/>
              <a:gdLst>
                <a:gd name="T0" fmla="*/ 3 w 748"/>
                <a:gd name="T1" fmla="*/ 0 h 153"/>
                <a:gd name="T2" fmla="*/ 0 w 748"/>
                <a:gd name="T3" fmla="*/ 26 h 153"/>
                <a:gd name="T4" fmla="*/ 127 w 748"/>
                <a:gd name="T5" fmla="*/ 153 h 153"/>
                <a:gd name="T6" fmla="*/ 621 w 748"/>
                <a:gd name="T7" fmla="*/ 153 h 153"/>
                <a:gd name="T8" fmla="*/ 748 w 748"/>
                <a:gd name="T9" fmla="*/ 26 h 153"/>
                <a:gd name="T10" fmla="*/ 745 w 748"/>
                <a:gd name="T11" fmla="*/ 0 h 153"/>
                <a:gd name="T12" fmla="*/ 3 w 748"/>
                <a:gd name="T13" fmla="*/ 0 h 153"/>
              </a:gdLst>
              <a:ahLst/>
              <a:cxnLst>
                <a:cxn ang="0">
                  <a:pos x="T0" y="T1"/>
                </a:cxn>
                <a:cxn ang="0">
                  <a:pos x="T2" y="T3"/>
                </a:cxn>
                <a:cxn ang="0">
                  <a:pos x="T4" y="T5"/>
                </a:cxn>
                <a:cxn ang="0">
                  <a:pos x="T6" y="T7"/>
                </a:cxn>
                <a:cxn ang="0">
                  <a:pos x="T8" y="T9"/>
                </a:cxn>
                <a:cxn ang="0">
                  <a:pos x="T10" y="T11"/>
                </a:cxn>
                <a:cxn ang="0">
                  <a:pos x="T12" y="T13"/>
                </a:cxn>
              </a:cxnLst>
              <a:rect l="0" t="0" r="r" b="b"/>
              <a:pathLst>
                <a:path w="748" h="153">
                  <a:moveTo>
                    <a:pt x="3" y="0"/>
                  </a:moveTo>
                  <a:cubicBezTo>
                    <a:pt x="1" y="9"/>
                    <a:pt x="0" y="17"/>
                    <a:pt x="0" y="26"/>
                  </a:cubicBezTo>
                  <a:cubicBezTo>
                    <a:pt x="0" y="96"/>
                    <a:pt x="57" y="153"/>
                    <a:pt x="127" y="153"/>
                  </a:cubicBezTo>
                  <a:cubicBezTo>
                    <a:pt x="621" y="153"/>
                    <a:pt x="621" y="153"/>
                    <a:pt x="621" y="153"/>
                  </a:cubicBezTo>
                  <a:cubicBezTo>
                    <a:pt x="691" y="153"/>
                    <a:pt x="748" y="96"/>
                    <a:pt x="748" y="26"/>
                  </a:cubicBezTo>
                  <a:cubicBezTo>
                    <a:pt x="748" y="17"/>
                    <a:pt x="747" y="9"/>
                    <a:pt x="745" y="0"/>
                  </a:cubicBezTo>
                  <a:lnTo>
                    <a:pt x="3" y="0"/>
                  </a:lnTo>
                  <a:close/>
                </a:path>
              </a:pathLst>
            </a:custGeom>
            <a:solidFill>
              <a:schemeClr val="accent5">
                <a:lumMod val="20000"/>
                <a:lumOff val="8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99" name="Freeform 100"/>
            <p:cNvSpPr>
              <a:spLocks/>
            </p:cNvSpPr>
            <p:nvPr/>
          </p:nvSpPr>
          <p:spPr bwMode="auto">
            <a:xfrm>
              <a:off x="6904" y="638"/>
              <a:ext cx="346" cy="71"/>
            </a:xfrm>
            <a:custGeom>
              <a:avLst/>
              <a:gdLst>
                <a:gd name="T0" fmla="*/ 716 w 719"/>
                <a:gd name="T1" fmla="*/ 0 h 153"/>
                <a:gd name="T2" fmla="*/ 700 w 719"/>
                <a:gd name="T3" fmla="*/ 0 h 153"/>
                <a:gd name="T4" fmla="*/ 701 w 719"/>
                <a:gd name="T5" fmla="*/ 8 h 153"/>
                <a:gd name="T6" fmla="*/ 573 w 719"/>
                <a:gd name="T7" fmla="*/ 135 h 153"/>
                <a:gd name="T8" fmla="*/ 80 w 719"/>
                <a:gd name="T9" fmla="*/ 135 h 153"/>
                <a:gd name="T10" fmla="*/ 0 w 719"/>
                <a:gd name="T11" fmla="*/ 106 h 153"/>
                <a:gd name="T12" fmla="*/ 98 w 719"/>
                <a:gd name="T13" fmla="*/ 153 h 153"/>
                <a:gd name="T14" fmla="*/ 592 w 719"/>
                <a:gd name="T15" fmla="*/ 153 h 153"/>
                <a:gd name="T16" fmla="*/ 719 w 719"/>
                <a:gd name="T17" fmla="*/ 26 h 153"/>
                <a:gd name="T18" fmla="*/ 716 w 719"/>
                <a:gd name="T19" fmla="*/ 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19" h="153">
                  <a:moveTo>
                    <a:pt x="716" y="0"/>
                  </a:moveTo>
                  <a:cubicBezTo>
                    <a:pt x="700" y="0"/>
                    <a:pt x="700" y="0"/>
                    <a:pt x="700" y="0"/>
                  </a:cubicBezTo>
                  <a:cubicBezTo>
                    <a:pt x="701" y="3"/>
                    <a:pt x="701" y="5"/>
                    <a:pt x="701" y="8"/>
                  </a:cubicBezTo>
                  <a:cubicBezTo>
                    <a:pt x="701" y="78"/>
                    <a:pt x="644" y="135"/>
                    <a:pt x="573" y="135"/>
                  </a:cubicBezTo>
                  <a:cubicBezTo>
                    <a:pt x="80" y="135"/>
                    <a:pt x="80" y="135"/>
                    <a:pt x="80" y="135"/>
                  </a:cubicBezTo>
                  <a:cubicBezTo>
                    <a:pt x="50" y="135"/>
                    <a:pt x="22" y="124"/>
                    <a:pt x="0" y="106"/>
                  </a:cubicBezTo>
                  <a:cubicBezTo>
                    <a:pt x="23" y="135"/>
                    <a:pt x="59" y="153"/>
                    <a:pt x="98" y="153"/>
                  </a:cubicBezTo>
                  <a:cubicBezTo>
                    <a:pt x="592" y="153"/>
                    <a:pt x="592" y="153"/>
                    <a:pt x="592" y="153"/>
                  </a:cubicBezTo>
                  <a:cubicBezTo>
                    <a:pt x="662" y="153"/>
                    <a:pt x="719" y="96"/>
                    <a:pt x="719" y="26"/>
                  </a:cubicBezTo>
                  <a:cubicBezTo>
                    <a:pt x="719" y="17"/>
                    <a:pt x="718" y="9"/>
                    <a:pt x="716" y="0"/>
                  </a:cubicBezTo>
                  <a:close/>
                </a:path>
              </a:pathLst>
            </a:custGeom>
            <a:solidFill>
              <a:srgbClr val="C6C6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100" name="Freeform 101"/>
            <p:cNvSpPr>
              <a:spLocks/>
            </p:cNvSpPr>
            <p:nvPr/>
          </p:nvSpPr>
          <p:spPr bwMode="auto">
            <a:xfrm>
              <a:off x="6891" y="398"/>
              <a:ext cx="358" cy="127"/>
            </a:xfrm>
            <a:custGeom>
              <a:avLst/>
              <a:gdLst>
                <a:gd name="T0" fmla="*/ 744 w 744"/>
                <a:gd name="T1" fmla="*/ 274 h 274"/>
                <a:gd name="T2" fmla="*/ 621 w 744"/>
                <a:gd name="T3" fmla="*/ 173 h 274"/>
                <a:gd name="T4" fmla="*/ 581 w 744"/>
                <a:gd name="T5" fmla="*/ 179 h 274"/>
                <a:gd name="T6" fmla="*/ 457 w 744"/>
                <a:gd name="T7" fmla="*/ 68 h 274"/>
                <a:gd name="T8" fmla="*/ 372 w 744"/>
                <a:gd name="T9" fmla="*/ 101 h 274"/>
                <a:gd name="T10" fmla="*/ 249 w 744"/>
                <a:gd name="T11" fmla="*/ 0 h 274"/>
                <a:gd name="T12" fmla="*/ 123 w 744"/>
                <a:gd name="T13" fmla="*/ 125 h 274"/>
                <a:gd name="T14" fmla="*/ 133 w 744"/>
                <a:gd name="T15" fmla="*/ 173 h 274"/>
                <a:gd name="T16" fmla="*/ 123 w 744"/>
                <a:gd name="T17" fmla="*/ 173 h 274"/>
                <a:gd name="T18" fmla="*/ 0 w 744"/>
                <a:gd name="T19" fmla="*/ 274 h 274"/>
                <a:gd name="T20" fmla="*/ 744 w 744"/>
                <a:gd name="T21" fmla="*/ 274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44" h="274">
                  <a:moveTo>
                    <a:pt x="744" y="274"/>
                  </a:moveTo>
                  <a:cubicBezTo>
                    <a:pt x="733" y="217"/>
                    <a:pt x="682" y="173"/>
                    <a:pt x="621" y="173"/>
                  </a:cubicBezTo>
                  <a:cubicBezTo>
                    <a:pt x="607" y="173"/>
                    <a:pt x="594" y="175"/>
                    <a:pt x="581" y="179"/>
                  </a:cubicBezTo>
                  <a:cubicBezTo>
                    <a:pt x="574" y="117"/>
                    <a:pt x="521" y="68"/>
                    <a:pt x="457" y="68"/>
                  </a:cubicBezTo>
                  <a:cubicBezTo>
                    <a:pt x="424" y="68"/>
                    <a:pt x="394" y="81"/>
                    <a:pt x="372" y="101"/>
                  </a:cubicBezTo>
                  <a:cubicBezTo>
                    <a:pt x="361" y="44"/>
                    <a:pt x="310" y="0"/>
                    <a:pt x="249" y="0"/>
                  </a:cubicBezTo>
                  <a:cubicBezTo>
                    <a:pt x="179" y="0"/>
                    <a:pt x="123" y="56"/>
                    <a:pt x="123" y="125"/>
                  </a:cubicBezTo>
                  <a:cubicBezTo>
                    <a:pt x="123" y="142"/>
                    <a:pt x="127" y="159"/>
                    <a:pt x="133" y="173"/>
                  </a:cubicBezTo>
                  <a:cubicBezTo>
                    <a:pt x="130" y="173"/>
                    <a:pt x="127" y="173"/>
                    <a:pt x="123" y="173"/>
                  </a:cubicBezTo>
                  <a:cubicBezTo>
                    <a:pt x="62" y="173"/>
                    <a:pt x="12" y="217"/>
                    <a:pt x="0" y="274"/>
                  </a:cubicBezTo>
                  <a:lnTo>
                    <a:pt x="744" y="274"/>
                  </a:lnTo>
                  <a:close/>
                </a:path>
              </a:pathLst>
            </a:custGeom>
            <a:solidFill>
              <a:schemeClr val="accent5">
                <a:lumMod val="20000"/>
                <a:lumOff val="8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101" name="Freeform 102"/>
            <p:cNvSpPr>
              <a:spLocks/>
            </p:cNvSpPr>
            <p:nvPr/>
          </p:nvSpPr>
          <p:spPr bwMode="auto">
            <a:xfrm>
              <a:off x="6962" y="398"/>
              <a:ext cx="287" cy="127"/>
            </a:xfrm>
            <a:custGeom>
              <a:avLst/>
              <a:gdLst>
                <a:gd name="T0" fmla="*/ 80 w 597"/>
                <a:gd name="T1" fmla="*/ 23 h 274"/>
                <a:gd name="T2" fmla="*/ 203 w 597"/>
                <a:gd name="T3" fmla="*/ 125 h 274"/>
                <a:gd name="T4" fmla="*/ 288 w 597"/>
                <a:gd name="T5" fmla="*/ 91 h 274"/>
                <a:gd name="T6" fmla="*/ 413 w 597"/>
                <a:gd name="T7" fmla="*/ 203 h 274"/>
                <a:gd name="T8" fmla="*/ 452 w 597"/>
                <a:gd name="T9" fmla="*/ 196 h 274"/>
                <a:gd name="T10" fmla="*/ 568 w 597"/>
                <a:gd name="T11" fmla="*/ 274 h 274"/>
                <a:gd name="T12" fmla="*/ 597 w 597"/>
                <a:gd name="T13" fmla="*/ 274 h 274"/>
                <a:gd name="T14" fmla="*/ 474 w 597"/>
                <a:gd name="T15" fmla="*/ 173 h 274"/>
                <a:gd name="T16" fmla="*/ 434 w 597"/>
                <a:gd name="T17" fmla="*/ 179 h 274"/>
                <a:gd name="T18" fmla="*/ 310 w 597"/>
                <a:gd name="T19" fmla="*/ 68 h 274"/>
                <a:gd name="T20" fmla="*/ 225 w 597"/>
                <a:gd name="T21" fmla="*/ 101 h 274"/>
                <a:gd name="T22" fmla="*/ 102 w 597"/>
                <a:gd name="T23" fmla="*/ 0 h 274"/>
                <a:gd name="T24" fmla="*/ 0 w 597"/>
                <a:gd name="T25" fmla="*/ 52 h 274"/>
                <a:gd name="T26" fmla="*/ 80 w 597"/>
                <a:gd name="T27" fmla="*/ 23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97" h="274">
                  <a:moveTo>
                    <a:pt x="80" y="23"/>
                  </a:moveTo>
                  <a:cubicBezTo>
                    <a:pt x="141" y="23"/>
                    <a:pt x="192" y="67"/>
                    <a:pt x="203" y="125"/>
                  </a:cubicBezTo>
                  <a:cubicBezTo>
                    <a:pt x="225" y="104"/>
                    <a:pt x="255" y="91"/>
                    <a:pt x="288" y="91"/>
                  </a:cubicBezTo>
                  <a:cubicBezTo>
                    <a:pt x="353" y="91"/>
                    <a:pt x="406" y="140"/>
                    <a:pt x="413" y="203"/>
                  </a:cubicBezTo>
                  <a:cubicBezTo>
                    <a:pt x="425" y="199"/>
                    <a:pt x="438" y="196"/>
                    <a:pt x="452" y="196"/>
                  </a:cubicBezTo>
                  <a:cubicBezTo>
                    <a:pt x="505" y="196"/>
                    <a:pt x="549" y="229"/>
                    <a:pt x="568" y="274"/>
                  </a:cubicBezTo>
                  <a:cubicBezTo>
                    <a:pt x="597" y="274"/>
                    <a:pt x="597" y="274"/>
                    <a:pt x="597" y="274"/>
                  </a:cubicBezTo>
                  <a:cubicBezTo>
                    <a:pt x="586" y="217"/>
                    <a:pt x="535" y="173"/>
                    <a:pt x="474" y="173"/>
                  </a:cubicBezTo>
                  <a:cubicBezTo>
                    <a:pt x="460" y="173"/>
                    <a:pt x="447" y="175"/>
                    <a:pt x="434" y="179"/>
                  </a:cubicBezTo>
                  <a:cubicBezTo>
                    <a:pt x="427" y="117"/>
                    <a:pt x="374" y="68"/>
                    <a:pt x="310" y="68"/>
                  </a:cubicBezTo>
                  <a:cubicBezTo>
                    <a:pt x="277" y="68"/>
                    <a:pt x="247" y="81"/>
                    <a:pt x="225" y="101"/>
                  </a:cubicBezTo>
                  <a:cubicBezTo>
                    <a:pt x="214" y="44"/>
                    <a:pt x="163" y="0"/>
                    <a:pt x="102" y="0"/>
                  </a:cubicBezTo>
                  <a:cubicBezTo>
                    <a:pt x="60" y="0"/>
                    <a:pt x="23" y="20"/>
                    <a:pt x="0" y="52"/>
                  </a:cubicBezTo>
                  <a:cubicBezTo>
                    <a:pt x="22" y="34"/>
                    <a:pt x="49" y="23"/>
                    <a:pt x="80" y="23"/>
                  </a:cubicBezTo>
                  <a:close/>
                </a:path>
              </a:pathLst>
            </a:custGeom>
            <a:solidFill>
              <a:srgbClr val="C6C6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102" name="Oval 103"/>
            <p:cNvSpPr>
              <a:spLocks noChangeArrowheads="1"/>
            </p:cNvSpPr>
            <p:nvPr/>
          </p:nvSpPr>
          <p:spPr bwMode="auto">
            <a:xfrm>
              <a:off x="7595" y="802"/>
              <a:ext cx="35" cy="35"/>
            </a:xfrm>
            <a:prstGeom prst="ellipse">
              <a:avLst/>
            </a:pr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103" name="Oval 104"/>
            <p:cNvSpPr>
              <a:spLocks noChangeArrowheads="1"/>
            </p:cNvSpPr>
            <p:nvPr/>
          </p:nvSpPr>
          <p:spPr bwMode="auto">
            <a:xfrm>
              <a:off x="7525" y="802"/>
              <a:ext cx="35" cy="35"/>
            </a:xfrm>
            <a:prstGeom prst="ellipse">
              <a:avLst/>
            </a:pr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104" name="Freeform 105"/>
            <p:cNvSpPr>
              <a:spLocks/>
            </p:cNvSpPr>
            <p:nvPr/>
          </p:nvSpPr>
          <p:spPr bwMode="auto">
            <a:xfrm>
              <a:off x="7525" y="807"/>
              <a:ext cx="29" cy="30"/>
            </a:xfrm>
            <a:custGeom>
              <a:avLst/>
              <a:gdLst>
                <a:gd name="T0" fmla="*/ 37 w 62"/>
                <a:gd name="T1" fmla="*/ 63 h 63"/>
                <a:gd name="T2" fmla="*/ 62 w 62"/>
                <a:gd name="T3" fmla="*/ 52 h 63"/>
                <a:gd name="T4" fmla="*/ 11 w 62"/>
                <a:gd name="T5" fmla="*/ 0 h 63"/>
                <a:gd name="T6" fmla="*/ 0 w 62"/>
                <a:gd name="T7" fmla="*/ 26 h 63"/>
                <a:gd name="T8" fmla="*/ 37 w 62"/>
                <a:gd name="T9" fmla="*/ 63 h 63"/>
              </a:gdLst>
              <a:ahLst/>
              <a:cxnLst>
                <a:cxn ang="0">
                  <a:pos x="T0" y="T1"/>
                </a:cxn>
                <a:cxn ang="0">
                  <a:pos x="T2" y="T3"/>
                </a:cxn>
                <a:cxn ang="0">
                  <a:pos x="T4" y="T5"/>
                </a:cxn>
                <a:cxn ang="0">
                  <a:pos x="T6" y="T7"/>
                </a:cxn>
                <a:cxn ang="0">
                  <a:pos x="T8" y="T9"/>
                </a:cxn>
              </a:cxnLst>
              <a:rect l="0" t="0" r="r" b="b"/>
              <a:pathLst>
                <a:path w="62" h="63">
                  <a:moveTo>
                    <a:pt x="37" y="63"/>
                  </a:moveTo>
                  <a:cubicBezTo>
                    <a:pt x="47" y="63"/>
                    <a:pt x="56" y="59"/>
                    <a:pt x="62" y="52"/>
                  </a:cubicBezTo>
                  <a:cubicBezTo>
                    <a:pt x="11" y="0"/>
                    <a:pt x="11" y="0"/>
                    <a:pt x="11" y="0"/>
                  </a:cubicBezTo>
                  <a:cubicBezTo>
                    <a:pt x="4" y="7"/>
                    <a:pt x="0" y="16"/>
                    <a:pt x="0" y="26"/>
                  </a:cubicBezTo>
                  <a:cubicBezTo>
                    <a:pt x="0" y="46"/>
                    <a:pt x="16" y="63"/>
                    <a:pt x="37" y="63"/>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105" name="Freeform 106"/>
            <p:cNvSpPr>
              <a:spLocks/>
            </p:cNvSpPr>
            <p:nvPr/>
          </p:nvSpPr>
          <p:spPr bwMode="auto">
            <a:xfrm>
              <a:off x="7595" y="807"/>
              <a:ext cx="30" cy="30"/>
            </a:xfrm>
            <a:custGeom>
              <a:avLst/>
              <a:gdLst>
                <a:gd name="T0" fmla="*/ 37 w 63"/>
                <a:gd name="T1" fmla="*/ 63 h 63"/>
                <a:gd name="T2" fmla="*/ 63 w 63"/>
                <a:gd name="T3" fmla="*/ 52 h 63"/>
                <a:gd name="T4" fmla="*/ 11 w 63"/>
                <a:gd name="T5" fmla="*/ 0 h 63"/>
                <a:gd name="T6" fmla="*/ 0 w 63"/>
                <a:gd name="T7" fmla="*/ 26 h 63"/>
                <a:gd name="T8" fmla="*/ 37 w 63"/>
                <a:gd name="T9" fmla="*/ 63 h 63"/>
              </a:gdLst>
              <a:ahLst/>
              <a:cxnLst>
                <a:cxn ang="0">
                  <a:pos x="T0" y="T1"/>
                </a:cxn>
                <a:cxn ang="0">
                  <a:pos x="T2" y="T3"/>
                </a:cxn>
                <a:cxn ang="0">
                  <a:pos x="T4" y="T5"/>
                </a:cxn>
                <a:cxn ang="0">
                  <a:pos x="T6" y="T7"/>
                </a:cxn>
                <a:cxn ang="0">
                  <a:pos x="T8" y="T9"/>
                </a:cxn>
              </a:cxnLst>
              <a:rect l="0" t="0" r="r" b="b"/>
              <a:pathLst>
                <a:path w="63" h="63">
                  <a:moveTo>
                    <a:pt x="37" y="63"/>
                  </a:moveTo>
                  <a:cubicBezTo>
                    <a:pt x="47" y="63"/>
                    <a:pt x="56" y="59"/>
                    <a:pt x="63" y="52"/>
                  </a:cubicBezTo>
                  <a:cubicBezTo>
                    <a:pt x="11" y="0"/>
                    <a:pt x="11" y="0"/>
                    <a:pt x="11" y="0"/>
                  </a:cubicBezTo>
                  <a:cubicBezTo>
                    <a:pt x="4" y="7"/>
                    <a:pt x="0" y="16"/>
                    <a:pt x="0" y="26"/>
                  </a:cubicBezTo>
                  <a:cubicBezTo>
                    <a:pt x="0" y="46"/>
                    <a:pt x="17" y="63"/>
                    <a:pt x="37" y="63"/>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grpSp>
    </p:spTree>
    <p:extLst>
      <p:ext uri="{BB962C8B-B14F-4D97-AF65-F5344CB8AC3E}">
        <p14:creationId xmlns:p14="http://schemas.microsoft.com/office/powerpoint/2010/main" val="108042602"/>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437784" y="864251"/>
            <a:ext cx="4381054" cy="54409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latin typeface="Segoe UI Light" panose="020B0502040204020203" pitchFamily="34" charset="0"/>
                <a:cs typeface="Segoe UI Light" panose="020B0502040204020203" pitchFamily="34" charset="0"/>
              </a:rPr>
              <a:t>Cheap, cost effective compute</a:t>
            </a:r>
          </a:p>
        </p:txBody>
      </p:sp>
      <p:sp>
        <p:nvSpPr>
          <p:cNvPr id="5" name="Arrow: Chevron 4"/>
          <p:cNvSpPr/>
          <p:nvPr/>
        </p:nvSpPr>
        <p:spPr>
          <a:xfrm>
            <a:off x="5196575" y="864251"/>
            <a:ext cx="930410" cy="544090"/>
          </a:xfrm>
          <a:prstGeom prst="chevron">
            <a:avLst/>
          </a:prstGeom>
          <a:solidFill>
            <a:srgbClr val="00B9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6" name="Rectangle 5"/>
          <p:cNvSpPr/>
          <p:nvPr/>
        </p:nvSpPr>
        <p:spPr>
          <a:xfrm>
            <a:off x="6166593" y="873140"/>
            <a:ext cx="4381054" cy="54409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latin typeface="Segoe UI Light" panose="020B0502040204020203" pitchFamily="34" charset="0"/>
                <a:cs typeface="Segoe UI Light" panose="020B0502040204020203" pitchFamily="34" charset="0"/>
              </a:rPr>
              <a:t>A Series (BASIC/STD), Dv2 Series</a:t>
            </a:r>
          </a:p>
        </p:txBody>
      </p:sp>
      <p:sp>
        <p:nvSpPr>
          <p:cNvPr id="7" name="Rectangle 6"/>
          <p:cNvSpPr/>
          <p:nvPr/>
        </p:nvSpPr>
        <p:spPr>
          <a:xfrm>
            <a:off x="1437784" y="1440462"/>
            <a:ext cx="4381054" cy="54409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latin typeface="Segoe UI Light" panose="020B0502040204020203" pitchFamily="34" charset="0"/>
                <a:cs typeface="Segoe UI Light" panose="020B0502040204020203" pitchFamily="34" charset="0"/>
              </a:rPr>
              <a:t>High number of CPU cores</a:t>
            </a:r>
          </a:p>
        </p:txBody>
      </p:sp>
      <p:sp>
        <p:nvSpPr>
          <p:cNvPr id="8" name="Arrow: Chevron 7"/>
          <p:cNvSpPr/>
          <p:nvPr/>
        </p:nvSpPr>
        <p:spPr>
          <a:xfrm>
            <a:off x="5196575" y="1440462"/>
            <a:ext cx="930410" cy="544090"/>
          </a:xfrm>
          <a:prstGeom prst="chevron">
            <a:avLst/>
          </a:prstGeom>
          <a:solidFill>
            <a:srgbClr val="00B9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9" name="Rectangle 8"/>
          <p:cNvSpPr/>
          <p:nvPr/>
        </p:nvSpPr>
        <p:spPr>
          <a:xfrm>
            <a:off x="6166593" y="1449350"/>
            <a:ext cx="4381054" cy="54409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latin typeface="Segoe UI Light" panose="020B0502040204020203" pitchFamily="34" charset="0"/>
                <a:cs typeface="Segoe UI Light" panose="020B0502040204020203" pitchFamily="34" charset="0"/>
              </a:rPr>
              <a:t>G Series</a:t>
            </a:r>
          </a:p>
        </p:txBody>
      </p:sp>
      <p:sp>
        <p:nvSpPr>
          <p:cNvPr id="10" name="Rectangle 9"/>
          <p:cNvSpPr/>
          <p:nvPr/>
        </p:nvSpPr>
        <p:spPr>
          <a:xfrm>
            <a:off x="1437784" y="2037149"/>
            <a:ext cx="4381054" cy="54409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latin typeface="Segoe UI Light" panose="020B0502040204020203" pitchFamily="34" charset="0"/>
                <a:cs typeface="Segoe UI Light" panose="020B0502040204020203" pitchFamily="34" charset="0"/>
              </a:rPr>
              <a:t>High CPU Clock Speed</a:t>
            </a:r>
          </a:p>
        </p:txBody>
      </p:sp>
      <p:sp>
        <p:nvSpPr>
          <p:cNvPr id="11" name="Arrow: Chevron 10"/>
          <p:cNvSpPr/>
          <p:nvPr/>
        </p:nvSpPr>
        <p:spPr>
          <a:xfrm>
            <a:off x="5196575" y="2037149"/>
            <a:ext cx="930410" cy="544090"/>
          </a:xfrm>
          <a:prstGeom prst="chevron">
            <a:avLst/>
          </a:prstGeom>
          <a:solidFill>
            <a:srgbClr val="00B9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2" name="Rectangle 11"/>
          <p:cNvSpPr/>
          <p:nvPr/>
        </p:nvSpPr>
        <p:spPr>
          <a:xfrm>
            <a:off x="6166593" y="2046038"/>
            <a:ext cx="4381054" cy="54409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latin typeface="Segoe UI Light" panose="020B0502040204020203" pitchFamily="34" charset="0"/>
                <a:cs typeface="Segoe UI Light" panose="020B0502040204020203" pitchFamily="34" charset="0"/>
              </a:rPr>
              <a:t>Dv2, G, F Series</a:t>
            </a:r>
          </a:p>
        </p:txBody>
      </p:sp>
      <p:sp>
        <p:nvSpPr>
          <p:cNvPr id="13" name="Rectangle 12"/>
          <p:cNvSpPr/>
          <p:nvPr/>
        </p:nvSpPr>
        <p:spPr>
          <a:xfrm>
            <a:off x="1437784" y="2632224"/>
            <a:ext cx="4381054" cy="54409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latin typeface="Segoe UI Light" panose="020B0502040204020203" pitchFamily="34" charset="0"/>
                <a:cs typeface="Segoe UI Light" panose="020B0502040204020203" pitchFamily="34" charset="0"/>
              </a:rPr>
              <a:t>High network cluster bandwidth</a:t>
            </a:r>
          </a:p>
        </p:txBody>
      </p:sp>
      <p:sp>
        <p:nvSpPr>
          <p:cNvPr id="14" name="Arrow: Chevron 13"/>
          <p:cNvSpPr/>
          <p:nvPr/>
        </p:nvSpPr>
        <p:spPr>
          <a:xfrm>
            <a:off x="5196575" y="2632224"/>
            <a:ext cx="930410" cy="544090"/>
          </a:xfrm>
          <a:prstGeom prst="chevron">
            <a:avLst/>
          </a:prstGeom>
          <a:solidFill>
            <a:srgbClr val="00B9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5" name="Rectangle 14"/>
          <p:cNvSpPr/>
          <p:nvPr/>
        </p:nvSpPr>
        <p:spPr>
          <a:xfrm>
            <a:off x="6166593" y="2641113"/>
            <a:ext cx="4381054" cy="54409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latin typeface="Segoe UI Light" panose="020B0502040204020203" pitchFamily="34" charset="0"/>
                <a:cs typeface="Segoe UI Light" panose="020B0502040204020203" pitchFamily="34" charset="0"/>
              </a:rPr>
              <a:t>A8, A9 Series, N Series</a:t>
            </a:r>
          </a:p>
        </p:txBody>
      </p:sp>
      <p:sp>
        <p:nvSpPr>
          <p:cNvPr id="19" name="Rectangle 18"/>
          <p:cNvSpPr/>
          <p:nvPr/>
        </p:nvSpPr>
        <p:spPr>
          <a:xfrm>
            <a:off x="1437784" y="3193662"/>
            <a:ext cx="4381054" cy="54409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latin typeface="Segoe UI Light" panose="020B0502040204020203" pitchFamily="34" charset="0"/>
                <a:cs typeface="Segoe UI Light" panose="020B0502040204020203" pitchFamily="34" charset="0"/>
              </a:rPr>
              <a:t>High memory allocation</a:t>
            </a:r>
          </a:p>
        </p:txBody>
      </p:sp>
      <p:sp>
        <p:nvSpPr>
          <p:cNvPr id="20" name="Arrow: Chevron 19"/>
          <p:cNvSpPr/>
          <p:nvPr/>
        </p:nvSpPr>
        <p:spPr>
          <a:xfrm>
            <a:off x="5196575" y="3193662"/>
            <a:ext cx="930410" cy="544090"/>
          </a:xfrm>
          <a:prstGeom prst="chevron">
            <a:avLst/>
          </a:prstGeom>
          <a:solidFill>
            <a:srgbClr val="00B9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21" name="Rectangle 20"/>
          <p:cNvSpPr/>
          <p:nvPr/>
        </p:nvSpPr>
        <p:spPr>
          <a:xfrm>
            <a:off x="6166593" y="3228081"/>
            <a:ext cx="4381054" cy="54409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latin typeface="Segoe UI Light" panose="020B0502040204020203" pitchFamily="34" charset="0"/>
                <a:cs typeface="Segoe UI Light" panose="020B0502040204020203" pitchFamily="34" charset="0"/>
              </a:rPr>
              <a:t>G Series</a:t>
            </a:r>
          </a:p>
        </p:txBody>
      </p:sp>
      <p:sp>
        <p:nvSpPr>
          <p:cNvPr id="22" name="Rectangle 21"/>
          <p:cNvSpPr/>
          <p:nvPr/>
        </p:nvSpPr>
        <p:spPr>
          <a:xfrm>
            <a:off x="1437784" y="3816624"/>
            <a:ext cx="4381054" cy="54409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latin typeface="Segoe UI Light" panose="020B0502040204020203" pitchFamily="34" charset="0"/>
                <a:cs typeface="Segoe UI Light" panose="020B0502040204020203" pitchFamily="34" charset="0"/>
              </a:rPr>
              <a:t>SSD temporary storage</a:t>
            </a:r>
          </a:p>
        </p:txBody>
      </p:sp>
      <p:sp>
        <p:nvSpPr>
          <p:cNvPr id="23" name="Arrow: Chevron 22"/>
          <p:cNvSpPr/>
          <p:nvPr/>
        </p:nvSpPr>
        <p:spPr>
          <a:xfrm>
            <a:off x="5196575" y="3816624"/>
            <a:ext cx="930410" cy="544090"/>
          </a:xfrm>
          <a:prstGeom prst="chevron">
            <a:avLst/>
          </a:prstGeom>
          <a:solidFill>
            <a:srgbClr val="00B9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24" name="Rectangle 23"/>
          <p:cNvSpPr/>
          <p:nvPr/>
        </p:nvSpPr>
        <p:spPr>
          <a:xfrm>
            <a:off x="6166593" y="3825512"/>
            <a:ext cx="4381054" cy="54409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latin typeface="Segoe UI Light" panose="020B0502040204020203" pitchFamily="34" charset="0"/>
                <a:cs typeface="Segoe UI Light" panose="020B0502040204020203" pitchFamily="34" charset="0"/>
              </a:rPr>
              <a:t>D, F, G Series</a:t>
            </a:r>
          </a:p>
        </p:txBody>
      </p:sp>
      <p:sp>
        <p:nvSpPr>
          <p:cNvPr id="25" name="Rectangle 24"/>
          <p:cNvSpPr/>
          <p:nvPr/>
        </p:nvSpPr>
        <p:spPr>
          <a:xfrm>
            <a:off x="1437784" y="4414055"/>
            <a:ext cx="4381054" cy="54409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latin typeface="Segoe UI Light" panose="020B0502040204020203" pitchFamily="34" charset="0"/>
                <a:cs typeface="Segoe UI Light" panose="020B0502040204020203" pitchFamily="34" charset="0"/>
              </a:rPr>
              <a:t>High local IOPS</a:t>
            </a:r>
          </a:p>
        </p:txBody>
      </p:sp>
      <p:sp>
        <p:nvSpPr>
          <p:cNvPr id="26" name="Arrow: Chevron 25"/>
          <p:cNvSpPr/>
          <p:nvPr/>
        </p:nvSpPr>
        <p:spPr>
          <a:xfrm>
            <a:off x="5196575" y="4414055"/>
            <a:ext cx="930410" cy="544090"/>
          </a:xfrm>
          <a:prstGeom prst="chevron">
            <a:avLst/>
          </a:prstGeom>
          <a:solidFill>
            <a:srgbClr val="00B9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27" name="Rectangle 26"/>
          <p:cNvSpPr/>
          <p:nvPr/>
        </p:nvSpPr>
        <p:spPr>
          <a:xfrm>
            <a:off x="6166593" y="4422944"/>
            <a:ext cx="4381054" cy="54409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latin typeface="Segoe UI Light" panose="020B0502040204020203" pitchFamily="34" charset="0"/>
                <a:cs typeface="Segoe UI Light" panose="020B0502040204020203" pitchFamily="34" charset="0"/>
              </a:rPr>
              <a:t>DSv2, FS, GS</a:t>
            </a:r>
          </a:p>
        </p:txBody>
      </p:sp>
      <p:sp>
        <p:nvSpPr>
          <p:cNvPr id="28" name="Rectangle 27"/>
          <p:cNvSpPr/>
          <p:nvPr/>
        </p:nvSpPr>
        <p:spPr>
          <a:xfrm>
            <a:off x="865" y="486"/>
            <a:ext cx="12190271" cy="784749"/>
          </a:xfrm>
          <a:prstGeom prst="rect">
            <a:avLst/>
          </a:prstGeom>
          <a:solidFill>
            <a:srgbClr val="0064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GB" sz="2400" dirty="0">
                <a:latin typeface="Segoe UI Light" panose="020B0502040204020203" pitchFamily="34" charset="0"/>
                <a:cs typeface="Segoe UI Light" panose="020B0502040204020203" pitchFamily="34" charset="0"/>
              </a:rPr>
              <a:t>Virtual Machine ready reckoner</a:t>
            </a:r>
          </a:p>
        </p:txBody>
      </p:sp>
      <p:grpSp>
        <p:nvGrpSpPr>
          <p:cNvPr id="29" name="Group 28"/>
          <p:cNvGrpSpPr/>
          <p:nvPr/>
        </p:nvGrpSpPr>
        <p:grpSpPr>
          <a:xfrm>
            <a:off x="10839387" y="-55729"/>
            <a:ext cx="1398158" cy="943400"/>
            <a:chOff x="8810625" y="4865688"/>
            <a:chExt cx="3836988" cy="2559050"/>
          </a:xfrm>
        </p:grpSpPr>
        <p:sp>
          <p:nvSpPr>
            <p:cNvPr id="30" name="AutoShape 3"/>
            <p:cNvSpPr>
              <a:spLocks noChangeAspect="1" noChangeArrowheads="1" noTextEdit="1"/>
            </p:cNvSpPr>
            <p:nvPr/>
          </p:nvSpPr>
          <p:spPr bwMode="auto">
            <a:xfrm>
              <a:off x="8810625" y="4865688"/>
              <a:ext cx="3836988" cy="2559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31" name="Freeform 5"/>
            <p:cNvSpPr>
              <a:spLocks/>
            </p:cNvSpPr>
            <p:nvPr/>
          </p:nvSpPr>
          <p:spPr bwMode="auto">
            <a:xfrm>
              <a:off x="9874250" y="5805488"/>
              <a:ext cx="2343150" cy="814388"/>
            </a:xfrm>
            <a:custGeom>
              <a:avLst/>
              <a:gdLst>
                <a:gd name="T0" fmla="*/ 8 w 1476"/>
                <a:gd name="T1" fmla="*/ 513 h 513"/>
                <a:gd name="T2" fmla="*/ 0 w 1476"/>
                <a:gd name="T3" fmla="*/ 478 h 513"/>
                <a:gd name="T4" fmla="*/ 429 w 1476"/>
                <a:gd name="T5" fmla="*/ 374 h 513"/>
                <a:gd name="T6" fmla="*/ 780 w 1476"/>
                <a:gd name="T7" fmla="*/ 155 h 513"/>
                <a:gd name="T8" fmla="*/ 1213 w 1476"/>
                <a:gd name="T9" fmla="*/ 138 h 513"/>
                <a:gd name="T10" fmla="*/ 1476 w 1476"/>
                <a:gd name="T11" fmla="*/ 0 h 513"/>
                <a:gd name="T12" fmla="*/ 1476 w 1476"/>
                <a:gd name="T13" fmla="*/ 0 h 513"/>
                <a:gd name="T14" fmla="*/ 1476 w 1476"/>
                <a:gd name="T15" fmla="*/ 36 h 513"/>
                <a:gd name="T16" fmla="*/ 1476 w 1476"/>
                <a:gd name="T17" fmla="*/ 39 h 513"/>
                <a:gd name="T18" fmla="*/ 1222 w 1476"/>
                <a:gd name="T19" fmla="*/ 175 h 513"/>
                <a:gd name="T20" fmla="*/ 792 w 1476"/>
                <a:gd name="T21" fmla="*/ 190 h 513"/>
                <a:gd name="T22" fmla="*/ 443 w 1476"/>
                <a:gd name="T23" fmla="*/ 407 h 513"/>
                <a:gd name="T24" fmla="*/ 8 w 1476"/>
                <a:gd name="T25" fmla="*/ 513 h 5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76" h="513">
                  <a:moveTo>
                    <a:pt x="8" y="513"/>
                  </a:moveTo>
                  <a:lnTo>
                    <a:pt x="0" y="478"/>
                  </a:lnTo>
                  <a:lnTo>
                    <a:pt x="429" y="374"/>
                  </a:lnTo>
                  <a:lnTo>
                    <a:pt x="780" y="155"/>
                  </a:lnTo>
                  <a:lnTo>
                    <a:pt x="1213" y="138"/>
                  </a:lnTo>
                  <a:lnTo>
                    <a:pt x="1476" y="0"/>
                  </a:lnTo>
                  <a:lnTo>
                    <a:pt x="1476" y="0"/>
                  </a:lnTo>
                  <a:lnTo>
                    <a:pt x="1476" y="36"/>
                  </a:lnTo>
                  <a:lnTo>
                    <a:pt x="1476" y="39"/>
                  </a:lnTo>
                  <a:lnTo>
                    <a:pt x="1222" y="175"/>
                  </a:lnTo>
                  <a:lnTo>
                    <a:pt x="792" y="190"/>
                  </a:lnTo>
                  <a:lnTo>
                    <a:pt x="443" y="407"/>
                  </a:lnTo>
                  <a:lnTo>
                    <a:pt x="8" y="513"/>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32" name="Freeform 7"/>
            <p:cNvSpPr>
              <a:spLocks/>
            </p:cNvSpPr>
            <p:nvPr/>
          </p:nvSpPr>
          <p:spPr bwMode="auto">
            <a:xfrm>
              <a:off x="9885363" y="6156326"/>
              <a:ext cx="2332038" cy="633413"/>
            </a:xfrm>
            <a:custGeom>
              <a:avLst/>
              <a:gdLst>
                <a:gd name="T0" fmla="*/ 5 w 1469"/>
                <a:gd name="T1" fmla="*/ 399 h 399"/>
                <a:gd name="T2" fmla="*/ 0 w 1469"/>
                <a:gd name="T3" fmla="*/ 362 h 399"/>
                <a:gd name="T4" fmla="*/ 340 w 1469"/>
                <a:gd name="T5" fmla="*/ 309 h 399"/>
                <a:gd name="T6" fmla="*/ 624 w 1469"/>
                <a:gd name="T7" fmla="*/ 137 h 399"/>
                <a:gd name="T8" fmla="*/ 968 w 1469"/>
                <a:gd name="T9" fmla="*/ 171 h 399"/>
                <a:gd name="T10" fmla="*/ 1249 w 1469"/>
                <a:gd name="T11" fmla="*/ 0 h 399"/>
                <a:gd name="T12" fmla="*/ 1469 w 1469"/>
                <a:gd name="T13" fmla="*/ 25 h 399"/>
                <a:gd name="T14" fmla="*/ 1469 w 1469"/>
                <a:gd name="T15" fmla="*/ 62 h 399"/>
                <a:gd name="T16" fmla="*/ 1257 w 1469"/>
                <a:gd name="T17" fmla="*/ 36 h 399"/>
                <a:gd name="T18" fmla="*/ 976 w 1469"/>
                <a:gd name="T19" fmla="*/ 208 h 399"/>
                <a:gd name="T20" fmla="*/ 632 w 1469"/>
                <a:gd name="T21" fmla="*/ 174 h 399"/>
                <a:gd name="T22" fmla="*/ 352 w 1469"/>
                <a:gd name="T23" fmla="*/ 344 h 399"/>
                <a:gd name="T24" fmla="*/ 5 w 1469"/>
                <a:gd name="T25" fmla="*/ 399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69" h="399">
                  <a:moveTo>
                    <a:pt x="5" y="399"/>
                  </a:moveTo>
                  <a:lnTo>
                    <a:pt x="0" y="362"/>
                  </a:lnTo>
                  <a:lnTo>
                    <a:pt x="340" y="309"/>
                  </a:lnTo>
                  <a:lnTo>
                    <a:pt x="624" y="137"/>
                  </a:lnTo>
                  <a:lnTo>
                    <a:pt x="968" y="171"/>
                  </a:lnTo>
                  <a:lnTo>
                    <a:pt x="1249" y="0"/>
                  </a:lnTo>
                  <a:lnTo>
                    <a:pt x="1469" y="25"/>
                  </a:lnTo>
                  <a:lnTo>
                    <a:pt x="1469" y="62"/>
                  </a:lnTo>
                  <a:lnTo>
                    <a:pt x="1257" y="36"/>
                  </a:lnTo>
                  <a:lnTo>
                    <a:pt x="976" y="208"/>
                  </a:lnTo>
                  <a:lnTo>
                    <a:pt x="632" y="174"/>
                  </a:lnTo>
                  <a:lnTo>
                    <a:pt x="352" y="344"/>
                  </a:lnTo>
                  <a:lnTo>
                    <a:pt x="5" y="399"/>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33" name="Freeform 8"/>
            <p:cNvSpPr>
              <a:spLocks/>
            </p:cNvSpPr>
            <p:nvPr/>
          </p:nvSpPr>
          <p:spPr bwMode="auto">
            <a:xfrm>
              <a:off x="9010650" y="6696076"/>
              <a:ext cx="1739900" cy="406400"/>
            </a:xfrm>
            <a:custGeom>
              <a:avLst/>
              <a:gdLst>
                <a:gd name="T0" fmla="*/ 485 w 784"/>
                <a:gd name="T1" fmla="*/ 29 h 183"/>
                <a:gd name="T2" fmla="*/ 0 w 784"/>
                <a:gd name="T3" fmla="*/ 183 h 183"/>
                <a:gd name="T4" fmla="*/ 277 w 784"/>
                <a:gd name="T5" fmla="*/ 183 h 183"/>
                <a:gd name="T6" fmla="*/ 784 w 784"/>
                <a:gd name="T7" fmla="*/ 183 h 183"/>
                <a:gd name="T8" fmla="*/ 485 w 784"/>
                <a:gd name="T9" fmla="*/ 29 h 183"/>
              </a:gdLst>
              <a:ahLst/>
              <a:cxnLst>
                <a:cxn ang="0">
                  <a:pos x="T0" y="T1"/>
                </a:cxn>
                <a:cxn ang="0">
                  <a:pos x="T2" y="T3"/>
                </a:cxn>
                <a:cxn ang="0">
                  <a:pos x="T4" y="T5"/>
                </a:cxn>
                <a:cxn ang="0">
                  <a:pos x="T6" y="T7"/>
                </a:cxn>
                <a:cxn ang="0">
                  <a:pos x="T8" y="T9"/>
                </a:cxn>
              </a:cxnLst>
              <a:rect l="0" t="0" r="r" b="b"/>
              <a:pathLst>
                <a:path w="784" h="183">
                  <a:moveTo>
                    <a:pt x="485" y="29"/>
                  </a:moveTo>
                  <a:cubicBezTo>
                    <a:pt x="314" y="0"/>
                    <a:pt x="132" y="51"/>
                    <a:pt x="0" y="183"/>
                  </a:cubicBezTo>
                  <a:cubicBezTo>
                    <a:pt x="277" y="183"/>
                    <a:pt x="277" y="183"/>
                    <a:pt x="277" y="183"/>
                  </a:cubicBezTo>
                  <a:cubicBezTo>
                    <a:pt x="784" y="183"/>
                    <a:pt x="784" y="183"/>
                    <a:pt x="784" y="183"/>
                  </a:cubicBezTo>
                  <a:cubicBezTo>
                    <a:pt x="700" y="99"/>
                    <a:pt x="594" y="47"/>
                    <a:pt x="485" y="29"/>
                  </a:cubicBezTo>
                  <a:close/>
                </a:path>
              </a:pathLst>
            </a:custGeom>
            <a:solidFill>
              <a:srgbClr val="79A5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34" name="Freeform 9"/>
            <p:cNvSpPr>
              <a:spLocks/>
            </p:cNvSpPr>
            <p:nvPr/>
          </p:nvSpPr>
          <p:spPr bwMode="auto">
            <a:xfrm>
              <a:off x="9807575" y="6497638"/>
              <a:ext cx="2649538" cy="604838"/>
            </a:xfrm>
            <a:custGeom>
              <a:avLst/>
              <a:gdLst>
                <a:gd name="T0" fmla="*/ 858 w 1193"/>
                <a:gd name="T1" fmla="*/ 37 h 272"/>
                <a:gd name="T2" fmla="*/ 437 w 1193"/>
                <a:gd name="T3" fmla="*/ 31 h 272"/>
                <a:gd name="T4" fmla="*/ 0 w 1193"/>
                <a:gd name="T5" fmla="*/ 272 h 272"/>
                <a:gd name="T6" fmla="*/ 1193 w 1193"/>
                <a:gd name="T7" fmla="*/ 272 h 272"/>
                <a:gd name="T8" fmla="*/ 1193 w 1193"/>
                <a:gd name="T9" fmla="*/ 204 h 272"/>
                <a:gd name="T10" fmla="*/ 858 w 1193"/>
                <a:gd name="T11" fmla="*/ 37 h 272"/>
              </a:gdLst>
              <a:ahLst/>
              <a:cxnLst>
                <a:cxn ang="0">
                  <a:pos x="T0" y="T1"/>
                </a:cxn>
                <a:cxn ang="0">
                  <a:pos x="T2" y="T3"/>
                </a:cxn>
                <a:cxn ang="0">
                  <a:pos x="T4" y="T5"/>
                </a:cxn>
                <a:cxn ang="0">
                  <a:pos x="T6" y="T7"/>
                </a:cxn>
                <a:cxn ang="0">
                  <a:pos x="T8" y="T9"/>
                </a:cxn>
                <a:cxn ang="0">
                  <a:pos x="T10" y="T11"/>
                </a:cxn>
              </a:cxnLst>
              <a:rect l="0" t="0" r="r" b="b"/>
              <a:pathLst>
                <a:path w="1193" h="272">
                  <a:moveTo>
                    <a:pt x="858" y="37"/>
                  </a:moveTo>
                  <a:cubicBezTo>
                    <a:pt x="720" y="2"/>
                    <a:pt x="575" y="0"/>
                    <a:pt x="437" y="31"/>
                  </a:cubicBezTo>
                  <a:cubicBezTo>
                    <a:pt x="277" y="68"/>
                    <a:pt x="125" y="148"/>
                    <a:pt x="0" y="272"/>
                  </a:cubicBezTo>
                  <a:cubicBezTo>
                    <a:pt x="1193" y="272"/>
                    <a:pt x="1193" y="272"/>
                    <a:pt x="1193" y="272"/>
                  </a:cubicBezTo>
                  <a:cubicBezTo>
                    <a:pt x="1193" y="204"/>
                    <a:pt x="1193" y="204"/>
                    <a:pt x="1193" y="204"/>
                  </a:cubicBezTo>
                  <a:cubicBezTo>
                    <a:pt x="1092" y="124"/>
                    <a:pt x="978" y="68"/>
                    <a:pt x="858" y="37"/>
                  </a:cubicBezTo>
                  <a:close/>
                </a:path>
              </a:pathLst>
            </a:cu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35" name="Freeform 10"/>
            <p:cNvSpPr>
              <a:spLocks/>
            </p:cNvSpPr>
            <p:nvPr/>
          </p:nvSpPr>
          <p:spPr bwMode="auto">
            <a:xfrm>
              <a:off x="10777538" y="6497638"/>
              <a:ext cx="935038" cy="493713"/>
            </a:xfrm>
            <a:custGeom>
              <a:avLst/>
              <a:gdLst>
                <a:gd name="T0" fmla="*/ 114 w 421"/>
                <a:gd name="T1" fmla="*/ 199 h 222"/>
                <a:gd name="T2" fmla="*/ 211 w 421"/>
                <a:gd name="T3" fmla="*/ 222 h 222"/>
                <a:gd name="T4" fmla="*/ 421 w 421"/>
                <a:gd name="T5" fmla="*/ 37 h 222"/>
                <a:gd name="T6" fmla="*/ 0 w 421"/>
                <a:gd name="T7" fmla="*/ 31 h 222"/>
                <a:gd name="T8" fmla="*/ 59 w 421"/>
                <a:gd name="T9" fmla="*/ 158 h 222"/>
                <a:gd name="T10" fmla="*/ 114 w 421"/>
                <a:gd name="T11" fmla="*/ 199 h 222"/>
              </a:gdLst>
              <a:ahLst/>
              <a:cxnLst>
                <a:cxn ang="0">
                  <a:pos x="T0" y="T1"/>
                </a:cxn>
                <a:cxn ang="0">
                  <a:pos x="T2" y="T3"/>
                </a:cxn>
                <a:cxn ang="0">
                  <a:pos x="T4" y="T5"/>
                </a:cxn>
                <a:cxn ang="0">
                  <a:pos x="T6" y="T7"/>
                </a:cxn>
                <a:cxn ang="0">
                  <a:pos x="T8" y="T9"/>
                </a:cxn>
                <a:cxn ang="0">
                  <a:pos x="T10" y="T11"/>
                </a:cxn>
              </a:cxnLst>
              <a:rect l="0" t="0" r="r" b="b"/>
              <a:pathLst>
                <a:path w="421" h="222">
                  <a:moveTo>
                    <a:pt x="114" y="199"/>
                  </a:moveTo>
                  <a:cubicBezTo>
                    <a:pt x="143" y="213"/>
                    <a:pt x="176" y="222"/>
                    <a:pt x="211" y="222"/>
                  </a:cubicBezTo>
                  <a:cubicBezTo>
                    <a:pt x="318" y="222"/>
                    <a:pt x="407" y="141"/>
                    <a:pt x="421" y="37"/>
                  </a:cubicBezTo>
                  <a:cubicBezTo>
                    <a:pt x="283" y="2"/>
                    <a:pt x="138" y="0"/>
                    <a:pt x="0" y="31"/>
                  </a:cubicBezTo>
                  <a:cubicBezTo>
                    <a:pt x="5" y="81"/>
                    <a:pt x="27" y="125"/>
                    <a:pt x="59" y="158"/>
                  </a:cubicBezTo>
                  <a:cubicBezTo>
                    <a:pt x="75" y="174"/>
                    <a:pt x="94" y="188"/>
                    <a:pt x="114" y="199"/>
                  </a:cubicBezTo>
                  <a:close/>
                </a:path>
              </a:pathLst>
            </a:custGeom>
            <a:solidFill>
              <a:srgbClr val="79A5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36" name="Freeform 11"/>
            <p:cNvSpPr>
              <a:spLocks/>
            </p:cNvSpPr>
            <p:nvPr/>
          </p:nvSpPr>
          <p:spPr bwMode="auto">
            <a:xfrm>
              <a:off x="10826750" y="6046788"/>
              <a:ext cx="517525" cy="471488"/>
            </a:xfrm>
            <a:custGeom>
              <a:avLst/>
              <a:gdLst>
                <a:gd name="T0" fmla="*/ 233 w 233"/>
                <a:gd name="T1" fmla="*/ 55 h 212"/>
                <a:gd name="T2" fmla="*/ 90 w 233"/>
                <a:gd name="T3" fmla="*/ 0 h 212"/>
                <a:gd name="T4" fmla="*/ 0 w 233"/>
                <a:gd name="T5" fmla="*/ 20 h 212"/>
                <a:gd name="T6" fmla="*/ 90 w 233"/>
                <a:gd name="T7" fmla="*/ 212 h 212"/>
                <a:gd name="T8" fmla="*/ 233 w 233"/>
                <a:gd name="T9" fmla="*/ 55 h 212"/>
              </a:gdLst>
              <a:ahLst/>
              <a:cxnLst>
                <a:cxn ang="0">
                  <a:pos x="T0" y="T1"/>
                </a:cxn>
                <a:cxn ang="0">
                  <a:pos x="T2" y="T3"/>
                </a:cxn>
                <a:cxn ang="0">
                  <a:pos x="T4" y="T5"/>
                </a:cxn>
                <a:cxn ang="0">
                  <a:pos x="T6" y="T7"/>
                </a:cxn>
                <a:cxn ang="0">
                  <a:pos x="T8" y="T9"/>
                </a:cxn>
              </a:cxnLst>
              <a:rect l="0" t="0" r="r" b="b"/>
              <a:pathLst>
                <a:path w="233" h="212">
                  <a:moveTo>
                    <a:pt x="233" y="55"/>
                  </a:moveTo>
                  <a:cubicBezTo>
                    <a:pt x="195" y="21"/>
                    <a:pt x="145" y="0"/>
                    <a:pt x="90" y="0"/>
                  </a:cubicBezTo>
                  <a:cubicBezTo>
                    <a:pt x="58" y="0"/>
                    <a:pt x="27" y="7"/>
                    <a:pt x="0" y="20"/>
                  </a:cubicBezTo>
                  <a:cubicBezTo>
                    <a:pt x="90" y="212"/>
                    <a:pt x="90" y="212"/>
                    <a:pt x="90" y="212"/>
                  </a:cubicBezTo>
                  <a:lnTo>
                    <a:pt x="233" y="55"/>
                  </a:lnTo>
                  <a:close/>
                </a:path>
              </a:pathLst>
            </a:custGeom>
            <a:solidFill>
              <a:schemeClr val="accent3">
                <a:lumMod val="20000"/>
                <a:lumOff val="80000"/>
              </a:schemeClr>
            </a:solidFill>
            <a:ln>
              <a:noFill/>
            </a:ln>
          </p:spPr>
          <p:txBody>
            <a:bodyPr vert="horz" wrap="square" lIns="89642" tIns="44821" rIns="89642" bIns="44821" numCol="1" anchor="t" anchorCtr="0" compatLnSpc="1">
              <a:prstTxWarp prst="textNoShape">
                <a:avLst/>
              </a:prstTxWarp>
            </a:bodyPr>
            <a:lstStyle/>
            <a:p>
              <a:endParaRPr lang="en-US" sz="1765"/>
            </a:p>
          </p:txBody>
        </p:sp>
        <p:sp>
          <p:nvSpPr>
            <p:cNvPr id="37" name="Freeform 12"/>
            <p:cNvSpPr>
              <a:spLocks/>
            </p:cNvSpPr>
            <p:nvPr/>
          </p:nvSpPr>
          <p:spPr bwMode="auto">
            <a:xfrm>
              <a:off x="11026775" y="6169026"/>
              <a:ext cx="436563" cy="349250"/>
            </a:xfrm>
            <a:custGeom>
              <a:avLst/>
              <a:gdLst>
                <a:gd name="T0" fmla="*/ 197 w 197"/>
                <a:gd name="T1" fmla="*/ 77 h 157"/>
                <a:gd name="T2" fmla="*/ 143 w 197"/>
                <a:gd name="T3" fmla="*/ 0 h 157"/>
                <a:gd name="T4" fmla="*/ 0 w 197"/>
                <a:gd name="T5" fmla="*/ 157 h 157"/>
                <a:gd name="T6" fmla="*/ 197 w 197"/>
                <a:gd name="T7" fmla="*/ 77 h 157"/>
              </a:gdLst>
              <a:ahLst/>
              <a:cxnLst>
                <a:cxn ang="0">
                  <a:pos x="T0" y="T1"/>
                </a:cxn>
                <a:cxn ang="0">
                  <a:pos x="T2" y="T3"/>
                </a:cxn>
                <a:cxn ang="0">
                  <a:pos x="T4" y="T5"/>
                </a:cxn>
                <a:cxn ang="0">
                  <a:pos x="T6" y="T7"/>
                </a:cxn>
              </a:cxnLst>
              <a:rect l="0" t="0" r="r" b="b"/>
              <a:pathLst>
                <a:path w="197" h="157">
                  <a:moveTo>
                    <a:pt x="197" y="77"/>
                  </a:moveTo>
                  <a:cubicBezTo>
                    <a:pt x="185" y="47"/>
                    <a:pt x="166" y="21"/>
                    <a:pt x="143" y="0"/>
                  </a:cubicBezTo>
                  <a:cubicBezTo>
                    <a:pt x="0" y="157"/>
                    <a:pt x="0" y="157"/>
                    <a:pt x="0" y="157"/>
                  </a:cubicBezTo>
                  <a:lnTo>
                    <a:pt x="197" y="77"/>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38" name="Freeform 13"/>
            <p:cNvSpPr>
              <a:spLocks/>
            </p:cNvSpPr>
            <p:nvPr/>
          </p:nvSpPr>
          <p:spPr bwMode="auto">
            <a:xfrm>
              <a:off x="10555288" y="6091238"/>
              <a:ext cx="471488" cy="758825"/>
            </a:xfrm>
            <a:custGeom>
              <a:avLst/>
              <a:gdLst>
                <a:gd name="T0" fmla="*/ 122 w 212"/>
                <a:gd name="T1" fmla="*/ 0 h 341"/>
                <a:gd name="T2" fmla="*/ 0 w 212"/>
                <a:gd name="T3" fmla="*/ 192 h 341"/>
                <a:gd name="T4" fmla="*/ 61 w 212"/>
                <a:gd name="T5" fmla="*/ 341 h 341"/>
                <a:gd name="T6" fmla="*/ 212 w 212"/>
                <a:gd name="T7" fmla="*/ 192 h 341"/>
                <a:gd name="T8" fmla="*/ 122 w 212"/>
                <a:gd name="T9" fmla="*/ 0 h 341"/>
              </a:gdLst>
              <a:ahLst/>
              <a:cxnLst>
                <a:cxn ang="0">
                  <a:pos x="T0" y="T1"/>
                </a:cxn>
                <a:cxn ang="0">
                  <a:pos x="T2" y="T3"/>
                </a:cxn>
                <a:cxn ang="0">
                  <a:pos x="T4" y="T5"/>
                </a:cxn>
                <a:cxn ang="0">
                  <a:pos x="T6" y="T7"/>
                </a:cxn>
                <a:cxn ang="0">
                  <a:pos x="T8" y="T9"/>
                </a:cxn>
              </a:cxnLst>
              <a:rect l="0" t="0" r="r" b="b"/>
              <a:pathLst>
                <a:path w="212" h="341">
                  <a:moveTo>
                    <a:pt x="122" y="0"/>
                  </a:moveTo>
                  <a:cubicBezTo>
                    <a:pt x="50" y="34"/>
                    <a:pt x="0" y="107"/>
                    <a:pt x="0" y="192"/>
                  </a:cubicBezTo>
                  <a:cubicBezTo>
                    <a:pt x="0" y="250"/>
                    <a:pt x="23" y="303"/>
                    <a:pt x="61" y="341"/>
                  </a:cubicBezTo>
                  <a:cubicBezTo>
                    <a:pt x="212" y="192"/>
                    <a:pt x="212" y="192"/>
                    <a:pt x="212" y="192"/>
                  </a:cubicBezTo>
                  <a:lnTo>
                    <a:pt x="122" y="0"/>
                  </a:lnTo>
                  <a:close/>
                </a:path>
              </a:pathLst>
            </a:custGeom>
            <a:solidFill>
              <a:srgbClr val="4423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39" name="Freeform 14"/>
            <p:cNvSpPr>
              <a:spLocks/>
            </p:cNvSpPr>
            <p:nvPr/>
          </p:nvSpPr>
          <p:spPr bwMode="auto">
            <a:xfrm>
              <a:off x="11026775" y="6340476"/>
              <a:ext cx="473075" cy="177800"/>
            </a:xfrm>
            <a:custGeom>
              <a:avLst/>
              <a:gdLst>
                <a:gd name="T0" fmla="*/ 0 w 213"/>
                <a:gd name="T1" fmla="*/ 80 h 80"/>
                <a:gd name="T2" fmla="*/ 213 w 213"/>
                <a:gd name="T3" fmla="*/ 80 h 80"/>
                <a:gd name="T4" fmla="*/ 197 w 213"/>
                <a:gd name="T5" fmla="*/ 0 h 80"/>
                <a:gd name="T6" fmla="*/ 0 w 213"/>
                <a:gd name="T7" fmla="*/ 80 h 80"/>
              </a:gdLst>
              <a:ahLst/>
              <a:cxnLst>
                <a:cxn ang="0">
                  <a:pos x="T0" y="T1"/>
                </a:cxn>
                <a:cxn ang="0">
                  <a:pos x="T2" y="T3"/>
                </a:cxn>
                <a:cxn ang="0">
                  <a:pos x="T4" y="T5"/>
                </a:cxn>
                <a:cxn ang="0">
                  <a:pos x="T6" y="T7"/>
                </a:cxn>
              </a:cxnLst>
              <a:rect l="0" t="0" r="r" b="b"/>
              <a:pathLst>
                <a:path w="213" h="80">
                  <a:moveTo>
                    <a:pt x="0" y="80"/>
                  </a:moveTo>
                  <a:cubicBezTo>
                    <a:pt x="213" y="80"/>
                    <a:pt x="213" y="80"/>
                    <a:pt x="213" y="80"/>
                  </a:cubicBezTo>
                  <a:cubicBezTo>
                    <a:pt x="213" y="52"/>
                    <a:pt x="207" y="25"/>
                    <a:pt x="197" y="0"/>
                  </a:cubicBezTo>
                  <a:lnTo>
                    <a:pt x="0" y="80"/>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40" name="Freeform 15"/>
            <p:cNvSpPr>
              <a:spLocks/>
            </p:cNvSpPr>
            <p:nvPr/>
          </p:nvSpPr>
          <p:spPr bwMode="auto">
            <a:xfrm>
              <a:off x="10691813" y="6518276"/>
              <a:ext cx="334963" cy="422275"/>
            </a:xfrm>
            <a:custGeom>
              <a:avLst/>
              <a:gdLst>
                <a:gd name="T0" fmla="*/ 0 w 151"/>
                <a:gd name="T1" fmla="*/ 149 h 190"/>
                <a:gd name="T2" fmla="*/ 55 w 151"/>
                <a:gd name="T3" fmla="*/ 190 h 190"/>
                <a:gd name="T4" fmla="*/ 151 w 151"/>
                <a:gd name="T5" fmla="*/ 0 h 190"/>
                <a:gd name="T6" fmla="*/ 0 w 151"/>
                <a:gd name="T7" fmla="*/ 149 h 190"/>
              </a:gdLst>
              <a:ahLst/>
              <a:cxnLst>
                <a:cxn ang="0">
                  <a:pos x="T0" y="T1"/>
                </a:cxn>
                <a:cxn ang="0">
                  <a:pos x="T2" y="T3"/>
                </a:cxn>
                <a:cxn ang="0">
                  <a:pos x="T4" y="T5"/>
                </a:cxn>
                <a:cxn ang="0">
                  <a:pos x="T6" y="T7"/>
                </a:cxn>
              </a:cxnLst>
              <a:rect l="0" t="0" r="r" b="b"/>
              <a:pathLst>
                <a:path w="151" h="190">
                  <a:moveTo>
                    <a:pt x="0" y="149"/>
                  </a:moveTo>
                  <a:cubicBezTo>
                    <a:pt x="16" y="165"/>
                    <a:pt x="35" y="179"/>
                    <a:pt x="55" y="190"/>
                  </a:cubicBezTo>
                  <a:cubicBezTo>
                    <a:pt x="151" y="0"/>
                    <a:pt x="151" y="0"/>
                    <a:pt x="151" y="0"/>
                  </a:cubicBezTo>
                  <a:lnTo>
                    <a:pt x="0" y="149"/>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41" name="Freeform 16"/>
            <p:cNvSpPr>
              <a:spLocks/>
            </p:cNvSpPr>
            <p:nvPr/>
          </p:nvSpPr>
          <p:spPr bwMode="auto">
            <a:xfrm>
              <a:off x="10814050" y="6518276"/>
              <a:ext cx="685800" cy="473075"/>
            </a:xfrm>
            <a:custGeom>
              <a:avLst/>
              <a:gdLst>
                <a:gd name="T0" fmla="*/ 0 w 309"/>
                <a:gd name="T1" fmla="*/ 190 h 213"/>
                <a:gd name="T2" fmla="*/ 96 w 309"/>
                <a:gd name="T3" fmla="*/ 213 h 213"/>
                <a:gd name="T4" fmla="*/ 309 w 309"/>
                <a:gd name="T5" fmla="*/ 0 h 213"/>
                <a:gd name="T6" fmla="*/ 96 w 309"/>
                <a:gd name="T7" fmla="*/ 0 h 213"/>
                <a:gd name="T8" fmla="*/ 0 w 309"/>
                <a:gd name="T9" fmla="*/ 190 h 213"/>
              </a:gdLst>
              <a:ahLst/>
              <a:cxnLst>
                <a:cxn ang="0">
                  <a:pos x="T0" y="T1"/>
                </a:cxn>
                <a:cxn ang="0">
                  <a:pos x="T2" y="T3"/>
                </a:cxn>
                <a:cxn ang="0">
                  <a:pos x="T4" y="T5"/>
                </a:cxn>
                <a:cxn ang="0">
                  <a:pos x="T6" y="T7"/>
                </a:cxn>
                <a:cxn ang="0">
                  <a:pos x="T8" y="T9"/>
                </a:cxn>
              </a:cxnLst>
              <a:rect l="0" t="0" r="r" b="b"/>
              <a:pathLst>
                <a:path w="309" h="213">
                  <a:moveTo>
                    <a:pt x="0" y="190"/>
                  </a:moveTo>
                  <a:cubicBezTo>
                    <a:pt x="29" y="204"/>
                    <a:pt x="62" y="213"/>
                    <a:pt x="96" y="213"/>
                  </a:cubicBezTo>
                  <a:cubicBezTo>
                    <a:pt x="214" y="213"/>
                    <a:pt x="309" y="118"/>
                    <a:pt x="309" y="0"/>
                  </a:cubicBezTo>
                  <a:cubicBezTo>
                    <a:pt x="96" y="0"/>
                    <a:pt x="96" y="0"/>
                    <a:pt x="96" y="0"/>
                  </a:cubicBezTo>
                  <a:lnTo>
                    <a:pt x="0" y="19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42" name="Freeform 17"/>
            <p:cNvSpPr>
              <a:spLocks/>
            </p:cNvSpPr>
            <p:nvPr/>
          </p:nvSpPr>
          <p:spPr bwMode="auto">
            <a:xfrm>
              <a:off x="10817225" y="6789738"/>
              <a:ext cx="1452563" cy="312738"/>
            </a:xfrm>
            <a:custGeom>
              <a:avLst/>
              <a:gdLst>
                <a:gd name="T0" fmla="*/ 511 w 654"/>
                <a:gd name="T1" fmla="*/ 44 h 141"/>
                <a:gd name="T2" fmla="*/ 404 w 654"/>
                <a:gd name="T3" fmla="*/ 12 h 141"/>
                <a:gd name="T4" fmla="*/ 349 w 654"/>
                <a:gd name="T5" fmla="*/ 6 h 141"/>
                <a:gd name="T6" fmla="*/ 0 w 654"/>
                <a:gd name="T7" fmla="*/ 141 h 141"/>
                <a:gd name="T8" fmla="*/ 231 w 654"/>
                <a:gd name="T9" fmla="*/ 141 h 141"/>
                <a:gd name="T10" fmla="*/ 654 w 654"/>
                <a:gd name="T11" fmla="*/ 141 h 141"/>
                <a:gd name="T12" fmla="*/ 511 w 654"/>
                <a:gd name="T13" fmla="*/ 44 h 141"/>
              </a:gdLst>
              <a:ahLst/>
              <a:cxnLst>
                <a:cxn ang="0">
                  <a:pos x="T0" y="T1"/>
                </a:cxn>
                <a:cxn ang="0">
                  <a:pos x="T2" y="T3"/>
                </a:cxn>
                <a:cxn ang="0">
                  <a:pos x="T4" y="T5"/>
                </a:cxn>
                <a:cxn ang="0">
                  <a:pos x="T6" y="T7"/>
                </a:cxn>
                <a:cxn ang="0">
                  <a:pos x="T8" y="T9"/>
                </a:cxn>
                <a:cxn ang="0">
                  <a:pos x="T10" y="T11"/>
                </a:cxn>
                <a:cxn ang="0">
                  <a:pos x="T12" y="T13"/>
                </a:cxn>
              </a:cxnLst>
              <a:rect l="0" t="0" r="r" b="b"/>
              <a:pathLst>
                <a:path w="654" h="141">
                  <a:moveTo>
                    <a:pt x="511" y="44"/>
                  </a:moveTo>
                  <a:cubicBezTo>
                    <a:pt x="477" y="29"/>
                    <a:pt x="441" y="18"/>
                    <a:pt x="404" y="12"/>
                  </a:cubicBezTo>
                  <a:cubicBezTo>
                    <a:pt x="386" y="9"/>
                    <a:pt x="367" y="7"/>
                    <a:pt x="349" y="6"/>
                  </a:cubicBezTo>
                  <a:cubicBezTo>
                    <a:pt x="223" y="0"/>
                    <a:pt x="96" y="45"/>
                    <a:pt x="0" y="141"/>
                  </a:cubicBezTo>
                  <a:cubicBezTo>
                    <a:pt x="231" y="141"/>
                    <a:pt x="231" y="141"/>
                    <a:pt x="231" y="141"/>
                  </a:cubicBezTo>
                  <a:cubicBezTo>
                    <a:pt x="654" y="141"/>
                    <a:pt x="654" y="141"/>
                    <a:pt x="654" y="141"/>
                  </a:cubicBezTo>
                  <a:cubicBezTo>
                    <a:pt x="612" y="99"/>
                    <a:pt x="563" y="67"/>
                    <a:pt x="511" y="44"/>
                  </a:cubicBezTo>
                  <a:close/>
                </a:path>
              </a:pathLst>
            </a:custGeom>
            <a:solidFill>
              <a:srgbClr val="BAD8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43" name="Rectangle 42"/>
            <p:cNvSpPr>
              <a:spLocks noChangeArrowheads="1"/>
            </p:cNvSpPr>
            <p:nvPr/>
          </p:nvSpPr>
          <p:spPr bwMode="auto">
            <a:xfrm>
              <a:off x="9947275" y="6738938"/>
              <a:ext cx="120650" cy="36353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44" name="Freeform 19"/>
            <p:cNvSpPr>
              <a:spLocks/>
            </p:cNvSpPr>
            <p:nvPr/>
          </p:nvSpPr>
          <p:spPr bwMode="auto">
            <a:xfrm>
              <a:off x="9510713" y="6796088"/>
              <a:ext cx="120650" cy="306388"/>
            </a:xfrm>
            <a:custGeom>
              <a:avLst/>
              <a:gdLst>
                <a:gd name="T0" fmla="*/ 0 w 76"/>
                <a:gd name="T1" fmla="*/ 0 h 193"/>
                <a:gd name="T2" fmla="*/ 0 w 76"/>
                <a:gd name="T3" fmla="*/ 39 h 193"/>
                <a:gd name="T4" fmla="*/ 0 w 76"/>
                <a:gd name="T5" fmla="*/ 193 h 193"/>
                <a:gd name="T6" fmla="*/ 76 w 76"/>
                <a:gd name="T7" fmla="*/ 193 h 193"/>
                <a:gd name="T8" fmla="*/ 76 w 76"/>
                <a:gd name="T9" fmla="*/ 10 h 193"/>
                <a:gd name="T10" fmla="*/ 76 w 76"/>
                <a:gd name="T11" fmla="*/ 0 h 193"/>
                <a:gd name="T12" fmla="*/ 0 w 76"/>
                <a:gd name="T13" fmla="*/ 0 h 193"/>
              </a:gdLst>
              <a:ahLst/>
              <a:cxnLst>
                <a:cxn ang="0">
                  <a:pos x="T0" y="T1"/>
                </a:cxn>
                <a:cxn ang="0">
                  <a:pos x="T2" y="T3"/>
                </a:cxn>
                <a:cxn ang="0">
                  <a:pos x="T4" y="T5"/>
                </a:cxn>
                <a:cxn ang="0">
                  <a:pos x="T6" y="T7"/>
                </a:cxn>
                <a:cxn ang="0">
                  <a:pos x="T8" y="T9"/>
                </a:cxn>
                <a:cxn ang="0">
                  <a:pos x="T10" y="T11"/>
                </a:cxn>
                <a:cxn ang="0">
                  <a:pos x="T12" y="T13"/>
                </a:cxn>
              </a:cxnLst>
              <a:rect l="0" t="0" r="r" b="b"/>
              <a:pathLst>
                <a:path w="76" h="193">
                  <a:moveTo>
                    <a:pt x="0" y="0"/>
                  </a:moveTo>
                  <a:lnTo>
                    <a:pt x="0" y="39"/>
                  </a:lnTo>
                  <a:lnTo>
                    <a:pt x="0" y="193"/>
                  </a:lnTo>
                  <a:lnTo>
                    <a:pt x="76" y="193"/>
                  </a:lnTo>
                  <a:lnTo>
                    <a:pt x="76" y="10"/>
                  </a:lnTo>
                  <a:lnTo>
                    <a:pt x="76" y="0"/>
                  </a:lnTo>
                  <a:lnTo>
                    <a:pt x="0" y="0"/>
                  </a:lnTo>
                  <a:close/>
                </a:path>
              </a:pathLst>
            </a:custGeom>
            <a:solidFill>
              <a:srgbClr val="28C9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45" name="Freeform 20"/>
            <p:cNvSpPr>
              <a:spLocks/>
            </p:cNvSpPr>
            <p:nvPr/>
          </p:nvSpPr>
          <p:spPr bwMode="auto">
            <a:xfrm>
              <a:off x="9656763" y="6502401"/>
              <a:ext cx="119063" cy="600075"/>
            </a:xfrm>
            <a:custGeom>
              <a:avLst/>
              <a:gdLst>
                <a:gd name="T0" fmla="*/ 0 w 75"/>
                <a:gd name="T1" fmla="*/ 0 h 378"/>
                <a:gd name="T2" fmla="*/ 0 w 75"/>
                <a:gd name="T3" fmla="*/ 188 h 378"/>
                <a:gd name="T4" fmla="*/ 0 w 75"/>
                <a:gd name="T5" fmla="*/ 378 h 378"/>
                <a:gd name="T6" fmla="*/ 75 w 75"/>
                <a:gd name="T7" fmla="*/ 378 h 378"/>
                <a:gd name="T8" fmla="*/ 75 w 75"/>
                <a:gd name="T9" fmla="*/ 158 h 378"/>
                <a:gd name="T10" fmla="*/ 75 w 75"/>
                <a:gd name="T11" fmla="*/ 0 h 378"/>
                <a:gd name="T12" fmla="*/ 0 w 75"/>
                <a:gd name="T13" fmla="*/ 0 h 378"/>
              </a:gdLst>
              <a:ahLst/>
              <a:cxnLst>
                <a:cxn ang="0">
                  <a:pos x="T0" y="T1"/>
                </a:cxn>
                <a:cxn ang="0">
                  <a:pos x="T2" y="T3"/>
                </a:cxn>
                <a:cxn ang="0">
                  <a:pos x="T4" y="T5"/>
                </a:cxn>
                <a:cxn ang="0">
                  <a:pos x="T6" y="T7"/>
                </a:cxn>
                <a:cxn ang="0">
                  <a:pos x="T8" y="T9"/>
                </a:cxn>
                <a:cxn ang="0">
                  <a:pos x="T10" y="T11"/>
                </a:cxn>
                <a:cxn ang="0">
                  <a:pos x="T12" y="T13"/>
                </a:cxn>
              </a:cxnLst>
              <a:rect l="0" t="0" r="r" b="b"/>
              <a:pathLst>
                <a:path w="75" h="378">
                  <a:moveTo>
                    <a:pt x="0" y="0"/>
                  </a:moveTo>
                  <a:lnTo>
                    <a:pt x="0" y="188"/>
                  </a:lnTo>
                  <a:lnTo>
                    <a:pt x="0" y="378"/>
                  </a:lnTo>
                  <a:lnTo>
                    <a:pt x="75" y="378"/>
                  </a:lnTo>
                  <a:lnTo>
                    <a:pt x="75" y="158"/>
                  </a:lnTo>
                  <a:lnTo>
                    <a:pt x="75" y="0"/>
                  </a:lnTo>
                  <a:lnTo>
                    <a:pt x="0" y="0"/>
                  </a:lnTo>
                  <a:close/>
                </a:path>
              </a:pathLst>
            </a:custGeom>
            <a:solidFill>
              <a:srgbClr val="1F4F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46" name="Freeform 21"/>
            <p:cNvSpPr>
              <a:spLocks/>
            </p:cNvSpPr>
            <p:nvPr/>
          </p:nvSpPr>
          <p:spPr bwMode="auto">
            <a:xfrm>
              <a:off x="9801225" y="6235701"/>
              <a:ext cx="122238" cy="866775"/>
            </a:xfrm>
            <a:custGeom>
              <a:avLst/>
              <a:gdLst>
                <a:gd name="T0" fmla="*/ 0 w 77"/>
                <a:gd name="T1" fmla="*/ 0 h 546"/>
                <a:gd name="T2" fmla="*/ 0 w 77"/>
                <a:gd name="T3" fmla="*/ 319 h 546"/>
                <a:gd name="T4" fmla="*/ 0 w 77"/>
                <a:gd name="T5" fmla="*/ 546 h 546"/>
                <a:gd name="T6" fmla="*/ 77 w 77"/>
                <a:gd name="T7" fmla="*/ 546 h 546"/>
                <a:gd name="T8" fmla="*/ 77 w 77"/>
                <a:gd name="T9" fmla="*/ 290 h 546"/>
                <a:gd name="T10" fmla="*/ 77 w 77"/>
                <a:gd name="T11" fmla="*/ 0 h 546"/>
                <a:gd name="T12" fmla="*/ 0 w 77"/>
                <a:gd name="T13" fmla="*/ 0 h 546"/>
              </a:gdLst>
              <a:ahLst/>
              <a:cxnLst>
                <a:cxn ang="0">
                  <a:pos x="T0" y="T1"/>
                </a:cxn>
                <a:cxn ang="0">
                  <a:pos x="T2" y="T3"/>
                </a:cxn>
                <a:cxn ang="0">
                  <a:pos x="T4" y="T5"/>
                </a:cxn>
                <a:cxn ang="0">
                  <a:pos x="T6" y="T7"/>
                </a:cxn>
                <a:cxn ang="0">
                  <a:pos x="T8" y="T9"/>
                </a:cxn>
                <a:cxn ang="0">
                  <a:pos x="T10" y="T11"/>
                </a:cxn>
                <a:cxn ang="0">
                  <a:pos x="T12" y="T13"/>
                </a:cxn>
              </a:cxnLst>
              <a:rect l="0" t="0" r="r" b="b"/>
              <a:pathLst>
                <a:path w="77" h="546">
                  <a:moveTo>
                    <a:pt x="0" y="0"/>
                  </a:moveTo>
                  <a:lnTo>
                    <a:pt x="0" y="319"/>
                  </a:lnTo>
                  <a:lnTo>
                    <a:pt x="0" y="546"/>
                  </a:lnTo>
                  <a:lnTo>
                    <a:pt x="77" y="546"/>
                  </a:lnTo>
                  <a:lnTo>
                    <a:pt x="77" y="290"/>
                  </a:lnTo>
                  <a:lnTo>
                    <a:pt x="77" y="0"/>
                  </a:lnTo>
                  <a:lnTo>
                    <a:pt x="0" y="0"/>
                  </a:lnTo>
                  <a:close/>
                </a:path>
              </a:pathLst>
            </a:cu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47" name="Freeform 22"/>
            <p:cNvSpPr>
              <a:spLocks/>
            </p:cNvSpPr>
            <p:nvPr/>
          </p:nvSpPr>
          <p:spPr bwMode="auto">
            <a:xfrm>
              <a:off x="10093325" y="6511926"/>
              <a:ext cx="120650" cy="590550"/>
            </a:xfrm>
            <a:custGeom>
              <a:avLst/>
              <a:gdLst>
                <a:gd name="T0" fmla="*/ 0 w 76"/>
                <a:gd name="T1" fmla="*/ 0 h 372"/>
                <a:gd name="T2" fmla="*/ 0 w 76"/>
                <a:gd name="T3" fmla="*/ 74 h 372"/>
                <a:gd name="T4" fmla="*/ 0 w 76"/>
                <a:gd name="T5" fmla="*/ 372 h 372"/>
                <a:gd name="T6" fmla="*/ 76 w 76"/>
                <a:gd name="T7" fmla="*/ 372 h 372"/>
                <a:gd name="T8" fmla="*/ 76 w 76"/>
                <a:gd name="T9" fmla="*/ 43 h 372"/>
                <a:gd name="T10" fmla="*/ 76 w 76"/>
                <a:gd name="T11" fmla="*/ 0 h 372"/>
                <a:gd name="T12" fmla="*/ 0 w 76"/>
                <a:gd name="T13" fmla="*/ 0 h 372"/>
              </a:gdLst>
              <a:ahLst/>
              <a:cxnLst>
                <a:cxn ang="0">
                  <a:pos x="T0" y="T1"/>
                </a:cxn>
                <a:cxn ang="0">
                  <a:pos x="T2" y="T3"/>
                </a:cxn>
                <a:cxn ang="0">
                  <a:pos x="T4" y="T5"/>
                </a:cxn>
                <a:cxn ang="0">
                  <a:pos x="T6" y="T7"/>
                </a:cxn>
                <a:cxn ang="0">
                  <a:pos x="T8" y="T9"/>
                </a:cxn>
                <a:cxn ang="0">
                  <a:pos x="T10" y="T11"/>
                </a:cxn>
                <a:cxn ang="0">
                  <a:pos x="T12" y="T13"/>
                </a:cxn>
              </a:cxnLst>
              <a:rect l="0" t="0" r="r" b="b"/>
              <a:pathLst>
                <a:path w="76" h="372">
                  <a:moveTo>
                    <a:pt x="0" y="0"/>
                  </a:moveTo>
                  <a:lnTo>
                    <a:pt x="0" y="74"/>
                  </a:lnTo>
                  <a:lnTo>
                    <a:pt x="0" y="372"/>
                  </a:lnTo>
                  <a:lnTo>
                    <a:pt x="76" y="372"/>
                  </a:lnTo>
                  <a:lnTo>
                    <a:pt x="76" y="43"/>
                  </a:lnTo>
                  <a:lnTo>
                    <a:pt x="76" y="0"/>
                  </a:lnTo>
                  <a:lnTo>
                    <a:pt x="0" y="0"/>
                  </a:lnTo>
                  <a:close/>
                </a:path>
              </a:pathLst>
            </a:cu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48" name="Freeform 23"/>
            <p:cNvSpPr>
              <a:spLocks/>
            </p:cNvSpPr>
            <p:nvPr/>
          </p:nvSpPr>
          <p:spPr bwMode="auto">
            <a:xfrm>
              <a:off x="9218613" y="6808788"/>
              <a:ext cx="122238" cy="293688"/>
            </a:xfrm>
            <a:custGeom>
              <a:avLst/>
              <a:gdLst>
                <a:gd name="T0" fmla="*/ 0 w 77"/>
                <a:gd name="T1" fmla="*/ 0 h 185"/>
                <a:gd name="T2" fmla="*/ 0 w 77"/>
                <a:gd name="T3" fmla="*/ 104 h 185"/>
                <a:gd name="T4" fmla="*/ 0 w 77"/>
                <a:gd name="T5" fmla="*/ 185 h 185"/>
                <a:gd name="T6" fmla="*/ 77 w 77"/>
                <a:gd name="T7" fmla="*/ 185 h 185"/>
                <a:gd name="T8" fmla="*/ 77 w 77"/>
                <a:gd name="T9" fmla="*/ 73 h 185"/>
                <a:gd name="T10" fmla="*/ 77 w 77"/>
                <a:gd name="T11" fmla="*/ 0 h 185"/>
                <a:gd name="T12" fmla="*/ 0 w 77"/>
                <a:gd name="T13" fmla="*/ 0 h 185"/>
              </a:gdLst>
              <a:ahLst/>
              <a:cxnLst>
                <a:cxn ang="0">
                  <a:pos x="T0" y="T1"/>
                </a:cxn>
                <a:cxn ang="0">
                  <a:pos x="T2" y="T3"/>
                </a:cxn>
                <a:cxn ang="0">
                  <a:pos x="T4" y="T5"/>
                </a:cxn>
                <a:cxn ang="0">
                  <a:pos x="T6" y="T7"/>
                </a:cxn>
                <a:cxn ang="0">
                  <a:pos x="T8" y="T9"/>
                </a:cxn>
                <a:cxn ang="0">
                  <a:pos x="T10" y="T11"/>
                </a:cxn>
                <a:cxn ang="0">
                  <a:pos x="T12" y="T13"/>
                </a:cxn>
              </a:cxnLst>
              <a:rect l="0" t="0" r="r" b="b"/>
              <a:pathLst>
                <a:path w="77" h="185">
                  <a:moveTo>
                    <a:pt x="0" y="0"/>
                  </a:moveTo>
                  <a:lnTo>
                    <a:pt x="0" y="104"/>
                  </a:lnTo>
                  <a:lnTo>
                    <a:pt x="0" y="185"/>
                  </a:lnTo>
                  <a:lnTo>
                    <a:pt x="77" y="185"/>
                  </a:lnTo>
                  <a:lnTo>
                    <a:pt x="77" y="73"/>
                  </a:lnTo>
                  <a:lnTo>
                    <a:pt x="77" y="0"/>
                  </a:lnTo>
                  <a:lnTo>
                    <a:pt x="0" y="0"/>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49" name="Freeform 24"/>
            <p:cNvSpPr>
              <a:spLocks/>
            </p:cNvSpPr>
            <p:nvPr/>
          </p:nvSpPr>
          <p:spPr bwMode="auto">
            <a:xfrm>
              <a:off x="9366250" y="6327776"/>
              <a:ext cx="119063" cy="774700"/>
            </a:xfrm>
            <a:custGeom>
              <a:avLst/>
              <a:gdLst>
                <a:gd name="T0" fmla="*/ 0 w 75"/>
                <a:gd name="T1" fmla="*/ 0 h 488"/>
                <a:gd name="T2" fmla="*/ 0 w 75"/>
                <a:gd name="T3" fmla="*/ 371 h 488"/>
                <a:gd name="T4" fmla="*/ 0 w 75"/>
                <a:gd name="T5" fmla="*/ 488 h 488"/>
                <a:gd name="T6" fmla="*/ 75 w 75"/>
                <a:gd name="T7" fmla="*/ 488 h 488"/>
                <a:gd name="T8" fmla="*/ 75 w 75"/>
                <a:gd name="T9" fmla="*/ 340 h 488"/>
                <a:gd name="T10" fmla="*/ 75 w 75"/>
                <a:gd name="T11" fmla="*/ 0 h 488"/>
                <a:gd name="T12" fmla="*/ 0 w 75"/>
                <a:gd name="T13" fmla="*/ 0 h 488"/>
              </a:gdLst>
              <a:ahLst/>
              <a:cxnLst>
                <a:cxn ang="0">
                  <a:pos x="T0" y="T1"/>
                </a:cxn>
                <a:cxn ang="0">
                  <a:pos x="T2" y="T3"/>
                </a:cxn>
                <a:cxn ang="0">
                  <a:pos x="T4" y="T5"/>
                </a:cxn>
                <a:cxn ang="0">
                  <a:pos x="T6" y="T7"/>
                </a:cxn>
                <a:cxn ang="0">
                  <a:pos x="T8" y="T9"/>
                </a:cxn>
                <a:cxn ang="0">
                  <a:pos x="T10" y="T11"/>
                </a:cxn>
                <a:cxn ang="0">
                  <a:pos x="T12" y="T13"/>
                </a:cxn>
              </a:cxnLst>
              <a:rect l="0" t="0" r="r" b="b"/>
              <a:pathLst>
                <a:path w="75" h="488">
                  <a:moveTo>
                    <a:pt x="0" y="0"/>
                  </a:moveTo>
                  <a:lnTo>
                    <a:pt x="0" y="371"/>
                  </a:lnTo>
                  <a:lnTo>
                    <a:pt x="0" y="488"/>
                  </a:lnTo>
                  <a:lnTo>
                    <a:pt x="75" y="488"/>
                  </a:lnTo>
                  <a:lnTo>
                    <a:pt x="75" y="340"/>
                  </a:lnTo>
                  <a:lnTo>
                    <a:pt x="75" y="0"/>
                  </a:lnTo>
                  <a:lnTo>
                    <a:pt x="0"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50" name="Rectangle 49"/>
            <p:cNvSpPr>
              <a:spLocks noChangeArrowheads="1"/>
            </p:cNvSpPr>
            <p:nvPr/>
          </p:nvSpPr>
          <p:spPr bwMode="auto">
            <a:xfrm>
              <a:off x="11571288" y="6794501"/>
              <a:ext cx="246063" cy="8413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51" name="Rectangle 50"/>
            <p:cNvSpPr>
              <a:spLocks noChangeArrowheads="1"/>
            </p:cNvSpPr>
            <p:nvPr/>
          </p:nvSpPr>
          <p:spPr bwMode="auto">
            <a:xfrm>
              <a:off x="11571288" y="6878638"/>
              <a:ext cx="246063" cy="21907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52" name="Rectangle 51"/>
            <p:cNvSpPr>
              <a:spLocks noChangeArrowheads="1"/>
            </p:cNvSpPr>
            <p:nvPr/>
          </p:nvSpPr>
          <p:spPr bwMode="auto">
            <a:xfrm>
              <a:off x="11858625" y="6424613"/>
              <a:ext cx="247650" cy="2444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53" name="Rectangle 52"/>
            <p:cNvSpPr>
              <a:spLocks noChangeArrowheads="1"/>
            </p:cNvSpPr>
            <p:nvPr/>
          </p:nvSpPr>
          <p:spPr bwMode="auto">
            <a:xfrm>
              <a:off x="11858625" y="6669088"/>
              <a:ext cx="247650" cy="42862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54" name="Rectangle 53"/>
            <p:cNvSpPr>
              <a:spLocks noChangeArrowheads="1"/>
            </p:cNvSpPr>
            <p:nvPr/>
          </p:nvSpPr>
          <p:spPr bwMode="auto">
            <a:xfrm>
              <a:off x="12147550" y="6742113"/>
              <a:ext cx="246063" cy="24765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55" name="Rectangle 54"/>
            <p:cNvSpPr>
              <a:spLocks noChangeArrowheads="1"/>
            </p:cNvSpPr>
            <p:nvPr/>
          </p:nvSpPr>
          <p:spPr bwMode="auto">
            <a:xfrm>
              <a:off x="12147550" y="6989763"/>
              <a:ext cx="246063" cy="107950"/>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56" name="Freeform 6"/>
            <p:cNvSpPr>
              <a:spLocks/>
            </p:cNvSpPr>
            <p:nvPr/>
          </p:nvSpPr>
          <p:spPr bwMode="auto">
            <a:xfrm>
              <a:off x="9880600" y="5183188"/>
              <a:ext cx="2366963" cy="1341438"/>
            </a:xfrm>
            <a:custGeom>
              <a:avLst/>
              <a:gdLst>
                <a:gd name="T0" fmla="*/ 14 w 1491"/>
                <a:gd name="T1" fmla="*/ 845 h 845"/>
                <a:gd name="T2" fmla="*/ 0 w 1491"/>
                <a:gd name="T3" fmla="*/ 813 h 845"/>
                <a:gd name="T4" fmla="*/ 348 w 1491"/>
                <a:gd name="T5" fmla="*/ 652 h 845"/>
                <a:gd name="T6" fmla="*/ 562 w 1491"/>
                <a:gd name="T7" fmla="*/ 402 h 845"/>
                <a:gd name="T8" fmla="*/ 915 w 1491"/>
                <a:gd name="T9" fmla="*/ 328 h 845"/>
                <a:gd name="T10" fmla="*/ 1127 w 1491"/>
                <a:gd name="T11" fmla="*/ 77 h 845"/>
                <a:gd name="T12" fmla="*/ 1491 w 1491"/>
                <a:gd name="T13" fmla="*/ 0 h 845"/>
                <a:gd name="T14" fmla="*/ 1491 w 1491"/>
                <a:gd name="T15" fmla="*/ 36 h 845"/>
                <a:gd name="T16" fmla="*/ 1147 w 1491"/>
                <a:gd name="T17" fmla="*/ 111 h 845"/>
                <a:gd name="T18" fmla="*/ 934 w 1491"/>
                <a:gd name="T19" fmla="*/ 360 h 845"/>
                <a:gd name="T20" fmla="*/ 582 w 1491"/>
                <a:gd name="T21" fmla="*/ 434 h 845"/>
                <a:gd name="T22" fmla="*/ 371 w 1491"/>
                <a:gd name="T23" fmla="*/ 682 h 845"/>
                <a:gd name="T24" fmla="*/ 14 w 1491"/>
                <a:gd name="T25" fmla="*/ 845 h 8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91" h="845">
                  <a:moveTo>
                    <a:pt x="14" y="845"/>
                  </a:moveTo>
                  <a:lnTo>
                    <a:pt x="0" y="813"/>
                  </a:lnTo>
                  <a:lnTo>
                    <a:pt x="348" y="652"/>
                  </a:lnTo>
                  <a:lnTo>
                    <a:pt x="562" y="402"/>
                  </a:lnTo>
                  <a:lnTo>
                    <a:pt x="915" y="328"/>
                  </a:lnTo>
                  <a:lnTo>
                    <a:pt x="1127" y="77"/>
                  </a:lnTo>
                  <a:lnTo>
                    <a:pt x="1491" y="0"/>
                  </a:lnTo>
                  <a:lnTo>
                    <a:pt x="1491" y="36"/>
                  </a:lnTo>
                  <a:lnTo>
                    <a:pt x="1147" y="111"/>
                  </a:lnTo>
                  <a:lnTo>
                    <a:pt x="934" y="360"/>
                  </a:lnTo>
                  <a:lnTo>
                    <a:pt x="582" y="434"/>
                  </a:lnTo>
                  <a:lnTo>
                    <a:pt x="371" y="682"/>
                  </a:lnTo>
                  <a:lnTo>
                    <a:pt x="14" y="845"/>
                  </a:lnTo>
                  <a:close/>
                </a:path>
              </a:pathLst>
            </a:custGeom>
            <a:solidFill>
              <a:schemeClr val="accent3">
                <a:lumMod val="40000"/>
                <a:lumOff val="60000"/>
              </a:schemeClr>
            </a:solidFill>
            <a:ln>
              <a:noFill/>
            </a:ln>
          </p:spPr>
          <p:txBody>
            <a:bodyPr vert="horz" wrap="square" lIns="89642" tIns="44821" rIns="89642" bIns="44821" numCol="1" anchor="t" anchorCtr="0" compatLnSpc="1">
              <a:prstTxWarp prst="textNoShape">
                <a:avLst/>
              </a:prstTxWarp>
            </a:bodyPr>
            <a:lstStyle/>
            <a:p>
              <a:endParaRPr lang="en-US" sz="1765"/>
            </a:p>
          </p:txBody>
        </p:sp>
      </p:grpSp>
      <p:sp>
        <p:nvSpPr>
          <p:cNvPr id="57" name="Rectangle 56"/>
          <p:cNvSpPr/>
          <p:nvPr/>
        </p:nvSpPr>
        <p:spPr>
          <a:xfrm>
            <a:off x="1434907" y="5009282"/>
            <a:ext cx="4381054" cy="54409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latin typeface="Segoe UI Light" panose="020B0502040204020203" pitchFamily="34" charset="0"/>
                <a:cs typeface="Segoe UI Light" panose="020B0502040204020203" pitchFamily="34" charset="0"/>
              </a:rPr>
              <a:t>Ridiculously High RAM Allocation </a:t>
            </a:r>
          </a:p>
        </p:txBody>
      </p:sp>
      <p:sp>
        <p:nvSpPr>
          <p:cNvPr id="58" name="Arrow: Chevron 57"/>
          <p:cNvSpPr/>
          <p:nvPr/>
        </p:nvSpPr>
        <p:spPr>
          <a:xfrm>
            <a:off x="5193698" y="5009282"/>
            <a:ext cx="930410" cy="544090"/>
          </a:xfrm>
          <a:prstGeom prst="chevron">
            <a:avLst/>
          </a:prstGeom>
          <a:solidFill>
            <a:srgbClr val="00B9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59" name="Rectangle 58"/>
          <p:cNvSpPr/>
          <p:nvPr/>
        </p:nvSpPr>
        <p:spPr>
          <a:xfrm>
            <a:off x="6163716" y="5018171"/>
            <a:ext cx="4381054" cy="54409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latin typeface="Segoe UI Light" panose="020B0502040204020203" pitchFamily="34" charset="0"/>
                <a:cs typeface="Segoe UI Light" panose="020B0502040204020203" pitchFamily="34" charset="0"/>
              </a:rPr>
              <a:t>M Series</a:t>
            </a:r>
          </a:p>
        </p:txBody>
      </p:sp>
      <p:sp>
        <p:nvSpPr>
          <p:cNvPr id="60" name="Rectangle 59"/>
          <p:cNvSpPr/>
          <p:nvPr/>
        </p:nvSpPr>
        <p:spPr>
          <a:xfrm>
            <a:off x="1434907" y="5605359"/>
            <a:ext cx="4381054" cy="54409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latin typeface="Segoe UI Light" panose="020B0502040204020203" pitchFamily="34" charset="0"/>
                <a:cs typeface="Segoe UI Light" panose="020B0502040204020203" pitchFamily="34" charset="0"/>
              </a:rPr>
              <a:t>Hyperthreaded + High Core Count</a:t>
            </a:r>
          </a:p>
        </p:txBody>
      </p:sp>
      <p:sp>
        <p:nvSpPr>
          <p:cNvPr id="61" name="Arrow: Chevron 60"/>
          <p:cNvSpPr/>
          <p:nvPr/>
        </p:nvSpPr>
        <p:spPr>
          <a:xfrm>
            <a:off x="5193698" y="5605359"/>
            <a:ext cx="930410" cy="544090"/>
          </a:xfrm>
          <a:prstGeom prst="chevron">
            <a:avLst/>
          </a:prstGeom>
          <a:solidFill>
            <a:srgbClr val="00B9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62" name="Rectangle 61"/>
          <p:cNvSpPr/>
          <p:nvPr/>
        </p:nvSpPr>
        <p:spPr>
          <a:xfrm>
            <a:off x="6163716" y="5614248"/>
            <a:ext cx="4381054" cy="54409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latin typeface="Segoe UI Light" panose="020B0502040204020203" pitchFamily="34" charset="0"/>
                <a:cs typeface="Segoe UI Light" panose="020B0502040204020203" pitchFamily="34" charset="0"/>
              </a:rPr>
              <a:t>Dv3, Ev3</a:t>
            </a:r>
          </a:p>
        </p:txBody>
      </p:sp>
      <p:sp>
        <p:nvSpPr>
          <p:cNvPr id="63" name="Rectangle 62"/>
          <p:cNvSpPr/>
          <p:nvPr/>
        </p:nvSpPr>
        <p:spPr>
          <a:xfrm>
            <a:off x="1443532" y="6212088"/>
            <a:ext cx="4381054" cy="54409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latin typeface="Segoe UI Light" panose="020B0502040204020203" pitchFamily="34" charset="0"/>
                <a:cs typeface="Segoe UI Light" panose="020B0502040204020203" pitchFamily="34" charset="0"/>
              </a:rPr>
              <a:t>Latency Sensitive, or Custom</a:t>
            </a:r>
          </a:p>
        </p:txBody>
      </p:sp>
      <p:sp>
        <p:nvSpPr>
          <p:cNvPr id="64" name="Arrow: Chevron 63"/>
          <p:cNvSpPr/>
          <p:nvPr/>
        </p:nvSpPr>
        <p:spPr>
          <a:xfrm>
            <a:off x="5202323" y="6212088"/>
            <a:ext cx="930410" cy="544090"/>
          </a:xfrm>
          <a:prstGeom prst="chevron">
            <a:avLst/>
          </a:prstGeom>
          <a:solidFill>
            <a:srgbClr val="00B9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65" name="Rectangle 64"/>
          <p:cNvSpPr/>
          <p:nvPr/>
        </p:nvSpPr>
        <p:spPr>
          <a:xfrm>
            <a:off x="6172341" y="6220977"/>
            <a:ext cx="4381054" cy="54409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latin typeface="Segoe UI Light" panose="020B0502040204020203" pitchFamily="34" charset="0"/>
                <a:cs typeface="Segoe UI Light" panose="020B0502040204020203" pitchFamily="34" charset="0"/>
              </a:rPr>
              <a:t>L Series, H Series</a:t>
            </a:r>
          </a:p>
        </p:txBody>
      </p:sp>
    </p:spTree>
    <p:extLst>
      <p:ext uri="{BB962C8B-B14F-4D97-AF65-F5344CB8AC3E}">
        <p14:creationId xmlns:p14="http://schemas.microsoft.com/office/powerpoint/2010/main" val="2376174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0-#ppt_w/2"/>
                                          </p:val>
                                        </p:tav>
                                        <p:tav tm="100000">
                                          <p:val>
                                            <p:strVal val="#ppt_x"/>
                                          </p:val>
                                        </p:tav>
                                      </p:tavLst>
                                    </p:anim>
                                    <p:anim calcmode="lin" valueType="num">
                                      <p:cBhvr additive="base">
                                        <p:cTn id="24" dur="500" fill="hold"/>
                                        <p:tgtEl>
                                          <p:spTgt spid="5"/>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6"/>
                                        </p:tgtEl>
                                        <p:attrNameLst>
                                          <p:attrName>style.visibility</p:attrName>
                                        </p:attrNameLst>
                                      </p:cBhvr>
                                      <p:to>
                                        <p:strVal val="visible"/>
                                      </p:to>
                                    </p:set>
                                    <p:anim calcmode="lin" valueType="num">
                                      <p:cBhvr additive="base">
                                        <p:cTn id="27" dur="500" fill="hold"/>
                                        <p:tgtEl>
                                          <p:spTgt spid="6"/>
                                        </p:tgtEl>
                                        <p:attrNameLst>
                                          <p:attrName>ppt_x</p:attrName>
                                        </p:attrNameLst>
                                      </p:cBhvr>
                                      <p:tavLst>
                                        <p:tav tm="0">
                                          <p:val>
                                            <p:strVal val="0-#ppt_w/2"/>
                                          </p:val>
                                        </p:tav>
                                        <p:tav tm="100000">
                                          <p:val>
                                            <p:strVal val="#ppt_x"/>
                                          </p:val>
                                        </p:tav>
                                      </p:tavLst>
                                    </p:anim>
                                    <p:anim calcmode="lin" valueType="num">
                                      <p:cBhvr additive="base">
                                        <p:cTn id="28"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8" fill="hold" grpId="0" nodeType="clickEffect">
                                  <p:stCondLst>
                                    <p:cond delay="0"/>
                                  </p:stCondLst>
                                  <p:childTnLst>
                                    <p:set>
                                      <p:cBhvr>
                                        <p:cTn id="32" dur="1" fill="hold">
                                          <p:stCondLst>
                                            <p:cond delay="0"/>
                                          </p:stCondLst>
                                        </p:cTn>
                                        <p:tgtEl>
                                          <p:spTgt spid="8"/>
                                        </p:tgtEl>
                                        <p:attrNameLst>
                                          <p:attrName>style.visibility</p:attrName>
                                        </p:attrNameLst>
                                      </p:cBhvr>
                                      <p:to>
                                        <p:strVal val="visible"/>
                                      </p:to>
                                    </p:set>
                                    <p:anim calcmode="lin" valueType="num">
                                      <p:cBhvr additive="base">
                                        <p:cTn id="33" dur="500" fill="hold"/>
                                        <p:tgtEl>
                                          <p:spTgt spid="8"/>
                                        </p:tgtEl>
                                        <p:attrNameLst>
                                          <p:attrName>ppt_x</p:attrName>
                                        </p:attrNameLst>
                                      </p:cBhvr>
                                      <p:tavLst>
                                        <p:tav tm="0">
                                          <p:val>
                                            <p:strVal val="0-#ppt_w/2"/>
                                          </p:val>
                                        </p:tav>
                                        <p:tav tm="100000">
                                          <p:val>
                                            <p:strVal val="#ppt_x"/>
                                          </p:val>
                                        </p:tav>
                                      </p:tavLst>
                                    </p:anim>
                                    <p:anim calcmode="lin" valueType="num">
                                      <p:cBhvr additive="base">
                                        <p:cTn id="34" dur="500" fill="hold"/>
                                        <p:tgtEl>
                                          <p:spTgt spid="8"/>
                                        </p:tgtEl>
                                        <p:attrNameLst>
                                          <p:attrName>ppt_y</p:attrName>
                                        </p:attrNameLst>
                                      </p:cBhvr>
                                      <p:tavLst>
                                        <p:tav tm="0">
                                          <p:val>
                                            <p:strVal val="#ppt_y"/>
                                          </p:val>
                                        </p:tav>
                                        <p:tav tm="100000">
                                          <p:val>
                                            <p:strVal val="#ppt_y"/>
                                          </p:val>
                                        </p:tav>
                                      </p:tavLst>
                                    </p:anim>
                                  </p:childTnLst>
                                </p:cTn>
                              </p:par>
                              <p:par>
                                <p:cTn id="35" presetID="2" presetClass="entr" presetSubtype="8" fill="hold" grpId="0" nodeType="with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0-#ppt_w/2"/>
                                          </p:val>
                                        </p:tav>
                                        <p:tav tm="100000">
                                          <p:val>
                                            <p:strVal val="#ppt_x"/>
                                          </p:val>
                                        </p:tav>
                                      </p:tavLst>
                                    </p:anim>
                                    <p:anim calcmode="lin" valueType="num">
                                      <p:cBhvr additive="base">
                                        <p:cTn id="38"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11"/>
                                        </p:tgtEl>
                                        <p:attrNameLst>
                                          <p:attrName>style.visibility</p:attrName>
                                        </p:attrNameLst>
                                      </p:cBhvr>
                                      <p:to>
                                        <p:strVal val="visible"/>
                                      </p:to>
                                    </p:set>
                                    <p:anim calcmode="lin" valueType="num">
                                      <p:cBhvr additive="base">
                                        <p:cTn id="43" dur="500" fill="hold"/>
                                        <p:tgtEl>
                                          <p:spTgt spid="11"/>
                                        </p:tgtEl>
                                        <p:attrNameLst>
                                          <p:attrName>ppt_x</p:attrName>
                                        </p:attrNameLst>
                                      </p:cBhvr>
                                      <p:tavLst>
                                        <p:tav tm="0">
                                          <p:val>
                                            <p:strVal val="0-#ppt_w/2"/>
                                          </p:val>
                                        </p:tav>
                                        <p:tav tm="100000">
                                          <p:val>
                                            <p:strVal val="#ppt_x"/>
                                          </p:val>
                                        </p:tav>
                                      </p:tavLst>
                                    </p:anim>
                                    <p:anim calcmode="lin" valueType="num">
                                      <p:cBhvr additive="base">
                                        <p:cTn id="44" dur="500" fill="hold"/>
                                        <p:tgtEl>
                                          <p:spTgt spid="11"/>
                                        </p:tgtEl>
                                        <p:attrNameLst>
                                          <p:attrName>ppt_y</p:attrName>
                                        </p:attrNameLst>
                                      </p:cBhvr>
                                      <p:tavLst>
                                        <p:tav tm="0">
                                          <p:val>
                                            <p:strVal val="#ppt_y"/>
                                          </p:val>
                                        </p:tav>
                                        <p:tav tm="100000">
                                          <p:val>
                                            <p:strVal val="#ppt_y"/>
                                          </p:val>
                                        </p:tav>
                                      </p:tavLst>
                                    </p:anim>
                                  </p:childTnLst>
                                </p:cTn>
                              </p:par>
                              <p:par>
                                <p:cTn id="45" presetID="2" presetClass="entr" presetSubtype="8" fill="hold" grpId="0" nodeType="withEffect">
                                  <p:stCondLst>
                                    <p:cond delay="0"/>
                                  </p:stCondLst>
                                  <p:childTnLst>
                                    <p:set>
                                      <p:cBhvr>
                                        <p:cTn id="46" dur="1" fill="hold">
                                          <p:stCondLst>
                                            <p:cond delay="0"/>
                                          </p:stCondLst>
                                        </p:cTn>
                                        <p:tgtEl>
                                          <p:spTgt spid="12"/>
                                        </p:tgtEl>
                                        <p:attrNameLst>
                                          <p:attrName>style.visibility</p:attrName>
                                        </p:attrNameLst>
                                      </p:cBhvr>
                                      <p:to>
                                        <p:strVal val="visible"/>
                                      </p:to>
                                    </p:set>
                                    <p:anim calcmode="lin" valueType="num">
                                      <p:cBhvr additive="base">
                                        <p:cTn id="47" dur="500" fill="hold"/>
                                        <p:tgtEl>
                                          <p:spTgt spid="12"/>
                                        </p:tgtEl>
                                        <p:attrNameLst>
                                          <p:attrName>ppt_x</p:attrName>
                                        </p:attrNameLst>
                                      </p:cBhvr>
                                      <p:tavLst>
                                        <p:tav tm="0">
                                          <p:val>
                                            <p:strVal val="0-#ppt_w/2"/>
                                          </p:val>
                                        </p:tav>
                                        <p:tav tm="100000">
                                          <p:val>
                                            <p:strVal val="#ppt_x"/>
                                          </p:val>
                                        </p:tav>
                                      </p:tavLst>
                                    </p:anim>
                                    <p:anim calcmode="lin" valueType="num">
                                      <p:cBhvr additive="base">
                                        <p:cTn id="48"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8" fill="hold" grpId="0" nodeType="clickEffect">
                                  <p:stCondLst>
                                    <p:cond delay="0"/>
                                  </p:stCondLst>
                                  <p:childTnLst>
                                    <p:set>
                                      <p:cBhvr>
                                        <p:cTn id="52" dur="1" fill="hold">
                                          <p:stCondLst>
                                            <p:cond delay="0"/>
                                          </p:stCondLst>
                                        </p:cTn>
                                        <p:tgtEl>
                                          <p:spTgt spid="14"/>
                                        </p:tgtEl>
                                        <p:attrNameLst>
                                          <p:attrName>style.visibility</p:attrName>
                                        </p:attrNameLst>
                                      </p:cBhvr>
                                      <p:to>
                                        <p:strVal val="visible"/>
                                      </p:to>
                                    </p:set>
                                    <p:anim calcmode="lin" valueType="num">
                                      <p:cBhvr additive="base">
                                        <p:cTn id="53" dur="500" fill="hold"/>
                                        <p:tgtEl>
                                          <p:spTgt spid="14"/>
                                        </p:tgtEl>
                                        <p:attrNameLst>
                                          <p:attrName>ppt_x</p:attrName>
                                        </p:attrNameLst>
                                      </p:cBhvr>
                                      <p:tavLst>
                                        <p:tav tm="0">
                                          <p:val>
                                            <p:strVal val="0-#ppt_w/2"/>
                                          </p:val>
                                        </p:tav>
                                        <p:tav tm="100000">
                                          <p:val>
                                            <p:strVal val="#ppt_x"/>
                                          </p:val>
                                        </p:tav>
                                      </p:tavLst>
                                    </p:anim>
                                    <p:anim calcmode="lin" valueType="num">
                                      <p:cBhvr additive="base">
                                        <p:cTn id="54" dur="500" fill="hold"/>
                                        <p:tgtEl>
                                          <p:spTgt spid="14"/>
                                        </p:tgtEl>
                                        <p:attrNameLst>
                                          <p:attrName>ppt_y</p:attrName>
                                        </p:attrNameLst>
                                      </p:cBhvr>
                                      <p:tavLst>
                                        <p:tav tm="0">
                                          <p:val>
                                            <p:strVal val="#ppt_y"/>
                                          </p:val>
                                        </p:tav>
                                        <p:tav tm="100000">
                                          <p:val>
                                            <p:strVal val="#ppt_y"/>
                                          </p:val>
                                        </p:tav>
                                      </p:tavLst>
                                    </p:anim>
                                  </p:childTnLst>
                                </p:cTn>
                              </p:par>
                              <p:par>
                                <p:cTn id="55" presetID="2" presetClass="entr" presetSubtype="8" fill="hold" grpId="0" nodeType="withEffect">
                                  <p:stCondLst>
                                    <p:cond delay="0"/>
                                  </p:stCondLst>
                                  <p:childTnLst>
                                    <p:set>
                                      <p:cBhvr>
                                        <p:cTn id="56" dur="1" fill="hold">
                                          <p:stCondLst>
                                            <p:cond delay="0"/>
                                          </p:stCondLst>
                                        </p:cTn>
                                        <p:tgtEl>
                                          <p:spTgt spid="15"/>
                                        </p:tgtEl>
                                        <p:attrNameLst>
                                          <p:attrName>style.visibility</p:attrName>
                                        </p:attrNameLst>
                                      </p:cBhvr>
                                      <p:to>
                                        <p:strVal val="visible"/>
                                      </p:to>
                                    </p:set>
                                    <p:anim calcmode="lin" valueType="num">
                                      <p:cBhvr additive="base">
                                        <p:cTn id="57" dur="500" fill="hold"/>
                                        <p:tgtEl>
                                          <p:spTgt spid="15"/>
                                        </p:tgtEl>
                                        <p:attrNameLst>
                                          <p:attrName>ppt_x</p:attrName>
                                        </p:attrNameLst>
                                      </p:cBhvr>
                                      <p:tavLst>
                                        <p:tav tm="0">
                                          <p:val>
                                            <p:strVal val="0-#ppt_w/2"/>
                                          </p:val>
                                        </p:tav>
                                        <p:tav tm="100000">
                                          <p:val>
                                            <p:strVal val="#ppt_x"/>
                                          </p:val>
                                        </p:tav>
                                      </p:tavLst>
                                    </p:anim>
                                    <p:anim calcmode="lin" valueType="num">
                                      <p:cBhvr additive="base">
                                        <p:cTn id="58" dur="500" fill="hold"/>
                                        <p:tgtEl>
                                          <p:spTgt spid="15"/>
                                        </p:tgtEl>
                                        <p:attrNameLst>
                                          <p:attrName>ppt_y</p:attrName>
                                        </p:attrNameLst>
                                      </p:cBhvr>
                                      <p:tavLst>
                                        <p:tav tm="0">
                                          <p:val>
                                            <p:strVal val="#ppt_y"/>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8" fill="hold" grpId="0" nodeType="clickEffect">
                                  <p:stCondLst>
                                    <p:cond delay="0"/>
                                  </p:stCondLst>
                                  <p:childTnLst>
                                    <p:set>
                                      <p:cBhvr>
                                        <p:cTn id="62" dur="1" fill="hold">
                                          <p:stCondLst>
                                            <p:cond delay="0"/>
                                          </p:stCondLst>
                                        </p:cTn>
                                        <p:tgtEl>
                                          <p:spTgt spid="20"/>
                                        </p:tgtEl>
                                        <p:attrNameLst>
                                          <p:attrName>style.visibility</p:attrName>
                                        </p:attrNameLst>
                                      </p:cBhvr>
                                      <p:to>
                                        <p:strVal val="visible"/>
                                      </p:to>
                                    </p:set>
                                    <p:anim calcmode="lin" valueType="num">
                                      <p:cBhvr additive="base">
                                        <p:cTn id="63" dur="500" fill="hold"/>
                                        <p:tgtEl>
                                          <p:spTgt spid="20"/>
                                        </p:tgtEl>
                                        <p:attrNameLst>
                                          <p:attrName>ppt_x</p:attrName>
                                        </p:attrNameLst>
                                      </p:cBhvr>
                                      <p:tavLst>
                                        <p:tav tm="0">
                                          <p:val>
                                            <p:strVal val="0-#ppt_w/2"/>
                                          </p:val>
                                        </p:tav>
                                        <p:tav tm="100000">
                                          <p:val>
                                            <p:strVal val="#ppt_x"/>
                                          </p:val>
                                        </p:tav>
                                      </p:tavLst>
                                    </p:anim>
                                    <p:anim calcmode="lin" valueType="num">
                                      <p:cBhvr additive="base">
                                        <p:cTn id="64" dur="500" fill="hold"/>
                                        <p:tgtEl>
                                          <p:spTgt spid="20"/>
                                        </p:tgtEl>
                                        <p:attrNameLst>
                                          <p:attrName>ppt_y</p:attrName>
                                        </p:attrNameLst>
                                      </p:cBhvr>
                                      <p:tavLst>
                                        <p:tav tm="0">
                                          <p:val>
                                            <p:strVal val="#ppt_y"/>
                                          </p:val>
                                        </p:tav>
                                        <p:tav tm="100000">
                                          <p:val>
                                            <p:strVal val="#ppt_y"/>
                                          </p:val>
                                        </p:tav>
                                      </p:tavLst>
                                    </p:anim>
                                  </p:childTnLst>
                                </p:cTn>
                              </p:par>
                              <p:par>
                                <p:cTn id="65" presetID="2" presetClass="entr" presetSubtype="8" fill="hold" grpId="0" nodeType="withEffect">
                                  <p:stCondLst>
                                    <p:cond delay="0"/>
                                  </p:stCondLst>
                                  <p:childTnLst>
                                    <p:set>
                                      <p:cBhvr>
                                        <p:cTn id="66" dur="1" fill="hold">
                                          <p:stCondLst>
                                            <p:cond delay="0"/>
                                          </p:stCondLst>
                                        </p:cTn>
                                        <p:tgtEl>
                                          <p:spTgt spid="21"/>
                                        </p:tgtEl>
                                        <p:attrNameLst>
                                          <p:attrName>style.visibility</p:attrName>
                                        </p:attrNameLst>
                                      </p:cBhvr>
                                      <p:to>
                                        <p:strVal val="visible"/>
                                      </p:to>
                                    </p:set>
                                    <p:anim calcmode="lin" valueType="num">
                                      <p:cBhvr additive="base">
                                        <p:cTn id="67" dur="500" fill="hold"/>
                                        <p:tgtEl>
                                          <p:spTgt spid="21"/>
                                        </p:tgtEl>
                                        <p:attrNameLst>
                                          <p:attrName>ppt_x</p:attrName>
                                        </p:attrNameLst>
                                      </p:cBhvr>
                                      <p:tavLst>
                                        <p:tav tm="0">
                                          <p:val>
                                            <p:strVal val="0-#ppt_w/2"/>
                                          </p:val>
                                        </p:tav>
                                        <p:tav tm="100000">
                                          <p:val>
                                            <p:strVal val="#ppt_x"/>
                                          </p:val>
                                        </p:tav>
                                      </p:tavLst>
                                    </p:anim>
                                    <p:anim calcmode="lin" valueType="num">
                                      <p:cBhvr additive="base">
                                        <p:cTn id="68" dur="500" fill="hold"/>
                                        <p:tgtEl>
                                          <p:spTgt spid="21"/>
                                        </p:tgtEl>
                                        <p:attrNameLst>
                                          <p:attrName>ppt_y</p:attrName>
                                        </p:attrNameLst>
                                      </p:cBhvr>
                                      <p:tavLst>
                                        <p:tav tm="0">
                                          <p:val>
                                            <p:strVal val="#ppt_y"/>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8" fill="hold" grpId="0" nodeType="clickEffect">
                                  <p:stCondLst>
                                    <p:cond delay="0"/>
                                  </p:stCondLst>
                                  <p:childTnLst>
                                    <p:set>
                                      <p:cBhvr>
                                        <p:cTn id="72" dur="1" fill="hold">
                                          <p:stCondLst>
                                            <p:cond delay="0"/>
                                          </p:stCondLst>
                                        </p:cTn>
                                        <p:tgtEl>
                                          <p:spTgt spid="24"/>
                                        </p:tgtEl>
                                        <p:attrNameLst>
                                          <p:attrName>style.visibility</p:attrName>
                                        </p:attrNameLst>
                                      </p:cBhvr>
                                      <p:to>
                                        <p:strVal val="visible"/>
                                      </p:to>
                                    </p:set>
                                    <p:anim calcmode="lin" valueType="num">
                                      <p:cBhvr additive="base">
                                        <p:cTn id="73" dur="500" fill="hold"/>
                                        <p:tgtEl>
                                          <p:spTgt spid="24"/>
                                        </p:tgtEl>
                                        <p:attrNameLst>
                                          <p:attrName>ppt_x</p:attrName>
                                        </p:attrNameLst>
                                      </p:cBhvr>
                                      <p:tavLst>
                                        <p:tav tm="0">
                                          <p:val>
                                            <p:strVal val="0-#ppt_w/2"/>
                                          </p:val>
                                        </p:tav>
                                        <p:tav tm="100000">
                                          <p:val>
                                            <p:strVal val="#ppt_x"/>
                                          </p:val>
                                        </p:tav>
                                      </p:tavLst>
                                    </p:anim>
                                    <p:anim calcmode="lin" valueType="num">
                                      <p:cBhvr additive="base">
                                        <p:cTn id="74" dur="500" fill="hold"/>
                                        <p:tgtEl>
                                          <p:spTgt spid="24"/>
                                        </p:tgtEl>
                                        <p:attrNameLst>
                                          <p:attrName>ppt_y</p:attrName>
                                        </p:attrNameLst>
                                      </p:cBhvr>
                                      <p:tavLst>
                                        <p:tav tm="0">
                                          <p:val>
                                            <p:strVal val="#ppt_y"/>
                                          </p:val>
                                        </p:tav>
                                        <p:tav tm="100000">
                                          <p:val>
                                            <p:strVal val="#ppt_y"/>
                                          </p:val>
                                        </p:tav>
                                      </p:tavLst>
                                    </p:anim>
                                  </p:childTnLst>
                                </p:cTn>
                              </p:par>
                              <p:par>
                                <p:cTn id="75" presetID="2" presetClass="entr" presetSubtype="8" fill="hold" grpId="0" nodeType="withEffect">
                                  <p:stCondLst>
                                    <p:cond delay="0"/>
                                  </p:stCondLst>
                                  <p:childTnLst>
                                    <p:set>
                                      <p:cBhvr>
                                        <p:cTn id="76" dur="1" fill="hold">
                                          <p:stCondLst>
                                            <p:cond delay="0"/>
                                          </p:stCondLst>
                                        </p:cTn>
                                        <p:tgtEl>
                                          <p:spTgt spid="23"/>
                                        </p:tgtEl>
                                        <p:attrNameLst>
                                          <p:attrName>style.visibility</p:attrName>
                                        </p:attrNameLst>
                                      </p:cBhvr>
                                      <p:to>
                                        <p:strVal val="visible"/>
                                      </p:to>
                                    </p:set>
                                    <p:anim calcmode="lin" valueType="num">
                                      <p:cBhvr additive="base">
                                        <p:cTn id="77" dur="500" fill="hold"/>
                                        <p:tgtEl>
                                          <p:spTgt spid="23"/>
                                        </p:tgtEl>
                                        <p:attrNameLst>
                                          <p:attrName>ppt_x</p:attrName>
                                        </p:attrNameLst>
                                      </p:cBhvr>
                                      <p:tavLst>
                                        <p:tav tm="0">
                                          <p:val>
                                            <p:strVal val="0-#ppt_w/2"/>
                                          </p:val>
                                        </p:tav>
                                        <p:tav tm="100000">
                                          <p:val>
                                            <p:strVal val="#ppt_x"/>
                                          </p:val>
                                        </p:tav>
                                      </p:tavLst>
                                    </p:anim>
                                    <p:anim calcmode="lin" valueType="num">
                                      <p:cBhvr additive="base">
                                        <p:cTn id="78" dur="500" fill="hold"/>
                                        <p:tgtEl>
                                          <p:spTgt spid="23"/>
                                        </p:tgtEl>
                                        <p:attrNameLst>
                                          <p:attrName>ppt_y</p:attrName>
                                        </p:attrNameLst>
                                      </p:cBhvr>
                                      <p:tavLst>
                                        <p:tav tm="0">
                                          <p:val>
                                            <p:strVal val="#ppt_y"/>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2" presetClass="entr" presetSubtype="8" fill="hold" grpId="0" nodeType="clickEffect">
                                  <p:stCondLst>
                                    <p:cond delay="0"/>
                                  </p:stCondLst>
                                  <p:childTnLst>
                                    <p:set>
                                      <p:cBhvr>
                                        <p:cTn id="82" dur="1" fill="hold">
                                          <p:stCondLst>
                                            <p:cond delay="0"/>
                                          </p:stCondLst>
                                        </p:cTn>
                                        <p:tgtEl>
                                          <p:spTgt spid="26"/>
                                        </p:tgtEl>
                                        <p:attrNameLst>
                                          <p:attrName>style.visibility</p:attrName>
                                        </p:attrNameLst>
                                      </p:cBhvr>
                                      <p:to>
                                        <p:strVal val="visible"/>
                                      </p:to>
                                    </p:set>
                                    <p:anim calcmode="lin" valueType="num">
                                      <p:cBhvr additive="base">
                                        <p:cTn id="83" dur="500" fill="hold"/>
                                        <p:tgtEl>
                                          <p:spTgt spid="26"/>
                                        </p:tgtEl>
                                        <p:attrNameLst>
                                          <p:attrName>ppt_x</p:attrName>
                                        </p:attrNameLst>
                                      </p:cBhvr>
                                      <p:tavLst>
                                        <p:tav tm="0">
                                          <p:val>
                                            <p:strVal val="0-#ppt_w/2"/>
                                          </p:val>
                                        </p:tav>
                                        <p:tav tm="100000">
                                          <p:val>
                                            <p:strVal val="#ppt_x"/>
                                          </p:val>
                                        </p:tav>
                                      </p:tavLst>
                                    </p:anim>
                                    <p:anim calcmode="lin" valueType="num">
                                      <p:cBhvr additive="base">
                                        <p:cTn id="84" dur="500" fill="hold"/>
                                        <p:tgtEl>
                                          <p:spTgt spid="26"/>
                                        </p:tgtEl>
                                        <p:attrNameLst>
                                          <p:attrName>ppt_y</p:attrName>
                                        </p:attrNameLst>
                                      </p:cBhvr>
                                      <p:tavLst>
                                        <p:tav tm="0">
                                          <p:val>
                                            <p:strVal val="#ppt_y"/>
                                          </p:val>
                                        </p:tav>
                                        <p:tav tm="100000">
                                          <p:val>
                                            <p:strVal val="#ppt_y"/>
                                          </p:val>
                                        </p:tav>
                                      </p:tavLst>
                                    </p:anim>
                                  </p:childTnLst>
                                </p:cTn>
                              </p:par>
                              <p:par>
                                <p:cTn id="85" presetID="2" presetClass="entr" presetSubtype="8" fill="hold" grpId="0" nodeType="withEffect">
                                  <p:stCondLst>
                                    <p:cond delay="0"/>
                                  </p:stCondLst>
                                  <p:childTnLst>
                                    <p:set>
                                      <p:cBhvr>
                                        <p:cTn id="86" dur="1" fill="hold">
                                          <p:stCondLst>
                                            <p:cond delay="0"/>
                                          </p:stCondLst>
                                        </p:cTn>
                                        <p:tgtEl>
                                          <p:spTgt spid="27"/>
                                        </p:tgtEl>
                                        <p:attrNameLst>
                                          <p:attrName>style.visibility</p:attrName>
                                        </p:attrNameLst>
                                      </p:cBhvr>
                                      <p:to>
                                        <p:strVal val="visible"/>
                                      </p:to>
                                    </p:set>
                                    <p:anim calcmode="lin" valueType="num">
                                      <p:cBhvr additive="base">
                                        <p:cTn id="87" dur="500" fill="hold"/>
                                        <p:tgtEl>
                                          <p:spTgt spid="27"/>
                                        </p:tgtEl>
                                        <p:attrNameLst>
                                          <p:attrName>ppt_x</p:attrName>
                                        </p:attrNameLst>
                                      </p:cBhvr>
                                      <p:tavLst>
                                        <p:tav tm="0">
                                          <p:val>
                                            <p:strVal val="0-#ppt_w/2"/>
                                          </p:val>
                                        </p:tav>
                                        <p:tav tm="100000">
                                          <p:val>
                                            <p:strVal val="#ppt_x"/>
                                          </p:val>
                                        </p:tav>
                                      </p:tavLst>
                                    </p:anim>
                                    <p:anim calcmode="lin" valueType="num">
                                      <p:cBhvr additive="base">
                                        <p:cTn id="88" dur="500" fill="hold"/>
                                        <p:tgtEl>
                                          <p:spTgt spid="27"/>
                                        </p:tgtEl>
                                        <p:attrNameLst>
                                          <p:attrName>ppt_y</p:attrName>
                                        </p:attrNameLst>
                                      </p:cBhvr>
                                      <p:tavLst>
                                        <p:tav tm="0">
                                          <p:val>
                                            <p:strVal val="#ppt_y"/>
                                          </p:val>
                                        </p:tav>
                                        <p:tav tm="100000">
                                          <p:val>
                                            <p:strVal val="#ppt_y"/>
                                          </p:val>
                                        </p:tav>
                                      </p:tavLst>
                                    </p:anim>
                                  </p:childTnLst>
                                </p:cTn>
                              </p:par>
                              <p:par>
                                <p:cTn id="89" presetID="1" presetClass="entr" presetSubtype="0" fill="hold" grpId="0" nodeType="withEffect">
                                  <p:stCondLst>
                                    <p:cond delay="0"/>
                                  </p:stCondLst>
                                  <p:childTnLst>
                                    <p:set>
                                      <p:cBhvr>
                                        <p:cTn id="90" dur="1" fill="hold">
                                          <p:stCondLst>
                                            <p:cond delay="0"/>
                                          </p:stCondLst>
                                        </p:cTn>
                                        <p:tgtEl>
                                          <p:spTgt spid="57"/>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2" presetClass="entr" presetSubtype="8" fill="hold" grpId="0" nodeType="clickEffect">
                                  <p:stCondLst>
                                    <p:cond delay="0"/>
                                  </p:stCondLst>
                                  <p:childTnLst>
                                    <p:set>
                                      <p:cBhvr>
                                        <p:cTn id="94" dur="1" fill="hold">
                                          <p:stCondLst>
                                            <p:cond delay="0"/>
                                          </p:stCondLst>
                                        </p:cTn>
                                        <p:tgtEl>
                                          <p:spTgt spid="58"/>
                                        </p:tgtEl>
                                        <p:attrNameLst>
                                          <p:attrName>style.visibility</p:attrName>
                                        </p:attrNameLst>
                                      </p:cBhvr>
                                      <p:to>
                                        <p:strVal val="visible"/>
                                      </p:to>
                                    </p:set>
                                    <p:anim calcmode="lin" valueType="num">
                                      <p:cBhvr additive="base">
                                        <p:cTn id="95" dur="500" fill="hold"/>
                                        <p:tgtEl>
                                          <p:spTgt spid="58"/>
                                        </p:tgtEl>
                                        <p:attrNameLst>
                                          <p:attrName>ppt_x</p:attrName>
                                        </p:attrNameLst>
                                      </p:cBhvr>
                                      <p:tavLst>
                                        <p:tav tm="0">
                                          <p:val>
                                            <p:strVal val="0-#ppt_w/2"/>
                                          </p:val>
                                        </p:tav>
                                        <p:tav tm="100000">
                                          <p:val>
                                            <p:strVal val="#ppt_x"/>
                                          </p:val>
                                        </p:tav>
                                      </p:tavLst>
                                    </p:anim>
                                    <p:anim calcmode="lin" valueType="num">
                                      <p:cBhvr additive="base">
                                        <p:cTn id="96" dur="500" fill="hold"/>
                                        <p:tgtEl>
                                          <p:spTgt spid="58"/>
                                        </p:tgtEl>
                                        <p:attrNameLst>
                                          <p:attrName>ppt_y</p:attrName>
                                        </p:attrNameLst>
                                      </p:cBhvr>
                                      <p:tavLst>
                                        <p:tav tm="0">
                                          <p:val>
                                            <p:strVal val="#ppt_y"/>
                                          </p:val>
                                        </p:tav>
                                        <p:tav tm="100000">
                                          <p:val>
                                            <p:strVal val="#ppt_y"/>
                                          </p:val>
                                        </p:tav>
                                      </p:tavLst>
                                    </p:anim>
                                  </p:childTnLst>
                                </p:cTn>
                              </p:par>
                              <p:par>
                                <p:cTn id="97" presetID="2" presetClass="entr" presetSubtype="8" fill="hold" grpId="0" nodeType="withEffect">
                                  <p:stCondLst>
                                    <p:cond delay="0"/>
                                  </p:stCondLst>
                                  <p:childTnLst>
                                    <p:set>
                                      <p:cBhvr>
                                        <p:cTn id="98" dur="1" fill="hold">
                                          <p:stCondLst>
                                            <p:cond delay="0"/>
                                          </p:stCondLst>
                                        </p:cTn>
                                        <p:tgtEl>
                                          <p:spTgt spid="59"/>
                                        </p:tgtEl>
                                        <p:attrNameLst>
                                          <p:attrName>style.visibility</p:attrName>
                                        </p:attrNameLst>
                                      </p:cBhvr>
                                      <p:to>
                                        <p:strVal val="visible"/>
                                      </p:to>
                                    </p:set>
                                    <p:anim calcmode="lin" valueType="num">
                                      <p:cBhvr additive="base">
                                        <p:cTn id="99" dur="500" fill="hold"/>
                                        <p:tgtEl>
                                          <p:spTgt spid="59"/>
                                        </p:tgtEl>
                                        <p:attrNameLst>
                                          <p:attrName>ppt_x</p:attrName>
                                        </p:attrNameLst>
                                      </p:cBhvr>
                                      <p:tavLst>
                                        <p:tav tm="0">
                                          <p:val>
                                            <p:strVal val="0-#ppt_w/2"/>
                                          </p:val>
                                        </p:tav>
                                        <p:tav tm="100000">
                                          <p:val>
                                            <p:strVal val="#ppt_x"/>
                                          </p:val>
                                        </p:tav>
                                      </p:tavLst>
                                    </p:anim>
                                    <p:anim calcmode="lin" valueType="num">
                                      <p:cBhvr additive="base">
                                        <p:cTn id="100" dur="500" fill="hold"/>
                                        <p:tgtEl>
                                          <p:spTgt spid="59"/>
                                        </p:tgtEl>
                                        <p:attrNameLst>
                                          <p:attrName>ppt_y</p:attrName>
                                        </p:attrNameLst>
                                      </p:cBhvr>
                                      <p:tavLst>
                                        <p:tav tm="0">
                                          <p:val>
                                            <p:strVal val="#ppt_y"/>
                                          </p:val>
                                        </p:tav>
                                        <p:tav tm="100000">
                                          <p:val>
                                            <p:strVal val="#ppt_y"/>
                                          </p:val>
                                        </p:tav>
                                      </p:tavLst>
                                    </p:anim>
                                  </p:childTnLst>
                                </p:cTn>
                              </p:par>
                              <p:par>
                                <p:cTn id="101" presetID="1" presetClass="entr" presetSubtype="0" fill="hold" grpId="0" nodeType="withEffect">
                                  <p:stCondLst>
                                    <p:cond delay="0"/>
                                  </p:stCondLst>
                                  <p:childTnLst>
                                    <p:set>
                                      <p:cBhvr>
                                        <p:cTn id="102" dur="1" fill="hold">
                                          <p:stCondLst>
                                            <p:cond delay="0"/>
                                          </p:stCondLst>
                                        </p:cTn>
                                        <p:tgtEl>
                                          <p:spTgt spid="60"/>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2" presetClass="entr" presetSubtype="8" fill="hold" grpId="0" nodeType="clickEffect">
                                  <p:stCondLst>
                                    <p:cond delay="0"/>
                                  </p:stCondLst>
                                  <p:childTnLst>
                                    <p:set>
                                      <p:cBhvr>
                                        <p:cTn id="106" dur="1" fill="hold">
                                          <p:stCondLst>
                                            <p:cond delay="0"/>
                                          </p:stCondLst>
                                        </p:cTn>
                                        <p:tgtEl>
                                          <p:spTgt spid="61"/>
                                        </p:tgtEl>
                                        <p:attrNameLst>
                                          <p:attrName>style.visibility</p:attrName>
                                        </p:attrNameLst>
                                      </p:cBhvr>
                                      <p:to>
                                        <p:strVal val="visible"/>
                                      </p:to>
                                    </p:set>
                                    <p:anim calcmode="lin" valueType="num">
                                      <p:cBhvr additive="base">
                                        <p:cTn id="107" dur="500" fill="hold"/>
                                        <p:tgtEl>
                                          <p:spTgt spid="61"/>
                                        </p:tgtEl>
                                        <p:attrNameLst>
                                          <p:attrName>ppt_x</p:attrName>
                                        </p:attrNameLst>
                                      </p:cBhvr>
                                      <p:tavLst>
                                        <p:tav tm="0">
                                          <p:val>
                                            <p:strVal val="0-#ppt_w/2"/>
                                          </p:val>
                                        </p:tav>
                                        <p:tav tm="100000">
                                          <p:val>
                                            <p:strVal val="#ppt_x"/>
                                          </p:val>
                                        </p:tav>
                                      </p:tavLst>
                                    </p:anim>
                                    <p:anim calcmode="lin" valueType="num">
                                      <p:cBhvr additive="base">
                                        <p:cTn id="108" dur="500" fill="hold"/>
                                        <p:tgtEl>
                                          <p:spTgt spid="61"/>
                                        </p:tgtEl>
                                        <p:attrNameLst>
                                          <p:attrName>ppt_y</p:attrName>
                                        </p:attrNameLst>
                                      </p:cBhvr>
                                      <p:tavLst>
                                        <p:tav tm="0">
                                          <p:val>
                                            <p:strVal val="#ppt_y"/>
                                          </p:val>
                                        </p:tav>
                                        <p:tav tm="100000">
                                          <p:val>
                                            <p:strVal val="#ppt_y"/>
                                          </p:val>
                                        </p:tav>
                                      </p:tavLst>
                                    </p:anim>
                                  </p:childTnLst>
                                </p:cTn>
                              </p:par>
                              <p:par>
                                <p:cTn id="109" presetID="2" presetClass="entr" presetSubtype="8" fill="hold" grpId="0" nodeType="withEffect">
                                  <p:stCondLst>
                                    <p:cond delay="0"/>
                                  </p:stCondLst>
                                  <p:childTnLst>
                                    <p:set>
                                      <p:cBhvr>
                                        <p:cTn id="110" dur="1" fill="hold">
                                          <p:stCondLst>
                                            <p:cond delay="0"/>
                                          </p:stCondLst>
                                        </p:cTn>
                                        <p:tgtEl>
                                          <p:spTgt spid="62"/>
                                        </p:tgtEl>
                                        <p:attrNameLst>
                                          <p:attrName>style.visibility</p:attrName>
                                        </p:attrNameLst>
                                      </p:cBhvr>
                                      <p:to>
                                        <p:strVal val="visible"/>
                                      </p:to>
                                    </p:set>
                                    <p:anim calcmode="lin" valueType="num">
                                      <p:cBhvr additive="base">
                                        <p:cTn id="111" dur="500" fill="hold"/>
                                        <p:tgtEl>
                                          <p:spTgt spid="62"/>
                                        </p:tgtEl>
                                        <p:attrNameLst>
                                          <p:attrName>ppt_x</p:attrName>
                                        </p:attrNameLst>
                                      </p:cBhvr>
                                      <p:tavLst>
                                        <p:tav tm="0">
                                          <p:val>
                                            <p:strVal val="0-#ppt_w/2"/>
                                          </p:val>
                                        </p:tav>
                                        <p:tav tm="100000">
                                          <p:val>
                                            <p:strVal val="#ppt_x"/>
                                          </p:val>
                                        </p:tav>
                                      </p:tavLst>
                                    </p:anim>
                                    <p:anim calcmode="lin" valueType="num">
                                      <p:cBhvr additive="base">
                                        <p:cTn id="112" dur="500" fill="hold"/>
                                        <p:tgtEl>
                                          <p:spTgt spid="62"/>
                                        </p:tgtEl>
                                        <p:attrNameLst>
                                          <p:attrName>ppt_y</p:attrName>
                                        </p:attrNameLst>
                                      </p:cBhvr>
                                      <p:tavLst>
                                        <p:tav tm="0">
                                          <p:val>
                                            <p:strVal val="#ppt_y"/>
                                          </p:val>
                                        </p:tav>
                                        <p:tav tm="100000">
                                          <p:val>
                                            <p:strVal val="#ppt_y"/>
                                          </p:val>
                                        </p:tav>
                                      </p:tavLst>
                                    </p:anim>
                                  </p:childTnLst>
                                </p:cTn>
                              </p:par>
                              <p:par>
                                <p:cTn id="113" presetID="1" presetClass="entr" presetSubtype="0" fill="hold" grpId="0" nodeType="withEffect">
                                  <p:stCondLst>
                                    <p:cond delay="0"/>
                                  </p:stCondLst>
                                  <p:childTnLst>
                                    <p:set>
                                      <p:cBhvr>
                                        <p:cTn id="114" dur="1" fill="hold">
                                          <p:stCondLst>
                                            <p:cond delay="0"/>
                                          </p:stCondLst>
                                        </p:cTn>
                                        <p:tgtEl>
                                          <p:spTgt spid="63"/>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2" presetClass="entr" presetSubtype="8" fill="hold" grpId="0" nodeType="clickEffect">
                                  <p:stCondLst>
                                    <p:cond delay="0"/>
                                  </p:stCondLst>
                                  <p:childTnLst>
                                    <p:set>
                                      <p:cBhvr>
                                        <p:cTn id="118" dur="1" fill="hold">
                                          <p:stCondLst>
                                            <p:cond delay="0"/>
                                          </p:stCondLst>
                                        </p:cTn>
                                        <p:tgtEl>
                                          <p:spTgt spid="64"/>
                                        </p:tgtEl>
                                        <p:attrNameLst>
                                          <p:attrName>style.visibility</p:attrName>
                                        </p:attrNameLst>
                                      </p:cBhvr>
                                      <p:to>
                                        <p:strVal val="visible"/>
                                      </p:to>
                                    </p:set>
                                    <p:anim calcmode="lin" valueType="num">
                                      <p:cBhvr additive="base">
                                        <p:cTn id="119" dur="500" fill="hold"/>
                                        <p:tgtEl>
                                          <p:spTgt spid="64"/>
                                        </p:tgtEl>
                                        <p:attrNameLst>
                                          <p:attrName>ppt_x</p:attrName>
                                        </p:attrNameLst>
                                      </p:cBhvr>
                                      <p:tavLst>
                                        <p:tav tm="0">
                                          <p:val>
                                            <p:strVal val="0-#ppt_w/2"/>
                                          </p:val>
                                        </p:tav>
                                        <p:tav tm="100000">
                                          <p:val>
                                            <p:strVal val="#ppt_x"/>
                                          </p:val>
                                        </p:tav>
                                      </p:tavLst>
                                    </p:anim>
                                    <p:anim calcmode="lin" valueType="num">
                                      <p:cBhvr additive="base">
                                        <p:cTn id="120" dur="500" fill="hold"/>
                                        <p:tgtEl>
                                          <p:spTgt spid="64"/>
                                        </p:tgtEl>
                                        <p:attrNameLst>
                                          <p:attrName>ppt_y</p:attrName>
                                        </p:attrNameLst>
                                      </p:cBhvr>
                                      <p:tavLst>
                                        <p:tav tm="0">
                                          <p:val>
                                            <p:strVal val="#ppt_y"/>
                                          </p:val>
                                        </p:tav>
                                        <p:tav tm="100000">
                                          <p:val>
                                            <p:strVal val="#ppt_y"/>
                                          </p:val>
                                        </p:tav>
                                      </p:tavLst>
                                    </p:anim>
                                  </p:childTnLst>
                                </p:cTn>
                              </p:par>
                              <p:par>
                                <p:cTn id="121" presetID="2" presetClass="entr" presetSubtype="8" fill="hold" grpId="0" nodeType="withEffect">
                                  <p:stCondLst>
                                    <p:cond delay="0"/>
                                  </p:stCondLst>
                                  <p:childTnLst>
                                    <p:set>
                                      <p:cBhvr>
                                        <p:cTn id="122" dur="1" fill="hold">
                                          <p:stCondLst>
                                            <p:cond delay="0"/>
                                          </p:stCondLst>
                                        </p:cTn>
                                        <p:tgtEl>
                                          <p:spTgt spid="65"/>
                                        </p:tgtEl>
                                        <p:attrNameLst>
                                          <p:attrName>style.visibility</p:attrName>
                                        </p:attrNameLst>
                                      </p:cBhvr>
                                      <p:to>
                                        <p:strVal val="visible"/>
                                      </p:to>
                                    </p:set>
                                    <p:anim calcmode="lin" valueType="num">
                                      <p:cBhvr additive="base">
                                        <p:cTn id="123" dur="500" fill="hold"/>
                                        <p:tgtEl>
                                          <p:spTgt spid="65"/>
                                        </p:tgtEl>
                                        <p:attrNameLst>
                                          <p:attrName>ppt_x</p:attrName>
                                        </p:attrNameLst>
                                      </p:cBhvr>
                                      <p:tavLst>
                                        <p:tav tm="0">
                                          <p:val>
                                            <p:strVal val="0-#ppt_w/2"/>
                                          </p:val>
                                        </p:tav>
                                        <p:tav tm="100000">
                                          <p:val>
                                            <p:strVal val="#ppt_x"/>
                                          </p:val>
                                        </p:tav>
                                      </p:tavLst>
                                    </p:anim>
                                    <p:anim calcmode="lin" valueType="num">
                                      <p:cBhvr additive="base">
                                        <p:cTn id="124" dur="500" fill="hold"/>
                                        <p:tgtEl>
                                          <p:spTgt spid="6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9" grpId="0" animBg="1"/>
      <p:bldP spid="20" grpId="0" animBg="1"/>
      <p:bldP spid="21" grpId="0" animBg="1"/>
      <p:bldP spid="22" grpId="0" animBg="1"/>
      <p:bldP spid="23" grpId="0" animBg="1"/>
      <p:bldP spid="24" grpId="0" animBg="1"/>
      <p:bldP spid="25" grpId="0" animBg="1"/>
      <p:bldP spid="26" grpId="0" animBg="1"/>
      <p:bldP spid="27" grpId="0" animBg="1"/>
      <p:bldP spid="57" grpId="0" animBg="1"/>
      <p:bldP spid="58" grpId="0" animBg="1"/>
      <p:bldP spid="59" grpId="0" animBg="1"/>
      <p:bldP spid="60" grpId="0" animBg="1"/>
      <p:bldP spid="61" grpId="0" animBg="1"/>
      <p:bldP spid="62" grpId="0" animBg="1"/>
      <p:bldP spid="63" grpId="0" animBg="1"/>
      <p:bldP spid="64" grpId="0" animBg="1"/>
      <p:bldP spid="6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pic>
        <p:nvPicPr>
          <p:cNvPr id="5" name="Picture 4"/>
          <p:cNvPicPr>
            <a:picLocks noChangeAspect="1"/>
          </p:cNvPicPr>
          <p:nvPr/>
        </p:nvPicPr>
        <p:blipFill>
          <a:blip r:embed="rId4"/>
          <a:stretch>
            <a:fillRect/>
          </a:stretch>
        </p:blipFill>
        <p:spPr>
          <a:xfrm>
            <a:off x="3729645" y="31850"/>
            <a:ext cx="11608259" cy="6745250"/>
          </a:xfrm>
          <a:prstGeom prst="rect">
            <a:avLst/>
          </a:prstGeom>
        </p:spPr>
      </p:pic>
      <p:sp>
        <p:nvSpPr>
          <p:cNvPr id="2" name="Title 1"/>
          <p:cNvSpPr>
            <a:spLocks noGrp="1"/>
          </p:cNvSpPr>
          <p:nvPr>
            <p:ph type="title"/>
          </p:nvPr>
        </p:nvSpPr>
        <p:spPr>
          <a:xfrm>
            <a:off x="307417" y="1099449"/>
            <a:ext cx="6918062" cy="5108438"/>
          </a:xfrm>
          <a:solidFill>
            <a:srgbClr val="002050">
              <a:alpha val="75000"/>
            </a:srgbClr>
          </a:solidFill>
        </p:spPr>
        <p:txBody>
          <a:bodyPr vert="horz" wrap="square" lIns="143428" tIns="89642" rIns="143428" bIns="89642" rtlCol="0" anchor="t" anchorCtr="0">
            <a:noAutofit/>
          </a:bodyPr>
          <a:lstStyle/>
          <a:p>
            <a:r>
              <a:rPr lang="en-GB" sz="6470" dirty="0">
                <a:solidFill>
                  <a:schemeClr val="bg1"/>
                </a:solidFill>
                <a:latin typeface="Segoe UI Light" panose="020B0502040204020203" pitchFamily="34" charset="0"/>
                <a:cs typeface="Segoe UI Light" panose="020B0502040204020203" pitchFamily="34" charset="0"/>
              </a:rPr>
              <a:t>Azure Resource Manager and Resource Group Templates</a:t>
            </a:r>
            <a:endParaRPr lang="en-US" sz="4313" dirty="0">
              <a:solidFill>
                <a:schemeClr val="bg1"/>
              </a:solidFill>
            </a:endParaRPr>
          </a:p>
        </p:txBody>
      </p:sp>
    </p:spTree>
    <p:extLst>
      <p:ext uri="{BB962C8B-B14F-4D97-AF65-F5344CB8AC3E}">
        <p14:creationId xmlns:p14="http://schemas.microsoft.com/office/powerpoint/2010/main" val="3563213021"/>
      </p:ext>
    </p:extLst>
  </p:cSld>
  <p:clrMapOvr>
    <a:overrideClrMapping bg1="lt1" tx1="dk1" bg2="lt2" tx2="dk2" accent1="accent1" accent2="accent2" accent3="accent3" accent4="accent4" accent5="accent5" accent6="accent6" hlink="hlink" folHlink="folHlink"/>
  </p:clrMapOvr>
  <p:transition>
    <p:fad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0.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5.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6.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7.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8.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9.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0.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6.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7.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8.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9.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278</TotalTime>
  <Words>2371</Words>
  <Application>Microsoft Office PowerPoint</Application>
  <PresentationFormat>Widescreen</PresentationFormat>
  <Paragraphs>287</Paragraphs>
  <Slides>23</Slides>
  <Notes>19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Arial</vt:lpstr>
      <vt:lpstr>Calibri</vt:lpstr>
      <vt:lpstr>Calibri Light</vt:lpstr>
      <vt:lpstr>Consolas</vt:lpstr>
      <vt:lpstr>Segoe UI</vt:lpstr>
      <vt:lpstr>Segoe UI Light</vt:lpstr>
      <vt:lpstr>Times New Roman</vt:lpstr>
      <vt:lpstr>Office Theme</vt:lpstr>
      <vt:lpstr>Getting Started:  Technical Intro to  Azure and ARM  Will Eastbury Technical Evangelist</vt:lpstr>
      <vt:lpstr>PowerPoint Presentation</vt:lpstr>
      <vt:lpstr>PowerPoint Presentation</vt:lpstr>
      <vt:lpstr>PowerPoint Presentation</vt:lpstr>
      <vt:lpstr>PowerPoint Presentation</vt:lpstr>
      <vt:lpstr>Key Services in Azure IaaS</vt:lpstr>
      <vt:lpstr>Key Services in Azure PaaS</vt:lpstr>
      <vt:lpstr>PowerPoint Presentation</vt:lpstr>
      <vt:lpstr>Azure Resource Manager and Resource Group Templates</vt:lpstr>
      <vt:lpstr>Why ARM? - The Problem</vt:lpstr>
      <vt:lpstr>About  ARM – The Solution</vt:lpstr>
      <vt:lpstr>How I want the world to look…  {World}</vt:lpstr>
      <vt:lpstr>About  Azure Resource Manager</vt:lpstr>
      <vt:lpstr>ARM vs Other platforms</vt:lpstr>
      <vt:lpstr>Demo  Lets explore the ARM portal and the resource manager API</vt:lpstr>
      <vt:lpstr>Ways to fire deployments of resources in Azure</vt:lpstr>
      <vt:lpstr>On the 7th Day, Mark Russinovich created the {World} (With an ARM template)</vt:lpstr>
      <vt:lpstr>Demo  Lets export a template</vt:lpstr>
      <vt:lpstr>Demo  Lets create a template from scratch in Visual Studio</vt:lpstr>
      <vt:lpstr>Demo   </vt:lpstr>
      <vt:lpstr>ARM Deployment Template Example</vt:lpstr>
      <vt:lpstr>ARM Deployment Methodology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Getting Started:  Technology 101</dc:title>
  <dc:creator>William Eastbury</dc:creator>
  <cp:lastModifiedBy>William Eastbury</cp:lastModifiedBy>
  <cp:revision>11</cp:revision>
  <dcterms:created xsi:type="dcterms:W3CDTF">2017-06-01T08:33:10Z</dcterms:created>
  <dcterms:modified xsi:type="dcterms:W3CDTF">2017-06-01T13:12:08Z</dcterms:modified>
</cp:coreProperties>
</file>