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20"/>
  </p:notesMasterIdLst>
  <p:sldIdLst>
    <p:sldId id="332" r:id="rId3"/>
    <p:sldId id="330" r:id="rId4"/>
    <p:sldId id="303" r:id="rId5"/>
    <p:sldId id="304" r:id="rId6"/>
    <p:sldId id="305" r:id="rId7"/>
    <p:sldId id="306" r:id="rId8"/>
    <p:sldId id="307" r:id="rId9"/>
    <p:sldId id="308" r:id="rId10"/>
    <p:sldId id="313" r:id="rId11"/>
    <p:sldId id="310" r:id="rId12"/>
    <p:sldId id="314" r:id="rId13"/>
    <p:sldId id="321" r:id="rId14"/>
    <p:sldId id="334" r:id="rId15"/>
    <p:sldId id="331" r:id="rId16"/>
    <p:sldId id="333" r:id="rId17"/>
    <p:sldId id="320" r:id="rId18"/>
    <p:sldId id="32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C00"/>
    <a:srgbClr val="006600"/>
    <a:srgbClr val="12007B"/>
    <a:srgbClr val="13007D"/>
    <a:srgbClr val="505050"/>
    <a:srgbClr val="FF000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67" autoAdjust="0"/>
    <p:restoredTop sz="71732" autoAdjust="0"/>
  </p:normalViewPr>
  <p:slideViewPr>
    <p:cSldViewPr snapToGrid="0" snapToObjects="1">
      <p:cViewPr varScale="1">
        <p:scale>
          <a:sx n="93" d="100"/>
          <a:sy n="93" d="100"/>
        </p:scale>
        <p:origin x="33" y="45"/>
      </p:cViewPr>
      <p:guideLst>
        <p:guide orient="horz" pos="1620"/>
        <p:guide pos="2880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62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AE45-215F-474B-8FD7-48D3E9B08B6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39248-B796-465D-8E33-D15CE924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  <a:r>
              <a:rPr lang="en-US" baseline="0" dirty="0"/>
              <a:t> control</a:t>
            </a:r>
          </a:p>
          <a:p>
            <a:r>
              <a:rPr lang="en-US" baseline="0" dirty="0"/>
              <a:t>Horizontal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Erlang</a:t>
            </a:r>
          </a:p>
          <a:p>
            <a:r>
              <a:rPr lang="en-US" dirty="0"/>
              <a:t>Supervision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C#</a:t>
            </a:r>
          </a:p>
          <a:p>
            <a:r>
              <a:rPr lang="en-US" dirty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reference</a:t>
            </a:r>
          </a:p>
          <a:p>
            <a:r>
              <a:rPr lang="en-US" dirty="0"/>
              <a:t>Horizontal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MPI</a:t>
            </a:r>
          </a:p>
          <a:p>
            <a:r>
              <a:rPr lang="en-US" dirty="0"/>
              <a:t>Hewitt on Erlang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SF cluster is ok</a:t>
            </a:r>
          </a:p>
          <a:p>
            <a:r>
              <a:rPr lang="en-GB" dirty="0"/>
              <a:t>In admin mode, VS build and </a:t>
            </a:r>
            <a:r>
              <a:rPr lang="en-GB" baseline="0" dirty="0"/>
              <a:t>start x64 debug to deploy</a:t>
            </a:r>
          </a:p>
          <a:p>
            <a:r>
              <a:rPr lang="en-GB" baseline="0" dirty="0"/>
              <a:t>run </a:t>
            </a:r>
            <a:r>
              <a:rPr lang="en-GB" baseline="0" dirty="0" err="1"/>
              <a:t>cmd</a:t>
            </a:r>
            <a:r>
              <a:rPr lang="en-GB" baseline="0" dirty="0"/>
              <a:t> prompt at </a:t>
            </a:r>
            <a:r>
              <a:rPr lang="en-GB" dirty="0"/>
              <a:t>C:\WS\Orleans\orleans-master\Samples\ServiceFabric\Stateless\StatelessCalculatorClient\bin\x64\Debug</a:t>
            </a:r>
          </a:p>
          <a:p>
            <a:r>
              <a:rPr lang="en-GB" dirty="0"/>
              <a:t>Run </a:t>
            </a:r>
            <a:r>
              <a:rPr lang="en-GB" baseline="0" dirty="0" err="1"/>
              <a:t>StatelessCalculatorClient</a:t>
            </a:r>
            <a:r>
              <a:rPr lang="en-GB" baseline="0" dirty="0"/>
              <a:t> get. Watch. </a:t>
            </a:r>
          </a:p>
          <a:p>
            <a:r>
              <a:rPr lang="en-GB" baseline="0" dirty="0"/>
              <a:t>Break and then </a:t>
            </a:r>
            <a:r>
              <a:rPr lang="en-GB" baseline="0" dirty="0" err="1"/>
              <a:t>StatelessCalculatorClient</a:t>
            </a:r>
            <a:r>
              <a:rPr lang="en-GB" baseline="0"/>
              <a:t> + 100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Lightbend</a:t>
            </a:r>
            <a:r>
              <a:rPr lang="en-US" dirty="0"/>
              <a:t> </a:t>
            </a:r>
            <a:r>
              <a:rPr lang="en-US" dirty="0" err="1"/>
              <a:t>Lagom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9248-B796-465D-8E33-D15CE92499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0518"/>
            <a:ext cx="7772400" cy="1102519"/>
          </a:xfrm>
        </p:spPr>
        <p:txBody>
          <a:bodyPr>
            <a:normAutofit/>
          </a:bodyPr>
          <a:lstStyle>
            <a:lvl1pPr algn="ctr">
              <a:defRPr sz="4800" spc="-90" baseline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77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4252785"/>
            <a:ext cx="6721788" cy="663743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47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8740094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448029" y="4504940"/>
            <a:ext cx="1359932" cy="29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7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4252785"/>
            <a:ext cx="6721788" cy="663743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47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8740094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7597401" y="4488105"/>
            <a:ext cx="1205719" cy="30258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45"/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687385"/>
          </a:xfrm>
        </p:spPr>
        <p:txBody>
          <a:bodyPr>
            <a:sp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9485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87835" y="1226922"/>
            <a:ext cx="6454237" cy="3698277"/>
          </a:xfrm>
        </p:spPr>
        <p:txBody>
          <a:bodyPr wrap="square">
            <a:no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186" y="1226922"/>
            <a:ext cx="2016956" cy="3698277"/>
          </a:xfrm>
        </p:spPr>
        <p:txBody>
          <a:bodyPr>
            <a:noAutofit/>
          </a:bodyPr>
          <a:lstStyle>
            <a:lvl1pPr marL="0" indent="0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18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915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29"/>
            <a:ext cx="7395504" cy="1344828"/>
          </a:xfrm>
        </p:spPr>
        <p:txBody>
          <a:bodyPr/>
          <a:lstStyle>
            <a:lvl1pPr>
              <a:defRPr sz="3529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0095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8186" y="1226922"/>
            <a:ext cx="2016956" cy="3698277"/>
          </a:xfrm>
        </p:spPr>
        <p:txBody>
          <a:bodyPr>
            <a:noAutofit/>
          </a:bodyPr>
          <a:lstStyle>
            <a:lvl1pPr marL="252134" indent="-252134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18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761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47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5pPr>
          </a:lstStyle>
          <a:p>
            <a:pPr marL="0" lvl="0" indent="0" algn="l" defTabSz="672186" rtl="0" eaLnBrk="1" latinLnBrk="0" hangingPunct="1">
              <a:spcBef>
                <a:spcPct val="200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0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537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2647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186" rtl="0" eaLnBrk="1" latinLnBrk="0" hangingPunct="1">
              <a:spcBef>
                <a:spcPct val="20000"/>
              </a:spcBef>
              <a:spcAft>
                <a:spcPts val="12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01932" y="218302"/>
            <a:ext cx="8740141" cy="672414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1930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697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647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186" rtl="0" eaLnBrk="1" latinLnBrk="0" hangingPunct="1">
              <a:spcBef>
                <a:spcPct val="200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01929" y="1129422"/>
            <a:ext cx="2890970" cy="288465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505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6383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spc="-90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562" indent="-177428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181" indent="-252134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186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marR="0" lvl="1" indent="0" algn="l" defTabSz="6721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336092" lvl="2" indent="-168046" algn="l" defTabSz="672186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4467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5927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571661" y="1818787"/>
            <a:ext cx="6000677" cy="1505927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45"/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448029" y="4504940"/>
            <a:ext cx="1359932" cy="29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02986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01929" y="1696858"/>
            <a:ext cx="1149349" cy="237741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1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6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488803" y="1692241"/>
            <a:ext cx="2377015" cy="23866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6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071838" y="1692826"/>
            <a:ext cx="2870233" cy="23854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6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557303" y="1692102"/>
            <a:ext cx="1725477" cy="23869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1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6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279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fld id="{D874E470-5443-4C09-85BA-17A859EC4EF9}" type="datetimeFigureOut">
              <a:rPr lang="en-US" smtClean="0">
                <a:solidFill>
                  <a:srgbClr val="404040"/>
                </a:solidFill>
                <a:ea typeface="SimSun" pitchFamily="2" charset="-122"/>
              </a:rPr>
              <a:pPr defTabSz="685845">
                <a:buFont typeface="Times New Roman" pitchFamily="18" charset="0"/>
                <a:buNone/>
              </a:pPr>
              <a:t>4/11/2017</a:t>
            </a:fld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fld id="{949F96F6-30D1-4192-9DA5-E1BC0EEE24B2}" type="slidenum">
              <a:rPr lang="en-US" smtClean="0">
                <a:solidFill>
                  <a:srgbClr val="404040"/>
                </a:solidFill>
                <a:ea typeface="SimSun" pitchFamily="2" charset="-122"/>
              </a:rPr>
              <a:pPr defTabSz="685845">
                <a:buFont typeface="Times New Roman" pitchFamily="18" charset="0"/>
                <a:buNone/>
              </a:pPr>
              <a:t>‹#›</a:t>
            </a:fld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728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2094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2094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fld id="{D874E470-5443-4C09-85BA-17A859EC4EF9}" type="datetimeFigureOut">
              <a:rPr lang="en-US" smtClean="0">
                <a:solidFill>
                  <a:srgbClr val="404040"/>
                </a:solidFill>
                <a:ea typeface="SimSun" pitchFamily="2" charset="-122"/>
              </a:rPr>
              <a:pPr defTabSz="685845">
                <a:buFont typeface="Times New Roman" pitchFamily="18" charset="0"/>
                <a:buNone/>
              </a:pPr>
              <a:t>4/11/2017</a:t>
            </a:fld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45">
              <a:buFont typeface="Times New Roman" pitchFamily="18" charset="0"/>
              <a:buNone/>
            </a:pPr>
            <a:fld id="{949F96F6-30D1-4192-9DA5-E1BC0EEE24B2}" type="slidenum">
              <a:rPr lang="en-US" smtClean="0">
                <a:solidFill>
                  <a:srgbClr val="404040"/>
                </a:solidFill>
                <a:ea typeface="SimSun" pitchFamily="2" charset="-122"/>
              </a:rPr>
              <a:pPr defTabSz="685845">
                <a:buFont typeface="Times New Roman" pitchFamily="18" charset="0"/>
                <a:buNone/>
              </a:pPr>
              <a:t>‹#›</a:t>
            </a:fld>
            <a:endParaRPr lang="en-US">
              <a:solidFill>
                <a:srgbClr val="40404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43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7" y="1085852"/>
            <a:ext cx="8363938" cy="168738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88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9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69" y="4579202"/>
            <a:ext cx="1047564" cy="3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9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457200" indent="0">
              <a:buFontTx/>
              <a:buNone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914400" indent="0">
              <a:buFontTx/>
              <a:buNone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1371600" indent="0">
              <a:buFontTx/>
              <a:buNone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828800" indent="0">
              <a:buFontTx/>
              <a:buNone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69" y="4579202"/>
            <a:ext cx="1047564" cy="3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graphic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9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6383"/>
            <a:ext cx="8229600" cy="857250"/>
          </a:xfrm>
        </p:spPr>
        <p:txBody>
          <a:bodyPr>
            <a:noAutofit/>
          </a:bodyPr>
          <a:lstStyle>
            <a:lvl1pPr algn="ctr">
              <a:defRPr sz="720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53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6383"/>
            <a:ext cx="8229600" cy="857250"/>
          </a:xfrm>
        </p:spPr>
        <p:txBody>
          <a:bodyPr>
            <a:noAutofit/>
          </a:bodyPr>
          <a:lstStyle>
            <a:lvl1pPr algn="ctr">
              <a:defRPr sz="720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550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79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5400000">
            <a:off x="7131363" y="2234101"/>
            <a:ext cx="5123038" cy="6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5" r:id="rId3"/>
    <p:sldLayoutId id="2147483663" r:id="rId4"/>
    <p:sldLayoutId id="2147483660" r:id="rId5"/>
    <p:sldLayoutId id="2147483656" r:id="rId6"/>
    <p:sldLayoutId id="2147483657" r:id="rId7"/>
    <p:sldLayoutId id="2147483658" r:id="rId8"/>
    <p:sldLayoutId id="2147483659" r:id="rId9"/>
    <p:sldLayoutId id="214748368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kern="1200" spc="-7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800"/>
        </a:spcBef>
        <a:buFont typeface="Arial"/>
        <a:buChar char="•"/>
        <a:defRPr sz="2800" b="0" i="0" kern="120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800"/>
        </a:spcBef>
        <a:buFont typeface="Arial"/>
        <a:buChar char="–"/>
        <a:defRPr sz="2000" b="0" i="0" kern="120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800"/>
        </a:spcBef>
        <a:buFont typeface="Arial"/>
        <a:buChar char="•"/>
        <a:defRPr sz="1800" b="0" i="0" kern="120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800"/>
        </a:spcBef>
        <a:buFont typeface="Arial"/>
        <a:buChar char="–"/>
        <a:defRPr sz="1800" b="0" i="0" kern="120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800"/>
        </a:spcBef>
        <a:buFont typeface="Arial"/>
        <a:buChar char="»"/>
        <a:defRPr sz="1800" b="0" i="0" kern="120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873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3788" y="1429810"/>
            <a:ext cx="3160595" cy="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088" y="3569839"/>
            <a:ext cx="44072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David Gristwood</a:t>
            </a:r>
          </a:p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David.Gristwood@microsoft.com</a:t>
            </a:r>
          </a:p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ScroffTheBad</a:t>
            </a:r>
            <a:endParaRPr lang="en-GB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8" y="994326"/>
            <a:ext cx="4758773" cy="1878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1430" y="166641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dotnet.github.io/orleans</a:t>
            </a:r>
          </a:p>
        </p:txBody>
      </p:sp>
    </p:spTree>
    <p:extLst>
      <p:ext uri="{BB962C8B-B14F-4D97-AF65-F5344CB8AC3E}">
        <p14:creationId xmlns:p14="http://schemas.microsoft.com/office/powerpoint/2010/main" val="3831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5" y="775066"/>
            <a:ext cx="4920142" cy="76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85" y="1733139"/>
            <a:ext cx="4920143" cy="28563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407049" y="2336184"/>
            <a:ext cx="2708245" cy="332825"/>
          </a:xfrm>
          <a:prstGeom prst="wedgeRoundRectCallout">
            <a:avLst>
              <a:gd name="adj1" fmla="val -44983"/>
              <a:gd name="adj2" fmla="val 94154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Grain reference as an argument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573429" y="3239393"/>
            <a:ext cx="2495725" cy="332825"/>
          </a:xfrm>
          <a:prstGeom prst="wedgeRoundRectCallout">
            <a:avLst>
              <a:gd name="adj1" fmla="val -64276"/>
              <a:gd name="adj2" fmla="val 89113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Handle exceptions as if local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728" y="452238"/>
            <a:ext cx="861638" cy="68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00" y="452238"/>
            <a:ext cx="861638" cy="682000"/>
          </a:xfrm>
          <a:prstGeom prst="rect">
            <a:avLst/>
          </a:prstGeom>
        </p:spPr>
      </p:pic>
      <p:sp>
        <p:nvSpPr>
          <p:cNvPr id="12" name="Freeform 46"/>
          <p:cNvSpPr>
            <a:spLocks noEditPoints="1"/>
          </p:cNvSpPr>
          <p:nvPr/>
        </p:nvSpPr>
        <p:spPr bwMode="black">
          <a:xfrm>
            <a:off x="8028054" y="549304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00" y="1664181"/>
            <a:ext cx="861638" cy="68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563" y="2876124"/>
            <a:ext cx="861638" cy="682000"/>
          </a:xfrm>
          <a:prstGeom prst="rect">
            <a:avLst/>
          </a:prstGeom>
        </p:spPr>
      </p:pic>
      <p:sp>
        <p:nvSpPr>
          <p:cNvPr id="16" name="Freeform 10"/>
          <p:cNvSpPr>
            <a:spLocks noEditPoints="1"/>
          </p:cNvSpPr>
          <p:nvPr/>
        </p:nvSpPr>
        <p:spPr bwMode="black">
          <a:xfrm>
            <a:off x="8028054" y="1761257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28054" y="2975951"/>
            <a:ext cx="252097" cy="252097"/>
            <a:chOff x="3233165" y="1874357"/>
            <a:chExt cx="392110" cy="392110"/>
          </a:xfrm>
          <a:solidFill>
            <a:schemeClr val="bg1"/>
          </a:solidFill>
        </p:grpSpPr>
        <p:sp>
          <p:nvSpPr>
            <p:cNvPr id="18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19" name="Donut 18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Notched Right Arrow 19"/>
          <p:cNvSpPr/>
          <p:nvPr/>
        </p:nvSpPr>
        <p:spPr>
          <a:xfrm>
            <a:off x="6730417" y="479730"/>
            <a:ext cx="680831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1" name="Notched Right Arrow 20"/>
          <p:cNvSpPr/>
          <p:nvPr/>
        </p:nvSpPr>
        <p:spPr>
          <a:xfrm rot="5400000">
            <a:off x="7920151" y="1295138"/>
            <a:ext cx="467900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2" name="Notched Right Arrow 21"/>
          <p:cNvSpPr/>
          <p:nvPr/>
        </p:nvSpPr>
        <p:spPr>
          <a:xfrm rot="5400000">
            <a:off x="7950240" y="2523303"/>
            <a:ext cx="467900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pic>
        <p:nvPicPr>
          <p:cNvPr id="23" name="Picture 22" descr="Lightning by Eggib - A sign to warn for electricit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51" y="3002655"/>
            <a:ext cx="184111" cy="260287"/>
          </a:xfrm>
          <a:prstGeom prst="rect">
            <a:avLst/>
          </a:prstGeom>
        </p:spPr>
      </p:pic>
      <p:sp>
        <p:nvSpPr>
          <p:cNvPr id="24" name="Notched Right Arrow 23"/>
          <p:cNvSpPr/>
          <p:nvPr/>
        </p:nvSpPr>
        <p:spPr>
          <a:xfrm rot="16200000">
            <a:off x="7451628" y="2515191"/>
            <a:ext cx="467900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5" name="Notched Right Arrow 24"/>
          <p:cNvSpPr/>
          <p:nvPr/>
        </p:nvSpPr>
        <p:spPr>
          <a:xfrm rot="16200000">
            <a:off x="7451628" y="1303248"/>
            <a:ext cx="467900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6" name="Notched Right Arrow 25"/>
          <p:cNvSpPr/>
          <p:nvPr/>
        </p:nvSpPr>
        <p:spPr>
          <a:xfrm rot="10800000">
            <a:off x="6730416" y="834320"/>
            <a:ext cx="680831" cy="191921"/>
          </a:xfrm>
          <a:prstGeom prst="notched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pic>
        <p:nvPicPr>
          <p:cNvPr id="27" name="Picture 26" descr="Lightning by Eggib - A sign to warn for electricit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28" y="2528889"/>
            <a:ext cx="184111" cy="260287"/>
          </a:xfrm>
          <a:prstGeom prst="rect">
            <a:avLst/>
          </a:prstGeom>
        </p:spPr>
      </p:pic>
      <p:pic>
        <p:nvPicPr>
          <p:cNvPr id="28" name="Picture 27" descr="Lightning by Eggib - A sign to warn for electricit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27" y="1328050"/>
            <a:ext cx="184111" cy="260287"/>
          </a:xfrm>
          <a:prstGeom prst="rect">
            <a:avLst/>
          </a:prstGeom>
        </p:spPr>
      </p:pic>
      <p:pic>
        <p:nvPicPr>
          <p:cNvPr id="29" name="Picture 28" descr="Lightning by Eggib - A sign to warn for electricit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77" y="847304"/>
            <a:ext cx="184111" cy="2602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291089" y="486985"/>
            <a:ext cx="3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74889" y="1681695"/>
            <a:ext cx="3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74888" y="2916565"/>
            <a:ext cx="3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5506040" y="1866361"/>
            <a:ext cx="1823143" cy="1965174"/>
          </a:xfrm>
          <a:prstGeom prst="wedgeRoundRectCallout">
            <a:avLst>
              <a:gd name="adj1" fmla="val 52998"/>
              <a:gd name="adj2" fmla="val -81304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Distributed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asynchronous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try/catch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semantics!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485" y="161678"/>
            <a:ext cx="337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Grain reference as an argument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789">
        <p:fade/>
      </p:transition>
    </mc:Choice>
    <mc:Fallback xmlns="">
      <p:transition spd="med" advTm="2807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2" grpId="1" animBg="1"/>
      <p:bldP spid="16" grpId="0" animBg="1"/>
      <p:bldP spid="16" grpId="1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18" y="531332"/>
            <a:ext cx="5026715" cy="430861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32228" y="1795567"/>
            <a:ext cx="818792" cy="252742"/>
          </a:xfrm>
          <a:prstGeom prst="wedgeRoundRectCallout">
            <a:avLst>
              <a:gd name="adj1" fmla="val 81307"/>
              <a:gd name="adj2" fmla="val 75349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Fan out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724532" y="2126562"/>
            <a:ext cx="1464836" cy="496955"/>
          </a:xfrm>
          <a:prstGeom prst="wedgeRoundRectCallout">
            <a:avLst>
              <a:gd name="adj1" fmla="val -137896"/>
              <a:gd name="adj2" fmla="val 59889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Join promises and await them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41316" y="3254688"/>
            <a:ext cx="1848052" cy="496955"/>
          </a:xfrm>
          <a:prstGeom prst="wedgeRoundRectCallout">
            <a:avLst>
              <a:gd name="adj1" fmla="val -71247"/>
              <a:gd name="adj2" fmla="val -7111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Process results when ready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09528" y="389452"/>
            <a:ext cx="3510233" cy="1347684"/>
            <a:chOff x="5459832" y="868194"/>
            <a:chExt cx="3510233" cy="1347684"/>
          </a:xfrm>
        </p:grpSpPr>
        <p:sp>
          <p:nvSpPr>
            <p:cNvPr id="8" name="Freeform 46"/>
            <p:cNvSpPr>
              <a:spLocks noEditPoints="1"/>
            </p:cNvSpPr>
            <p:nvPr/>
          </p:nvSpPr>
          <p:spPr bwMode="black">
            <a:xfrm>
              <a:off x="6240506" y="868194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black">
            <a:xfrm>
              <a:off x="5459832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black">
            <a:xfrm>
              <a:off x="5753037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1" name="Freeform 46"/>
            <p:cNvSpPr>
              <a:spLocks noEditPoints="1"/>
            </p:cNvSpPr>
            <p:nvPr/>
          </p:nvSpPr>
          <p:spPr bwMode="black">
            <a:xfrm>
              <a:off x="6044939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black">
            <a:xfrm>
              <a:off x="6467512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black">
            <a:xfrm>
              <a:off x="6760717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4" name="Freeform 46"/>
            <p:cNvSpPr>
              <a:spLocks noEditPoints="1"/>
            </p:cNvSpPr>
            <p:nvPr/>
          </p:nvSpPr>
          <p:spPr bwMode="black">
            <a:xfrm>
              <a:off x="7052619" y="1889367"/>
              <a:ext cx="258223" cy="243934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cxnSp>
          <p:nvCxnSpPr>
            <p:cNvPr id="16" name="Straight Arrow Connector 15"/>
            <p:cNvCxnSpPr>
              <a:stCxn id="8" idx="15"/>
              <a:endCxn id="9" idx="12"/>
            </p:cNvCxnSpPr>
            <p:nvPr/>
          </p:nvCxnSpPr>
          <p:spPr>
            <a:xfrm flipH="1">
              <a:off x="5604977" y="1110434"/>
              <a:ext cx="748607" cy="780627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14"/>
              <a:endCxn id="10" idx="12"/>
            </p:cNvCxnSpPr>
            <p:nvPr/>
          </p:nvCxnSpPr>
          <p:spPr>
            <a:xfrm flipH="1">
              <a:off x="5898182" y="1112128"/>
              <a:ext cx="470592" cy="778933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15"/>
              <a:endCxn id="11" idx="12"/>
            </p:cNvCxnSpPr>
            <p:nvPr/>
          </p:nvCxnSpPr>
          <p:spPr>
            <a:xfrm flipH="1">
              <a:off x="6190084" y="1110434"/>
              <a:ext cx="163500" cy="780627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4"/>
              <a:endCxn id="12" idx="11"/>
            </p:cNvCxnSpPr>
            <p:nvPr/>
          </p:nvCxnSpPr>
          <p:spPr>
            <a:xfrm>
              <a:off x="6368774" y="1112128"/>
              <a:ext cx="227006" cy="777239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4"/>
              <a:endCxn id="13" idx="11"/>
            </p:cNvCxnSpPr>
            <p:nvPr/>
          </p:nvCxnSpPr>
          <p:spPr>
            <a:xfrm>
              <a:off x="6368774" y="1112128"/>
              <a:ext cx="520211" cy="777239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14"/>
              <a:endCxn id="14" idx="11"/>
            </p:cNvCxnSpPr>
            <p:nvPr/>
          </p:nvCxnSpPr>
          <p:spPr>
            <a:xfrm>
              <a:off x="6368774" y="1112128"/>
              <a:ext cx="812113" cy="777239"/>
            </a:xfrm>
            <a:prstGeom prst="straightConnector1">
              <a:avLst/>
            </a:prstGeom>
            <a:ln>
              <a:solidFill>
                <a:srgbClr val="12007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93560" y="1846546"/>
              <a:ext cx="16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7331023" y="1110434"/>
              <a:ext cx="198783" cy="778933"/>
            </a:xfrm>
            <a:prstGeom prst="rightBrace">
              <a:avLst/>
            </a:prstGeom>
            <a:ln>
              <a:solidFill>
                <a:srgbClr val="FF8C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9987" y="1346011"/>
              <a:ext cx="1420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Ideal latency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9528" y="2112065"/>
            <a:ext cx="351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8C00"/>
                </a:solidFill>
              </a:rPr>
              <a:t>No multi-threading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8C00"/>
                </a:solidFill>
              </a:rPr>
              <a:t>No blocking of threads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8C00"/>
                </a:solidFill>
              </a:rPr>
              <a:t>Easy parallelism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751" y="787074"/>
            <a:ext cx="4440467" cy="98876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17453" y="67022"/>
            <a:ext cx="2300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Promises and awaits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0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512">
        <p:fade/>
      </p:transition>
    </mc:Choice>
    <mc:Fallback xmlns="">
      <p:transition spd="med" advTm="2385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52" y="37179"/>
            <a:ext cx="8229600" cy="73382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Declarative persistence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996" r="21393"/>
          <a:stretch/>
        </p:blipFill>
        <p:spPr>
          <a:xfrm>
            <a:off x="233688" y="875887"/>
            <a:ext cx="4754880" cy="272891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265690" y="980134"/>
            <a:ext cx="2650068" cy="293755"/>
          </a:xfrm>
          <a:prstGeom prst="wedgeRoundRectCallout">
            <a:avLst>
              <a:gd name="adj1" fmla="val -58419"/>
              <a:gd name="adj2" fmla="val -29461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 bag as state class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468889" y="2436400"/>
            <a:ext cx="1524000" cy="293755"/>
          </a:xfrm>
          <a:prstGeom prst="wedgeRoundRectCallout">
            <a:avLst>
              <a:gd name="adj1" fmla="val -37686"/>
              <a:gd name="adj2" fmla="val -95752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Type argument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41424" y="3243677"/>
            <a:ext cx="2074334" cy="293755"/>
          </a:xfrm>
          <a:prstGeom prst="wedgeRoundRectCallout">
            <a:avLst>
              <a:gd name="adj1" fmla="val -53731"/>
              <a:gd name="adj2" fmla="val -87105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One line to save state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629756" y="1665568"/>
            <a:ext cx="2125133" cy="293755"/>
          </a:xfrm>
          <a:prstGeom prst="wedgeRoundRectCallout">
            <a:avLst>
              <a:gd name="adj1" fmla="val -74012"/>
              <a:gd name="adj2" fmla="val 68534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Link to config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628" y="1352256"/>
            <a:ext cx="366350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8C00"/>
                </a:solidFill>
              </a:rPr>
              <a:t>Included providers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Azure Table, Blob, SQL,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in-memory (for development)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8C00"/>
                </a:solidFill>
              </a:rPr>
              <a:t>Community built</a:t>
            </a:r>
          </a:p>
          <a:p>
            <a:pPr marL="457200" lvl="2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, Mongo, </a:t>
            </a:r>
            <a:r>
              <a:rPr lang="en-US" dirty="0" err="1">
                <a:solidFill>
                  <a:schemeClr val="bg1"/>
                </a:solidFill>
              </a:rPr>
              <a:t>DocDB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8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3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923">
        <p:fade/>
      </p:transition>
    </mc:Choice>
    <mc:Fallback xmlns="">
      <p:transition spd="med" advTm="1099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Advance features in Orleans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Stateless workers</a:t>
            </a:r>
          </a:p>
          <a:p>
            <a:r>
              <a:rPr lang="en-GB" dirty="0"/>
              <a:t>Re-entrant Grains</a:t>
            </a:r>
          </a:p>
          <a:p>
            <a:r>
              <a:rPr lang="en-GB" dirty="0"/>
              <a:t>Interceptors</a:t>
            </a:r>
          </a:p>
          <a:p>
            <a:r>
              <a:rPr lang="en-GB" dirty="0"/>
              <a:t>Observers </a:t>
            </a:r>
          </a:p>
          <a:p>
            <a:r>
              <a:rPr lang="en-GB" dirty="0"/>
              <a:t>Timers and reminders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34" y="101618"/>
            <a:ext cx="8229600" cy="724496"/>
          </a:xfrm>
        </p:spPr>
        <p:txBody>
          <a:bodyPr/>
          <a:lstStyle/>
          <a:p>
            <a:pPr algn="ctr"/>
            <a:r>
              <a:rPr lang="en-GB" dirty="0"/>
              <a:t>Orleans 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" y="1183923"/>
            <a:ext cx="5689487" cy="305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69" y="1527894"/>
            <a:ext cx="2917980" cy="22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8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Orleans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326" y="1527987"/>
            <a:ext cx="5060420" cy="2477483"/>
          </a:xfrm>
        </p:spPr>
        <p:txBody>
          <a:bodyPr>
            <a:normAutofit fontScale="62500" lnSpcReduction="20000"/>
          </a:bodyPr>
          <a:lstStyle/>
          <a:p>
            <a:r>
              <a:rPr lang="en-GB" sz="5100" dirty="0">
                <a:solidFill>
                  <a:schemeClr val="bg1"/>
                </a:solidFill>
              </a:rPr>
              <a:t>‘</a:t>
            </a:r>
            <a:r>
              <a:rPr lang="en-GB" sz="5100" dirty="0" err="1">
                <a:solidFill>
                  <a:schemeClr val="bg1"/>
                </a:solidFill>
              </a:rPr>
              <a:t>ServiceFabric</a:t>
            </a:r>
            <a:r>
              <a:rPr lang="en-GB" sz="5100" dirty="0">
                <a:solidFill>
                  <a:schemeClr val="bg1"/>
                </a:solidFill>
              </a:rPr>
              <a:t>’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github.com/</a:t>
            </a:r>
            <a:r>
              <a:rPr lang="en-GB" sz="2000" dirty="0" err="1">
                <a:solidFill>
                  <a:schemeClr val="bg1"/>
                </a:solidFill>
              </a:rPr>
              <a:t>dotnet</a:t>
            </a:r>
            <a:r>
              <a:rPr lang="en-GB" sz="2000" dirty="0">
                <a:solidFill>
                  <a:schemeClr val="bg1"/>
                </a:solidFill>
              </a:rPr>
              <a:t>/</a:t>
            </a:r>
            <a:r>
              <a:rPr lang="en-GB" sz="2000" dirty="0" err="1">
                <a:solidFill>
                  <a:schemeClr val="bg1"/>
                </a:solidFill>
              </a:rPr>
              <a:t>orleans</a:t>
            </a:r>
            <a:r>
              <a:rPr lang="en-GB" sz="2000" dirty="0">
                <a:solidFill>
                  <a:schemeClr val="bg1"/>
                </a:solidFill>
              </a:rPr>
              <a:t>/tree/master/Samples/</a:t>
            </a:r>
            <a:r>
              <a:rPr lang="en-GB" sz="2000" dirty="0" err="1">
                <a:solidFill>
                  <a:schemeClr val="bg1"/>
                </a:solidFill>
              </a:rPr>
              <a:t>ServiceFabric</a:t>
            </a: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5100" dirty="0">
                <a:solidFill>
                  <a:schemeClr val="bg1"/>
                </a:solidFill>
              </a:rPr>
              <a:t>Deploys as Stateless Service in Service Fabric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chemeClr val="bg1"/>
                </a:solidFill>
              </a:rPr>
              <a:t>Orleans can be hosted in any process, cloud or on-premises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46" y="3141458"/>
            <a:ext cx="3359846" cy="1579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404" y="1251027"/>
            <a:ext cx="2295188" cy="170263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6582"/>
              </p:ext>
            </p:extLst>
          </p:nvPr>
        </p:nvGraphicFramePr>
        <p:xfrm>
          <a:off x="98425" y="98425"/>
          <a:ext cx="12922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6" imgW="1292760" imgH="372960" progId="Package">
                  <p:embed/>
                </p:oleObj>
              </mc:Choice>
              <mc:Fallback>
                <p:oleObj name="Packager Shell Object" showAsIcon="1" r:id="rId6" imgW="129276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2922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5549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78"/>
            <a:ext cx="8229600" cy="759221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dotnet.github.io/orleans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8666" y="965200"/>
            <a:ext cx="4969933" cy="3750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8C00"/>
                </a:solidFill>
                <a:latin typeface="+mn-lt"/>
              </a:rPr>
              <a:t>Long and winding road</a:t>
            </a:r>
          </a:p>
          <a:p>
            <a:pPr marL="457200" lvl="1" indent="0">
              <a:buNone/>
            </a:pPr>
            <a:r>
              <a:rPr lang="en-US" sz="1800" dirty="0"/>
              <a:t>Started in Microsoft Research in 2009</a:t>
            </a:r>
          </a:p>
          <a:p>
            <a:pPr marL="457200" lvl="1" indent="0">
              <a:buNone/>
            </a:pPr>
            <a:r>
              <a:rPr lang="en-US" sz="1800" dirty="0"/>
              <a:t>First in production late 2011</a:t>
            </a:r>
          </a:p>
          <a:p>
            <a:pPr marL="457200" lvl="1" indent="0">
              <a:buNone/>
            </a:pPr>
            <a:r>
              <a:rPr lang="en-US" sz="1800" dirty="0"/>
              <a:t>First AAA deployment late 2012</a:t>
            </a:r>
          </a:p>
          <a:p>
            <a:pPr marL="457200" lvl="1" indent="0">
              <a:buNone/>
            </a:pPr>
            <a:r>
              <a:rPr lang="en-US" sz="1800" dirty="0"/>
              <a:t>Public preview 2014</a:t>
            </a:r>
          </a:p>
          <a:p>
            <a:pPr marL="457200" lvl="1" indent="0">
              <a:buNone/>
            </a:pPr>
            <a:r>
              <a:rPr lang="en-US" sz="1800" dirty="0"/>
              <a:t>Open-sourced (MIT) January 2015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8C00"/>
                </a:solidFill>
                <a:latin typeface="+mn-lt"/>
              </a:rPr>
              <a:t>Developed in the open on GitHub</a:t>
            </a:r>
          </a:p>
          <a:p>
            <a:pPr marL="457200" lvl="1" indent="0">
              <a:buNone/>
            </a:pPr>
            <a:r>
              <a:rPr lang="en-US" sz="1800" dirty="0"/>
              <a:t>Global community of contributors</a:t>
            </a:r>
          </a:p>
          <a:p>
            <a:pPr marL="457200" lvl="1" indent="0">
              <a:buNone/>
            </a:pPr>
            <a:r>
              <a:rPr lang="en-US" sz="1800" dirty="0"/>
              <a:t>Among top 20 of Microsoft OSS projects</a:t>
            </a:r>
          </a:p>
          <a:p>
            <a:pPr marL="457200" lvl="1" indent="0">
              <a:buNone/>
            </a:pPr>
            <a:r>
              <a:rPr lang="en-US" sz="1800" dirty="0"/>
              <a:t>Soon cross-platform with </a:t>
            </a:r>
            <a:r>
              <a:rPr lang="en-US" sz="1800" dirty="0" err="1"/>
              <a:t>CoreCLR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25" y="1117600"/>
            <a:ext cx="3031549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240">
        <p:fade/>
      </p:transition>
    </mc:Choice>
    <mc:Fallback xmlns="">
      <p:transition spd="med" advTm="8524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45"/>
            <a:ext cx="8229600" cy="759221"/>
          </a:xfrm>
        </p:spPr>
        <p:txBody>
          <a:bodyPr>
            <a:normAutofit/>
          </a:bodyPr>
          <a:lstStyle/>
          <a:p>
            <a:r>
              <a:rPr lang="en-US" i="1" dirty="0"/>
              <a:t>“Spread your wings and fly away”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8666" y="1117599"/>
            <a:ext cx="5089677" cy="384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8C00"/>
                </a:solidFill>
                <a:latin typeface="+mn-lt"/>
              </a:rPr>
              <a:t>Orleans runs anywhere</a:t>
            </a:r>
          </a:p>
          <a:p>
            <a:pPr marL="457200" lvl="1" indent="0">
              <a:buNone/>
            </a:pPr>
            <a:r>
              <a:rPr lang="en-US" sz="1800" dirty="0"/>
              <a:t>Can be hosted in any process</a:t>
            </a:r>
          </a:p>
          <a:p>
            <a:pPr marL="457200" lvl="1" indent="0">
              <a:buNone/>
            </a:pPr>
            <a:r>
              <a:rPr lang="en-US" sz="1800" dirty="0"/>
              <a:t>Cloud or on-premises</a:t>
            </a:r>
          </a:p>
          <a:p>
            <a:pPr marL="457200" lvl="1" indent="0">
              <a:buNone/>
            </a:pPr>
            <a:r>
              <a:rPr lang="en-US" sz="1800" dirty="0"/>
              <a:t>Azure, AWS, GCP, others</a:t>
            </a:r>
          </a:p>
          <a:p>
            <a:pPr marL="457200" lvl="1" indent="0">
              <a:buNone/>
            </a:pPr>
            <a:r>
              <a:rPr lang="en-US" sz="1800" dirty="0"/>
              <a:t>Plugins for MySQL, </a:t>
            </a:r>
            <a:r>
              <a:rPr lang="en-US" sz="1800" dirty="0" err="1"/>
              <a:t>ZooKeeper</a:t>
            </a:r>
            <a:r>
              <a:rPr lang="en-US" sz="1800" dirty="0"/>
              <a:t>, Consul</a:t>
            </a:r>
          </a:p>
          <a:p>
            <a:pPr marL="457200" lvl="1" indent="0">
              <a:buNone/>
            </a:pPr>
            <a:r>
              <a:rPr lang="en-US" sz="1800" dirty="0"/>
              <a:t>Open provider model</a:t>
            </a:r>
          </a:p>
          <a:p>
            <a:pPr marL="457200" lvl="1" indent="0">
              <a:buNone/>
            </a:pPr>
            <a:r>
              <a:rPr lang="en-US" sz="1800" dirty="0"/>
              <a:t>Soon cross-platform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8C00"/>
                </a:solidFill>
                <a:latin typeface="+mn-lt"/>
              </a:rPr>
              <a:t>Imitation is sincerest form of flattery</a:t>
            </a:r>
          </a:p>
          <a:p>
            <a:pPr marL="457200" lvl="1" indent="0">
              <a:buNone/>
            </a:pPr>
            <a:r>
              <a:rPr lang="en-US" sz="1800" dirty="0"/>
              <a:t>Orleans has a JVM clone</a:t>
            </a:r>
          </a:p>
          <a:p>
            <a:pPr marL="457200" lvl="1" indent="0">
              <a:buNone/>
            </a:pPr>
            <a:r>
              <a:rPr lang="en-US" sz="1800" dirty="0"/>
              <a:t>Attempt to implement Virtual Actors in Go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399" y="1325033"/>
            <a:ext cx="3011063" cy="290078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9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925">
        <p:fade/>
      </p:transition>
    </mc:Choice>
    <mc:Fallback xmlns="">
      <p:transition spd="med" advTm="5992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7805" y="978493"/>
            <a:ext cx="8517533" cy="3739853"/>
          </a:xfrm>
        </p:spPr>
        <p:txBody>
          <a:bodyPr>
            <a:noAutofit/>
          </a:bodyPr>
          <a:lstStyle/>
          <a:p>
            <a:pPr marL="420224" indent="-420224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Model for concurrent computation circa 1973</a:t>
            </a:r>
          </a:p>
          <a:p>
            <a:pPr marL="588314" lvl="2" indent="-420224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Erlang early implementation, </a:t>
            </a:r>
            <a:r>
              <a:rPr lang="en-GB" sz="1200" dirty="0" err="1">
                <a:solidFill>
                  <a:schemeClr val="bg1"/>
                </a:solidFill>
              </a:rPr>
              <a:t>Akka</a:t>
            </a:r>
            <a:r>
              <a:rPr lang="en-GB" sz="1200" dirty="0">
                <a:solidFill>
                  <a:schemeClr val="bg1"/>
                </a:solidFill>
              </a:rPr>
              <a:t>, Service Fabric Reliable Actors framework </a:t>
            </a:r>
            <a:endParaRPr lang="en-GB" sz="3200" dirty="0">
              <a:solidFill>
                <a:schemeClr val="bg1"/>
              </a:solidFill>
            </a:endParaRP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Improve performance via state in middle tier</a:t>
            </a:r>
          </a:p>
          <a:p>
            <a:pPr marL="588314" lvl="2" indent="-420224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Middle layer isn’t just wrapper round database CRUD calls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Reduce code complexity in complex systems</a:t>
            </a:r>
          </a:p>
          <a:p>
            <a:pPr marL="588314" lvl="2" indent="-420224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Actors always exist, virtually</a:t>
            </a:r>
          </a:p>
          <a:p>
            <a:pPr marL="588314" lvl="2" indent="-420224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Deadlock and re-entrant issues handled by system</a:t>
            </a:r>
          </a:p>
          <a:p>
            <a:pPr marL="588314" lvl="2" indent="-420224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Asynchronous communications between actors </a:t>
            </a:r>
          </a:p>
          <a:p>
            <a:pPr marL="210112" indent="-210112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Project “Orleans”</a:t>
            </a:r>
          </a:p>
          <a:p>
            <a:pPr marL="378202" lvl="2" indent="-210112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Developed by Microsoft Research, used in Xbox Halo 4 and 5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0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56457" y="1381611"/>
            <a:ext cx="1296786" cy="3469777"/>
            <a:chOff x="756457" y="1482807"/>
            <a:chExt cx="1296786" cy="3469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1" y="1929917"/>
              <a:ext cx="861638" cy="68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2981476"/>
              <a:ext cx="861638" cy="68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031" y="4033035"/>
              <a:ext cx="861638" cy="6820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756457" y="1482807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Frontends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80854" y="1381612"/>
            <a:ext cx="1296786" cy="3469777"/>
            <a:chOff x="2680854" y="1482808"/>
            <a:chExt cx="1296786" cy="34697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8428" y="2449462"/>
              <a:ext cx="861638" cy="68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8428" y="3538012"/>
              <a:ext cx="861638" cy="682000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2680854" y="1482808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Middle Tier</a:t>
              </a:r>
            </a:p>
          </p:txBody>
        </p:sp>
      </p:grpSp>
      <p:sp>
        <p:nvSpPr>
          <p:cNvPr id="14" name="Striped Right Arrow 13"/>
          <p:cNvSpPr/>
          <p:nvPr/>
        </p:nvSpPr>
        <p:spPr>
          <a:xfrm>
            <a:off x="2230878" y="2941228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529648" y="1381612"/>
            <a:ext cx="1296786" cy="3469777"/>
            <a:chOff x="4605251" y="1481980"/>
            <a:chExt cx="1296786" cy="34697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2825" y="2981476"/>
              <a:ext cx="861638" cy="68200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605251" y="1481980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sp>
        <p:nvSpPr>
          <p:cNvPr id="21" name="Striped Right Arrow 20"/>
          <p:cNvSpPr/>
          <p:nvPr/>
        </p:nvSpPr>
        <p:spPr>
          <a:xfrm>
            <a:off x="4210042" y="2941228"/>
            <a:ext cx="2215472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pic>
        <p:nvPicPr>
          <p:cNvPr id="22" name="Picture 21" descr="fire by misteraibo resources stock images vector resources fire no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13" y="1828721"/>
            <a:ext cx="756739" cy="1244356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2214"/>
          </a:xfrm>
        </p:spPr>
        <p:txBody>
          <a:bodyPr>
            <a:normAutofit/>
          </a:bodyPr>
          <a:lstStyle/>
          <a:p>
            <a:r>
              <a:rPr lang="en-US" i="1" dirty="0"/>
              <a:t>Orleans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9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991">
        <p:fade/>
      </p:transition>
    </mc:Choice>
    <mc:Fallback xmlns="">
      <p:transition spd="med" advTm="869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56457" y="1381611"/>
            <a:ext cx="1296786" cy="3469777"/>
            <a:chOff x="756457" y="1482807"/>
            <a:chExt cx="1296786" cy="3469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031" y="1929917"/>
              <a:ext cx="861638" cy="68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1" y="2981476"/>
              <a:ext cx="861638" cy="68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4033035"/>
              <a:ext cx="861638" cy="6820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756457" y="1482807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Frontends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428" y="2348266"/>
            <a:ext cx="861638" cy="68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428" y="3436816"/>
            <a:ext cx="861638" cy="682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80854" y="1381612"/>
            <a:ext cx="1296786" cy="3469777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Middle Tier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05251" y="1380784"/>
            <a:ext cx="1296786" cy="3469777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4113604" y="1889669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529648" y="1381612"/>
            <a:ext cx="1296786" cy="3469777"/>
            <a:chOff x="4605251" y="1481980"/>
            <a:chExt cx="1296786" cy="34697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2825" y="2981476"/>
              <a:ext cx="861638" cy="68200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605251" y="1481980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825" y="1828721"/>
            <a:ext cx="861638" cy="68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2825" y="3931839"/>
            <a:ext cx="861638" cy="682000"/>
          </a:xfrm>
          <a:prstGeom prst="rect">
            <a:avLst/>
          </a:prstGeom>
        </p:spPr>
      </p:pic>
      <p:sp>
        <p:nvSpPr>
          <p:cNvPr id="28" name="Striped Right Arrow 27"/>
          <p:cNvSpPr/>
          <p:nvPr/>
        </p:nvSpPr>
        <p:spPr>
          <a:xfrm>
            <a:off x="4093737" y="3992787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2230878" y="2941228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4113604" y="2941228"/>
            <a:ext cx="2315026" cy="560104"/>
          </a:xfrm>
          <a:prstGeom prst="stripedRightArrow">
            <a:avLst/>
          </a:prstGeom>
          <a:solidFill>
            <a:schemeClr val="accent6">
              <a:alpha val="61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31" name="Striped Right Arrow 30"/>
          <p:cNvSpPr/>
          <p:nvPr/>
        </p:nvSpPr>
        <p:spPr>
          <a:xfrm>
            <a:off x="6057722" y="1889669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32" name="Striped Right Arrow 31"/>
          <p:cNvSpPr/>
          <p:nvPr/>
        </p:nvSpPr>
        <p:spPr>
          <a:xfrm>
            <a:off x="6054400" y="3992787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2214"/>
          </a:xfrm>
        </p:spPr>
        <p:txBody>
          <a:bodyPr>
            <a:normAutofit/>
          </a:bodyPr>
          <a:lstStyle/>
          <a:p>
            <a:r>
              <a:rPr lang="en-US" i="1" dirty="0"/>
              <a:t>Orleans</a:t>
            </a:r>
          </a:p>
        </p:txBody>
      </p:sp>
    </p:spTree>
    <p:extLst>
      <p:ext uri="{BB962C8B-B14F-4D97-AF65-F5344CB8AC3E}">
        <p14:creationId xmlns:p14="http://schemas.microsoft.com/office/powerpoint/2010/main" val="15149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533">
        <p:fade/>
      </p:transition>
    </mc:Choice>
    <mc:Fallback xmlns="">
      <p:transition spd="med" advTm="715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98377" y="2071594"/>
            <a:ext cx="2276381" cy="2376377"/>
          </a:xfrm>
          <a:prstGeom prst="ellipse">
            <a:avLst/>
          </a:prstGeom>
          <a:noFill/>
          <a:ln w="25400" cap="flat" cmpd="sng" algn="ctr">
            <a:solidFill>
              <a:schemeClr val="bg1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2214"/>
          </a:xfrm>
        </p:spPr>
        <p:txBody>
          <a:bodyPr>
            <a:normAutofit/>
          </a:bodyPr>
          <a:lstStyle/>
          <a:p>
            <a:r>
              <a:rPr lang="en-US" i="1" dirty="0"/>
              <a:t>Orleans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6457" y="1385359"/>
            <a:ext cx="1296786" cy="3469777"/>
            <a:chOff x="756457" y="1482807"/>
            <a:chExt cx="1296786" cy="3469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1" y="1929917"/>
              <a:ext cx="861638" cy="68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2981476"/>
              <a:ext cx="861638" cy="68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031" y="4033035"/>
              <a:ext cx="861638" cy="6820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756457" y="1482807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Frontends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428" y="2378594"/>
            <a:ext cx="861638" cy="68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428" y="3392720"/>
            <a:ext cx="861638" cy="682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80853" y="1385360"/>
            <a:ext cx="3221183" cy="3469777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tIns="0" bIns="0"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Stateful Middle Tier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29648" y="1385360"/>
            <a:ext cx="1296786" cy="3469777"/>
            <a:chOff x="4605251" y="1481980"/>
            <a:chExt cx="1296786" cy="34697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2825" y="2981476"/>
              <a:ext cx="861638" cy="68200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605251" y="1481980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sp>
        <p:nvSpPr>
          <p:cNvPr id="29" name="Striped Right Arrow 28"/>
          <p:cNvSpPr/>
          <p:nvPr/>
        </p:nvSpPr>
        <p:spPr>
          <a:xfrm>
            <a:off x="2230878" y="2944976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31" name="Striped Right Arrow 30"/>
          <p:cNvSpPr/>
          <p:nvPr/>
        </p:nvSpPr>
        <p:spPr>
          <a:xfrm>
            <a:off x="6057722" y="2944976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00" y="2378594"/>
            <a:ext cx="861638" cy="682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200" y="3392720"/>
            <a:ext cx="861638" cy="68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626" y="1832469"/>
            <a:ext cx="861638" cy="68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814" y="3935587"/>
            <a:ext cx="861638" cy="6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538">
        <p:fade/>
      </p:transition>
    </mc:Choice>
    <mc:Fallback xmlns="">
      <p:transition spd="med" advTm="5453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56457" y="1386149"/>
            <a:ext cx="1296786" cy="3469777"/>
            <a:chOff x="756457" y="1482807"/>
            <a:chExt cx="1296786" cy="3469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1" y="1929917"/>
              <a:ext cx="861638" cy="68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2981476"/>
              <a:ext cx="861638" cy="68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031" y="4033035"/>
              <a:ext cx="861638" cy="6820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756457" y="1482807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Frontends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680853" y="1386150"/>
            <a:ext cx="3221183" cy="3469777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tIns="0" bIns="0"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Actor-based Middle Tier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29648" y="1386150"/>
            <a:ext cx="1296786" cy="3469777"/>
            <a:chOff x="4605251" y="1481980"/>
            <a:chExt cx="1296786" cy="34697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2825" y="2981476"/>
              <a:ext cx="861638" cy="68200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605251" y="1481980"/>
              <a:ext cx="1296786" cy="34697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sp>
        <p:nvSpPr>
          <p:cNvPr id="29" name="Striped Right Arrow 28"/>
          <p:cNvSpPr/>
          <p:nvPr/>
        </p:nvSpPr>
        <p:spPr>
          <a:xfrm>
            <a:off x="2230878" y="2945766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31" name="Striped Right Arrow 30"/>
          <p:cNvSpPr/>
          <p:nvPr/>
        </p:nvSpPr>
        <p:spPr>
          <a:xfrm>
            <a:off x="6057722" y="2945766"/>
            <a:ext cx="395416" cy="560104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16200000" scaled="0"/>
              </a:gradFill>
            </a:endParaRPr>
          </a:p>
        </p:txBody>
      </p:sp>
      <p:sp>
        <p:nvSpPr>
          <p:cNvPr id="22" name="Freeform 46"/>
          <p:cNvSpPr>
            <a:spLocks noEditPoints="1"/>
          </p:cNvSpPr>
          <p:nvPr/>
        </p:nvSpPr>
        <p:spPr bwMode="black">
          <a:xfrm>
            <a:off x="3227228" y="2368461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27" name="Freeform 22"/>
          <p:cNvSpPr>
            <a:spLocks noEditPoints="1"/>
          </p:cNvSpPr>
          <p:nvPr/>
        </p:nvSpPr>
        <p:spPr bwMode="black">
          <a:xfrm>
            <a:off x="3848132" y="2370716"/>
            <a:ext cx="253119" cy="254139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75081" y="2088506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30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33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5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32" name="Donut 31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18442" y="2583661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40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42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3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4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7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8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9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1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2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41" name="Donut 40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7640" y="1937846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54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56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7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8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9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0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1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2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3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4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5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66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55" name="Donut 54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28219" y="2676852"/>
            <a:ext cx="252097" cy="252097"/>
            <a:chOff x="3233165" y="1874357"/>
            <a:chExt cx="392110" cy="392110"/>
          </a:xfrm>
          <a:solidFill>
            <a:sysClr val="windowText" lastClr="000000"/>
          </a:solidFill>
        </p:grpSpPr>
        <p:sp>
          <p:nvSpPr>
            <p:cNvPr id="68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69" name="Donut 68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" name="Freeform 10"/>
          <p:cNvSpPr>
            <a:spLocks noEditPoints="1"/>
          </p:cNvSpPr>
          <p:nvPr/>
        </p:nvSpPr>
        <p:spPr bwMode="black">
          <a:xfrm>
            <a:off x="3218613" y="1937846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71" name="Freeform 14"/>
          <p:cNvSpPr>
            <a:spLocks noEditPoints="1"/>
          </p:cNvSpPr>
          <p:nvPr/>
        </p:nvSpPr>
        <p:spPr bwMode="black">
          <a:xfrm>
            <a:off x="4339274" y="2218035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906880" y="2257513"/>
            <a:ext cx="252097" cy="252097"/>
            <a:chOff x="4179295" y="3183652"/>
            <a:chExt cx="392110" cy="392110"/>
          </a:xfrm>
          <a:solidFill>
            <a:sysClr val="windowText" lastClr="000000"/>
          </a:solidFill>
        </p:grpSpPr>
        <p:sp>
          <p:nvSpPr>
            <p:cNvPr id="73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4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74" name="Donut 73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Freeform 46"/>
          <p:cNvSpPr>
            <a:spLocks noEditPoints="1"/>
          </p:cNvSpPr>
          <p:nvPr/>
        </p:nvSpPr>
        <p:spPr bwMode="black">
          <a:xfrm>
            <a:off x="3211124" y="3290289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black">
          <a:xfrm>
            <a:off x="4293527" y="1889209"/>
            <a:ext cx="253119" cy="254139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558977" y="3010334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78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80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81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82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84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85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79" name="Donut 78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83064" y="1849643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87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89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0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1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2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3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4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5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6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7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8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99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88" name="Donut 87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01536" y="2859674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101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103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4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5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6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7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8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09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10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11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12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13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102" name="Donut 101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942264" y="2602588"/>
            <a:ext cx="252097" cy="252097"/>
            <a:chOff x="3233165" y="1874357"/>
            <a:chExt cx="392110" cy="392110"/>
          </a:xfrm>
          <a:solidFill>
            <a:sysClr val="windowText" lastClr="000000"/>
          </a:solidFill>
        </p:grpSpPr>
        <p:sp>
          <p:nvSpPr>
            <p:cNvPr id="115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116" name="Donut 115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7" name="Freeform 10"/>
          <p:cNvSpPr>
            <a:spLocks noEditPoints="1"/>
          </p:cNvSpPr>
          <p:nvPr/>
        </p:nvSpPr>
        <p:spPr bwMode="black">
          <a:xfrm>
            <a:off x="3202509" y="2859674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118" name="Freeform 14"/>
          <p:cNvSpPr>
            <a:spLocks noEditPoints="1"/>
          </p:cNvSpPr>
          <p:nvPr/>
        </p:nvSpPr>
        <p:spPr bwMode="black">
          <a:xfrm>
            <a:off x="4344350" y="2996744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867523" y="3065235"/>
            <a:ext cx="252097" cy="252097"/>
            <a:chOff x="4179295" y="3183652"/>
            <a:chExt cx="392110" cy="392110"/>
          </a:xfrm>
          <a:solidFill>
            <a:sysClr val="windowText" lastClr="000000"/>
          </a:solidFill>
        </p:grpSpPr>
        <p:sp>
          <p:nvSpPr>
            <p:cNvPr id="120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4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21" name="Donut 120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2" name="Freeform 46"/>
          <p:cNvSpPr>
            <a:spLocks noEditPoints="1"/>
          </p:cNvSpPr>
          <p:nvPr/>
        </p:nvSpPr>
        <p:spPr bwMode="black">
          <a:xfrm>
            <a:off x="3659417" y="3819053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123" name="Freeform 22"/>
          <p:cNvSpPr>
            <a:spLocks noEditPoints="1"/>
          </p:cNvSpPr>
          <p:nvPr/>
        </p:nvSpPr>
        <p:spPr bwMode="black">
          <a:xfrm>
            <a:off x="4280321" y="3821308"/>
            <a:ext cx="253119" cy="254139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007270" y="3539098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125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127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28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31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32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126" name="Donut 125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923335" y="3217787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134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136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37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38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39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0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1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2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3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4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5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6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135" name="Donut 134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921420" y="3543052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148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150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1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2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3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4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5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6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7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8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9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60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149" name="Donut 148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975202" y="4003267"/>
            <a:ext cx="252097" cy="252097"/>
            <a:chOff x="3233165" y="1874357"/>
            <a:chExt cx="392110" cy="392110"/>
          </a:xfrm>
          <a:solidFill>
            <a:sysClr val="windowText" lastClr="000000"/>
          </a:solidFill>
        </p:grpSpPr>
        <p:sp>
          <p:nvSpPr>
            <p:cNvPr id="162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163" name="Donut 162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4" name="Freeform 10"/>
          <p:cNvSpPr>
            <a:spLocks noEditPoints="1"/>
          </p:cNvSpPr>
          <p:nvPr/>
        </p:nvSpPr>
        <p:spPr bwMode="black">
          <a:xfrm>
            <a:off x="3650802" y="3388438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165" name="Freeform 14"/>
          <p:cNvSpPr>
            <a:spLocks noEditPoints="1"/>
          </p:cNvSpPr>
          <p:nvPr/>
        </p:nvSpPr>
        <p:spPr bwMode="black">
          <a:xfrm>
            <a:off x="3097098" y="3893498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315816" y="3593999"/>
            <a:ext cx="252097" cy="252097"/>
            <a:chOff x="4179295" y="3183652"/>
            <a:chExt cx="392110" cy="392110"/>
          </a:xfrm>
          <a:solidFill>
            <a:sysClr val="windowText" lastClr="000000"/>
          </a:solidFill>
        </p:grpSpPr>
        <p:sp>
          <p:nvSpPr>
            <p:cNvPr id="167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4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168" name="Donut 167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155362" y="4380249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172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174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75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76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77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78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79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173" name="Donut 172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497921" y="4229589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195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197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98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99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0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1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2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3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4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5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6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7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196" name="Donut 195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1" name="Freeform 10"/>
          <p:cNvSpPr>
            <a:spLocks noEditPoints="1"/>
          </p:cNvSpPr>
          <p:nvPr/>
        </p:nvSpPr>
        <p:spPr bwMode="black">
          <a:xfrm>
            <a:off x="2798894" y="4229589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212" name="Freeform 14"/>
          <p:cNvSpPr>
            <a:spLocks noEditPoints="1"/>
          </p:cNvSpPr>
          <p:nvPr/>
        </p:nvSpPr>
        <p:spPr bwMode="black">
          <a:xfrm>
            <a:off x="3819846" y="4451666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4303230" y="3446501"/>
            <a:ext cx="252097" cy="252097"/>
            <a:chOff x="4179295" y="3183652"/>
            <a:chExt cx="392110" cy="392110"/>
          </a:xfrm>
          <a:solidFill>
            <a:sysClr val="windowText" lastClr="000000"/>
          </a:solidFill>
        </p:grpSpPr>
        <p:sp>
          <p:nvSpPr>
            <p:cNvPr id="214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4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215" name="Donut 214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4" name="Freeform 46"/>
          <p:cNvSpPr>
            <a:spLocks noEditPoints="1"/>
          </p:cNvSpPr>
          <p:nvPr/>
        </p:nvSpPr>
        <p:spPr bwMode="black">
          <a:xfrm>
            <a:off x="4718604" y="2419215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365" name="Freeform 22"/>
          <p:cNvSpPr>
            <a:spLocks noEditPoints="1"/>
          </p:cNvSpPr>
          <p:nvPr/>
        </p:nvSpPr>
        <p:spPr bwMode="black">
          <a:xfrm>
            <a:off x="5339508" y="2421470"/>
            <a:ext cx="253119" cy="254139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5066457" y="2139260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367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369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0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1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2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3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74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368" name="Donut 367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409016" y="1988600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376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378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79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0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1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2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3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4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5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6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7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88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377" name="Donut 376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5019595" y="2727606"/>
            <a:ext cx="252097" cy="252097"/>
            <a:chOff x="3233165" y="1874357"/>
            <a:chExt cx="392110" cy="392110"/>
          </a:xfrm>
          <a:solidFill>
            <a:sysClr val="windowText" lastClr="000000"/>
          </a:solidFill>
        </p:grpSpPr>
        <p:sp>
          <p:nvSpPr>
            <p:cNvPr id="390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391" name="Donut 390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2" name="Freeform 10"/>
          <p:cNvSpPr>
            <a:spLocks noEditPoints="1"/>
          </p:cNvSpPr>
          <p:nvPr/>
        </p:nvSpPr>
        <p:spPr bwMode="black">
          <a:xfrm>
            <a:off x="4709989" y="1988600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396" name="Freeform 46"/>
          <p:cNvSpPr>
            <a:spLocks noEditPoints="1"/>
          </p:cNvSpPr>
          <p:nvPr/>
        </p:nvSpPr>
        <p:spPr bwMode="black">
          <a:xfrm>
            <a:off x="4702500" y="3341043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5050353" y="3061088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398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400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01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02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03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04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05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399" name="Donut 398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5392912" y="2910428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421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423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4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5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6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7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8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29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30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31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32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33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422" name="Donut 421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7" name="Freeform 10"/>
          <p:cNvSpPr>
            <a:spLocks noEditPoints="1"/>
          </p:cNvSpPr>
          <p:nvPr/>
        </p:nvSpPr>
        <p:spPr bwMode="black">
          <a:xfrm>
            <a:off x="4693885" y="2910428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441" name="Freeform 46"/>
          <p:cNvSpPr>
            <a:spLocks noEditPoints="1"/>
          </p:cNvSpPr>
          <p:nvPr/>
        </p:nvSpPr>
        <p:spPr bwMode="black">
          <a:xfrm>
            <a:off x="5150793" y="3869807"/>
            <a:ext cx="258223" cy="243934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442" name="Group 441"/>
          <p:cNvGrpSpPr/>
          <p:nvPr/>
        </p:nvGrpSpPr>
        <p:grpSpPr>
          <a:xfrm>
            <a:off x="5498646" y="3589852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443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445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46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47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48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49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50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444" name="Donut 443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5414711" y="3268541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452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454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5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6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7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8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59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0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1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2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3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4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453" name="Donut 452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5466578" y="4054021"/>
            <a:ext cx="252097" cy="252097"/>
            <a:chOff x="3233165" y="1874357"/>
            <a:chExt cx="392110" cy="392110"/>
          </a:xfrm>
          <a:solidFill>
            <a:sysClr val="windowText" lastClr="000000"/>
          </a:solidFill>
        </p:grpSpPr>
        <p:sp>
          <p:nvSpPr>
            <p:cNvPr id="480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 dirty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481" name="Donut 480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82" name="Freeform 10"/>
          <p:cNvSpPr>
            <a:spLocks noEditPoints="1"/>
          </p:cNvSpPr>
          <p:nvPr/>
        </p:nvSpPr>
        <p:spPr bwMode="black">
          <a:xfrm>
            <a:off x="5142178" y="3439192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483" name="Freeform 14"/>
          <p:cNvSpPr>
            <a:spLocks noEditPoints="1"/>
          </p:cNvSpPr>
          <p:nvPr/>
        </p:nvSpPr>
        <p:spPr bwMode="black">
          <a:xfrm>
            <a:off x="4588474" y="3944252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4807192" y="3644753"/>
            <a:ext cx="252097" cy="252097"/>
            <a:chOff x="4179295" y="3183652"/>
            <a:chExt cx="392110" cy="392110"/>
          </a:xfrm>
          <a:solidFill>
            <a:sysClr val="windowText" lastClr="000000"/>
          </a:solidFill>
        </p:grpSpPr>
        <p:sp>
          <p:nvSpPr>
            <p:cNvPr id="485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4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486" name="Donut 485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4646738" y="4431003"/>
            <a:ext cx="252097" cy="252097"/>
            <a:chOff x="4604545" y="1640238"/>
            <a:chExt cx="392110" cy="392110"/>
          </a:xfrm>
          <a:solidFill>
            <a:sysClr val="windowText" lastClr="000000"/>
          </a:solidFill>
        </p:grpSpPr>
        <p:grpSp>
          <p:nvGrpSpPr>
            <p:cNvPr id="488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490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91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92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93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94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495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 dirty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489" name="Donut 488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6" name="Group 495"/>
          <p:cNvGrpSpPr/>
          <p:nvPr/>
        </p:nvGrpSpPr>
        <p:grpSpPr>
          <a:xfrm>
            <a:off x="4989297" y="4280343"/>
            <a:ext cx="252097" cy="252097"/>
            <a:chOff x="4046256" y="2408118"/>
            <a:chExt cx="392110" cy="392110"/>
          </a:xfrm>
          <a:solidFill>
            <a:sysClr val="windowText" lastClr="000000"/>
          </a:solidFill>
        </p:grpSpPr>
        <p:grpSp>
          <p:nvGrpSpPr>
            <p:cNvPr id="497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499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0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1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2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3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4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5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6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7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8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509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498" name="Donut 497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0" name="Freeform 10"/>
          <p:cNvSpPr>
            <a:spLocks noEditPoints="1"/>
          </p:cNvSpPr>
          <p:nvPr/>
        </p:nvSpPr>
        <p:spPr bwMode="black">
          <a:xfrm>
            <a:off x="4290270" y="4280343"/>
            <a:ext cx="252099" cy="252099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511" name="Freeform 14"/>
          <p:cNvSpPr>
            <a:spLocks noEditPoints="1"/>
          </p:cNvSpPr>
          <p:nvPr/>
        </p:nvSpPr>
        <p:spPr bwMode="black">
          <a:xfrm>
            <a:off x="5311222" y="4502420"/>
            <a:ext cx="253119" cy="252098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ysClr val="windowText" lastClr="00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8894" y="2583661"/>
            <a:ext cx="2992306" cy="1338828"/>
          </a:xfrm>
          <a:prstGeom prst="rect">
            <a:avLst/>
          </a:prstGeom>
          <a:solidFill>
            <a:srgbClr val="13007D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Isolated, individually addressable entities that exchange messages</a:t>
            </a:r>
          </a:p>
        </p:txBody>
      </p:sp>
      <p:sp>
        <p:nvSpPr>
          <p:cNvPr id="29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2214"/>
          </a:xfrm>
        </p:spPr>
        <p:txBody>
          <a:bodyPr>
            <a:normAutofit/>
          </a:bodyPr>
          <a:lstStyle/>
          <a:p>
            <a:r>
              <a:rPr lang="en-US" i="1" dirty="0"/>
              <a:t>Orleans</a:t>
            </a:r>
          </a:p>
        </p:txBody>
      </p:sp>
    </p:spTree>
    <p:extLst>
      <p:ext uri="{BB962C8B-B14F-4D97-AF65-F5344CB8AC3E}">
        <p14:creationId xmlns:p14="http://schemas.microsoft.com/office/powerpoint/2010/main" val="12187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272">
        <p:fade/>
      </p:transition>
    </mc:Choice>
    <mc:Fallback xmlns="">
      <p:transition spd="med" advTm="1372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70" grpId="0" animBg="1"/>
      <p:bldP spid="71" grpId="0" animBg="1"/>
      <p:bldP spid="75" grpId="0" animBg="1"/>
      <p:bldP spid="76" grpId="0" animBg="1"/>
      <p:bldP spid="117" grpId="0" animBg="1"/>
      <p:bldP spid="118" grpId="0" animBg="1"/>
      <p:bldP spid="122" grpId="0" animBg="1"/>
      <p:bldP spid="123" grpId="0" animBg="1"/>
      <p:bldP spid="164" grpId="0" animBg="1"/>
      <p:bldP spid="165" grpId="0" animBg="1"/>
      <p:bldP spid="211" grpId="0" animBg="1"/>
      <p:bldP spid="212" grpId="0" animBg="1"/>
      <p:bldP spid="364" grpId="0" animBg="1"/>
      <p:bldP spid="365" grpId="0" animBg="1"/>
      <p:bldP spid="392" grpId="0" animBg="1"/>
      <p:bldP spid="396" grpId="0" animBg="1"/>
      <p:bldP spid="437" grpId="0" animBg="1"/>
      <p:bldP spid="441" grpId="0" animBg="1"/>
      <p:bldP spid="482" grpId="0" animBg="1"/>
      <p:bldP spid="483" grpId="0" animBg="1"/>
      <p:bldP spid="510" grpId="0" animBg="1"/>
      <p:bldP spid="511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143084"/>
            <a:ext cx="8229600" cy="778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Orleans: Actor Model for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230090"/>
            <a:ext cx="3050639" cy="3141885"/>
          </a:xfrm>
        </p:spPr>
        <p:txBody>
          <a:bodyPr lIns="0" tIns="0" rIns="0" bIns="0">
            <a:normAutofit/>
          </a:bodyPr>
          <a:lstStyle/>
          <a:p>
            <a:pPr marL="57150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 all developers</a:t>
            </a:r>
          </a:p>
          <a:p>
            <a:pPr marL="57150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Simple yet powerful</a:t>
            </a:r>
          </a:p>
          <a:p>
            <a:pPr marL="57150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3x –10x less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8284" y="1196223"/>
            <a:ext cx="4077781" cy="325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Arial"/>
              <a:buNone/>
              <a:defRPr sz="2400" b="0" i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800"/>
              </a:spcBef>
              <a:buFont typeface="Arial"/>
              <a:buChar char="–"/>
              <a:defRPr sz="2000" b="0" i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Font typeface="Arial"/>
              <a:buChar char="•"/>
              <a:defRPr b="0" i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Font typeface="Arial"/>
              <a:buChar char="–"/>
              <a:defRPr b="0" i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Font typeface="Arial"/>
              <a:buChar char="»"/>
              <a:defRPr b="0" i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57150" lvl="1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No inherent bottlenecks</a:t>
            </a:r>
          </a:p>
          <a:p>
            <a:pPr marL="57150" lvl="1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No single points of failure</a:t>
            </a:r>
          </a:p>
          <a:p>
            <a:pPr marL="57150" lvl="1" indent="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Known best patterns &amp;      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190" y="1200151"/>
            <a:ext cx="615553" cy="37704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/>
            <a:r>
              <a:rPr lang="en-US" sz="2800" dirty="0">
                <a:solidFill>
                  <a:srgbClr val="FF8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6029" y="1200151"/>
            <a:ext cx="615553" cy="37704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/>
            <a:r>
              <a:rPr lang="en-US" sz="2800" dirty="0">
                <a:solidFill>
                  <a:srgbClr val="FF8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Scalable by default</a:t>
            </a:r>
          </a:p>
        </p:txBody>
      </p:sp>
    </p:spTree>
    <p:extLst>
      <p:ext uri="{BB962C8B-B14F-4D97-AF65-F5344CB8AC3E}">
        <p14:creationId xmlns:p14="http://schemas.microsoft.com/office/powerpoint/2010/main" val="23590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777">
        <p:fade/>
      </p:transition>
    </mc:Choice>
    <mc:Fallback xmlns="">
      <p:transition spd="med" advTm="14377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70"/>
            <a:ext cx="8229600" cy="7435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Grains: Virtual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2933"/>
            <a:ext cx="8229600" cy="39376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rgbClr val="FF8C00"/>
                </a:solidFill>
              </a:rPr>
              <a:t>Actors always exist, virtually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Needn’t be created, looked up or deleted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Can call any actor at any time</a:t>
            </a:r>
            <a:br>
              <a:rPr lang="en-US" dirty="0"/>
            </a:br>
            <a:endParaRPr lang="en-US" dirty="0"/>
          </a:p>
          <a:p>
            <a:pPr marL="5715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rgbClr val="FF8C00"/>
                </a:solidFill>
              </a:rPr>
              <a:t>Orleans Runtime performs heavy lifting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Transparently instantiates and GC’s actors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Routes requests &amp; responses, invokes actors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Transparently recovers from server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46" y="1552567"/>
            <a:ext cx="2020388" cy="270372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3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7462">
        <p:fade/>
      </p:transition>
    </mc:Choice>
    <mc:Fallback xmlns="">
      <p:transition spd="med" advTm="18746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6" y="2816559"/>
            <a:ext cx="5079549" cy="2095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7" y="1713063"/>
            <a:ext cx="5079548" cy="799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890" y="1518822"/>
            <a:ext cx="1088691" cy="1187817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264816" y="2943594"/>
            <a:ext cx="1825854" cy="597654"/>
          </a:xfrm>
          <a:prstGeom prst="wedgeRoundRectCallout">
            <a:avLst>
              <a:gd name="adj1" fmla="val -64276"/>
              <a:gd name="adj2" fmla="val 89113"/>
              <a:gd name="adj3" fmla="val 16667"/>
            </a:avLst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Methods are always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single-threaded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26" y="434597"/>
            <a:ext cx="5072530" cy="9709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910800"/>
            <a:ext cx="2385907" cy="2381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026" y="4969"/>
            <a:ext cx="304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Single-threaded method call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3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530">
        <p:fade/>
      </p:transition>
    </mc:Choice>
    <mc:Fallback xmlns="">
      <p:transition spd="med" advTm="300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1|71.3|32.6|7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24.4|41.4|47.5|6.6|3.5|5.1|22.2|2|16.9|13.4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|18.8|32.3|28.8|15.1|6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1.5|0.5|1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heme/theme1.xml><?xml version="1.0" encoding="utf-8"?>
<a:theme xmlns:a="http://schemas.openxmlformats.org/drawingml/2006/main" name="Faculty Summit 2015">
  <a:themeElements>
    <a:clrScheme name="Custom 7">
      <a:dk1>
        <a:srgbClr val="505050"/>
      </a:dk1>
      <a:lt1>
        <a:sysClr val="window" lastClr="FFFFFF"/>
      </a:lt1>
      <a:dk2>
        <a:srgbClr val="00188F"/>
      </a:dk2>
      <a:lt2>
        <a:srgbClr val="EEECE1"/>
      </a:lt2>
      <a:accent1>
        <a:srgbClr val="0078D7"/>
      </a:accent1>
      <a:accent2>
        <a:srgbClr val="00BCF2"/>
      </a:accent2>
      <a:accent3>
        <a:srgbClr val="008272"/>
      </a:accent3>
      <a:accent4>
        <a:srgbClr val="00B294"/>
      </a:accent4>
      <a:accent5>
        <a:srgbClr val="002050"/>
      </a:accent5>
      <a:accent6>
        <a:srgbClr val="FF8C00"/>
      </a:accent6>
      <a:hlink>
        <a:srgbClr val="0000FF"/>
      </a:hlink>
      <a:folHlink>
        <a:srgbClr val="800080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>
            <a:gradFill>
              <a:gsLst>
                <a:gs pos="0">
                  <a:schemeClr val="tx2"/>
                </a:gs>
                <a:gs pos="100000">
                  <a:schemeClr val="tx2"/>
                </a:gs>
              </a:gsLst>
              <a:lin ang="16200000" scaled="0"/>
            </a:gra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02159_FacSum2015_PPT-Template_16-9_r02.potx" id="{C237E90A-F36A-4C47-B7DD-FB7D88269995}" vid="{97CEC05E-96AF-4034-B788-93269D869AFC}"/>
    </a:ext>
  </a:extLst>
</a:theme>
</file>

<file path=ppt/theme/theme2.xml><?xml version="1.0" encoding="utf-8"?>
<a:theme xmlns:a="http://schemas.openxmlformats.org/drawingml/2006/main" name="3_5-30536_Build_2014_Breakout_Template_White_16x9">
  <a:themeElements>
    <a:clrScheme name="Build 2014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9B4F96"/>
      </a:accent3>
      <a:accent4>
        <a:srgbClr val="7FBA00"/>
      </a:accent4>
      <a:accent5>
        <a:srgbClr val="FF8C00"/>
      </a:accent5>
      <a:accent6>
        <a:srgbClr val="00D8CC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4_Breakout_Template.potx [Read-Only]" id="{C37CE8E6-2235-499E-BB76-D0772F4D09F4}" vid="{5637954F-C66E-4994-AFA6-8F605535D2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Microsoft_Research_FacultySummit_2015</Template>
  <TotalTime>4655</TotalTime>
  <Words>517</Words>
  <Application>Microsoft Office PowerPoint</Application>
  <PresentationFormat>On-screen Show (16:9)</PresentationFormat>
  <Paragraphs>141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ＭＳ Ｐゴシック</vt:lpstr>
      <vt:lpstr>SimSun</vt:lpstr>
      <vt:lpstr>Arial</vt:lpstr>
      <vt:lpstr>Avenir LT Pro 45 Book</vt:lpstr>
      <vt:lpstr>Blender Pro Book</vt:lpstr>
      <vt:lpstr>Calibri</vt:lpstr>
      <vt:lpstr>Consolas</vt:lpstr>
      <vt:lpstr>KodchiangUPC</vt:lpstr>
      <vt:lpstr>Segoe UI</vt:lpstr>
      <vt:lpstr>Segoe UI Light</vt:lpstr>
      <vt:lpstr>Segoe UI Semibold</vt:lpstr>
      <vt:lpstr>Times New Roman</vt:lpstr>
      <vt:lpstr>Wingdings</vt:lpstr>
      <vt:lpstr>Faculty Summit 2015</vt:lpstr>
      <vt:lpstr>3_5-30536_Build_2014_Breakout_Template_White_16x9</vt:lpstr>
      <vt:lpstr>Packager Shell Object</vt:lpstr>
      <vt:lpstr>PowerPoint Presentation</vt:lpstr>
      <vt:lpstr>Actor model</vt:lpstr>
      <vt:lpstr>Orleans</vt:lpstr>
      <vt:lpstr>Orleans</vt:lpstr>
      <vt:lpstr>Orleans</vt:lpstr>
      <vt:lpstr>Orleans</vt:lpstr>
      <vt:lpstr>Orleans: Actor Model for the Cloud</vt:lpstr>
      <vt:lpstr>Grains: Virtual Actors</vt:lpstr>
      <vt:lpstr>PowerPoint Presentation</vt:lpstr>
      <vt:lpstr>PowerPoint Presentation</vt:lpstr>
      <vt:lpstr>PowerPoint Presentation</vt:lpstr>
      <vt:lpstr>Declarative persistence</vt:lpstr>
      <vt:lpstr>Advance features in Orleans</vt:lpstr>
      <vt:lpstr>Orleans Video</vt:lpstr>
      <vt:lpstr>Orleans Demo</vt:lpstr>
      <vt:lpstr>dotnet.github.io/orleans</vt:lpstr>
      <vt:lpstr>“Spread your wings and fly away”</vt:lpstr>
    </vt:vector>
  </TitlesOfParts>
  <Company>Gravity Design,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cloud-native services with Project Orleans</dc:title>
  <dc:creator>Sergey Bykov</dc:creator>
  <cp:lastModifiedBy>David Gristwood</cp:lastModifiedBy>
  <cp:revision>270</cp:revision>
  <dcterms:created xsi:type="dcterms:W3CDTF">2015-07-07T16:23:52Z</dcterms:created>
  <dcterms:modified xsi:type="dcterms:W3CDTF">2017-04-11T14:13:44Z</dcterms:modified>
</cp:coreProperties>
</file>