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7" r:id="rId6"/>
    <p:sldMasterId id="2147484315" r:id="rId7"/>
    <p:sldMasterId id="2147484353" r:id="rId8"/>
  </p:sldMasterIdLst>
  <p:notesMasterIdLst>
    <p:notesMasterId r:id="rId26"/>
  </p:notesMasterIdLst>
  <p:handoutMasterIdLst>
    <p:handoutMasterId r:id="rId27"/>
  </p:handoutMasterIdLst>
  <p:sldIdLst>
    <p:sldId id="1338" r:id="rId9"/>
    <p:sldId id="1365" r:id="rId10"/>
    <p:sldId id="1351" r:id="rId11"/>
    <p:sldId id="1352" r:id="rId12"/>
    <p:sldId id="1353" r:id="rId13"/>
    <p:sldId id="1354" r:id="rId14"/>
    <p:sldId id="1355" r:id="rId15"/>
    <p:sldId id="1356" r:id="rId16"/>
    <p:sldId id="1357" r:id="rId17"/>
    <p:sldId id="1358" r:id="rId18"/>
    <p:sldId id="1359" r:id="rId19"/>
    <p:sldId id="1364" r:id="rId20"/>
    <p:sldId id="1360" r:id="rId21"/>
    <p:sldId id="1361" r:id="rId22"/>
    <p:sldId id="1362" r:id="rId23"/>
    <p:sldId id="1363" r:id="rId24"/>
    <p:sldId id="1350"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B1E47A9-B9CF-400D-8B26-B432634FA046}">
          <p14:sldIdLst>
            <p14:sldId id="1338"/>
          </p14:sldIdLst>
        </p14:section>
        <p14:section name="Summary" id="{23875344-2169-48FD-A240-F7386A1AECE1}">
          <p14:sldIdLst>
            <p14:sldId id="1365"/>
            <p14:sldId id="1351"/>
            <p14:sldId id="1352"/>
            <p14:sldId id="1353"/>
            <p14:sldId id="1354"/>
            <p14:sldId id="1355"/>
            <p14:sldId id="1356"/>
            <p14:sldId id="1357"/>
            <p14:sldId id="1358"/>
            <p14:sldId id="1359"/>
            <p14:sldId id="1364"/>
            <p14:sldId id="1360"/>
            <p14:sldId id="1361"/>
            <p14:sldId id="1362"/>
            <p14:sldId id="1363"/>
            <p14:sldId id="135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7"/>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112" autoAdjust="0"/>
  </p:normalViewPr>
  <p:slideViewPr>
    <p:cSldViewPr>
      <p:cViewPr varScale="1">
        <p:scale>
          <a:sx n="74" d="100"/>
          <a:sy n="74" d="100"/>
        </p:scale>
        <p:origin x="534" y="27"/>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2/22/2017 3:03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2/22/2017 3:00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csc.gov.uk/guidance/cloud-security-principle-10-identity-and-authenticat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sc.gov.uk/guidance/cloud-security-principle-9-secure-user-manage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we really mean by security?</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2548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87528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6063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Goals</a:t>
            </a:r>
          </a:p>
          <a:p>
            <a:r>
              <a:rPr lang="en-GB" dirty="0"/>
              <a:t>You:</a:t>
            </a:r>
          </a:p>
          <a:p>
            <a:r>
              <a:rPr lang="en-GB" dirty="0"/>
              <a:t>understand what physical and logical interfaces your information is available from, and how access to your data is controlled</a:t>
            </a:r>
          </a:p>
          <a:p>
            <a:r>
              <a:rPr lang="en-GB" dirty="0"/>
              <a:t>have sufficient confidence that the service identifies and authenticates users to an appropriate level over those interfaces </a:t>
            </a:r>
            <a:r>
              <a:rPr lang="en-GB" dirty="0">
                <a:hlinkClick r:id="rId3"/>
              </a:rPr>
              <a:t>(see Principle 10</a:t>
            </a:r>
            <a:r>
              <a:rPr lang="en-GB" dirty="0"/>
              <a:t>)</a:t>
            </a:r>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4335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Goals</a:t>
            </a:r>
          </a:p>
          <a:p>
            <a:r>
              <a:rPr lang="en-GB" dirty="0"/>
              <a:t>You should: </a:t>
            </a:r>
          </a:p>
          <a:p>
            <a:r>
              <a:rPr lang="en-GB" dirty="0"/>
              <a:t>understand which service administration model is being used by the service provider to manage the service</a:t>
            </a:r>
          </a:p>
          <a:p>
            <a:r>
              <a:rPr lang="en-GB" dirty="0"/>
              <a:t>be content with any risks the service administration model in use brings to your data or use of the service</a:t>
            </a:r>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0117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6046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Goals</a:t>
            </a:r>
          </a:p>
          <a:p>
            <a:r>
              <a:rPr lang="en-GB" dirty="0"/>
              <a:t>You:</a:t>
            </a:r>
          </a:p>
          <a:p>
            <a:r>
              <a:rPr lang="en-GB" dirty="0"/>
              <a:t>understand any service configuration options available to you and the security implications of your choices</a:t>
            </a:r>
          </a:p>
          <a:p>
            <a:r>
              <a:rPr lang="en-GB" dirty="0"/>
              <a:t>understand the security requirements of your use of the service</a:t>
            </a:r>
          </a:p>
          <a:p>
            <a:r>
              <a:rPr lang="en-GB" dirty="0"/>
              <a:t>educate your staff using and managing the service in how to do so safely and securely</a:t>
            </a:r>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784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Goals</a:t>
            </a:r>
          </a:p>
          <a:p>
            <a:r>
              <a:rPr lang="en-GB" i="1" dirty="0"/>
              <a:t>You should be sufficiently confident that:</a:t>
            </a:r>
            <a:endParaRPr lang="en-GB" dirty="0"/>
          </a:p>
          <a:p>
            <a:r>
              <a:rPr lang="en-GB" dirty="0"/>
              <a:t>Data in transit is protected between your end user device(s) and the service</a:t>
            </a:r>
          </a:p>
          <a:p>
            <a:r>
              <a:rPr lang="en-GB" dirty="0"/>
              <a:t>Data in transit is protected internally within the service</a:t>
            </a:r>
          </a:p>
          <a:p>
            <a:r>
              <a:rPr lang="en-GB" dirty="0"/>
              <a:t>Data in transit is protected between the service and other services (e.g. where APIs are exposed) </a:t>
            </a:r>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490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422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Goals</a:t>
            </a:r>
          </a:p>
          <a:p>
            <a:r>
              <a:rPr lang="en-GB" dirty="0"/>
              <a:t>You:</a:t>
            </a:r>
          </a:p>
          <a:p>
            <a:r>
              <a:rPr lang="en-GB" dirty="0"/>
              <a:t>understand the types of user you share the service or platform with</a:t>
            </a:r>
          </a:p>
          <a:p>
            <a:r>
              <a:rPr lang="en-GB" dirty="0"/>
              <a:t>have confidence that the service provides sufficient separation of your data and service from other users of the service</a:t>
            </a:r>
          </a:p>
          <a:p>
            <a:r>
              <a:rPr lang="en-GB" dirty="0"/>
              <a:t>have confidence that management of your service is kept separate from other users (covered separately as part of </a:t>
            </a:r>
            <a:r>
              <a:rPr lang="en-GB" dirty="0">
                <a:hlinkClick r:id="rId3"/>
              </a:rPr>
              <a:t>Principle 9</a:t>
            </a:r>
            <a:r>
              <a:rPr lang="en-GB" dirty="0"/>
              <a:t>) </a:t>
            </a:r>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42780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governance will typically provide:</a:t>
            </a:r>
          </a:p>
          <a:p>
            <a:endParaRPr lang="en-GB" dirty="0"/>
          </a:p>
          <a:p>
            <a:r>
              <a:rPr lang="en-GB" dirty="0"/>
              <a:t>A clearly identified, and named, board representative (or a person with the direct delegated authority) who is responsible for the security of the cloud service. This is typically someone with the title ‘Chief Security Officer’, ‘Chief Information Officer’ or ‘Chief Technical Officer’.</a:t>
            </a:r>
          </a:p>
          <a:p>
            <a:endParaRPr lang="en-GB" dirty="0"/>
          </a:p>
          <a:p>
            <a:r>
              <a:rPr lang="en-GB" dirty="0"/>
              <a:t>A documented framework for security governance, with policies governing key aspects of information security relevant to the service.</a:t>
            </a:r>
          </a:p>
          <a:p>
            <a:endParaRPr lang="en-GB" dirty="0"/>
          </a:p>
          <a:p>
            <a:r>
              <a:rPr lang="en-GB" dirty="0"/>
              <a:t>Security and information security are part of the service provider’s financial and operational risk reporting mechanisms, ensuring that the board would be kept informed of security and information risk.</a:t>
            </a:r>
          </a:p>
          <a:p>
            <a:endParaRPr lang="en-GB" dirty="0"/>
          </a:p>
          <a:p>
            <a:r>
              <a:rPr lang="en-GB" dirty="0"/>
              <a:t>Processes to identify and ensure compliance with applicable legal and regulatory requirements.</a:t>
            </a:r>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6237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875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be confident that:</a:t>
            </a:r>
          </a:p>
          <a:p>
            <a:endParaRPr lang="en-GB" dirty="0"/>
          </a:p>
          <a:p>
            <a:r>
              <a:rPr lang="en-GB" dirty="0"/>
              <a:t>the level of security screening conducted on service provider staff with access to your information, or with ability to affect your service, is appropriate</a:t>
            </a:r>
          </a:p>
          <a:p>
            <a:r>
              <a:rPr lang="en-GB" dirty="0"/>
              <a:t>the minimum number of people necessary have access to your information or could affect your service</a:t>
            </a:r>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164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Goals</a:t>
            </a:r>
          </a:p>
          <a:p>
            <a:r>
              <a:rPr lang="en-GB" i="1" dirty="0"/>
              <a:t>You should be confident that:</a:t>
            </a:r>
          </a:p>
          <a:p>
            <a:endParaRPr lang="en-GB" dirty="0"/>
          </a:p>
          <a:p>
            <a:r>
              <a:rPr lang="en-GB" dirty="0"/>
              <a:t>New and evolving threats are reviewed and the service improved in line with them.</a:t>
            </a:r>
          </a:p>
          <a:p>
            <a:r>
              <a:rPr lang="en-GB" dirty="0"/>
              <a:t>Development is carried out in line with industry good practice regarding secure design, coding, testing and deployment.</a:t>
            </a:r>
          </a:p>
          <a:p>
            <a:r>
              <a:rPr lang="en-GB" dirty="0"/>
              <a:t>Configuration management processes are in place to ensure the integrity of the solution through development, testing and deployment. </a:t>
            </a:r>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6327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Goals</a:t>
            </a:r>
          </a:p>
          <a:p>
            <a:r>
              <a:rPr lang="en-GB" dirty="0"/>
              <a:t>You understand and accept:</a:t>
            </a:r>
          </a:p>
          <a:p>
            <a:r>
              <a:rPr lang="en-GB" dirty="0"/>
              <a:t>How your information is shared with, or accessible to, third party suppliers and </a:t>
            </a:r>
            <a:r>
              <a:rPr lang="en-GB" i="1" dirty="0"/>
              <a:t>their</a:t>
            </a:r>
            <a:r>
              <a:rPr lang="en-GB" dirty="0"/>
              <a:t> supply chains.</a:t>
            </a:r>
          </a:p>
          <a:p>
            <a:r>
              <a:rPr lang="en-GB" dirty="0"/>
              <a:t>How the service provider’s procurement processes place security requirements on third party suppliers.</a:t>
            </a:r>
          </a:p>
          <a:p>
            <a:r>
              <a:rPr lang="en-GB" dirty="0"/>
              <a:t>How the service provider manages security risks from third party suppliers.</a:t>
            </a:r>
          </a:p>
          <a:p>
            <a:r>
              <a:rPr lang="en-GB" dirty="0"/>
              <a:t>How the service provider manages the conformance of their suppliers with security requirements.</a:t>
            </a:r>
          </a:p>
          <a:p>
            <a:r>
              <a:rPr lang="en-GB" dirty="0"/>
              <a:t>How the service provider verifies that hardware and software used in the service is genuine and has not been tampered with.</a:t>
            </a:r>
          </a:p>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2/22/2017 3:00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79577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5.xml"/><Relationship Id="rId4" Type="http://schemas.openxmlformats.org/officeDocument/2006/relationships/image" Target="../media/image6.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Master" Target="../slideMasters/slideMaster5.xml"/><Relationship Id="rId4" Type="http://schemas.openxmlformats.org/officeDocument/2006/relationships/image" Target="../media/image6.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Master" Target="../slideMasters/slideMaster5.xml"/><Relationship Id="rId4" Type="http://schemas.openxmlformats.org/officeDocument/2006/relationships/image" Target="../media/image11.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g"/><Relationship Id="rId1" Type="http://schemas.openxmlformats.org/officeDocument/2006/relationships/slideMaster" Target="../slideMasters/slideMaster5.xml"/><Relationship Id="rId4"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g"/><Relationship Id="rId1" Type="http://schemas.openxmlformats.org/officeDocument/2006/relationships/slideMaster" Target="../slideMasters/slideMaster5.xml"/><Relationship Id="rId4" Type="http://schemas.openxmlformats.org/officeDocument/2006/relationships/image" Target="../media/image6.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67676122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677587210"/>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68859446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31733318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979414407"/>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6540720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306198456"/>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1607240230"/>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65549296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91879145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41617521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974789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529625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36"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13210283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96666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5_Data Insights Titl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2071453"/>
            <a:ext cx="10463986" cy="1720381"/>
          </a:xfrm>
          <a:prstGeom prst="rect">
            <a:avLst/>
          </a:prstGeom>
        </p:spPr>
        <p:txBody>
          <a:bodyPr lIns="146304" tIns="91440" rIns="146304" bIns="91440"/>
          <a:lstStyle>
            <a:lvl1pPr algn="l">
              <a:defRPr sz="6000">
                <a:gradFill>
                  <a:gsLst>
                    <a:gs pos="0">
                      <a:srgbClr val="FFFFFF"/>
                    </a:gs>
                    <a:gs pos="100000">
                      <a:srgbClr val="FFFFFF"/>
                    </a:gs>
                  </a:gsLst>
                  <a:lin ang="5400000" scaled="0"/>
                </a:gradFill>
              </a:defRPr>
            </a:lvl1pPr>
          </a:lstStyle>
          <a:p>
            <a:r>
              <a:rPr lang="en-US" dirty="0"/>
              <a:t>Data insights headline</a:t>
            </a:r>
          </a:p>
        </p:txBody>
      </p:sp>
    </p:spTree>
    <p:extLst>
      <p:ext uri="{BB962C8B-B14F-4D97-AF65-F5344CB8AC3E}">
        <p14:creationId xmlns:p14="http://schemas.microsoft.com/office/powerpoint/2010/main" val="305015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50pt Title/30pt Sub/White BG">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rgbClr val="002050"/>
                </a:solidFill>
              </a:defRPr>
            </a:lvl1pPr>
          </a:lstStyle>
          <a:p>
            <a:pPr defTabSz="932688"/>
            <a:r>
              <a:rPr sz="1836" dirty="0"/>
              <a:t>Microsoft Confidential</a:t>
            </a:r>
          </a:p>
        </p:txBody>
      </p:sp>
      <p:sp>
        <p:nvSpPr>
          <p:cNvPr id="4" name="Slide Number Placeholder 3"/>
          <p:cNvSpPr>
            <a:spLocks noGrp="1"/>
          </p:cNvSpPr>
          <p:nvPr>
            <p:ph type="sldNum" sz="quarter" idx="11"/>
          </p:nvPr>
        </p:nvSpPr>
        <p:spPr/>
        <p:txBody>
          <a:bodyPr/>
          <a:lstStyle>
            <a:lvl1pPr>
              <a:defRPr>
                <a:solidFill>
                  <a:srgbClr val="002050"/>
                </a:solidFill>
              </a:defRPr>
            </a:lvl1pPr>
          </a:lstStyle>
          <a:p>
            <a:fld id="{27258FFF-F925-446B-8502-81C933981705}" type="slidenum">
              <a:rPr smtClean="0"/>
              <a:pPr/>
              <a:t>‹#›</a:t>
            </a:fld>
            <a:endParaRPr dirty="0"/>
          </a:p>
        </p:txBody>
      </p:sp>
      <p:sp>
        <p:nvSpPr>
          <p:cNvPr id="6" name="Text Placeholder 8"/>
          <p:cNvSpPr>
            <a:spLocks noGrp="1"/>
          </p:cNvSpPr>
          <p:nvPr>
            <p:ph type="body" sz="quarter" idx="12"/>
          </p:nvPr>
        </p:nvSpPr>
        <p:spPr>
          <a:xfrm>
            <a:off x="274638" y="296863"/>
            <a:ext cx="10972800" cy="906462"/>
          </a:xfrm>
          <a:prstGeom prst="rect">
            <a:avLst/>
          </a:prstGeom>
          <a:noFill/>
        </p:spPr>
        <p:txBody>
          <a:bodyPr/>
          <a:lstStyle>
            <a:lvl1pPr marL="0" indent="0">
              <a:lnSpc>
                <a:spcPts val="5500"/>
              </a:lnSpc>
              <a:spcBef>
                <a:spcPts val="0"/>
              </a:spcBef>
              <a:buFontTx/>
              <a:buNone/>
              <a:defRPr sz="5200">
                <a:solidFill>
                  <a:schemeClr val="tx2"/>
                </a:solidFill>
                <a:latin typeface="+mj-lt"/>
              </a:defRPr>
            </a:lvl1pPr>
            <a:lvl2pPr marL="0" indent="0">
              <a:lnSpc>
                <a:spcPts val="2600"/>
              </a:lnSpc>
              <a:spcBef>
                <a:spcPts val="1800"/>
              </a:spcBef>
              <a:spcAft>
                <a:spcPts val="0"/>
              </a:spcAft>
              <a:buFontTx/>
              <a:buNone/>
              <a:defRPr sz="5400">
                <a:solidFill>
                  <a:schemeClr val="tx2"/>
                </a:solidFill>
                <a:latin typeface="+mj-lt"/>
              </a:defRPr>
            </a:lvl2pPr>
            <a:lvl3pPr marL="230188" indent="-228600">
              <a:lnSpc>
                <a:spcPts val="2700"/>
              </a:lnSpc>
              <a:spcBef>
                <a:spcPts val="0"/>
              </a:spcBef>
              <a:defRPr sz="2000">
                <a:solidFill>
                  <a:schemeClr val="bg1"/>
                </a:solidFill>
              </a:defRPr>
            </a:lvl3pPr>
            <a:lvl4pPr marL="230188" indent="-228600">
              <a:lnSpc>
                <a:spcPts val="2700"/>
              </a:lnSpc>
              <a:spcBef>
                <a:spcPts val="0"/>
              </a:spcBef>
              <a:defRPr sz="2000">
                <a:solidFill>
                  <a:schemeClr val="bg1"/>
                </a:solidFill>
              </a:defRPr>
            </a:lvl4pPr>
            <a:lvl5pPr marL="230188" indent="-228600">
              <a:lnSpc>
                <a:spcPts val="2700"/>
              </a:lnSpc>
              <a:spcBef>
                <a:spcPts val="0"/>
              </a:spcBef>
              <a:defRPr sz="20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1198890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63pt Title Only">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tx2"/>
                </a:solidFill>
              </a:defRPr>
            </a:lvl1pPr>
          </a:lstStyle>
          <a:p>
            <a:pPr defTabSz="932688"/>
            <a:r>
              <a:rPr sz="1836" dirty="0">
                <a:solidFill>
                  <a:srgbClr val="505050"/>
                </a:solidFill>
              </a:rPr>
              <a:t>Microsoft Confidential</a:t>
            </a:r>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27258FFF-F925-446B-8502-81C933981705}" type="slidenum">
              <a:rPr smtClean="0">
                <a:solidFill>
                  <a:srgbClr val="505050"/>
                </a:solidFill>
              </a:rPr>
              <a:pPr/>
              <a:t>‹#›</a:t>
            </a:fld>
            <a:endParaRPr dirty="0">
              <a:solidFill>
                <a:srgbClr val="505050"/>
              </a:solidFill>
            </a:endParaRPr>
          </a:p>
        </p:txBody>
      </p:sp>
      <p:sp>
        <p:nvSpPr>
          <p:cNvPr id="5" name="Text Placeholder 4"/>
          <p:cNvSpPr>
            <a:spLocks noGrp="1"/>
          </p:cNvSpPr>
          <p:nvPr>
            <p:ph type="body" sz="quarter" idx="12"/>
          </p:nvPr>
        </p:nvSpPr>
        <p:spPr>
          <a:xfrm>
            <a:off x="274638" y="369116"/>
            <a:ext cx="10972800" cy="1024684"/>
          </a:xfrm>
          <a:prstGeom prst="rect">
            <a:avLst/>
          </a:prstGeom>
        </p:spPr>
        <p:txBody>
          <a:bodyPr lIns="146304" tIns="91440" rIns="146304" bIns="91440">
            <a:noAutofit/>
          </a:bodyPr>
          <a:lstStyle>
            <a:lvl1pPr marL="0" indent="0">
              <a:lnSpc>
                <a:spcPct val="90000"/>
              </a:lnSpc>
              <a:spcBef>
                <a:spcPts val="1200"/>
              </a:spcBef>
              <a:spcAft>
                <a:spcPts val="2400"/>
              </a:spcAft>
              <a:buFontTx/>
              <a:buNone/>
              <a:defRPr lang="en-US" sz="5200" b="0" i="0" kern="1200" spc="0" baseline="0" dirty="0" smtClean="0">
                <a:solidFill>
                  <a:schemeClr val="tx2"/>
                </a:solidFill>
                <a:latin typeface="+mj-lt"/>
                <a:ea typeface="+mn-ea"/>
                <a:cs typeface="+mn-cs"/>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38957184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643" y="3954457"/>
            <a:ext cx="7315822"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365643" y="2125677"/>
            <a:ext cx="11704617" cy="1828800"/>
          </a:xfrm>
          <a:noFill/>
        </p:spPr>
        <p:txBody>
          <a:bodyPr lIns="146304" tIns="91440" rIns="146304" bIns="91440" anchor="t" anchorCtr="0"/>
          <a:lstStyle>
            <a:lvl1pPr>
              <a:defRPr sz="6000" spc="-100" baseline="0">
                <a:gradFill>
                  <a:gsLst>
                    <a:gs pos="5833">
                      <a:schemeClr val="tx1"/>
                    </a:gs>
                    <a:gs pos="97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607537" y="479494"/>
            <a:ext cx="2560760" cy="411378"/>
          </a:xfrm>
          <a:prstGeom prst="rect">
            <a:avLst/>
          </a:prstGeom>
        </p:spPr>
      </p:pic>
    </p:spTree>
    <p:extLst>
      <p:ext uri="{BB962C8B-B14F-4D97-AF65-F5344CB8AC3E}">
        <p14:creationId xmlns:p14="http://schemas.microsoft.com/office/powerpoint/2010/main" val="1260065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365643" y="2125663"/>
            <a:ext cx="975443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365643" y="2125678"/>
            <a:ext cx="9754430"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607537" y="479494"/>
            <a:ext cx="2560760" cy="411378"/>
          </a:xfrm>
          <a:prstGeom prst="rect">
            <a:avLst/>
          </a:prstGeom>
        </p:spPr>
      </p:pic>
      <p:sp>
        <p:nvSpPr>
          <p:cNvPr id="5" name="Text Placeholder 4"/>
          <p:cNvSpPr>
            <a:spLocks noGrp="1"/>
          </p:cNvSpPr>
          <p:nvPr>
            <p:ph type="body" sz="quarter" idx="12" hasCustomPrompt="1"/>
          </p:nvPr>
        </p:nvSpPr>
        <p:spPr>
          <a:xfrm>
            <a:off x="365643" y="3955788"/>
            <a:ext cx="9754430" cy="1828007"/>
          </a:xfrm>
          <a:noFill/>
        </p:spPr>
        <p:txBody>
          <a:bodyPr lIns="146304" tIns="109728" rIns="146304" bIns="109728">
            <a:noAutofit/>
          </a:bodyPr>
          <a:lstStyle>
            <a:lvl1pPr marL="0" indent="0">
              <a:spcBef>
                <a:spcPts val="0"/>
              </a:spcBef>
              <a:buNone/>
              <a:defRPr sz="3200" spc="0" baseline="0">
                <a:gradFill>
                  <a:gsLst>
                    <a:gs pos="2917">
                      <a:srgbClr val="FFFFFF"/>
                    </a:gs>
                    <a:gs pos="3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97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6" name="Rectangle 15"/>
          <p:cNvSpPr/>
          <p:nvPr userDrawn="1"/>
        </p:nvSpPr>
        <p:spPr bwMode="auto">
          <a:xfrm>
            <a:off x="365644" y="2125663"/>
            <a:ext cx="9754431"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365644" y="2123086"/>
            <a:ext cx="9754431" cy="1831379"/>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365644" y="3954464"/>
            <a:ext cx="9754431" cy="1828801"/>
          </a:xfrm>
          <a:noFill/>
        </p:spPr>
        <p:txBody>
          <a:bodyPr lIns="146304" tIns="109728" rIns="146304" bIns="109728">
            <a:noAutofit/>
          </a:bodyPr>
          <a:lstStyle>
            <a:lvl1pPr marL="0" indent="0">
              <a:spcBef>
                <a:spcPts val="0"/>
              </a:spcBef>
              <a:buNone/>
              <a:defRPr sz="32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607537" y="479494"/>
            <a:ext cx="2560760" cy="411378"/>
          </a:xfrm>
          <a:prstGeom prst="rect">
            <a:avLst/>
          </a:prstGeom>
        </p:spPr>
      </p:pic>
    </p:spTree>
    <p:extLst>
      <p:ext uri="{BB962C8B-B14F-4D97-AF65-F5344CB8AC3E}">
        <p14:creationId xmlns:p14="http://schemas.microsoft.com/office/powerpoint/2010/main" val="2013195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3 for internal audiences">
    <p:spTree>
      <p:nvGrpSpPr>
        <p:cNvPr id="1" name=""/>
        <p:cNvGrpSpPr/>
        <p:nvPr/>
      </p:nvGrpSpPr>
      <p:grpSpPr>
        <a:xfrm>
          <a:off x="0" y="0"/>
          <a:ext cx="0" cy="0"/>
          <a:chOff x="0" y="0"/>
          <a:chExt cx="0" cy="0"/>
        </a:xfrm>
      </p:grpSpPr>
      <p:sp>
        <p:nvSpPr>
          <p:cNvPr id="9" name="Rectangle 8"/>
          <p:cNvSpPr/>
          <p:nvPr userDrawn="1"/>
        </p:nvSpPr>
        <p:spPr bwMode="auto">
          <a:xfrm>
            <a:off x="365644" y="2125663"/>
            <a:ext cx="9754431"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365644" y="2123085"/>
            <a:ext cx="9752748" cy="1831379"/>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365644" y="3954459"/>
            <a:ext cx="9752748" cy="1828801"/>
          </a:xfrm>
          <a:noFill/>
        </p:spPr>
        <p:txBody>
          <a:bodyPr lIns="146304" tIns="109728" rIns="146304" bIns="109728">
            <a:noAutofit/>
          </a:bodyPr>
          <a:lstStyle>
            <a:lvl1pPr marL="0" indent="0">
              <a:spcBef>
                <a:spcPts val="0"/>
              </a:spcBef>
              <a:buNone/>
              <a:defRPr sz="32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7" name="Picture 2" descr="D:\Documents\Projects\2012 Projects\_Template-Templates\MS Visual ID\Artwork\MSFT_cornerstone_tiles\CornerStoneTile-Blank\screen\CS_Tile_Purp526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65780" y="296863"/>
            <a:ext cx="2436926" cy="1828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20075" y="480920"/>
            <a:ext cx="1950959" cy="313415"/>
          </a:xfrm>
          <a:prstGeom prst="rect">
            <a:avLst/>
          </a:prstGeom>
        </p:spPr>
      </p:pic>
    </p:spTree>
    <p:extLst>
      <p:ext uri="{BB962C8B-B14F-4D97-AF65-F5344CB8AC3E}">
        <p14:creationId xmlns:p14="http://schemas.microsoft.com/office/powerpoint/2010/main" val="510769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2615" t="9" r="22292" b="-10"/>
          <a:stretch/>
        </p:blipFill>
        <p:spPr bwMode="gray">
          <a:xfrm flipH="1">
            <a:off x="1" y="2"/>
            <a:ext cx="12436475" cy="6994525"/>
          </a:xfrm>
          <a:prstGeom prst="rect">
            <a:avLst/>
          </a:prstGeom>
        </p:spPr>
      </p:pic>
      <p:sp>
        <p:nvSpPr>
          <p:cNvPr id="18" name="Rectangle 17"/>
          <p:cNvSpPr/>
          <p:nvPr userDrawn="1"/>
        </p:nvSpPr>
        <p:spPr bwMode="gray">
          <a:xfrm>
            <a:off x="365643" y="2125663"/>
            <a:ext cx="73158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65643" y="2123925"/>
            <a:ext cx="7315822"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365643" y="3957640"/>
            <a:ext cx="7315822"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609299" y="481647"/>
            <a:ext cx="2072996" cy="333020"/>
          </a:xfrm>
          <a:prstGeom prst="rect">
            <a:avLst/>
          </a:prstGeom>
        </p:spPr>
      </p:pic>
    </p:spTree>
    <p:extLst>
      <p:ext uri="{BB962C8B-B14F-4D97-AF65-F5344CB8AC3E}">
        <p14:creationId xmlns:p14="http://schemas.microsoft.com/office/powerpoint/2010/main" val="40169183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4 for internal audience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l="2615" t="9" r="22292" b="-10"/>
          <a:stretch/>
        </p:blipFill>
        <p:spPr bwMode="gray">
          <a:xfrm flipH="1">
            <a:off x="1" y="2"/>
            <a:ext cx="12436475" cy="6994525"/>
          </a:xfrm>
          <a:prstGeom prst="rect">
            <a:avLst/>
          </a:prstGeom>
        </p:spPr>
      </p:pic>
      <p:sp>
        <p:nvSpPr>
          <p:cNvPr id="20" name="Rectangle 19"/>
          <p:cNvSpPr/>
          <p:nvPr userDrawn="1"/>
        </p:nvSpPr>
        <p:spPr bwMode="gray">
          <a:xfrm>
            <a:off x="365643" y="2125663"/>
            <a:ext cx="73158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65643" y="2125664"/>
            <a:ext cx="7315822" cy="1828800"/>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365643" y="3957640"/>
            <a:ext cx="7315822"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7"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64098" y="295275"/>
            <a:ext cx="2438607"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9998038" y="480919"/>
            <a:ext cx="2072996" cy="333020"/>
          </a:xfrm>
          <a:prstGeom prst="rect">
            <a:avLst/>
          </a:prstGeom>
        </p:spPr>
      </p:pic>
    </p:spTree>
    <p:extLst>
      <p:ext uri="{BB962C8B-B14F-4D97-AF65-F5344CB8AC3E}">
        <p14:creationId xmlns:p14="http://schemas.microsoft.com/office/powerpoint/2010/main" val="4016595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3"/>
          <p:cNvPicPr>
            <a:picLocks noChangeArrowheads="1"/>
          </p:cNvPicPr>
          <p:nvPr userDrawn="1"/>
        </p:nvPicPr>
        <p:blipFill rotWithShape="1">
          <a:blip r:embed="rId2">
            <a:extLst>
              <a:ext uri="{28A0092B-C50C-407E-A947-70E740481C1C}">
                <a14:useLocalDpi xmlns:a14="http://schemas.microsoft.com/office/drawing/2010/main" val="0"/>
              </a:ext>
            </a:extLst>
          </a:blip>
          <a:srcRect l="8661" t="2984" r="18559"/>
          <a:stretch/>
        </p:blipFill>
        <p:spPr bwMode="auto">
          <a:xfrm flipH="1">
            <a:off x="-1" y="5243"/>
            <a:ext cx="12436476" cy="6984040"/>
          </a:xfrm>
          <a:prstGeom prst="rect">
            <a:avLst/>
          </a:prstGeom>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365643" y="2125663"/>
            <a:ext cx="73158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65643" y="2123925"/>
            <a:ext cx="7315822"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365643" y="3957640"/>
            <a:ext cx="7315822" cy="1825625"/>
          </a:xfrm>
          <a:noFill/>
        </p:spPr>
        <p:txBody>
          <a:bodyPr tIns="109728" bIns="109728">
            <a:noAutofit/>
          </a:bodyPr>
          <a:lstStyle>
            <a:lvl1pPr marL="0" indent="0">
              <a:spcBef>
                <a:spcPts val="0"/>
              </a:spcBef>
              <a:buNone/>
              <a:defRPr sz="3000">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607536" y="6177843"/>
            <a:ext cx="2072996" cy="333020"/>
          </a:xfrm>
          <a:prstGeom prst="rect">
            <a:avLst/>
          </a:prstGeom>
        </p:spPr>
      </p:pic>
    </p:spTree>
    <p:extLst>
      <p:ext uri="{BB962C8B-B14F-4D97-AF65-F5344CB8AC3E}">
        <p14:creationId xmlns:p14="http://schemas.microsoft.com/office/powerpoint/2010/main" val="1196980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Slide 5 for internal audiences">
    <p:spTree>
      <p:nvGrpSpPr>
        <p:cNvPr id="1" name=""/>
        <p:cNvGrpSpPr/>
        <p:nvPr/>
      </p:nvGrpSpPr>
      <p:grpSpPr>
        <a:xfrm>
          <a:off x="0" y="0"/>
          <a:ext cx="0" cy="0"/>
          <a:chOff x="0" y="0"/>
          <a:chExt cx="0" cy="0"/>
        </a:xfrm>
      </p:grpSpPr>
      <p:pic>
        <p:nvPicPr>
          <p:cNvPr id="8" name="Picture 3"/>
          <p:cNvPicPr>
            <a:picLocks noChangeArrowheads="1"/>
          </p:cNvPicPr>
          <p:nvPr userDrawn="1"/>
        </p:nvPicPr>
        <p:blipFill rotWithShape="1">
          <a:blip r:embed="rId2">
            <a:extLst>
              <a:ext uri="{28A0092B-C50C-407E-A947-70E740481C1C}">
                <a14:useLocalDpi xmlns:a14="http://schemas.microsoft.com/office/drawing/2010/main" val="0"/>
              </a:ext>
            </a:extLst>
          </a:blip>
          <a:srcRect l="8661" t="2984" r="18559"/>
          <a:stretch/>
        </p:blipFill>
        <p:spPr bwMode="auto">
          <a:xfrm flipH="1">
            <a:off x="-1" y="5243"/>
            <a:ext cx="12436476" cy="6984040"/>
          </a:xfrm>
          <a:prstGeom prst="rect">
            <a:avLst/>
          </a:prstGeom>
          <a:extLst>
            <a:ext uri="{909E8E84-426E-40DD-AFC4-6F175D3DCCD1}">
              <a14:hiddenFill xmlns:a14="http://schemas.microsoft.com/office/drawing/2010/main">
                <a:solidFill>
                  <a:srgbClr val="FFFFFF"/>
                </a:solidFill>
              </a14:hiddenFill>
            </a:ext>
          </a:extLst>
        </p:spPr>
      </p:pic>
      <p:sp>
        <p:nvSpPr>
          <p:cNvPr id="18" name="Rectangle 17"/>
          <p:cNvSpPr/>
          <p:nvPr userDrawn="1"/>
        </p:nvSpPr>
        <p:spPr bwMode="gray">
          <a:xfrm>
            <a:off x="365643" y="2125663"/>
            <a:ext cx="73158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65643" y="2123919"/>
            <a:ext cx="7315822"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365643" y="3957613"/>
            <a:ext cx="7315822" cy="1825625"/>
          </a:xfrm>
          <a:noFill/>
        </p:spPr>
        <p:txBody>
          <a:bodyPr tIns="109728" bIns="109728">
            <a:noAutofit/>
          </a:bodyPr>
          <a:lstStyle>
            <a:lvl1pPr marL="0" indent="0">
              <a:spcBef>
                <a:spcPts val="0"/>
              </a:spcBef>
              <a:buNone/>
              <a:defRPr sz="3000">
                <a:gradFill>
                  <a:gsLst>
                    <a:gs pos="1250">
                      <a:srgbClr val="FFFFFF"/>
                    </a:gs>
                    <a:gs pos="99000">
                      <a:srgbClr val="FFFFFF"/>
                    </a:gs>
                  </a:gsLst>
                  <a:lin ang="5400000" scaled="0"/>
                </a:gradFill>
              </a:defRPr>
            </a:lvl1pPr>
          </a:lstStyle>
          <a:p>
            <a:pPr lvl="0"/>
            <a:r>
              <a:rPr lang="en-US" dirty="0"/>
              <a:t>Speaker Name</a:t>
            </a:r>
          </a:p>
        </p:txBody>
      </p:sp>
      <p:pic>
        <p:nvPicPr>
          <p:cNvPr id="6"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65780" y="295275"/>
            <a:ext cx="2436926"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607536" y="6177843"/>
            <a:ext cx="2072996" cy="333020"/>
          </a:xfrm>
          <a:prstGeom prst="rect">
            <a:avLst/>
          </a:prstGeom>
        </p:spPr>
      </p:pic>
    </p:spTree>
    <p:extLst>
      <p:ext uri="{BB962C8B-B14F-4D97-AF65-F5344CB8AC3E}">
        <p14:creationId xmlns:p14="http://schemas.microsoft.com/office/powerpoint/2010/main" val="413371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10" name="Picture 4"/>
          <p:cNvPicPr>
            <a:picLocks noChangeArrowheads="1"/>
          </p:cNvPicPr>
          <p:nvPr userDrawn="1"/>
        </p:nvPicPr>
        <p:blipFill rotWithShape="1">
          <a:blip r:embed="rId2">
            <a:extLst>
              <a:ext uri="{28A0092B-C50C-407E-A947-70E740481C1C}">
                <a14:useLocalDpi xmlns:a14="http://schemas.microsoft.com/office/drawing/2010/main" val="0"/>
              </a:ext>
            </a:extLst>
          </a:blip>
          <a:srcRect l="15258" t="-12" r="10093" b="263"/>
          <a:stretch/>
        </p:blipFill>
        <p:spPr bwMode="auto">
          <a:xfrm flipH="1">
            <a:off x="-1" y="1"/>
            <a:ext cx="12436471" cy="699452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365643" y="1211263"/>
            <a:ext cx="73158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65643" y="1209525"/>
            <a:ext cx="7315822"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365643" y="3043240"/>
            <a:ext cx="7315822"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9753828" y="6180935"/>
            <a:ext cx="2072996" cy="333020"/>
          </a:xfrm>
          <a:prstGeom prst="rect">
            <a:avLst/>
          </a:prstGeom>
        </p:spPr>
      </p:pic>
    </p:spTree>
    <p:extLst>
      <p:ext uri="{BB962C8B-B14F-4D97-AF65-F5344CB8AC3E}">
        <p14:creationId xmlns:p14="http://schemas.microsoft.com/office/powerpoint/2010/main" val="198295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Slide 6 for internal audiences">
    <p:spTree>
      <p:nvGrpSpPr>
        <p:cNvPr id="1" name=""/>
        <p:cNvGrpSpPr/>
        <p:nvPr/>
      </p:nvGrpSpPr>
      <p:grpSpPr>
        <a:xfrm>
          <a:off x="0" y="0"/>
          <a:ext cx="0" cy="0"/>
          <a:chOff x="0" y="0"/>
          <a:chExt cx="0" cy="0"/>
        </a:xfrm>
      </p:grpSpPr>
      <p:pic>
        <p:nvPicPr>
          <p:cNvPr id="11" name="Picture 4"/>
          <p:cNvPicPr>
            <a:picLocks noChangeArrowheads="1"/>
          </p:cNvPicPr>
          <p:nvPr userDrawn="1"/>
        </p:nvPicPr>
        <p:blipFill rotWithShape="1">
          <a:blip r:embed="rId2">
            <a:extLst>
              <a:ext uri="{28A0092B-C50C-407E-A947-70E740481C1C}">
                <a14:useLocalDpi xmlns:a14="http://schemas.microsoft.com/office/drawing/2010/main" val="0"/>
              </a:ext>
            </a:extLst>
          </a:blip>
          <a:srcRect l="15258" t="-12" r="10093" b="263"/>
          <a:stretch/>
        </p:blipFill>
        <p:spPr bwMode="auto">
          <a:xfrm flipH="1">
            <a:off x="-1" y="1"/>
            <a:ext cx="12436471" cy="69945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9753828" y="6180935"/>
            <a:ext cx="2072996" cy="333020"/>
          </a:xfrm>
          <a:prstGeom prst="rect">
            <a:avLst/>
          </a:prstGeom>
        </p:spPr>
      </p:pic>
      <p:sp>
        <p:nvSpPr>
          <p:cNvPr id="19" name="Rectangle 18"/>
          <p:cNvSpPr/>
          <p:nvPr userDrawn="1"/>
        </p:nvSpPr>
        <p:spPr bwMode="gray">
          <a:xfrm>
            <a:off x="364098" y="2125663"/>
            <a:ext cx="73158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2" descr="D:\Documents\Projects\2012 Projects\_Template-Templates\MS Visual ID\Artwork\MSFT_cornerstone_tiles\CornerStoneTile-Blank\screen\CS_Tile_Purp526_rgb.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364098" y="295275"/>
            <a:ext cx="2438607" cy="1828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364098" y="2123925"/>
            <a:ext cx="7315822"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365643" y="3954458"/>
            <a:ext cx="7315822"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820065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9037" r="15952"/>
          <a:stretch/>
        </p:blipFill>
        <p:spPr>
          <a:xfrm flipH="1">
            <a:off x="-1" y="5"/>
            <a:ext cx="12436475" cy="6994521"/>
          </a:xfrm>
          <a:prstGeom prst="rect">
            <a:avLst/>
          </a:prstGeom>
        </p:spPr>
      </p:pic>
      <p:sp>
        <p:nvSpPr>
          <p:cNvPr id="18" name="Rectangle 17"/>
          <p:cNvSpPr/>
          <p:nvPr userDrawn="1"/>
        </p:nvSpPr>
        <p:spPr bwMode="gray">
          <a:xfrm>
            <a:off x="364098" y="1211263"/>
            <a:ext cx="7315822"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64098" y="1211262"/>
            <a:ext cx="7315822"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365643" y="3954457"/>
            <a:ext cx="6096518"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609299" y="481647"/>
            <a:ext cx="2072996" cy="333020"/>
          </a:xfrm>
          <a:prstGeom prst="rect">
            <a:avLst/>
          </a:prstGeom>
        </p:spPr>
      </p:pic>
    </p:spTree>
    <p:extLst>
      <p:ext uri="{BB962C8B-B14F-4D97-AF65-F5344CB8AC3E}">
        <p14:creationId xmlns:p14="http://schemas.microsoft.com/office/powerpoint/2010/main" val="3933645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8 for internal audiences">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9037" r="15952"/>
          <a:stretch/>
        </p:blipFill>
        <p:spPr>
          <a:xfrm flipH="1">
            <a:off x="-1" y="5"/>
            <a:ext cx="12436475" cy="6994521"/>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614210" y="6180935"/>
            <a:ext cx="2072996" cy="333020"/>
          </a:xfrm>
          <a:prstGeom prst="rect">
            <a:avLst/>
          </a:prstGeom>
        </p:spPr>
      </p:pic>
      <p:sp>
        <p:nvSpPr>
          <p:cNvPr id="19" name="Rectangle 18"/>
          <p:cNvSpPr/>
          <p:nvPr userDrawn="1"/>
        </p:nvSpPr>
        <p:spPr bwMode="gray">
          <a:xfrm>
            <a:off x="364098" y="2125663"/>
            <a:ext cx="7315822" cy="36576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D:\Documents\Projects\2012 Projects\_Template-Templates\MS Visual ID\Artwork\MSFT_cornerstone_tiles\CornerStoneTile-Blank\screen\CS_Tile_Red185_rgb.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364098" y="296862"/>
            <a:ext cx="2438607" cy="1828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364098" y="2125664"/>
            <a:ext cx="7315822" cy="18288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364098" y="3954463"/>
            <a:ext cx="7315822"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0114686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lide 9 ">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5044" t="22" r="-5" b="-147"/>
          <a:stretch/>
        </p:blipFill>
        <p:spPr bwMode="auto">
          <a:xfrm>
            <a:off x="1" y="1505"/>
            <a:ext cx="12436475" cy="69930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364095" y="1211277"/>
            <a:ext cx="7315822" cy="45719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65643" y="1211262"/>
            <a:ext cx="7315822" cy="1828800"/>
          </a:xfrm>
          <a:noFill/>
        </p:spPr>
        <p:txBody>
          <a:bodyPr lIns="146304" tIns="91440" rIns="146304" bIns="91440" anchor="t" anchorCtr="0"/>
          <a:lstStyle>
            <a:lvl1pPr>
              <a:defRPr sz="5400" spc="-100" baseline="0">
                <a:gradFill>
                  <a:gsLst>
                    <a:gs pos="0">
                      <a:srgbClr val="FFFFFF"/>
                    </a:gs>
                    <a:gs pos="100000">
                      <a:srgbClr val="FFFFFF"/>
                    </a:gs>
                  </a:gsLst>
                  <a:lin ang="5400000" scaled="0"/>
                </a:gradFill>
              </a:defRPr>
            </a:lvl1pPr>
          </a:lstStyle>
          <a:p>
            <a:r>
              <a:rPr lang="en-US" dirty="0"/>
              <a:t>Presentation title</a:t>
            </a:r>
          </a:p>
        </p:txBody>
      </p:sp>
      <p:sp>
        <p:nvSpPr>
          <p:cNvPr id="7" name="Text Placeholder 4"/>
          <p:cNvSpPr>
            <a:spLocks noGrp="1"/>
          </p:cNvSpPr>
          <p:nvPr>
            <p:ph type="body" sz="quarter" idx="12" hasCustomPrompt="1"/>
          </p:nvPr>
        </p:nvSpPr>
        <p:spPr bwMode="ltGray">
          <a:xfrm>
            <a:off x="365563" y="3040056"/>
            <a:ext cx="7315822"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a:t>Speaker Name</a:t>
            </a: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614210" y="5143164"/>
            <a:ext cx="2638304" cy="426748"/>
          </a:xfrm>
          <a:prstGeom prst="rect">
            <a:avLst/>
          </a:prstGeom>
        </p:spPr>
      </p:pic>
    </p:spTree>
    <p:extLst>
      <p:ext uri="{BB962C8B-B14F-4D97-AF65-F5344CB8AC3E}">
        <p14:creationId xmlns:p14="http://schemas.microsoft.com/office/powerpoint/2010/main" val="530409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lide 9 for internal audiences">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5044" t="22" r="-5" b="-147"/>
          <a:stretch/>
        </p:blipFill>
        <p:spPr bwMode="auto">
          <a:xfrm>
            <a:off x="1" y="1505"/>
            <a:ext cx="12436475" cy="69930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Rectangle 20"/>
          <p:cNvSpPr/>
          <p:nvPr userDrawn="1"/>
        </p:nvSpPr>
        <p:spPr bwMode="gray">
          <a:xfrm>
            <a:off x="366187" y="1211287"/>
            <a:ext cx="7315199" cy="365757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66187" y="1210470"/>
            <a:ext cx="7315199" cy="1829594"/>
          </a:xfrm>
          <a:noFill/>
        </p:spPr>
        <p:txBody>
          <a:bodyPr lIns="146304" tIns="91440" rIns="146304" bIns="91440" anchor="t" anchorCtr="0"/>
          <a:lstStyle>
            <a:lvl1pPr>
              <a:defRPr sz="6000" spc="-100" baseline="0">
                <a:gradFill>
                  <a:gsLst>
                    <a:gs pos="0">
                      <a:srgbClr val="FFFFFF"/>
                    </a:gs>
                    <a:gs pos="100000">
                      <a:srgbClr val="FFFFFF"/>
                    </a:gs>
                  </a:gsLst>
                  <a:lin ang="5400000" scaled="0"/>
                </a:gradFill>
              </a:defRPr>
            </a:lvl1pPr>
          </a:lstStyle>
          <a:p>
            <a:r>
              <a:rPr lang="en-US" dirty="0"/>
              <a:t>Presentation title</a:t>
            </a:r>
          </a:p>
        </p:txBody>
      </p:sp>
      <p:sp>
        <p:nvSpPr>
          <p:cNvPr id="7" name="Text Placeholder 4"/>
          <p:cNvSpPr>
            <a:spLocks noGrp="1"/>
          </p:cNvSpPr>
          <p:nvPr>
            <p:ph type="body" sz="quarter" idx="12" hasCustomPrompt="1"/>
          </p:nvPr>
        </p:nvSpPr>
        <p:spPr bwMode="ltGray">
          <a:xfrm>
            <a:off x="366187" y="3038475"/>
            <a:ext cx="7315199"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a:t>Speaker Name</a:t>
            </a:r>
          </a:p>
        </p:txBody>
      </p:sp>
      <p:pic>
        <p:nvPicPr>
          <p:cNvPr id="10"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65780" y="4868863"/>
            <a:ext cx="2436926"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9753828" y="6180935"/>
            <a:ext cx="2072996" cy="333020"/>
          </a:xfrm>
          <a:prstGeom prst="rect">
            <a:avLst/>
          </a:prstGeom>
        </p:spPr>
      </p:pic>
    </p:spTree>
    <p:extLst>
      <p:ext uri="{BB962C8B-B14F-4D97-AF65-F5344CB8AC3E}">
        <p14:creationId xmlns:p14="http://schemas.microsoft.com/office/powerpoint/2010/main" val="496643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365643" y="1211287"/>
            <a:ext cx="9754430"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365643" y="1209973"/>
            <a:ext cx="9754430" cy="2743200"/>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365536" y="3954458"/>
            <a:ext cx="9754430" cy="1829593"/>
          </a:xfrm>
          <a:noFill/>
        </p:spPr>
        <p:txBody>
          <a:bodyPr lIns="182880" tIns="146304" rIns="182880" bIns="146304">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566226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365643" y="1211287"/>
            <a:ext cx="9754430" cy="27431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365643" y="1209973"/>
            <a:ext cx="9754430" cy="2743200"/>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365536" y="3954458"/>
            <a:ext cx="9754430" cy="1829593"/>
          </a:xfrm>
          <a:noFill/>
        </p:spPr>
        <p:txBody>
          <a:bodyPr lIns="182880" tIns="146304" rIns="182880" bIns="146304">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14075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643" y="2125664"/>
            <a:ext cx="11705315"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09016343"/>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643" y="2125664"/>
            <a:ext cx="11705315"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9194534"/>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643" y="2125664"/>
            <a:ext cx="11705315"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860357"/>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643" y="1212850"/>
            <a:ext cx="11705315"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171483"/>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643" y="1212850"/>
            <a:ext cx="11705315"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946605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643" y="1221504"/>
            <a:ext cx="11705315"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409881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643" y="1221504"/>
            <a:ext cx="11705315"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7427927"/>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582" y="1212849"/>
            <a:ext cx="5608797"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62095" y="1212849"/>
            <a:ext cx="5608797"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225580"/>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66050" y="1231133"/>
            <a:ext cx="5608797"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62094" y="1211287"/>
            <a:ext cx="5608797"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8433026"/>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65642" y="1212851"/>
            <a:ext cx="5608797" cy="1914370"/>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60617" y="1212851"/>
            <a:ext cx="5610214" cy="1914370"/>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6283404"/>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64096" y="1211287"/>
            <a:ext cx="5608797" cy="1914370"/>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62094" y="1211288"/>
            <a:ext cx="5608797" cy="1914370"/>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9337195"/>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488032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384900"/>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46448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648793"/>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5738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64098" y="1221159"/>
            <a:ext cx="11706162"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8123824"/>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515" y="1212850"/>
            <a:ext cx="11705315"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3897979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283" y="0"/>
            <a:ext cx="12446758" cy="7001301"/>
          </a:xfrm>
          <a:prstGeom prst="rect">
            <a:avLst/>
          </a:prstGeom>
        </p:spPr>
      </p:pic>
      <p:sp>
        <p:nvSpPr>
          <p:cNvPr id="18" name="Rectangle 17"/>
          <p:cNvSpPr/>
          <p:nvPr userDrawn="1"/>
        </p:nvSpPr>
        <p:spPr bwMode="gray">
          <a:xfrm>
            <a:off x="274638" y="1211264"/>
            <a:ext cx="64008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3314384"/>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464735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B4009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1230131"/>
            <a:ext cx="10972801" cy="897427"/>
          </a:xfrm>
        </p:spPr>
        <p:txBody>
          <a:bodyPr lIns="182880" tIns="146304" rIns="182880" bIns="146304"/>
          <a:lstStyle>
            <a:lvl1pPr>
              <a:defRPr sz="6000">
                <a:gradFill>
                  <a:gsLst>
                    <a:gs pos="96350">
                      <a:schemeClr val="tx1"/>
                    </a:gs>
                    <a:gs pos="87591">
                      <a:schemeClr val="tx1"/>
                    </a:gs>
                  </a:gsLst>
                  <a:lin ang="5400000" scaled="0"/>
                </a:gradFill>
              </a:defRPr>
            </a:lvl1pPr>
          </a:lstStyle>
          <a:p>
            <a:r>
              <a:rPr lang="en-US" dirty="0"/>
              <a:t>Headline here</a:t>
            </a:r>
          </a:p>
        </p:txBody>
      </p:sp>
      <p:sp>
        <p:nvSpPr>
          <p:cNvPr id="3" name="Subtitle 2"/>
          <p:cNvSpPr>
            <a:spLocks noGrp="1"/>
          </p:cNvSpPr>
          <p:nvPr>
            <p:ph type="subTitle" idx="1" hasCustomPrompt="1"/>
          </p:nvPr>
        </p:nvSpPr>
        <p:spPr>
          <a:xfrm>
            <a:off x="288780" y="3964212"/>
            <a:ext cx="10958658" cy="987963"/>
          </a:xfrm>
        </p:spPr>
        <p:txBody>
          <a:bodyPr lIns="182880" tIns="146304" rIns="182880" bIns="146304"/>
          <a:lstStyle>
            <a:lvl1pPr marL="0" indent="0" algn="l">
              <a:lnSpc>
                <a:spcPts val="2700"/>
              </a:lnSpc>
              <a:buNone/>
              <a:defRPr sz="2200">
                <a:gradFill>
                  <a:gsLst>
                    <a:gs pos="96350">
                      <a:schemeClr val="tx1"/>
                    </a:gs>
                    <a:gs pos="87591">
                      <a:schemeClr val="tx1"/>
                    </a:gs>
                  </a:gsLst>
                </a:gra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br>
              <a:rPr lang="en-US" dirty="0"/>
            </a:br>
            <a:r>
              <a:rPr lang="en-US" dirty="0"/>
              <a:t>Date</a:t>
            </a:r>
          </a:p>
        </p:txBody>
      </p:sp>
    </p:spTree>
    <p:extLst>
      <p:ext uri="{BB962C8B-B14F-4D97-AF65-F5344CB8AC3E}">
        <p14:creationId xmlns:p14="http://schemas.microsoft.com/office/powerpoint/2010/main" val="1465100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60696" y="6182440"/>
            <a:ext cx="1548202" cy="332660"/>
          </a:xfrm>
          <a:prstGeom prst="rect">
            <a:avLst/>
          </a:prstGeom>
        </p:spPr>
      </p:pic>
    </p:spTree>
    <p:extLst>
      <p:ext uri="{BB962C8B-B14F-4D97-AF65-F5344CB8AC3E}">
        <p14:creationId xmlns:p14="http://schemas.microsoft.com/office/powerpoint/2010/main" val="1197832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506879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Tree>
    <p:extLst>
      <p:ext uri="{BB962C8B-B14F-4D97-AF65-F5344CB8AC3E}">
        <p14:creationId xmlns:p14="http://schemas.microsoft.com/office/powerpoint/2010/main" val="24725691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107888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601050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84950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764569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663262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39495189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35506171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e illustrations can be edited">
    <p:spTree>
      <p:nvGrpSpPr>
        <p:cNvPr id="1" name=""/>
        <p:cNvGrpSpPr/>
        <p:nvPr/>
      </p:nvGrpSpPr>
      <p:grpSpPr>
        <a:xfrm>
          <a:off x="0" y="0"/>
          <a:ext cx="0" cy="0"/>
          <a:chOff x="0" y="0"/>
          <a:chExt cx="0" cy="0"/>
        </a:xfrm>
      </p:grpSpPr>
      <p:sp>
        <p:nvSpPr>
          <p:cNvPr id="14" name="Slide Number Placeholder 13"/>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173342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58593778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167931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51708154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56225804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16948563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32650749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99126330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972421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3340195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27732979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06289027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36468025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97238028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8102938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55050083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396895628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108201738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66990261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0019198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92444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3021944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36"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570602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4318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283" y="0"/>
            <a:ext cx="12446758" cy="7001301"/>
          </a:xfrm>
          <a:prstGeom prst="rect">
            <a:avLst/>
          </a:prstGeom>
        </p:spPr>
      </p:pic>
      <p:sp>
        <p:nvSpPr>
          <p:cNvPr id="18" name="Rectangle 17"/>
          <p:cNvSpPr/>
          <p:nvPr userDrawn="1"/>
        </p:nvSpPr>
        <p:spPr bwMode="gray">
          <a:xfrm>
            <a:off x="274638" y="1211264"/>
            <a:ext cx="64008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3314384"/>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415229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1230131"/>
            <a:ext cx="10972801" cy="897427"/>
          </a:xfrm>
        </p:spPr>
        <p:txBody>
          <a:bodyPr lIns="182880" tIns="146304" rIns="182880" bIns="146304"/>
          <a:lstStyle>
            <a:lvl1pPr>
              <a:defRPr sz="6000">
                <a:gradFill>
                  <a:gsLst>
                    <a:gs pos="96350">
                      <a:schemeClr val="tx1"/>
                    </a:gs>
                    <a:gs pos="87591">
                      <a:schemeClr val="tx1"/>
                    </a:gs>
                  </a:gsLst>
                  <a:lin ang="5400000" scaled="0"/>
                </a:gradFill>
              </a:defRPr>
            </a:lvl1pPr>
          </a:lstStyle>
          <a:p>
            <a:r>
              <a:rPr lang="en-US" dirty="0"/>
              <a:t>Headline here</a:t>
            </a:r>
          </a:p>
        </p:txBody>
      </p:sp>
      <p:sp>
        <p:nvSpPr>
          <p:cNvPr id="3" name="Subtitle 2"/>
          <p:cNvSpPr>
            <a:spLocks noGrp="1"/>
          </p:cNvSpPr>
          <p:nvPr>
            <p:ph type="subTitle" idx="1" hasCustomPrompt="1"/>
          </p:nvPr>
        </p:nvSpPr>
        <p:spPr>
          <a:xfrm>
            <a:off x="288780" y="3964212"/>
            <a:ext cx="10958658" cy="987963"/>
          </a:xfrm>
        </p:spPr>
        <p:txBody>
          <a:bodyPr lIns="182880" tIns="146304" rIns="182880" bIns="146304"/>
          <a:lstStyle>
            <a:lvl1pPr marL="0" indent="0" algn="l">
              <a:lnSpc>
                <a:spcPts val="2700"/>
              </a:lnSpc>
              <a:buNone/>
              <a:defRPr sz="2200">
                <a:gradFill>
                  <a:gsLst>
                    <a:gs pos="96350">
                      <a:schemeClr val="tx1"/>
                    </a:gs>
                    <a:gs pos="87591">
                      <a:schemeClr val="tx1"/>
                    </a:gs>
                  </a:gsLst>
                </a:gra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br>
              <a:rPr lang="en-US" dirty="0"/>
            </a:br>
            <a:r>
              <a:rPr lang="en-US" dirty="0"/>
              <a:t>Date</a:t>
            </a:r>
          </a:p>
        </p:txBody>
      </p:sp>
    </p:spTree>
    <p:extLst>
      <p:ext uri="{BB962C8B-B14F-4D97-AF65-F5344CB8AC3E}">
        <p14:creationId xmlns:p14="http://schemas.microsoft.com/office/powerpoint/2010/main" val="244786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60696" y="6182440"/>
            <a:ext cx="1548202" cy="332660"/>
          </a:xfrm>
          <a:prstGeom prst="rect">
            <a:avLst/>
          </a:prstGeom>
        </p:spPr>
      </p:pic>
    </p:spTree>
    <p:extLst>
      <p:ext uri="{BB962C8B-B14F-4D97-AF65-F5344CB8AC3E}">
        <p14:creationId xmlns:p14="http://schemas.microsoft.com/office/powerpoint/2010/main" val="41400176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4179477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Tree>
    <p:extLst>
      <p:ext uri="{BB962C8B-B14F-4D97-AF65-F5344CB8AC3E}">
        <p14:creationId xmlns:p14="http://schemas.microsoft.com/office/powerpoint/2010/main" val="600188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31626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973509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284385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060256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257790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90049709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015977985"/>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e illustrations can be edited">
    <p:spTree>
      <p:nvGrpSpPr>
        <p:cNvPr id="1" name=""/>
        <p:cNvGrpSpPr/>
        <p:nvPr/>
      </p:nvGrpSpPr>
      <p:grpSpPr>
        <a:xfrm>
          <a:off x="0" y="0"/>
          <a:ext cx="0" cy="0"/>
          <a:chOff x="0" y="0"/>
          <a:chExt cx="0" cy="0"/>
        </a:xfrm>
      </p:grpSpPr>
      <p:sp>
        <p:nvSpPr>
          <p:cNvPr id="14" name="Slide Number Placeholder 13"/>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19723515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00282401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5700680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06889311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77026836"/>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096363543"/>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6091722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image" Target="../media/image7.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image" Target="../media/image7.png"/><Relationship Id="rId3" Type="http://schemas.openxmlformats.org/officeDocument/2006/relationships/slideLayout" Target="../slideLayouts/slideLayout83.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theme" Target="../theme/theme4.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 Type="http://schemas.openxmlformats.org/officeDocument/2006/relationships/slideLayout" Target="../slideLayouts/slideLayout120.xml"/><Relationship Id="rId21" Type="http://schemas.openxmlformats.org/officeDocument/2006/relationships/slideLayout" Target="../slideLayouts/slideLayout138.xml"/><Relationship Id="rId34" Type="http://schemas.openxmlformats.org/officeDocument/2006/relationships/slideLayout" Target="../slideLayouts/slideLayout151.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0" Type="http://schemas.openxmlformats.org/officeDocument/2006/relationships/slideLayout" Target="../slideLayouts/slideLayout137.xml"/><Relationship Id="rId29" Type="http://schemas.openxmlformats.org/officeDocument/2006/relationships/slideLayout" Target="../slideLayouts/slideLayout146.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31" Type="http://schemas.openxmlformats.org/officeDocument/2006/relationships/slideLayout" Target="../slideLayouts/slideLayout14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
        <p:nvSpPr>
          <p:cNvPr id="3" name="Slide Number Placeholder 2"/>
          <p:cNvSpPr>
            <a:spLocks noGrp="1"/>
          </p:cNvSpPr>
          <p:nvPr>
            <p:ph type="sldNum" sz="quarter" idx="4"/>
          </p:nvPr>
        </p:nvSpPr>
        <p:spPr>
          <a:xfrm>
            <a:off x="11247438" y="6316662"/>
            <a:ext cx="914400" cy="379330"/>
          </a:xfrm>
          <a:prstGeom prst="rect">
            <a:avLst/>
          </a:prstGeom>
        </p:spPr>
        <p:txBody>
          <a:bodyPr vert="horz" lIns="182880" tIns="0" rIns="182880" bIns="0" rtlCol="0" anchor="b" anchorCtr="0"/>
          <a:lstStyle>
            <a:lvl1pPr algn="r">
              <a:defRPr sz="2000">
                <a:solidFill>
                  <a:schemeClr val="tx1">
                    <a:tint val="75000"/>
                  </a:schemeClr>
                </a:solidFill>
              </a:defRPr>
            </a:lvl1pPr>
          </a:lstStyle>
          <a:p>
            <a:pPr defTabSz="932688"/>
            <a:fld id="{6974C60E-8F8C-41D8-9BFF-6DF338C2FC78}" type="slidenum">
              <a:rPr lang="en-US" smtClean="0">
                <a:solidFill>
                  <a:srgbClr val="505050">
                    <a:tint val="75000"/>
                  </a:srgbClr>
                </a:solidFill>
              </a:rPr>
              <a:pPr defTabSz="932688"/>
              <a:t>‹#›</a:t>
            </a:fld>
            <a:endParaRPr lang="en-US" dirty="0">
              <a:solidFill>
                <a:srgbClr val="505050">
                  <a:tint val="75000"/>
                </a:srgbClr>
              </a:solidFill>
            </a:endParaRPr>
          </a:p>
        </p:txBody>
      </p:sp>
    </p:spTree>
    <p:extLst>
      <p:ext uri="{BB962C8B-B14F-4D97-AF65-F5344CB8AC3E}">
        <p14:creationId xmlns:p14="http://schemas.microsoft.com/office/powerpoint/2010/main" val="3354650631"/>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 id="2147484292" r:id="rId25"/>
    <p:sldLayoutId id="2147484293" r:id="rId26"/>
    <p:sldLayoutId id="2147484294" r:id="rId27"/>
    <p:sldLayoutId id="2147484295" r:id="rId28"/>
    <p:sldLayoutId id="2147484296" r:id="rId29"/>
    <p:sldLayoutId id="2147484297" r:id="rId30"/>
    <p:sldLayoutId id="2147484298" r:id="rId31"/>
    <p:sldLayoutId id="2147484299" r:id="rId32"/>
    <p:sldLayoutId id="2147484300" r:id="rId33"/>
    <p:sldLayoutId id="2147484301" r:id="rId34"/>
    <p:sldLayoutId id="2147484302" r:id="rId35"/>
    <p:sldLayoutId id="2147484303" r:id="rId36"/>
  </p:sldLayoutIdLst>
  <p:transition>
    <p:fade/>
  </p:transition>
  <p:hf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
        <p:nvSpPr>
          <p:cNvPr id="3" name="Slide Number Placeholder 2"/>
          <p:cNvSpPr>
            <a:spLocks noGrp="1"/>
          </p:cNvSpPr>
          <p:nvPr>
            <p:ph type="sldNum" sz="quarter" idx="4"/>
          </p:nvPr>
        </p:nvSpPr>
        <p:spPr>
          <a:xfrm>
            <a:off x="11247438" y="6148993"/>
            <a:ext cx="914400" cy="546999"/>
          </a:xfrm>
          <a:prstGeom prst="rect">
            <a:avLst/>
          </a:prstGeom>
        </p:spPr>
        <p:txBody>
          <a:bodyPr vert="horz" lIns="182880" tIns="182880" rIns="182880" bIns="182880" rtlCol="0" anchor="t" anchorCtr="0"/>
          <a:lstStyle>
            <a:lvl1pPr algn="r">
              <a:defRPr sz="1200">
                <a:solidFill>
                  <a:schemeClr val="tx1">
                    <a:tint val="75000"/>
                  </a:schemeClr>
                </a:solidFill>
              </a:defRPr>
            </a:lvl1pPr>
          </a:lstStyle>
          <a:p>
            <a:pPr defTabSz="932688"/>
            <a:fld id="{6974C60E-8F8C-41D8-9BFF-6DF338C2FC78}" type="slidenum">
              <a:rPr lang="en-US" smtClean="0">
                <a:solidFill>
                  <a:srgbClr val="505050">
                    <a:tint val="75000"/>
                  </a:srgbClr>
                </a:solidFill>
              </a:rPr>
              <a:pPr defTabSz="932688"/>
              <a:t>‹#›</a:t>
            </a:fld>
            <a:endParaRPr lang="en-US" dirty="0">
              <a:solidFill>
                <a:srgbClr val="505050">
                  <a:tint val="75000"/>
                </a:srgbClr>
              </a:solidFill>
            </a:endParaRPr>
          </a:p>
        </p:txBody>
      </p:sp>
    </p:spTree>
    <p:extLst>
      <p:ext uri="{BB962C8B-B14F-4D97-AF65-F5344CB8AC3E}">
        <p14:creationId xmlns:p14="http://schemas.microsoft.com/office/powerpoint/2010/main" val="1111248877"/>
      </p:ext>
    </p:extLst>
  </p:cSld>
  <p:clrMap bg1="lt1" tx1="dk1" bg2="lt2" tx2="dk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 id="2147484321" r:id="rId6"/>
    <p:sldLayoutId id="2147484322" r:id="rId7"/>
    <p:sldLayoutId id="2147484323" r:id="rId8"/>
    <p:sldLayoutId id="2147484324" r:id="rId9"/>
    <p:sldLayoutId id="2147484325" r:id="rId10"/>
    <p:sldLayoutId id="2147484326" r:id="rId11"/>
    <p:sldLayoutId id="2147484327" r:id="rId12"/>
    <p:sldLayoutId id="2147484328" r:id="rId13"/>
    <p:sldLayoutId id="2147484329" r:id="rId14"/>
    <p:sldLayoutId id="2147484330" r:id="rId15"/>
    <p:sldLayoutId id="2147484331" r:id="rId16"/>
    <p:sldLayoutId id="2147484332" r:id="rId17"/>
    <p:sldLayoutId id="2147484333" r:id="rId18"/>
    <p:sldLayoutId id="2147484334" r:id="rId19"/>
    <p:sldLayoutId id="2147484335" r:id="rId20"/>
    <p:sldLayoutId id="2147484336" r:id="rId21"/>
    <p:sldLayoutId id="2147484337" r:id="rId22"/>
    <p:sldLayoutId id="2147484338" r:id="rId23"/>
    <p:sldLayoutId id="2147484339" r:id="rId24"/>
    <p:sldLayoutId id="2147484340" r:id="rId25"/>
    <p:sldLayoutId id="2147484341" r:id="rId26"/>
    <p:sldLayoutId id="2147484342" r:id="rId27"/>
    <p:sldLayoutId id="2147484343" r:id="rId28"/>
    <p:sldLayoutId id="2147484344" r:id="rId29"/>
    <p:sldLayoutId id="2147484345" r:id="rId30"/>
    <p:sldLayoutId id="2147484346" r:id="rId31"/>
    <p:sldLayoutId id="2147484347" r:id="rId32"/>
    <p:sldLayoutId id="2147484348" r:id="rId33"/>
    <p:sldLayoutId id="2147484349" r:id="rId34"/>
    <p:sldLayoutId id="2147484350" r:id="rId35"/>
    <p:sldLayoutId id="2147484351" r:id="rId36"/>
    <p:sldLayoutId id="2147484352" r:id="rId37"/>
  </p:sldLayoutIdLst>
  <p:transition>
    <p:fade/>
  </p:transition>
  <p:hf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4098" y="295276"/>
            <a:ext cx="11706162"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364097" y="1212852"/>
            <a:ext cx="11706164"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6866101"/>
      </p:ext>
    </p:extLst>
  </p:cSld>
  <p:clrMap bg1="dk1" tx1="lt1" bg2="dk2" tx2="lt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 id="2147484370" r:id="rId17"/>
    <p:sldLayoutId id="2147484371" r:id="rId18"/>
    <p:sldLayoutId id="2147484372" r:id="rId19"/>
    <p:sldLayoutId id="2147484373" r:id="rId20"/>
    <p:sldLayoutId id="2147484374" r:id="rId21"/>
    <p:sldLayoutId id="2147484375" r:id="rId22"/>
    <p:sldLayoutId id="2147484376" r:id="rId23"/>
    <p:sldLayoutId id="2147484377" r:id="rId24"/>
    <p:sldLayoutId id="2147484378" r:id="rId25"/>
    <p:sldLayoutId id="2147484379" r:id="rId26"/>
    <p:sldLayoutId id="2147484380" r:id="rId27"/>
    <p:sldLayoutId id="2147484381" r:id="rId28"/>
    <p:sldLayoutId id="2147484382" r:id="rId29"/>
    <p:sldLayoutId id="2147484383" r:id="rId30"/>
    <p:sldLayoutId id="2147484384" r:id="rId31"/>
    <p:sldLayoutId id="2147484385" r:id="rId32"/>
    <p:sldLayoutId id="2147484386" r:id="rId33"/>
    <p:sldLayoutId id="2147484387" r:id="rId3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3.emf"/><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hyperlink" Target="https://www.ncsc.gov.uk/guidance/cloud-security-principle-9-secure-user-management#separation"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www.ncsc.gov.uk/guidance/cloud-security-principle-9-secure-user-management#auth" TargetMode="External"/><Relationship Id="rId5" Type="http://schemas.openxmlformats.org/officeDocument/2006/relationships/image" Target="../media/image25.emf"/><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6.emf"/><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4.emf"/><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2.emf"/><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2.emf"/><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0.png"/><Relationship Id="rId7" Type="http://schemas.openxmlformats.org/officeDocument/2006/relationships/image" Target="../media/image25.emf"/><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3.emf"/><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8" Type="http://schemas.openxmlformats.org/officeDocument/2006/relationships/hyperlink" Target="https://www.ncsc.gov.uk/guidance/cloud-security-principle-2-asset-protection-and-resilience#rest" TargetMode="External"/><Relationship Id="rId3" Type="http://schemas.openxmlformats.org/officeDocument/2006/relationships/image" Target="../media/image27.png"/><Relationship Id="rId7" Type="http://schemas.openxmlformats.org/officeDocument/2006/relationships/hyperlink" Target="https://www.ncsc.gov.uk/guidance/cloud-security-principle-2-asset-protection-and-resilience#dataCentre"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ncsc.gov.uk/guidance/cloud-security-principle-2-asset-protection-and-resilience#physical" TargetMode="External"/><Relationship Id="rId11" Type="http://schemas.openxmlformats.org/officeDocument/2006/relationships/hyperlink" Target="https://www.ncsc.gov.uk/guidance/cloud-security-principle-2-asset-protection-and-resilience#resilience" TargetMode="External"/><Relationship Id="rId5" Type="http://schemas.openxmlformats.org/officeDocument/2006/relationships/image" Target="../media/image23.emf"/><Relationship Id="rId10" Type="http://schemas.openxmlformats.org/officeDocument/2006/relationships/hyperlink" Target="https://www.ncsc.gov.uk/guidance/cloud-security-principle-2-asset-protection-and-resilience#disposal" TargetMode="External"/><Relationship Id="rId4" Type="http://schemas.openxmlformats.org/officeDocument/2006/relationships/image" Target="../media/image28.emf"/><Relationship Id="rId9" Type="http://schemas.openxmlformats.org/officeDocument/2006/relationships/hyperlink" Target="https://www.ncsc.gov.uk/guidance/cloud-security-principle-2-asset-protection-and-resilience#sanitis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www.ncsc.gov.uk/guidance/cloud-security-standards-and-definitions" TargetMode="External"/><Relationship Id="rId5" Type="http://schemas.openxmlformats.org/officeDocument/2006/relationships/image" Target="../media/image25.emf"/><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2.emf"/><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8" Type="http://schemas.openxmlformats.org/officeDocument/2006/relationships/hyperlink" Target="https://www.ncsc.gov.uk/guidance/cloud-security-principle-5-operational-security#protective" TargetMode="External"/><Relationship Id="rId3" Type="http://schemas.openxmlformats.org/officeDocument/2006/relationships/image" Target="../media/image27.png"/><Relationship Id="rId7" Type="http://schemas.openxmlformats.org/officeDocument/2006/relationships/hyperlink" Target="https://www.ncsc.gov.uk/guidance/cloud-security-principle-5-operational-security#vulnerability"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www.ncsc.gov.uk/guidance/cloud-security-principle-5-operational-security#config" TargetMode="External"/><Relationship Id="rId5" Type="http://schemas.openxmlformats.org/officeDocument/2006/relationships/image" Target="../media/image22.emf"/><Relationship Id="rId4" Type="http://schemas.openxmlformats.org/officeDocument/2006/relationships/image" Target="../media/image28.emf"/><Relationship Id="rId9" Type="http://schemas.openxmlformats.org/officeDocument/2006/relationships/hyperlink" Target="https://www.ncsc.gov.uk/guidance/cloud-security-principle-5-operational-security#inciden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6.emf"/><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3.emf"/><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7" name="Text Placeholder 2"/>
          <p:cNvSpPr txBox="1">
            <a:spLocks/>
          </p:cNvSpPr>
          <p:nvPr/>
        </p:nvSpPr>
        <p:spPr bwMode="auto">
          <a:xfrm>
            <a:off x="273050" y="3972718"/>
            <a:ext cx="6161211" cy="1540768"/>
          </a:xfrm>
          <a:prstGeom prst="rect">
            <a:avLst/>
          </a:prstGeom>
          <a:solidFill>
            <a:schemeClr val="accent5">
              <a:alpha val="88000"/>
            </a:schemeClr>
          </a:solid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57576">
                      <a:srgbClr val="FFFFFF"/>
                    </a:gs>
                    <a:gs pos="3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GB" sz="3200" b="0" i="0" u="none" strike="noStrike" kern="1200" cap="none" spc="0" normalizeH="0" baseline="0" noProof="0" dirty="0">
                <a:ln>
                  <a:noFill/>
                </a:ln>
                <a:gradFill>
                  <a:gsLst>
                    <a:gs pos="57576">
                      <a:srgbClr val="FFFFFF"/>
                    </a:gs>
                    <a:gs pos="35000">
                      <a:srgbClr val="FFFFFF"/>
                    </a:gs>
                  </a:gsLst>
                  <a:lin ang="5400000" scaled="0"/>
                </a:gradFill>
                <a:effectLst/>
                <a:uLnTx/>
                <a:uFillTx/>
                <a:latin typeface="Segoe UI Light"/>
                <a:ea typeface="+mn-ea"/>
                <a:cs typeface="+mn-cs"/>
              </a:rPr>
              <a:t>National Cyber Security Centre</a:t>
            </a: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GB" sz="3200" b="0" i="0" u="none" strike="noStrike" kern="1200" cap="none" spc="0" normalizeH="0" baseline="0" noProof="0" dirty="0">
              <a:ln>
                <a:noFill/>
              </a:ln>
              <a:gradFill>
                <a:gsLst>
                  <a:gs pos="57576">
                    <a:srgbClr val="FFFFFF"/>
                  </a:gs>
                  <a:gs pos="35000">
                    <a:srgbClr val="FFFFFF"/>
                  </a:gs>
                </a:gsLst>
                <a:lin ang="5400000" scaled="0"/>
              </a:gradFill>
              <a:effectLst/>
              <a:uLnTx/>
              <a:uFillTx/>
              <a:latin typeface="Segoe UI Light"/>
              <a:ea typeface="+mn-ea"/>
              <a:cs typeface="+mn-cs"/>
            </a:endParaRPr>
          </a:p>
        </p:txBody>
      </p:sp>
      <p:sp>
        <p:nvSpPr>
          <p:cNvPr id="8" name="Title 1"/>
          <p:cNvSpPr txBox="1">
            <a:spLocks/>
          </p:cNvSpPr>
          <p:nvPr/>
        </p:nvSpPr>
        <p:spPr bwMode="auto">
          <a:xfrm>
            <a:off x="274702" y="2417142"/>
            <a:ext cx="6159559" cy="1555575"/>
          </a:xfrm>
          <a:prstGeom prst="rect">
            <a:avLst/>
          </a:prstGeom>
          <a:solidFill>
            <a:schemeClr val="accent5">
              <a:alpha val="88000"/>
            </a:schemeClr>
          </a:solid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57576">
                      <a:srgbClr val="FFFFFF"/>
                    </a:gs>
                    <a:gs pos="35000">
                      <a:srgbClr val="FFFFFF"/>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GB" sz="5400" b="0" i="0" u="none" strike="noStrike" kern="1200" cap="none" spc="-100" normalizeH="0" baseline="0" noProof="0" dirty="0">
                <a:ln w="3175">
                  <a:noFill/>
                </a:ln>
                <a:gradFill>
                  <a:gsLst>
                    <a:gs pos="57576">
                      <a:srgbClr val="FFFFFF"/>
                    </a:gs>
                    <a:gs pos="35000">
                      <a:srgbClr val="FFFFFF"/>
                    </a:gs>
                  </a:gsLst>
                  <a:lin ang="5400000" scaled="0"/>
                </a:gradFill>
                <a:effectLst/>
                <a:uLnTx/>
                <a:uFillTx/>
                <a:latin typeface="Segoe UI Light"/>
                <a:ea typeface="+mn-ea"/>
                <a:cs typeface="Segoe UI" pitchFamily="34" charset="0"/>
              </a:rPr>
              <a:t>Cloud Principles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256902"/>
            <a:ext cx="2164664" cy="796258"/>
          </a:xfrm>
          <a:prstGeom prst="rect">
            <a:avLst/>
          </a:prstGeom>
        </p:spPr>
      </p:pic>
      <p:pic>
        <p:nvPicPr>
          <p:cNvPr id="2" name="Picture 1"/>
          <p:cNvPicPr>
            <a:picLocks noChangeAspect="1"/>
          </p:cNvPicPr>
          <p:nvPr/>
        </p:nvPicPr>
        <p:blipFill>
          <a:blip r:embed="rId4"/>
          <a:stretch>
            <a:fillRect/>
          </a:stretch>
        </p:blipFill>
        <p:spPr>
          <a:xfrm>
            <a:off x="457597" y="1265014"/>
            <a:ext cx="1800200" cy="415431"/>
          </a:xfrm>
          <a:prstGeom prst="rect">
            <a:avLst/>
          </a:prstGeom>
        </p:spPr>
      </p:pic>
    </p:spTree>
    <p:extLst>
      <p:ext uri="{BB962C8B-B14F-4D97-AF65-F5344CB8AC3E}">
        <p14:creationId xmlns:p14="http://schemas.microsoft.com/office/powerpoint/2010/main" val="66407401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1902059"/>
          </a:xfrm>
        </p:spPr>
        <p:txBody>
          <a:bodyPr/>
          <a:lstStyle/>
          <a:p>
            <a:endParaRPr lang="en-GB" dirty="0"/>
          </a:p>
          <a:p>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8. Supply Chain Security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818637" y="184894"/>
            <a:ext cx="2488947" cy="2409616"/>
            <a:chOff x="7022101" y="1266260"/>
            <a:chExt cx="2488947" cy="2409616"/>
          </a:xfrm>
        </p:grpSpPr>
        <p:pic>
          <p:nvPicPr>
            <p:cNvPr id="10" name="Picture 9"/>
            <p:cNvPicPr>
              <a:picLocks noChangeAspect="1"/>
            </p:cNvPicPr>
            <p:nvPr/>
          </p:nvPicPr>
          <p:blipFill>
            <a:blip r:embed="rId5"/>
            <a:stretch>
              <a:fillRect/>
            </a:stretch>
          </p:blipFill>
          <p:spPr>
            <a:xfrm>
              <a:off x="7199723" y="1946353"/>
              <a:ext cx="2133705" cy="1729523"/>
            </a:xfrm>
            <a:prstGeom prst="rect">
              <a:avLst/>
            </a:prstGeom>
          </p:spPr>
        </p:pic>
        <p:sp>
          <p:nvSpPr>
            <p:cNvPr id="12" name="TextBox 11"/>
            <p:cNvSpPr txBox="1"/>
            <p:nvPr/>
          </p:nvSpPr>
          <p:spPr>
            <a:xfrm>
              <a:off x="7022101" y="1266260"/>
              <a:ext cx="2488947"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Asset Handling</a:t>
              </a:r>
            </a:p>
          </p:txBody>
        </p:sp>
      </p:grpSp>
      <p:sp>
        <p:nvSpPr>
          <p:cNvPr id="13" name="TextBox 12"/>
          <p:cNvSpPr txBox="1"/>
          <p:nvPr/>
        </p:nvSpPr>
        <p:spPr>
          <a:xfrm>
            <a:off x="557771" y="2753934"/>
            <a:ext cx="10199984" cy="3250121"/>
          </a:xfrm>
          <a:prstGeom prst="rect">
            <a:avLst/>
          </a:prstGeom>
          <a:noFill/>
        </p:spPr>
        <p:txBody>
          <a:bodyPr wrap="square" lIns="182880" tIns="146304" rIns="182880" bIns="146304" rtlCol="0">
            <a:spAutoFit/>
          </a:bodyPr>
          <a:lstStyle/>
          <a:p>
            <a:r>
              <a:rPr lang="en-GB" sz="2400" dirty="0"/>
              <a:t>The service provider should ensure that its supply chain satisfactorily supports all of the security principles which the service claims to implement. </a:t>
            </a:r>
          </a:p>
          <a:p>
            <a:endParaRPr lang="en-GB" sz="2400" dirty="0"/>
          </a:p>
          <a:p>
            <a:r>
              <a:rPr lang="en-GB" sz="2400" dirty="0"/>
              <a:t>Cloud services often rely upon third party products and services. Consequently, if this principle is not implemented, supply chain compromise can undermine the security of the service and affect the implementation of other security principles.</a:t>
            </a:r>
          </a:p>
        </p:txBody>
      </p:sp>
    </p:spTree>
    <p:extLst>
      <p:ext uri="{BB962C8B-B14F-4D97-AF65-F5344CB8AC3E}">
        <p14:creationId xmlns:p14="http://schemas.microsoft.com/office/powerpoint/2010/main" val="3096135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2308324"/>
          </a:xfrm>
        </p:spPr>
        <p:txBody>
          <a:bodyPr/>
          <a:lstStyle/>
          <a:p>
            <a:endParaRPr lang="en-GB" dirty="0"/>
          </a:p>
          <a:p>
            <a:endParaRPr lang="en-GB" dirty="0"/>
          </a:p>
          <a:p>
            <a:pPr lvl="1"/>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9. Secure User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884715" y="112886"/>
            <a:ext cx="2575193" cy="2030120"/>
            <a:chOff x="2118624" y="2416167"/>
            <a:chExt cx="2575193" cy="2030120"/>
          </a:xfrm>
        </p:grpSpPr>
        <p:pic>
          <p:nvPicPr>
            <p:cNvPr id="10" name="Picture 9"/>
            <p:cNvPicPr>
              <a:picLocks noChangeAspect="1"/>
            </p:cNvPicPr>
            <p:nvPr/>
          </p:nvPicPr>
          <p:blipFill>
            <a:blip r:embed="rId5"/>
            <a:stretch>
              <a:fillRect/>
            </a:stretch>
          </p:blipFill>
          <p:spPr>
            <a:xfrm>
              <a:off x="2891921" y="3112917"/>
              <a:ext cx="1028600" cy="1333370"/>
            </a:xfrm>
            <a:prstGeom prst="rect">
              <a:avLst/>
            </a:prstGeom>
          </p:spPr>
        </p:pic>
        <p:sp>
          <p:nvSpPr>
            <p:cNvPr id="12" name="TextBox 11"/>
            <p:cNvSpPr txBox="1"/>
            <p:nvPr/>
          </p:nvSpPr>
          <p:spPr>
            <a:xfrm>
              <a:off x="2118624" y="2416167"/>
              <a:ext cx="257519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Authorisation</a:t>
              </a:r>
            </a:p>
          </p:txBody>
        </p:sp>
      </p:grpSp>
      <p:sp>
        <p:nvSpPr>
          <p:cNvPr id="13" name="TextBox 12"/>
          <p:cNvSpPr txBox="1"/>
          <p:nvPr/>
        </p:nvSpPr>
        <p:spPr>
          <a:xfrm>
            <a:off x="557771" y="2753934"/>
            <a:ext cx="10199984" cy="3619452"/>
          </a:xfrm>
          <a:prstGeom prst="rect">
            <a:avLst/>
          </a:prstGeom>
          <a:noFill/>
        </p:spPr>
        <p:txBody>
          <a:bodyPr wrap="square" lIns="182880" tIns="146304" rIns="182880" bIns="146304" rtlCol="0">
            <a:spAutoFit/>
          </a:bodyPr>
          <a:lstStyle/>
          <a:p>
            <a:r>
              <a:rPr lang="en-GB" sz="2400" dirty="0"/>
              <a:t>Your provider should make the tools available for you to securely manage your use of their service. Management interfaces and procedures are a vital part of the security barrier, preventing unauthorised access and alteration of your resources, applications and data. </a:t>
            </a:r>
          </a:p>
          <a:p>
            <a:endParaRPr lang="en-GB" sz="2400" b="1" dirty="0"/>
          </a:p>
          <a:p>
            <a:r>
              <a:rPr lang="en-GB" sz="2400" b="1" dirty="0"/>
              <a:t>The aspects to consider are:</a:t>
            </a:r>
          </a:p>
          <a:p>
            <a:r>
              <a:rPr lang="en-GB" sz="2400" dirty="0">
                <a:hlinkClick r:id="rId6"/>
              </a:rPr>
              <a:t>Authentication of users to management interfaces and support channels</a:t>
            </a:r>
            <a:endParaRPr lang="en-GB" sz="2400" dirty="0"/>
          </a:p>
          <a:p>
            <a:r>
              <a:rPr lang="en-GB" sz="2400" dirty="0">
                <a:hlinkClick r:id="rId7"/>
              </a:rPr>
              <a:t>Separation and access control within management interfaces</a:t>
            </a:r>
            <a:endParaRPr lang="en-GB" sz="2400" dirty="0"/>
          </a:p>
        </p:txBody>
      </p:sp>
    </p:spTree>
    <p:extLst>
      <p:ext uri="{BB962C8B-B14F-4D97-AF65-F5344CB8AC3E}">
        <p14:creationId xmlns:p14="http://schemas.microsoft.com/office/powerpoint/2010/main" val="17509520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1902059"/>
          </a:xfrm>
        </p:spPr>
        <p:txBody>
          <a:bodyPr/>
          <a:lstStyle/>
          <a:p>
            <a:endParaRPr lang="en-GB" dirty="0"/>
          </a:p>
          <a:p>
            <a:endParaRPr lang="en-GB" dirty="0"/>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38" name="Group 37"/>
          <p:cNvGrpSpPr/>
          <p:nvPr/>
        </p:nvGrpSpPr>
        <p:grpSpPr>
          <a:xfrm>
            <a:off x="9934829" y="18789"/>
            <a:ext cx="2501646" cy="2717507"/>
            <a:chOff x="404656" y="3653595"/>
            <a:chExt cx="2501646" cy="2717507"/>
          </a:xfrm>
        </p:grpSpPr>
        <p:pic>
          <p:nvPicPr>
            <p:cNvPr id="39" name="Picture 38"/>
            <p:cNvPicPr>
              <a:picLocks noChangeAspect="1"/>
            </p:cNvPicPr>
            <p:nvPr/>
          </p:nvPicPr>
          <p:blipFill rotWithShape="1">
            <a:blip r:embed="rId5"/>
            <a:srcRect b="27520"/>
            <a:stretch/>
          </p:blipFill>
          <p:spPr>
            <a:xfrm>
              <a:off x="1025479" y="4316296"/>
              <a:ext cx="1260000" cy="2054806"/>
            </a:xfrm>
            <a:prstGeom prst="rect">
              <a:avLst/>
            </a:prstGeom>
          </p:spPr>
        </p:pic>
        <p:sp>
          <p:nvSpPr>
            <p:cNvPr id="40" name="TextBox 39"/>
            <p:cNvSpPr txBox="1"/>
            <p:nvPr/>
          </p:nvSpPr>
          <p:spPr>
            <a:xfrm>
              <a:off x="404656" y="3653595"/>
              <a:ext cx="2501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Authentication</a:t>
              </a:r>
            </a:p>
          </p:txBody>
        </p:sp>
      </p:grpSp>
      <p:sp>
        <p:nvSpPr>
          <p:cNvPr id="12" name="Title 2"/>
          <p:cNvSpPr txBox="1">
            <a:spLocks/>
          </p:cNvSpPr>
          <p:nvPr/>
        </p:nvSpPr>
        <p:spPr>
          <a:xfrm>
            <a:off x="274639" y="1048990"/>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GB" dirty="0">
                <a:gradFill>
                  <a:gsLst>
                    <a:gs pos="1250">
                      <a:srgbClr val="505050"/>
                    </a:gs>
                    <a:gs pos="100000">
                      <a:srgbClr val="505050"/>
                    </a:gs>
                  </a:gsLst>
                  <a:lin ang="5400000" scaled="0"/>
                </a:gradFill>
                <a:latin typeface="Segoe UI Light"/>
              </a:rPr>
              <a:t>10</a:t>
            </a:r>
            <a:r>
              <a:rPr kumimoji="0" lang="en-GB"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 </a:t>
            </a:r>
            <a:r>
              <a:rPr lang="en-GB" dirty="0">
                <a:gradFill>
                  <a:gsLst>
                    <a:gs pos="1250">
                      <a:srgbClr val="505050"/>
                    </a:gs>
                    <a:gs pos="100000">
                      <a:srgbClr val="505050"/>
                    </a:gs>
                  </a:gsLst>
                  <a:lin ang="5400000" scaled="0"/>
                </a:gradFill>
                <a:latin typeface="Segoe UI Light"/>
              </a:rPr>
              <a:t>Identity and Authentication</a:t>
            </a:r>
            <a:endParaRPr kumimoji="0" lang="en-GB"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endParaRPr>
          </a:p>
        </p:txBody>
      </p:sp>
      <p:sp>
        <p:nvSpPr>
          <p:cNvPr id="9" name="TextBox 8"/>
          <p:cNvSpPr txBox="1"/>
          <p:nvPr/>
        </p:nvSpPr>
        <p:spPr>
          <a:xfrm>
            <a:off x="557771" y="2753934"/>
            <a:ext cx="10199984" cy="3988784"/>
          </a:xfrm>
          <a:prstGeom prst="rect">
            <a:avLst/>
          </a:prstGeom>
          <a:noFill/>
        </p:spPr>
        <p:txBody>
          <a:bodyPr wrap="square" lIns="182880" tIns="146304" rIns="182880" bIns="146304" rtlCol="0">
            <a:spAutoFit/>
          </a:bodyPr>
          <a:lstStyle/>
          <a:p>
            <a:r>
              <a:rPr lang="en-GB" sz="2400" dirty="0"/>
              <a:t>All access to service interfaces should be constrained to authenticated and authorised individuals. </a:t>
            </a:r>
          </a:p>
          <a:p>
            <a:endParaRPr lang="en-GB" sz="2400" dirty="0"/>
          </a:p>
          <a:p>
            <a:r>
              <a:rPr lang="en-GB" sz="2400" dirty="0"/>
              <a:t>Weak authentication to these interfaces may enable unauthorised access to your systems, resulting in the theft or modification of your data, changes to your service, or a denial of service.</a:t>
            </a:r>
          </a:p>
          <a:p>
            <a:endParaRPr lang="en-GB" sz="2400" dirty="0"/>
          </a:p>
          <a:p>
            <a:r>
              <a:rPr lang="en-GB" sz="2400" dirty="0"/>
              <a:t>Importantly, authentication should occur over secure channels. Email, HTTP or telephone are vulnerable to interception and social engineering attacks.</a:t>
            </a:r>
          </a:p>
        </p:txBody>
      </p:sp>
    </p:spTree>
    <p:extLst>
      <p:ext uri="{BB962C8B-B14F-4D97-AF65-F5344CB8AC3E}">
        <p14:creationId xmlns:p14="http://schemas.microsoft.com/office/powerpoint/2010/main" val="21511079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2714589"/>
          </a:xfrm>
        </p:spPr>
        <p:txBody>
          <a:bodyPr/>
          <a:lstStyle/>
          <a:p>
            <a:endParaRPr lang="en-GB" dirty="0"/>
          </a:p>
          <a:p>
            <a:endParaRPr lang="en-GB" dirty="0"/>
          </a:p>
          <a:p>
            <a:pPr lvl="1"/>
            <a:endParaRPr lang="en-GB" dirty="0"/>
          </a:p>
          <a:p>
            <a:pPr lvl="1"/>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11. External Interface Protection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876155" y="56669"/>
            <a:ext cx="2560320" cy="2902215"/>
            <a:chOff x="9362943" y="3779602"/>
            <a:chExt cx="2560320" cy="2902215"/>
          </a:xfrm>
        </p:grpSpPr>
        <p:pic>
          <p:nvPicPr>
            <p:cNvPr id="10" name="Picture 9"/>
            <p:cNvPicPr>
              <a:picLocks noChangeAspect="1"/>
            </p:cNvPicPr>
            <p:nvPr/>
          </p:nvPicPr>
          <p:blipFill>
            <a:blip r:embed="rId5"/>
            <a:stretch>
              <a:fillRect/>
            </a:stretch>
          </p:blipFill>
          <p:spPr>
            <a:xfrm>
              <a:off x="9362943" y="4121497"/>
              <a:ext cx="2560320" cy="2560320"/>
            </a:xfrm>
            <a:prstGeom prst="rect">
              <a:avLst/>
            </a:prstGeom>
          </p:spPr>
        </p:pic>
        <p:sp>
          <p:nvSpPr>
            <p:cNvPr id="12" name="TextBox 11"/>
            <p:cNvSpPr txBox="1"/>
            <p:nvPr/>
          </p:nvSpPr>
          <p:spPr>
            <a:xfrm>
              <a:off x="9387318" y="3779602"/>
              <a:ext cx="251157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Input Handling</a:t>
              </a:r>
            </a:p>
          </p:txBody>
        </p:sp>
      </p:grpSp>
      <p:sp>
        <p:nvSpPr>
          <p:cNvPr id="13" name="TextBox 12"/>
          <p:cNvSpPr txBox="1"/>
          <p:nvPr/>
        </p:nvSpPr>
        <p:spPr>
          <a:xfrm>
            <a:off x="557771" y="2753934"/>
            <a:ext cx="10199984" cy="3250121"/>
          </a:xfrm>
          <a:prstGeom prst="rect">
            <a:avLst/>
          </a:prstGeom>
          <a:noFill/>
        </p:spPr>
        <p:txBody>
          <a:bodyPr wrap="square" lIns="182880" tIns="146304" rIns="182880" bIns="146304" rtlCol="0">
            <a:spAutoFit/>
          </a:bodyPr>
          <a:lstStyle/>
          <a:p>
            <a:r>
              <a:rPr lang="en-GB" sz="2400" dirty="0"/>
              <a:t>All external or less trusted interfaces of the service should be identified and appropriately defended. </a:t>
            </a:r>
          </a:p>
          <a:p>
            <a:endParaRPr lang="en-GB" sz="2400" dirty="0"/>
          </a:p>
          <a:p>
            <a:r>
              <a:rPr lang="en-GB" sz="2400" dirty="0"/>
              <a:t>If some of the interfaces exposed are private (such as management interfaces) then the impact of compromise may be more significant.</a:t>
            </a:r>
          </a:p>
          <a:p>
            <a:endParaRPr lang="en-GB" sz="2400" dirty="0"/>
          </a:p>
          <a:p>
            <a:r>
              <a:rPr lang="en-GB" sz="2400" dirty="0"/>
              <a:t>You can use different models to connect to cloud services which expose your enterprise systems to varying levels of risk.</a:t>
            </a:r>
          </a:p>
        </p:txBody>
      </p:sp>
    </p:spTree>
    <p:extLst>
      <p:ext uri="{BB962C8B-B14F-4D97-AF65-F5344CB8AC3E}">
        <p14:creationId xmlns:p14="http://schemas.microsoft.com/office/powerpoint/2010/main" val="31014935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2308324"/>
          </a:xfrm>
        </p:spPr>
        <p:txBody>
          <a:bodyPr/>
          <a:lstStyle/>
          <a:p>
            <a:endParaRPr lang="en-GB" dirty="0"/>
          </a:p>
          <a:p>
            <a:endParaRPr lang="en-GB" dirty="0"/>
          </a:p>
          <a:p>
            <a:pPr lvl="1"/>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12. Secure Service Administration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884715" y="112886"/>
            <a:ext cx="2575193" cy="2030120"/>
            <a:chOff x="2118624" y="2416167"/>
            <a:chExt cx="2575193" cy="2030120"/>
          </a:xfrm>
        </p:grpSpPr>
        <p:pic>
          <p:nvPicPr>
            <p:cNvPr id="10" name="Picture 9"/>
            <p:cNvPicPr>
              <a:picLocks noChangeAspect="1"/>
            </p:cNvPicPr>
            <p:nvPr/>
          </p:nvPicPr>
          <p:blipFill>
            <a:blip r:embed="rId5"/>
            <a:stretch>
              <a:fillRect/>
            </a:stretch>
          </p:blipFill>
          <p:spPr>
            <a:xfrm>
              <a:off x="2891921" y="3112917"/>
              <a:ext cx="1028600" cy="1333370"/>
            </a:xfrm>
            <a:prstGeom prst="rect">
              <a:avLst/>
            </a:prstGeom>
          </p:spPr>
        </p:pic>
        <p:sp>
          <p:nvSpPr>
            <p:cNvPr id="12" name="TextBox 11"/>
            <p:cNvSpPr txBox="1"/>
            <p:nvPr/>
          </p:nvSpPr>
          <p:spPr>
            <a:xfrm>
              <a:off x="2118624" y="2416167"/>
              <a:ext cx="257519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Authorisation</a:t>
              </a:r>
            </a:p>
          </p:txBody>
        </p:sp>
      </p:grpSp>
      <p:sp>
        <p:nvSpPr>
          <p:cNvPr id="13" name="TextBox 12"/>
          <p:cNvSpPr txBox="1"/>
          <p:nvPr/>
        </p:nvSpPr>
        <p:spPr>
          <a:xfrm>
            <a:off x="557771" y="2753934"/>
            <a:ext cx="10199984" cy="3250121"/>
          </a:xfrm>
          <a:prstGeom prst="rect">
            <a:avLst/>
          </a:prstGeom>
          <a:noFill/>
        </p:spPr>
        <p:txBody>
          <a:bodyPr wrap="square" lIns="182880" tIns="146304" rIns="182880" bIns="146304" rtlCol="0">
            <a:spAutoFit/>
          </a:bodyPr>
          <a:lstStyle/>
          <a:p>
            <a:r>
              <a:rPr lang="en-GB" sz="2400" dirty="0"/>
              <a:t>Systems used for administration of a cloud service will have highly privileged access to that service. Their compromise would have significant impact, including the means to bypass security controls and steal or manipulate large volumes of data. </a:t>
            </a:r>
          </a:p>
          <a:p>
            <a:endParaRPr lang="en-GB" sz="2400" dirty="0"/>
          </a:p>
          <a:p>
            <a:r>
              <a:rPr lang="en-GB" sz="2400" dirty="0"/>
              <a:t>The design, implementation and management of administration systems should follow enterprise good practice, whilst recognising their high value to attackers.</a:t>
            </a:r>
          </a:p>
        </p:txBody>
      </p:sp>
    </p:spTree>
    <p:extLst>
      <p:ext uri="{BB962C8B-B14F-4D97-AF65-F5344CB8AC3E}">
        <p14:creationId xmlns:p14="http://schemas.microsoft.com/office/powerpoint/2010/main" val="16195205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2308324"/>
          </a:xfrm>
        </p:spPr>
        <p:txBody>
          <a:bodyPr/>
          <a:lstStyle/>
          <a:p>
            <a:endParaRPr lang="en-GB" dirty="0"/>
          </a:p>
          <a:p>
            <a:endParaRPr lang="en-GB" dirty="0"/>
          </a:p>
          <a:p>
            <a:pPr lvl="1"/>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13. Audit Information for Users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054946" y="268183"/>
            <a:ext cx="3381529" cy="1561614"/>
            <a:chOff x="4885047" y="4093534"/>
            <a:chExt cx="3381529" cy="1561614"/>
          </a:xfrm>
        </p:grpSpPr>
        <p:pic>
          <p:nvPicPr>
            <p:cNvPr id="10" name="Picture 9"/>
            <p:cNvPicPr>
              <a:picLocks noChangeAspect="1"/>
            </p:cNvPicPr>
            <p:nvPr/>
          </p:nvPicPr>
          <p:blipFill>
            <a:blip r:embed="rId5"/>
            <a:stretch>
              <a:fillRect/>
            </a:stretch>
          </p:blipFill>
          <p:spPr>
            <a:xfrm>
              <a:off x="5259562" y="4721398"/>
              <a:ext cx="2632500" cy="933750"/>
            </a:xfrm>
            <a:prstGeom prst="rect">
              <a:avLst/>
            </a:prstGeom>
          </p:spPr>
        </p:pic>
        <p:sp>
          <p:nvSpPr>
            <p:cNvPr id="12" name="TextBox 11"/>
            <p:cNvSpPr txBox="1"/>
            <p:nvPr/>
          </p:nvSpPr>
          <p:spPr>
            <a:xfrm>
              <a:off x="4885047" y="4093534"/>
              <a:ext cx="3381529"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Logging &amp; Auditing</a:t>
              </a:r>
            </a:p>
          </p:txBody>
        </p:sp>
      </p:grpSp>
      <p:sp>
        <p:nvSpPr>
          <p:cNvPr id="13" name="TextBox 12"/>
          <p:cNvSpPr txBox="1"/>
          <p:nvPr/>
        </p:nvSpPr>
        <p:spPr>
          <a:xfrm>
            <a:off x="557771" y="2753934"/>
            <a:ext cx="10199984" cy="2142125"/>
          </a:xfrm>
          <a:prstGeom prst="rect">
            <a:avLst/>
          </a:prstGeom>
          <a:noFill/>
        </p:spPr>
        <p:txBody>
          <a:bodyPr wrap="square" lIns="182880" tIns="146304" rIns="182880" bIns="146304" rtlCol="0">
            <a:spAutoFit/>
          </a:bodyPr>
          <a:lstStyle/>
          <a:p>
            <a:r>
              <a:rPr lang="en-GB" sz="2400" dirty="0"/>
              <a:t>You should be provided with the audit records needed to monitor access to your service and the data held within it. The type of audit information available to you will have a direct impact on your ability to detect and respond to inappropriate or malicious activity within reasonable timescales. </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319957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2308324"/>
          </a:xfrm>
        </p:spPr>
        <p:txBody>
          <a:bodyPr/>
          <a:lstStyle/>
          <a:p>
            <a:endParaRPr lang="en-GB" dirty="0"/>
          </a:p>
          <a:p>
            <a:endParaRPr lang="en-GB" dirty="0"/>
          </a:p>
          <a:p>
            <a:pPr lvl="1"/>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14. Secure use of the Service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054946" y="268183"/>
            <a:ext cx="3381529" cy="1561614"/>
            <a:chOff x="4885047" y="4093534"/>
            <a:chExt cx="3381529" cy="1561614"/>
          </a:xfrm>
        </p:grpSpPr>
        <p:pic>
          <p:nvPicPr>
            <p:cNvPr id="10" name="Picture 9"/>
            <p:cNvPicPr>
              <a:picLocks noChangeAspect="1"/>
            </p:cNvPicPr>
            <p:nvPr/>
          </p:nvPicPr>
          <p:blipFill>
            <a:blip r:embed="rId5"/>
            <a:stretch>
              <a:fillRect/>
            </a:stretch>
          </p:blipFill>
          <p:spPr>
            <a:xfrm>
              <a:off x="5259562" y="4721398"/>
              <a:ext cx="2632500" cy="933750"/>
            </a:xfrm>
            <a:prstGeom prst="rect">
              <a:avLst/>
            </a:prstGeom>
          </p:spPr>
        </p:pic>
        <p:sp>
          <p:nvSpPr>
            <p:cNvPr id="12" name="TextBox 11"/>
            <p:cNvSpPr txBox="1"/>
            <p:nvPr/>
          </p:nvSpPr>
          <p:spPr>
            <a:xfrm>
              <a:off x="4885047" y="4093534"/>
              <a:ext cx="3381529"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Logging &amp; Auditing</a:t>
              </a:r>
            </a:p>
          </p:txBody>
        </p:sp>
      </p:grpSp>
      <p:sp>
        <p:nvSpPr>
          <p:cNvPr id="13" name="TextBox 12"/>
          <p:cNvSpPr txBox="1"/>
          <p:nvPr/>
        </p:nvSpPr>
        <p:spPr>
          <a:xfrm>
            <a:off x="557771" y="2753934"/>
            <a:ext cx="10199984" cy="1772793"/>
          </a:xfrm>
          <a:prstGeom prst="rect">
            <a:avLst/>
          </a:prstGeom>
          <a:noFill/>
        </p:spPr>
        <p:txBody>
          <a:bodyPr wrap="square" lIns="182880" tIns="146304" rIns="182880" bIns="146304" rtlCol="0">
            <a:spAutoFit/>
          </a:bodyPr>
          <a:lstStyle/>
          <a:p>
            <a:r>
              <a:rPr lang="en-GB" sz="2400" dirty="0"/>
              <a:t>The security of cloud services and the data held within them can be undermined if you use the service poorly. Consequently, you will have certain responsibilities when using the service in order for your data to be adequately protected. </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254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234461" y="2993206"/>
            <a:ext cx="3432379" cy="792088"/>
          </a:xfrm>
          <a:prstGeom prst="rect">
            <a:avLst/>
          </a:prstGeom>
        </p:spPr>
      </p:pic>
    </p:spTree>
    <p:extLst>
      <p:ext uri="{BB962C8B-B14F-4D97-AF65-F5344CB8AC3E}">
        <p14:creationId xmlns:p14="http://schemas.microsoft.com/office/powerpoint/2010/main" val="40086118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048990"/>
            <a:ext cx="11889564" cy="917575"/>
          </a:xfrm>
        </p:spPr>
        <p:txBody>
          <a:bodyPr/>
          <a:lstStyle/>
          <a:p>
            <a:r>
              <a:rPr lang="en-GB" dirty="0"/>
              <a:t>Principal Security Areas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10"/>
          </a:xfrm>
          <a:prstGeom prst="rect">
            <a:avLst/>
          </a:prstGeom>
        </p:spPr>
      </p:pic>
      <p:grpSp>
        <p:nvGrpSpPr>
          <p:cNvPr id="13" name="Group 12"/>
          <p:cNvGrpSpPr/>
          <p:nvPr/>
        </p:nvGrpSpPr>
        <p:grpSpPr>
          <a:xfrm>
            <a:off x="9254971" y="3713286"/>
            <a:ext cx="3381529" cy="1561614"/>
            <a:chOff x="4885047" y="4093534"/>
            <a:chExt cx="3381529" cy="1561614"/>
          </a:xfrm>
        </p:grpSpPr>
        <p:pic>
          <p:nvPicPr>
            <p:cNvPr id="10" name="Picture 9"/>
            <p:cNvPicPr>
              <a:picLocks noChangeAspect="1"/>
            </p:cNvPicPr>
            <p:nvPr/>
          </p:nvPicPr>
          <p:blipFill>
            <a:blip r:embed="rId4"/>
            <a:stretch>
              <a:fillRect/>
            </a:stretch>
          </p:blipFill>
          <p:spPr>
            <a:xfrm>
              <a:off x="5259562" y="4721398"/>
              <a:ext cx="2632500" cy="933750"/>
            </a:xfrm>
            <a:prstGeom prst="rect">
              <a:avLst/>
            </a:prstGeom>
          </p:spPr>
        </p:pic>
        <p:sp>
          <p:nvSpPr>
            <p:cNvPr id="12" name="TextBox 11"/>
            <p:cNvSpPr txBox="1"/>
            <p:nvPr/>
          </p:nvSpPr>
          <p:spPr>
            <a:xfrm>
              <a:off x="4885047" y="4093534"/>
              <a:ext cx="3381529"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Logging &amp; Auditing</a:t>
              </a:r>
            </a:p>
          </p:txBody>
        </p:sp>
      </p:grpSp>
      <p:grpSp>
        <p:nvGrpSpPr>
          <p:cNvPr id="15" name="Group 14"/>
          <p:cNvGrpSpPr/>
          <p:nvPr/>
        </p:nvGrpSpPr>
        <p:grpSpPr>
          <a:xfrm>
            <a:off x="4706069" y="3713286"/>
            <a:ext cx="2488947" cy="2409616"/>
            <a:chOff x="7022101" y="1266260"/>
            <a:chExt cx="2488947" cy="2409616"/>
          </a:xfrm>
        </p:grpSpPr>
        <p:pic>
          <p:nvPicPr>
            <p:cNvPr id="8" name="Picture 7"/>
            <p:cNvPicPr>
              <a:picLocks noChangeAspect="1"/>
            </p:cNvPicPr>
            <p:nvPr/>
          </p:nvPicPr>
          <p:blipFill>
            <a:blip r:embed="rId5"/>
            <a:stretch>
              <a:fillRect/>
            </a:stretch>
          </p:blipFill>
          <p:spPr>
            <a:xfrm>
              <a:off x="7199723" y="1946353"/>
              <a:ext cx="2133705" cy="1729523"/>
            </a:xfrm>
            <a:prstGeom prst="rect">
              <a:avLst/>
            </a:prstGeom>
          </p:spPr>
        </p:pic>
        <p:sp>
          <p:nvSpPr>
            <p:cNvPr id="14" name="TextBox 13"/>
            <p:cNvSpPr txBox="1"/>
            <p:nvPr/>
          </p:nvSpPr>
          <p:spPr>
            <a:xfrm>
              <a:off x="7022101" y="1266260"/>
              <a:ext cx="2488947"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Asset Handling</a:t>
              </a:r>
            </a:p>
          </p:txBody>
        </p:sp>
      </p:grpSp>
      <p:grpSp>
        <p:nvGrpSpPr>
          <p:cNvPr id="17" name="Group 16"/>
          <p:cNvGrpSpPr/>
          <p:nvPr/>
        </p:nvGrpSpPr>
        <p:grpSpPr>
          <a:xfrm>
            <a:off x="7058622" y="1905810"/>
            <a:ext cx="2560320" cy="2902215"/>
            <a:chOff x="9362943" y="3779602"/>
            <a:chExt cx="2560320" cy="2902215"/>
          </a:xfrm>
        </p:grpSpPr>
        <p:pic>
          <p:nvPicPr>
            <p:cNvPr id="9" name="Picture 8"/>
            <p:cNvPicPr>
              <a:picLocks noChangeAspect="1"/>
            </p:cNvPicPr>
            <p:nvPr/>
          </p:nvPicPr>
          <p:blipFill>
            <a:blip r:embed="rId6"/>
            <a:stretch>
              <a:fillRect/>
            </a:stretch>
          </p:blipFill>
          <p:spPr>
            <a:xfrm>
              <a:off x="9362943" y="4121497"/>
              <a:ext cx="2560320" cy="2560320"/>
            </a:xfrm>
            <a:prstGeom prst="rect">
              <a:avLst/>
            </a:prstGeom>
          </p:spPr>
        </p:pic>
        <p:sp>
          <p:nvSpPr>
            <p:cNvPr id="16" name="TextBox 15"/>
            <p:cNvSpPr txBox="1"/>
            <p:nvPr/>
          </p:nvSpPr>
          <p:spPr>
            <a:xfrm>
              <a:off x="9387318" y="3779602"/>
              <a:ext cx="251157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Input Handling</a:t>
              </a:r>
            </a:p>
          </p:txBody>
        </p:sp>
      </p:grpSp>
      <p:grpSp>
        <p:nvGrpSpPr>
          <p:cNvPr id="19" name="Group 18"/>
          <p:cNvGrpSpPr/>
          <p:nvPr/>
        </p:nvGrpSpPr>
        <p:grpSpPr>
          <a:xfrm>
            <a:off x="2345215" y="1966565"/>
            <a:ext cx="2575193" cy="2030120"/>
            <a:chOff x="2118624" y="2416167"/>
            <a:chExt cx="2575193" cy="2030120"/>
          </a:xfrm>
        </p:grpSpPr>
        <p:pic>
          <p:nvPicPr>
            <p:cNvPr id="7" name="Picture 6"/>
            <p:cNvPicPr>
              <a:picLocks noChangeAspect="1"/>
            </p:cNvPicPr>
            <p:nvPr/>
          </p:nvPicPr>
          <p:blipFill>
            <a:blip r:embed="rId7"/>
            <a:stretch>
              <a:fillRect/>
            </a:stretch>
          </p:blipFill>
          <p:spPr>
            <a:xfrm>
              <a:off x="2891921" y="3112917"/>
              <a:ext cx="1028600" cy="1333370"/>
            </a:xfrm>
            <a:prstGeom prst="rect">
              <a:avLst/>
            </a:prstGeom>
          </p:spPr>
        </p:pic>
        <p:sp>
          <p:nvSpPr>
            <p:cNvPr id="18" name="TextBox 17"/>
            <p:cNvSpPr txBox="1"/>
            <p:nvPr/>
          </p:nvSpPr>
          <p:spPr>
            <a:xfrm>
              <a:off x="2118624" y="2416167"/>
              <a:ext cx="257519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Authorisation</a:t>
              </a:r>
            </a:p>
          </p:txBody>
        </p:sp>
      </p:grpSp>
      <p:grpSp>
        <p:nvGrpSpPr>
          <p:cNvPr id="21" name="Group 20"/>
          <p:cNvGrpSpPr/>
          <p:nvPr/>
        </p:nvGrpSpPr>
        <p:grpSpPr>
          <a:xfrm>
            <a:off x="-20396" y="3713286"/>
            <a:ext cx="2501646" cy="2717507"/>
            <a:chOff x="404656" y="3653595"/>
            <a:chExt cx="2501646" cy="2717507"/>
          </a:xfrm>
        </p:grpSpPr>
        <p:pic>
          <p:nvPicPr>
            <p:cNvPr id="6" name="Picture 5"/>
            <p:cNvPicPr>
              <a:picLocks noChangeAspect="1"/>
            </p:cNvPicPr>
            <p:nvPr/>
          </p:nvPicPr>
          <p:blipFill rotWithShape="1">
            <a:blip r:embed="rId8"/>
            <a:srcRect b="27520"/>
            <a:stretch/>
          </p:blipFill>
          <p:spPr>
            <a:xfrm>
              <a:off x="1025479" y="4316296"/>
              <a:ext cx="1260000" cy="2054806"/>
            </a:xfrm>
            <a:prstGeom prst="rect">
              <a:avLst/>
            </a:prstGeom>
          </p:spPr>
        </p:pic>
        <p:sp>
          <p:nvSpPr>
            <p:cNvPr id="20" name="TextBox 19"/>
            <p:cNvSpPr txBox="1"/>
            <p:nvPr/>
          </p:nvSpPr>
          <p:spPr>
            <a:xfrm>
              <a:off x="404656" y="3653595"/>
              <a:ext cx="2501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Authentication</a:t>
              </a:r>
            </a:p>
          </p:txBody>
        </p:sp>
      </p:grpSp>
    </p:spTree>
    <p:extLst>
      <p:ext uri="{BB962C8B-B14F-4D97-AF65-F5344CB8AC3E}">
        <p14:creationId xmlns:p14="http://schemas.microsoft.com/office/powerpoint/2010/main" val="35532870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2308324"/>
          </a:xfrm>
        </p:spPr>
        <p:txBody>
          <a:bodyPr/>
          <a:lstStyle/>
          <a:p>
            <a:endParaRPr lang="en-GB" dirty="0"/>
          </a:p>
          <a:p>
            <a:endParaRPr lang="en-GB" dirty="0"/>
          </a:p>
          <a:p>
            <a:pPr lvl="1"/>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1. Data in transit protection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818637" y="184894"/>
            <a:ext cx="2488947" cy="2409616"/>
            <a:chOff x="7022101" y="1266260"/>
            <a:chExt cx="2488947" cy="2409616"/>
          </a:xfrm>
        </p:grpSpPr>
        <p:pic>
          <p:nvPicPr>
            <p:cNvPr id="10" name="Picture 9"/>
            <p:cNvPicPr>
              <a:picLocks noChangeAspect="1"/>
            </p:cNvPicPr>
            <p:nvPr/>
          </p:nvPicPr>
          <p:blipFill>
            <a:blip r:embed="rId5"/>
            <a:stretch>
              <a:fillRect/>
            </a:stretch>
          </p:blipFill>
          <p:spPr>
            <a:xfrm>
              <a:off x="7199723" y="1946353"/>
              <a:ext cx="2133705" cy="1729523"/>
            </a:xfrm>
            <a:prstGeom prst="rect">
              <a:avLst/>
            </a:prstGeom>
          </p:spPr>
        </p:pic>
        <p:sp>
          <p:nvSpPr>
            <p:cNvPr id="12" name="TextBox 11"/>
            <p:cNvSpPr txBox="1"/>
            <p:nvPr/>
          </p:nvSpPr>
          <p:spPr>
            <a:xfrm>
              <a:off x="7022101" y="1266260"/>
              <a:ext cx="2488947"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Asset Handling</a:t>
              </a:r>
            </a:p>
          </p:txBody>
        </p:sp>
      </p:grpSp>
      <p:sp>
        <p:nvSpPr>
          <p:cNvPr id="2" name="TextBox 1"/>
          <p:cNvSpPr txBox="1"/>
          <p:nvPr/>
        </p:nvSpPr>
        <p:spPr>
          <a:xfrm>
            <a:off x="557771" y="2753934"/>
            <a:ext cx="10199984" cy="3213187"/>
          </a:xfrm>
          <a:prstGeom prst="rect">
            <a:avLst/>
          </a:prstGeom>
          <a:noFill/>
        </p:spPr>
        <p:txBody>
          <a:bodyPr wrap="square" lIns="182880" tIns="146304" rIns="182880" bIns="146304" rtlCol="0">
            <a:spAutoFit/>
          </a:bodyPr>
          <a:lstStyle/>
          <a:p>
            <a:r>
              <a:rPr lang="en-GB" sz="2400" dirty="0"/>
              <a:t>User data transiting networks should be adequately protected against tampering and eavesdropping.  </a:t>
            </a:r>
          </a:p>
          <a:p>
            <a:endParaRPr lang="en-GB" sz="2400" dirty="0"/>
          </a:p>
          <a:p>
            <a:r>
              <a:rPr lang="en-GB" sz="2400" i="1" dirty="0"/>
              <a:t>This should be achieved through a combination of:</a:t>
            </a:r>
          </a:p>
          <a:p>
            <a:endParaRPr lang="en-GB" sz="2400" dirty="0"/>
          </a:p>
          <a:p>
            <a:r>
              <a:rPr lang="en-GB" sz="2400" b="1" dirty="0"/>
              <a:t>network protection</a:t>
            </a:r>
            <a:r>
              <a:rPr lang="en-GB" sz="2400" dirty="0"/>
              <a:t> - denying your attacker the ability to intercept data</a:t>
            </a:r>
          </a:p>
          <a:p>
            <a:r>
              <a:rPr lang="en-GB" sz="2400" b="1" dirty="0"/>
              <a:t>encryption</a:t>
            </a:r>
            <a:r>
              <a:rPr lang="en-GB" sz="2400" dirty="0"/>
              <a:t> - denying your attacker the ability to read data</a:t>
            </a:r>
          </a:p>
          <a:p>
            <a:pPr>
              <a:lnSpc>
                <a:spcPct val="90000"/>
              </a:lnSpc>
              <a:spcAft>
                <a:spcPts val="600"/>
              </a:spcAft>
            </a:pP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75231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1902059"/>
          </a:xfrm>
        </p:spPr>
        <p:txBody>
          <a:bodyPr/>
          <a:lstStyle/>
          <a:p>
            <a:endParaRPr lang="en-GB" dirty="0"/>
          </a:p>
          <a:p>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2. Asset Protection &amp; Resilience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818637" y="184894"/>
            <a:ext cx="2488947" cy="2409616"/>
            <a:chOff x="7022101" y="1266260"/>
            <a:chExt cx="2488947" cy="2409616"/>
          </a:xfrm>
        </p:grpSpPr>
        <p:pic>
          <p:nvPicPr>
            <p:cNvPr id="10" name="Picture 9"/>
            <p:cNvPicPr>
              <a:picLocks noChangeAspect="1"/>
            </p:cNvPicPr>
            <p:nvPr/>
          </p:nvPicPr>
          <p:blipFill>
            <a:blip r:embed="rId5"/>
            <a:stretch>
              <a:fillRect/>
            </a:stretch>
          </p:blipFill>
          <p:spPr>
            <a:xfrm>
              <a:off x="7199723" y="1946353"/>
              <a:ext cx="2133705" cy="1729523"/>
            </a:xfrm>
            <a:prstGeom prst="rect">
              <a:avLst/>
            </a:prstGeom>
          </p:spPr>
        </p:pic>
        <p:sp>
          <p:nvSpPr>
            <p:cNvPr id="12" name="TextBox 11"/>
            <p:cNvSpPr txBox="1"/>
            <p:nvPr/>
          </p:nvSpPr>
          <p:spPr>
            <a:xfrm>
              <a:off x="7022101" y="1266260"/>
              <a:ext cx="2488947"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Asset Handling</a:t>
              </a:r>
            </a:p>
          </p:txBody>
        </p:sp>
      </p:grpSp>
      <p:sp>
        <p:nvSpPr>
          <p:cNvPr id="13" name="TextBox 12"/>
          <p:cNvSpPr txBox="1"/>
          <p:nvPr/>
        </p:nvSpPr>
        <p:spPr>
          <a:xfrm>
            <a:off x="557771" y="2753934"/>
            <a:ext cx="10199984" cy="4321183"/>
          </a:xfrm>
          <a:prstGeom prst="rect">
            <a:avLst/>
          </a:prstGeom>
          <a:noFill/>
        </p:spPr>
        <p:txBody>
          <a:bodyPr wrap="square" lIns="182880" tIns="146304" rIns="182880" bIns="146304" rtlCol="0">
            <a:spAutoFit/>
          </a:bodyPr>
          <a:lstStyle/>
          <a:p>
            <a:r>
              <a:rPr lang="en-GB" sz="2400" dirty="0"/>
              <a:t>User data, and the assets storing or processing it, should be protected against physical tampering, loss, damage or seizure. </a:t>
            </a:r>
          </a:p>
          <a:p>
            <a:endParaRPr lang="en-GB" sz="2400" dirty="0"/>
          </a:p>
          <a:p>
            <a:r>
              <a:rPr lang="en-GB" sz="2400" b="1" dirty="0"/>
              <a:t>The aspects to consider are:</a:t>
            </a:r>
          </a:p>
          <a:p>
            <a:r>
              <a:rPr lang="en-GB" sz="2400" dirty="0">
                <a:hlinkClick r:id="rId6"/>
              </a:rPr>
              <a:t>Physical location and legal jurisdiction</a:t>
            </a:r>
            <a:endParaRPr lang="en-GB" sz="2400" dirty="0"/>
          </a:p>
          <a:p>
            <a:r>
              <a:rPr lang="en-GB" sz="2400" dirty="0">
                <a:hlinkClick r:id="rId7"/>
              </a:rPr>
              <a:t>Data centre security</a:t>
            </a:r>
            <a:endParaRPr lang="en-GB" sz="2400" dirty="0"/>
          </a:p>
          <a:p>
            <a:r>
              <a:rPr lang="en-GB" sz="2400" dirty="0">
                <a:hlinkClick r:id="rId8"/>
              </a:rPr>
              <a:t>Data at rest protection</a:t>
            </a:r>
            <a:endParaRPr lang="en-GB" sz="2400" dirty="0"/>
          </a:p>
          <a:p>
            <a:r>
              <a:rPr lang="en-GB" sz="2400" dirty="0">
                <a:hlinkClick r:id="rId9"/>
              </a:rPr>
              <a:t>Data sanitisation</a:t>
            </a:r>
            <a:endParaRPr lang="en-GB" sz="2400" dirty="0"/>
          </a:p>
          <a:p>
            <a:r>
              <a:rPr lang="en-GB" sz="2400" dirty="0">
                <a:hlinkClick r:id="rId10"/>
              </a:rPr>
              <a:t>Equipment disposal</a:t>
            </a:r>
            <a:endParaRPr lang="en-GB" sz="2400" dirty="0"/>
          </a:p>
          <a:p>
            <a:r>
              <a:rPr lang="en-GB" sz="2400" dirty="0">
                <a:hlinkClick r:id="rId11"/>
              </a:rPr>
              <a:t>Physical resilience and availability</a:t>
            </a:r>
            <a:endParaRPr lang="en-GB" sz="2400" dirty="0"/>
          </a:p>
          <a:p>
            <a:pPr>
              <a:lnSpc>
                <a:spcPct val="90000"/>
              </a:lnSpc>
              <a:spcAft>
                <a:spcPts val="600"/>
              </a:spcAft>
            </a:pP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980294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2308324"/>
          </a:xfrm>
        </p:spPr>
        <p:txBody>
          <a:bodyPr/>
          <a:lstStyle/>
          <a:p>
            <a:endParaRPr lang="en-GB" dirty="0"/>
          </a:p>
          <a:p>
            <a:endParaRPr lang="en-GB" dirty="0"/>
          </a:p>
          <a:p>
            <a:pPr lvl="1"/>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3. Separation Between Users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884715" y="112886"/>
            <a:ext cx="2575193" cy="2030120"/>
            <a:chOff x="2118624" y="2416167"/>
            <a:chExt cx="2575193" cy="2030120"/>
          </a:xfrm>
        </p:grpSpPr>
        <p:pic>
          <p:nvPicPr>
            <p:cNvPr id="10" name="Picture 9"/>
            <p:cNvPicPr>
              <a:picLocks noChangeAspect="1"/>
            </p:cNvPicPr>
            <p:nvPr/>
          </p:nvPicPr>
          <p:blipFill>
            <a:blip r:embed="rId5"/>
            <a:stretch>
              <a:fillRect/>
            </a:stretch>
          </p:blipFill>
          <p:spPr>
            <a:xfrm>
              <a:off x="2891921" y="3112917"/>
              <a:ext cx="1028600" cy="1333370"/>
            </a:xfrm>
            <a:prstGeom prst="rect">
              <a:avLst/>
            </a:prstGeom>
          </p:spPr>
        </p:pic>
        <p:sp>
          <p:nvSpPr>
            <p:cNvPr id="12" name="TextBox 11"/>
            <p:cNvSpPr txBox="1"/>
            <p:nvPr/>
          </p:nvSpPr>
          <p:spPr>
            <a:xfrm>
              <a:off x="2118624" y="2416167"/>
              <a:ext cx="257519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Authorisation</a:t>
              </a:r>
            </a:p>
          </p:txBody>
        </p:sp>
      </p:grpSp>
      <p:sp>
        <p:nvSpPr>
          <p:cNvPr id="13" name="TextBox 12"/>
          <p:cNvSpPr txBox="1"/>
          <p:nvPr/>
        </p:nvSpPr>
        <p:spPr>
          <a:xfrm>
            <a:off x="557771" y="2753934"/>
            <a:ext cx="10199984" cy="3896451"/>
          </a:xfrm>
          <a:prstGeom prst="rect">
            <a:avLst/>
          </a:prstGeom>
          <a:noFill/>
        </p:spPr>
        <p:txBody>
          <a:bodyPr wrap="square" lIns="182880" tIns="146304" rIns="182880" bIns="146304" rtlCol="0">
            <a:spAutoFit/>
          </a:bodyPr>
          <a:lstStyle/>
          <a:p>
            <a:r>
              <a:rPr lang="en-GB" dirty="0"/>
              <a:t>A malicious or compromised user of the service should not be able to affect the service or data of another. </a:t>
            </a:r>
          </a:p>
          <a:p>
            <a:endParaRPr lang="en-GB" b="1" dirty="0"/>
          </a:p>
          <a:p>
            <a:r>
              <a:rPr lang="en-GB" b="1" dirty="0"/>
              <a:t>Factors affecting user separation include:</a:t>
            </a:r>
          </a:p>
          <a:p>
            <a:pPr marL="285750" indent="-285750">
              <a:buFont typeface="Arial" panose="020B0604020202020204" pitchFamily="34" charset="0"/>
              <a:buChar char="•"/>
            </a:pPr>
            <a:r>
              <a:rPr lang="en-GB" dirty="0"/>
              <a:t>where the separation controls are implemented – this is heavily influenced by the service model (e.g. </a:t>
            </a:r>
            <a:r>
              <a:rPr lang="en-GB" dirty="0">
                <a:hlinkClick r:id="rId6"/>
              </a:rPr>
              <a:t>IaaS, PaaS, SaaS</a:t>
            </a:r>
            <a:r>
              <a:rPr lang="en-GB" dirty="0"/>
              <a:t>)</a:t>
            </a:r>
          </a:p>
          <a:p>
            <a:pPr marL="285750" indent="-285750">
              <a:buFont typeface="Arial" panose="020B0604020202020204" pitchFamily="34" charset="0"/>
              <a:buChar char="•"/>
            </a:pPr>
            <a:r>
              <a:rPr lang="en-GB" dirty="0"/>
              <a:t>who you are sharing the service with - this is dictated by the deployment model (e.g. public, private or community cloud)</a:t>
            </a:r>
          </a:p>
          <a:p>
            <a:pPr marL="285750" indent="-285750">
              <a:buFont typeface="Arial" panose="020B0604020202020204" pitchFamily="34" charset="0"/>
              <a:buChar char="•"/>
            </a:pPr>
            <a:r>
              <a:rPr lang="en-GB" dirty="0"/>
              <a:t>the level of assurance available in the implementation of separation controls</a:t>
            </a:r>
          </a:p>
          <a:p>
            <a:endParaRPr lang="en-GB" dirty="0"/>
          </a:p>
          <a:p>
            <a:r>
              <a:rPr lang="en-GB" dirty="0"/>
              <a:t>Note: In an IaaS service you should consider separation provided by compute, storage and networking components. Also, SaaS and PaaS services built upon IaaS may inherit some of the separation properties of the underlying IaaS infrastructure.</a:t>
            </a:r>
          </a:p>
        </p:txBody>
      </p:sp>
    </p:spTree>
    <p:extLst>
      <p:ext uri="{BB962C8B-B14F-4D97-AF65-F5344CB8AC3E}">
        <p14:creationId xmlns:p14="http://schemas.microsoft.com/office/powerpoint/2010/main" val="32047766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2308324"/>
          </a:xfrm>
        </p:spPr>
        <p:txBody>
          <a:bodyPr/>
          <a:lstStyle/>
          <a:p>
            <a:endParaRPr lang="en-GB" dirty="0"/>
          </a:p>
          <a:p>
            <a:endParaRPr lang="en-GB" dirty="0"/>
          </a:p>
          <a:p>
            <a:pPr lvl="1"/>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4. Governance Framework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054946" y="268183"/>
            <a:ext cx="3381529" cy="1561614"/>
            <a:chOff x="4885047" y="4093534"/>
            <a:chExt cx="3381529" cy="1561614"/>
          </a:xfrm>
        </p:grpSpPr>
        <p:pic>
          <p:nvPicPr>
            <p:cNvPr id="10" name="Picture 9"/>
            <p:cNvPicPr>
              <a:picLocks noChangeAspect="1"/>
            </p:cNvPicPr>
            <p:nvPr/>
          </p:nvPicPr>
          <p:blipFill>
            <a:blip r:embed="rId5"/>
            <a:stretch>
              <a:fillRect/>
            </a:stretch>
          </p:blipFill>
          <p:spPr>
            <a:xfrm>
              <a:off x="5259562" y="4721398"/>
              <a:ext cx="2632500" cy="933750"/>
            </a:xfrm>
            <a:prstGeom prst="rect">
              <a:avLst/>
            </a:prstGeom>
          </p:spPr>
        </p:pic>
        <p:sp>
          <p:nvSpPr>
            <p:cNvPr id="12" name="TextBox 11"/>
            <p:cNvSpPr txBox="1"/>
            <p:nvPr/>
          </p:nvSpPr>
          <p:spPr>
            <a:xfrm>
              <a:off x="4885047" y="4093534"/>
              <a:ext cx="3381529"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Logging &amp; Auditing</a:t>
              </a:r>
            </a:p>
          </p:txBody>
        </p:sp>
      </p:grpSp>
      <p:sp>
        <p:nvSpPr>
          <p:cNvPr id="13" name="TextBox 12"/>
          <p:cNvSpPr txBox="1"/>
          <p:nvPr/>
        </p:nvSpPr>
        <p:spPr>
          <a:xfrm>
            <a:off x="557771" y="2753934"/>
            <a:ext cx="10199984" cy="3619452"/>
          </a:xfrm>
          <a:prstGeom prst="rect">
            <a:avLst/>
          </a:prstGeom>
          <a:noFill/>
        </p:spPr>
        <p:txBody>
          <a:bodyPr wrap="square" lIns="182880" tIns="146304" rIns="182880" bIns="146304" rtlCol="0">
            <a:spAutoFit/>
          </a:bodyPr>
          <a:lstStyle/>
          <a:p>
            <a:r>
              <a:rPr lang="en-GB" sz="2400" dirty="0"/>
              <a:t>The service provider should have a security governance framework which coordinates and directs its management of the service and information within it. Any technical controls deployed outside of this framework will be fundamentally undermined. </a:t>
            </a:r>
          </a:p>
          <a:p>
            <a:endParaRPr lang="en-GB" sz="2400" dirty="0">
              <a:gradFill>
                <a:gsLst>
                  <a:gs pos="2917">
                    <a:schemeClr val="tx1"/>
                  </a:gs>
                  <a:gs pos="30000">
                    <a:schemeClr val="tx1"/>
                  </a:gs>
                </a:gsLst>
                <a:lin ang="5400000" scaled="0"/>
              </a:gradFill>
            </a:endParaRPr>
          </a:p>
          <a:p>
            <a:r>
              <a:rPr lang="en-GB" sz="2400" dirty="0"/>
              <a:t>Having an effective governance framework will ensure that procedure, personnel, physical and technical controls continue to work through the lifetime of a service. It should also respond to changes in the service, technological developments and the appearance of new threats. </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503242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2308324"/>
          </a:xfrm>
        </p:spPr>
        <p:txBody>
          <a:bodyPr/>
          <a:lstStyle/>
          <a:p>
            <a:endParaRPr lang="en-GB" dirty="0"/>
          </a:p>
          <a:p>
            <a:endParaRPr lang="en-GB" dirty="0"/>
          </a:p>
          <a:p>
            <a:pPr lvl="1"/>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5. Operational Security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054946" y="268183"/>
            <a:ext cx="3381529" cy="1561614"/>
            <a:chOff x="4885047" y="4093534"/>
            <a:chExt cx="3381529" cy="1561614"/>
          </a:xfrm>
        </p:grpSpPr>
        <p:pic>
          <p:nvPicPr>
            <p:cNvPr id="10" name="Picture 9"/>
            <p:cNvPicPr>
              <a:picLocks noChangeAspect="1"/>
            </p:cNvPicPr>
            <p:nvPr/>
          </p:nvPicPr>
          <p:blipFill>
            <a:blip r:embed="rId5"/>
            <a:stretch>
              <a:fillRect/>
            </a:stretch>
          </p:blipFill>
          <p:spPr>
            <a:xfrm>
              <a:off x="5259562" y="4721398"/>
              <a:ext cx="2632500" cy="933750"/>
            </a:xfrm>
            <a:prstGeom prst="rect">
              <a:avLst/>
            </a:prstGeom>
          </p:spPr>
        </p:pic>
        <p:sp>
          <p:nvSpPr>
            <p:cNvPr id="12" name="TextBox 11"/>
            <p:cNvSpPr txBox="1"/>
            <p:nvPr/>
          </p:nvSpPr>
          <p:spPr>
            <a:xfrm>
              <a:off x="4885047" y="4093534"/>
              <a:ext cx="3381529"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Logging &amp; Auditing</a:t>
              </a:r>
            </a:p>
          </p:txBody>
        </p:sp>
      </p:grpSp>
      <p:sp>
        <p:nvSpPr>
          <p:cNvPr id="14" name="TextBox 13"/>
          <p:cNvSpPr txBox="1"/>
          <p:nvPr/>
        </p:nvSpPr>
        <p:spPr>
          <a:xfrm>
            <a:off x="557771" y="2753934"/>
            <a:ext cx="10199984" cy="3896451"/>
          </a:xfrm>
          <a:prstGeom prst="rect">
            <a:avLst/>
          </a:prstGeom>
          <a:noFill/>
        </p:spPr>
        <p:txBody>
          <a:bodyPr wrap="square" lIns="182880" tIns="146304" rIns="182880" bIns="146304" rtlCol="0">
            <a:spAutoFit/>
          </a:bodyPr>
          <a:lstStyle/>
          <a:p>
            <a:r>
              <a:rPr lang="en-GB" dirty="0"/>
              <a:t>The service needs to be operated and managed securely in order to impede, detect or prevent attacks. Good operational security should not require complex, bureaucratic, time consuming or expensive processes.  </a:t>
            </a:r>
          </a:p>
          <a:p>
            <a:endParaRPr lang="en-GB" b="1" dirty="0"/>
          </a:p>
          <a:p>
            <a:r>
              <a:rPr lang="en-GB" b="1" dirty="0"/>
              <a:t>There are four elements to consider:</a:t>
            </a:r>
          </a:p>
          <a:p>
            <a:r>
              <a:rPr lang="en-GB" dirty="0">
                <a:hlinkClick r:id="rId6"/>
              </a:rPr>
              <a:t>Configuration and change management</a:t>
            </a:r>
            <a:r>
              <a:rPr lang="en-GB" dirty="0"/>
              <a:t> – you should ensure that changes to the system have been properly tested and authorised. Changes should not unexpectedly alter security properties</a:t>
            </a:r>
          </a:p>
          <a:p>
            <a:r>
              <a:rPr lang="en-GB" dirty="0">
                <a:hlinkClick r:id="rId7"/>
              </a:rPr>
              <a:t>Vulnerability management</a:t>
            </a:r>
            <a:r>
              <a:rPr lang="en-GB" dirty="0"/>
              <a:t> – you should identify and mitigate security issues in constituent components</a:t>
            </a:r>
          </a:p>
          <a:p>
            <a:r>
              <a:rPr lang="en-GB" dirty="0">
                <a:hlinkClick r:id="rId8"/>
              </a:rPr>
              <a:t>Protective monitoring</a:t>
            </a:r>
            <a:r>
              <a:rPr lang="en-GB" dirty="0"/>
              <a:t> – you should put measures in place to detect attacks and unauthorised activity on the service</a:t>
            </a:r>
          </a:p>
          <a:p>
            <a:r>
              <a:rPr lang="en-GB" dirty="0">
                <a:hlinkClick r:id="rId9"/>
              </a:rPr>
              <a:t>Incident management</a:t>
            </a:r>
            <a:r>
              <a:rPr lang="en-GB" dirty="0"/>
              <a:t> – ensure you can respond to incidents and recover a secure, available service</a:t>
            </a:r>
          </a:p>
        </p:txBody>
      </p:sp>
    </p:spTree>
    <p:extLst>
      <p:ext uri="{BB962C8B-B14F-4D97-AF65-F5344CB8AC3E}">
        <p14:creationId xmlns:p14="http://schemas.microsoft.com/office/powerpoint/2010/main" val="30400456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1902059"/>
          </a:xfrm>
        </p:spPr>
        <p:txBody>
          <a:bodyPr/>
          <a:lstStyle/>
          <a:p>
            <a:endParaRPr lang="en-GB" dirty="0"/>
          </a:p>
          <a:p>
            <a:endParaRPr lang="en-GB" dirty="0"/>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38" name="Group 37"/>
          <p:cNvGrpSpPr/>
          <p:nvPr/>
        </p:nvGrpSpPr>
        <p:grpSpPr>
          <a:xfrm>
            <a:off x="9934829" y="18789"/>
            <a:ext cx="2501646" cy="2717507"/>
            <a:chOff x="404656" y="3653595"/>
            <a:chExt cx="2501646" cy="2717507"/>
          </a:xfrm>
        </p:grpSpPr>
        <p:pic>
          <p:nvPicPr>
            <p:cNvPr id="39" name="Picture 38"/>
            <p:cNvPicPr>
              <a:picLocks noChangeAspect="1"/>
            </p:cNvPicPr>
            <p:nvPr/>
          </p:nvPicPr>
          <p:blipFill rotWithShape="1">
            <a:blip r:embed="rId5"/>
            <a:srcRect b="27520"/>
            <a:stretch/>
          </p:blipFill>
          <p:spPr>
            <a:xfrm>
              <a:off x="1025479" y="4316296"/>
              <a:ext cx="1260000" cy="2054806"/>
            </a:xfrm>
            <a:prstGeom prst="rect">
              <a:avLst/>
            </a:prstGeom>
          </p:spPr>
        </p:pic>
        <p:sp>
          <p:nvSpPr>
            <p:cNvPr id="40" name="TextBox 39"/>
            <p:cNvSpPr txBox="1"/>
            <p:nvPr/>
          </p:nvSpPr>
          <p:spPr>
            <a:xfrm>
              <a:off x="404656" y="3653595"/>
              <a:ext cx="2501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Authentication</a:t>
              </a:r>
            </a:p>
          </p:txBody>
        </p:sp>
      </p:grpSp>
      <p:sp>
        <p:nvSpPr>
          <p:cNvPr id="12" name="Title 2"/>
          <p:cNvSpPr txBox="1">
            <a:spLocks/>
          </p:cNvSpPr>
          <p:nvPr/>
        </p:nvSpPr>
        <p:spPr>
          <a:xfrm>
            <a:off x="274639" y="1048990"/>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dirty="0"/>
              <a:t>6. Personnel Security</a:t>
            </a:r>
          </a:p>
        </p:txBody>
      </p:sp>
      <p:sp>
        <p:nvSpPr>
          <p:cNvPr id="9" name="TextBox 8"/>
          <p:cNvSpPr txBox="1"/>
          <p:nvPr/>
        </p:nvSpPr>
        <p:spPr>
          <a:xfrm>
            <a:off x="557771" y="2753934"/>
            <a:ext cx="10199984" cy="3619452"/>
          </a:xfrm>
          <a:prstGeom prst="rect">
            <a:avLst/>
          </a:prstGeom>
          <a:noFill/>
        </p:spPr>
        <p:txBody>
          <a:bodyPr wrap="square" lIns="182880" tIns="146304" rIns="182880" bIns="146304" rtlCol="0">
            <a:spAutoFit/>
          </a:bodyPr>
          <a:lstStyle/>
          <a:p>
            <a:r>
              <a:rPr lang="en-GB" sz="2400" dirty="0"/>
              <a:t>Where service provider personnel have access to your data and systems you need a high degree of confidence in their trustworthiness. Thorough screening, supported by adequate training, reduces the likelihood of accidental or malicious compromise by service provider personnel. </a:t>
            </a:r>
          </a:p>
          <a:p>
            <a:endParaRPr lang="en-GB" sz="2400" dirty="0"/>
          </a:p>
          <a:p>
            <a:r>
              <a:rPr lang="en-GB" sz="2400" dirty="0"/>
              <a:t>The service provider should subject personnel to security screening and regular security training. Personnel in these roles should understand their responsibilities. Providers should make clear how they screen and manage personnel within privileged roles.</a:t>
            </a:r>
          </a:p>
        </p:txBody>
      </p:sp>
    </p:spTree>
    <p:extLst>
      <p:ext uri="{BB962C8B-B14F-4D97-AF65-F5344CB8AC3E}">
        <p14:creationId xmlns:p14="http://schemas.microsoft.com/office/powerpoint/2010/main" val="42714690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74638" y="1966566"/>
            <a:ext cx="11887200" cy="1902059"/>
          </a:xfrm>
        </p:spPr>
        <p:txBody>
          <a:bodyPr/>
          <a:lstStyle/>
          <a:p>
            <a:endParaRPr lang="en-GB" dirty="0"/>
          </a:p>
          <a:p>
            <a:endParaRPr lang="en-GB" dirty="0"/>
          </a:p>
          <a:p>
            <a:endParaRPr lang="en-GB" dirty="0"/>
          </a:p>
        </p:txBody>
      </p:sp>
      <p:sp>
        <p:nvSpPr>
          <p:cNvPr id="3" name="Title 2"/>
          <p:cNvSpPr>
            <a:spLocks noGrp="1"/>
          </p:cNvSpPr>
          <p:nvPr>
            <p:ph type="title"/>
          </p:nvPr>
        </p:nvSpPr>
        <p:spPr>
          <a:xfrm>
            <a:off x="274639" y="1048990"/>
            <a:ext cx="11889564" cy="917575"/>
          </a:xfrm>
        </p:spPr>
        <p:txBody>
          <a:bodyPr/>
          <a:lstStyle/>
          <a:p>
            <a:r>
              <a:rPr lang="en-GB" dirty="0"/>
              <a:t>7. Secure Development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1" y="400918"/>
            <a:ext cx="1553133" cy="571309"/>
          </a:xfrm>
          <a:prstGeom prst="rect">
            <a:avLst/>
          </a:prstGeom>
        </p:spPr>
      </p:pic>
      <p:pic>
        <p:nvPicPr>
          <p:cNvPr id="37" name="Picture 36"/>
          <p:cNvPicPr>
            <a:picLocks noChangeAspect="1"/>
          </p:cNvPicPr>
          <p:nvPr/>
        </p:nvPicPr>
        <p:blipFill>
          <a:blip r:embed="rId4"/>
          <a:stretch>
            <a:fillRect/>
          </a:stretch>
        </p:blipFill>
        <p:spPr>
          <a:xfrm>
            <a:off x="10466709" y="4753366"/>
            <a:ext cx="2560320" cy="2560320"/>
          </a:xfrm>
          <a:prstGeom prst="rect">
            <a:avLst/>
          </a:prstGeom>
        </p:spPr>
      </p:pic>
      <p:grpSp>
        <p:nvGrpSpPr>
          <p:cNvPr id="9" name="Group 8"/>
          <p:cNvGrpSpPr/>
          <p:nvPr/>
        </p:nvGrpSpPr>
        <p:grpSpPr>
          <a:xfrm>
            <a:off x="9818637" y="184894"/>
            <a:ext cx="2488947" cy="2409616"/>
            <a:chOff x="7022101" y="1266260"/>
            <a:chExt cx="2488947" cy="2409616"/>
          </a:xfrm>
        </p:grpSpPr>
        <p:pic>
          <p:nvPicPr>
            <p:cNvPr id="10" name="Picture 9"/>
            <p:cNvPicPr>
              <a:picLocks noChangeAspect="1"/>
            </p:cNvPicPr>
            <p:nvPr/>
          </p:nvPicPr>
          <p:blipFill>
            <a:blip r:embed="rId5"/>
            <a:stretch>
              <a:fillRect/>
            </a:stretch>
          </p:blipFill>
          <p:spPr>
            <a:xfrm>
              <a:off x="7199723" y="1946353"/>
              <a:ext cx="2133705" cy="1729523"/>
            </a:xfrm>
            <a:prstGeom prst="rect">
              <a:avLst/>
            </a:prstGeom>
          </p:spPr>
        </p:pic>
        <p:sp>
          <p:nvSpPr>
            <p:cNvPr id="12" name="TextBox 11"/>
            <p:cNvSpPr txBox="1"/>
            <p:nvPr/>
          </p:nvSpPr>
          <p:spPr>
            <a:xfrm>
              <a:off x="7022101" y="1266260"/>
              <a:ext cx="2488947"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GB"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Asset Handling</a:t>
              </a:r>
            </a:p>
          </p:txBody>
        </p:sp>
      </p:grpSp>
      <p:sp>
        <p:nvSpPr>
          <p:cNvPr id="13" name="TextBox 12"/>
          <p:cNvSpPr txBox="1"/>
          <p:nvPr/>
        </p:nvSpPr>
        <p:spPr>
          <a:xfrm>
            <a:off x="557771" y="2753934"/>
            <a:ext cx="10199984" cy="1772793"/>
          </a:xfrm>
          <a:prstGeom prst="rect">
            <a:avLst/>
          </a:prstGeom>
          <a:noFill/>
        </p:spPr>
        <p:txBody>
          <a:bodyPr wrap="square" lIns="182880" tIns="146304" rIns="182880" bIns="146304" rtlCol="0">
            <a:spAutoFit/>
          </a:bodyPr>
          <a:lstStyle/>
          <a:p>
            <a:r>
              <a:rPr lang="en-GB" sz="2400" dirty="0"/>
              <a:t>Services should be designed and developed to identify and mitigate threats to their security. Those which aren’t may be vulnerable to security issues which could compromise your data, cause loss of service or enable other malicious activity. </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568483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D492926E-EC08-4AFD-807A-4127C70CFD99}" vid="{4C9C3234-2339-4DAF-A47B-F3F7479B742D}"/>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D492926E-EC08-4AFD-807A-4127C70CFD99}" vid="{448CC406-24DD-4783-95CB-AC7FC09E6033}"/>
    </a:ext>
  </a:extLst>
</a:theme>
</file>

<file path=ppt/theme/theme3.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4.xml><?xml version="1.0" encoding="utf-8"?>
<a:theme xmlns:a="http://schemas.openxmlformats.org/drawingml/2006/main" name="1_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MSVID_Purple269_4x3_2012-08-18">
  <a:themeElements>
    <a:clrScheme name="MSVID Dark final">
      <a:dk1>
        <a:srgbClr val="000000"/>
      </a:dk1>
      <a:lt1>
        <a:srgbClr val="FFFFFF"/>
      </a:lt1>
      <a:dk2>
        <a:srgbClr val="442359"/>
      </a:dk2>
      <a:lt2>
        <a:srgbClr val="F472D0"/>
      </a:lt2>
      <a:accent1>
        <a:srgbClr val="68217A"/>
      </a:accent1>
      <a:accent2>
        <a:srgbClr val="008272"/>
      </a:accent2>
      <a:accent3>
        <a:srgbClr val="0072C6"/>
      </a:accent3>
      <a:accent4>
        <a:srgbClr val="B4009E"/>
      </a:accent4>
      <a:accent5>
        <a:srgbClr val="4668C5"/>
      </a:accent5>
      <a:accent6>
        <a:srgbClr val="9B4F96"/>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01%20-%20The%20Importance%20of%20Security</Template>
  <TotalTime>1258</TotalTime>
  <Words>1697</Words>
  <Application>Microsoft Office PowerPoint</Application>
  <PresentationFormat>Custom</PresentationFormat>
  <Paragraphs>215</Paragraphs>
  <Slides>17</Slides>
  <Notes>15</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17</vt:i4>
      </vt:variant>
    </vt:vector>
  </HeadingPairs>
  <TitlesOfParts>
    <vt:vector size="27" baseType="lpstr">
      <vt:lpstr>Arial</vt:lpstr>
      <vt:lpstr>Consolas</vt:lpstr>
      <vt:lpstr>Segoe UI</vt:lpstr>
      <vt:lpstr>Segoe UI Light</vt:lpstr>
      <vt:lpstr>Wingdings</vt:lpstr>
      <vt:lpstr>WHITE TEMPLATE</vt:lpstr>
      <vt:lpstr>COLOR TEMPLATE</vt:lpstr>
      <vt:lpstr>MS Brand White 16-9_Dec-2013</vt:lpstr>
      <vt:lpstr>1_MS Brand White 16-9_Dec-2013</vt:lpstr>
      <vt:lpstr>MSVID_Purple269_4x3_2012-08-18</vt:lpstr>
      <vt:lpstr>PowerPoint Presentation</vt:lpstr>
      <vt:lpstr>Principal Security Areas</vt:lpstr>
      <vt:lpstr>1. Data in transit protection</vt:lpstr>
      <vt:lpstr>2. Asset Protection &amp; Resilience</vt:lpstr>
      <vt:lpstr>3. Separation Between Users</vt:lpstr>
      <vt:lpstr>4. Governance Framework</vt:lpstr>
      <vt:lpstr>5. Operational Security</vt:lpstr>
      <vt:lpstr>PowerPoint Presentation</vt:lpstr>
      <vt:lpstr>7. Secure Development</vt:lpstr>
      <vt:lpstr>8. Supply Chain Security</vt:lpstr>
      <vt:lpstr>9. Secure User Management</vt:lpstr>
      <vt:lpstr>PowerPoint Presentation</vt:lpstr>
      <vt:lpstr>11. External Interface Protection</vt:lpstr>
      <vt:lpstr>12. Secure Service Administration</vt:lpstr>
      <vt:lpstr>13. Audit Information for Users</vt:lpstr>
      <vt:lpstr>14. Secure use of the Service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Development</dc:title>
  <dc:subject>The Importance of Security</dc:subject>
  <dc:creator>Phil Winstanley</dc:creator>
  <cp:keywords>Cyber, SDL, Security, ALM</cp:keywords>
  <dc:description/>
  <cp:lastModifiedBy>Phil Winstanley</cp:lastModifiedBy>
  <cp:revision>66</cp:revision>
  <dcterms:created xsi:type="dcterms:W3CDTF">2015-08-06T13:51:44Z</dcterms:created>
  <dcterms:modified xsi:type="dcterms:W3CDTF">2017-02-22T15:05:05Z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