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2" r:id="rId3"/>
  </p:sldMasterIdLst>
  <p:notesMasterIdLst>
    <p:notesMasterId r:id="rId42"/>
  </p:notesMasterIdLst>
  <p:sldIdLst>
    <p:sldId id="256" r:id="rId4"/>
    <p:sldId id="258" r:id="rId5"/>
    <p:sldId id="277" r:id="rId6"/>
    <p:sldId id="257" r:id="rId7"/>
    <p:sldId id="288" r:id="rId8"/>
    <p:sldId id="282" r:id="rId9"/>
    <p:sldId id="259" r:id="rId10"/>
    <p:sldId id="298" r:id="rId11"/>
    <p:sldId id="264" r:id="rId12"/>
    <p:sldId id="280" r:id="rId13"/>
    <p:sldId id="290" r:id="rId14"/>
    <p:sldId id="299" r:id="rId15"/>
    <p:sldId id="300" r:id="rId16"/>
    <p:sldId id="279" r:id="rId17"/>
    <p:sldId id="283" r:id="rId18"/>
    <p:sldId id="274" r:id="rId19"/>
    <p:sldId id="278" r:id="rId20"/>
    <p:sldId id="265" r:id="rId21"/>
    <p:sldId id="266" r:id="rId22"/>
    <p:sldId id="263" r:id="rId23"/>
    <p:sldId id="267" r:id="rId24"/>
    <p:sldId id="284" r:id="rId25"/>
    <p:sldId id="268" r:id="rId26"/>
    <p:sldId id="269" r:id="rId27"/>
    <p:sldId id="302" r:id="rId28"/>
    <p:sldId id="303" r:id="rId29"/>
    <p:sldId id="285" r:id="rId30"/>
    <p:sldId id="306" r:id="rId31"/>
    <p:sldId id="307" r:id="rId32"/>
    <p:sldId id="304" r:id="rId33"/>
    <p:sldId id="286" r:id="rId34"/>
    <p:sldId id="291" r:id="rId35"/>
    <p:sldId id="292" r:id="rId36"/>
    <p:sldId id="296" r:id="rId37"/>
    <p:sldId id="293" r:id="rId38"/>
    <p:sldId id="295" r:id="rId39"/>
    <p:sldId id="294" r:id="rId40"/>
    <p:sldId id="30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5884" autoAdjust="0"/>
  </p:normalViewPr>
  <p:slideViewPr>
    <p:cSldViewPr snapToGrid="0">
      <p:cViewPr varScale="1">
        <p:scale>
          <a:sx n="72" d="100"/>
          <a:sy n="72" d="100"/>
        </p:scale>
        <p:origin x="51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13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15T12:15:19.469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AC1511CF-6FB7-42EA-8460-993D4EFCAFEB}" emma:medium="tactile" emma:mode="ink">
          <msink:context xmlns:msink="http://schemas.microsoft.com/ink/2010/main" type="inkDrawing" rotatedBoundingBox="2277,4406 14946,3174 15211,5904 2543,7136" hotPoints="15675,4734 9094,6427 2369,5452 8950,3759" semanticType="enclosure" shapeName="Ellipse"/>
        </emma:interpretation>
      </emma:emma>
    </inkml:annotationXML>
    <inkml:trace contextRef="#ctx0" brushRef="#br0">3922 7915,'37'3,"13"2,23 5,20 8,27 6,26 7,27 0,18-5,20-4,28 1,29 0,32-2,27-3,21-3,11 0,10 1,17-7,18-3,13-10,4-7,-7-8,-2-11,-2-11,1-10,-1-4,-6-7,-14-4,-7-3,-2-10,-5-6,-11-5,-19 1,-21 2,-29 5,-29-1,-32-1,-32-2,-34-5,-33-10,-34-8,-31-6,-31-1,-28 6,-25 7,-27 4,-25 4,-27 0,-28-1,-26 4,-19 9,-22 11,-26 13,-31 15,-35 13,-34 11,-26 9,-18 10,-17 5,-20-1,-21 1,-16-2,-5 1,1 0,0 3,-7 3,-7 1,-5 4,5 6,8 7,12 4,8 6,7 7,10 5,25 6,22 8,23 10,18 19,13 9,13 6,26 7,29 2,29 5,25 8,28 9,30 1,33-3,38-9,40-1,48 2,51-1,53-3,39-8,36-11,29-10,26-9,20-13,8-19,-9-19,-54-15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15T12:15:21.696"/>
    </inkml:context>
    <inkml:brush xml:id="br0">
      <inkml:brushProperty name="width" value="0.025" units="cm"/>
      <inkml:brushProperty name="height" value="0.025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E1AAAC8E-C14F-4DC9-BE15-94AFB65DAD6C}" emma:medium="tactile" emma:mode="ink">
          <msink:context xmlns:msink="http://schemas.microsoft.com/ink/2010/main" type="inkDrawing" rotatedBoundingBox="11354,6756 28335,6200 28461,10063 11480,10619" hotPoints="29121,7972 20151,10155 11057,8566 20027,6382" semanticType="enclosure" shapeName="Ellipse"/>
        </emma:interpretation>
      </emma:emma>
    </inkml:annotationXML>
    <inkml:trace contextRef="#ctx0" brushRef="#br0">27756 8798,'-40'-19,"-15"-6,-53-14,-55-14,-60-15,-54-13,-52-8,-43-5,-41 5,-43 14,-55 23,-60 20,-59 22,-34 19,-20 14,-13 7,-16 4,-9 2,6-1,24-1,30-6,30-1,17 4,18 5,24 11,43 5,46 7,46 9,31 12,33 17,38 17,36 15,41 10,39 6,36 4,32-2,37 0,38-4,37-7,39-2,42 8,44 14,52 11,50 7,49-6,56-5,64-6,61-14,64-13,40-15,32-18,35-20,51-13,56-11,46-15,23-14,13-16,6-21,17-19,6-20,-4-27,-37-25,-47-22,-46-18,-27-7,-30-3,-48 0,-63 8,-74 6,-69 12,-59 11,-55 11,-55 4,-56 0,-48-3,-45-7,-40-9,-36-5,-41-8,-32-1,-29-4,-27 3,14 25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64D2-7D11-411B-ADC2-09291AA6CEEF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0689-316F-4870-938E-2FD004E7D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83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https://docs.microsoft.com/en-gb/azure/storage/storage-table-design-guide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05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31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5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ABEE-72D2-4711-B507-13A06E4388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768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http://sqlmag.com/sql-server-analysis-services/starting-your-modeling-career-analysis-services-tabular-models-part-1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7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0464">
              <a:lnSpc>
                <a:spcPct val="90000"/>
              </a:lnSpc>
              <a:spcAft>
                <a:spcPts val="346"/>
              </a:spcAft>
              <a:defRPr/>
            </a:pPr>
            <a:endParaRPr lang="en-US" b="1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2/15/2017 10:28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961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3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2/15/2017 10:28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98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https://docs.microsoft.com/en-gb/azure/storage/storage-table-design-guide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https://docs.microsoft.com/en-gb/azure/storage/storage-scalability-targets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9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https://docs.microsoft.com/en-gb/azure/storage/storage-table-design-guide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https://docs.microsoft.com/en-gb/azure/storage/storage-scalability-targets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70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https://docs.microsoft.com/en-us/azure/sql-database/sql-database-scale-up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00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https://docs.microsoft.com/en-us/azure/sql-database/sql-database-elastic-pool</a:t>
            </a:r>
          </a:p>
          <a:p>
            <a:r>
              <a:rPr lang="en-GB" dirty="0"/>
              <a:t>https://docs.microsoft.com/en-us/azure/sql-database/sql-database-elastic-pool-guidance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02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571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https://docs.microsoft.com/en-us/azure/sql-database/sql-database-geo-replication-overview </a:t>
            </a:r>
          </a:p>
          <a:p>
            <a:r>
              <a:rPr lang="en-GB" dirty="0"/>
              <a:t>https://docs.microsoft.com/en-us/azure/sql-database/sql-database-designing-cloud-solutions-for-disaster-recovery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2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https://docs.microsoft.com/en-us/azure/sql-data-warehouse/sql-data-warehouse-overview-what-is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0689-316F-4870-938E-2FD004E7DFA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8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49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9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124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1" indent="0">
              <a:buNone/>
              <a:defRPr/>
            </a:lvl3pPr>
            <a:lvl4pPr marL="448179" indent="0">
              <a:buNone/>
              <a:defRPr/>
            </a:lvl4pPr>
            <a:lvl5pPr marL="67227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281786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33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61379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406897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02773" y="1904878"/>
            <a:ext cx="5134767" cy="4480254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48213" y="6034000"/>
            <a:ext cx="1648360" cy="353933"/>
            <a:chOff x="457200" y="1643393"/>
            <a:chExt cx="4492753" cy="9645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533227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61379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406897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852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48213" y="6034000"/>
            <a:ext cx="1648360" cy="353933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897" y="1904878"/>
            <a:ext cx="5016509" cy="44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7440638" y="0"/>
            <a:ext cx="475136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627522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48525" y="6034000"/>
            <a:ext cx="1648360" cy="353933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9261" y="2238022"/>
            <a:ext cx="3925194" cy="34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6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7440638" y="0"/>
            <a:ext cx="475136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627522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48525" y="6034000"/>
            <a:ext cx="1648360" cy="353933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2608" y="2191989"/>
            <a:ext cx="3876847" cy="34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353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20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74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12269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2562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1918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923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74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2964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78154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9AB3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24047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54551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487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1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21858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3175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95980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49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3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53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094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7384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2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481915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1680485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48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49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4293469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24" y="6041178"/>
            <a:ext cx="1613565" cy="3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2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2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8212" y="470070"/>
            <a:ext cx="2060658" cy="393703"/>
          </a:xfrm>
          <a:prstGeom prst="rect">
            <a:avLst/>
          </a:prstGeom>
          <a:noFill/>
          <a:ln w="6350" cap="sq">
            <a:solidFill>
              <a:schemeClr val="tx1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75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chemeClr val="tx1"/>
                    </a:gs>
                    <a:gs pos="43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8212" y="863774"/>
            <a:ext cx="2060658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75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chemeClr val="tx1"/>
                    </a:gs>
                    <a:gs pos="43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</p:spTree>
    <p:extLst>
      <p:ext uri="{BB962C8B-B14F-4D97-AF65-F5344CB8AC3E}">
        <p14:creationId xmlns:p14="http://schemas.microsoft.com/office/powerpoint/2010/main" val="770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3523" cy="185801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1" indent="0">
              <a:buNone/>
              <a:defRPr/>
            </a:lvl3pPr>
            <a:lvl4pPr marL="448021" indent="0">
              <a:buNone/>
              <a:defRPr/>
            </a:lvl4pPr>
            <a:lvl5pPr marL="67203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9118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9"/>
            <a:ext cx="11653523" cy="1890133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224011" indent="0">
              <a:buNone/>
              <a:defRPr sz="1800">
                <a:solidFill>
                  <a:schemeClr val="bg1"/>
                </a:solidFill>
              </a:defRPr>
            </a:lvl3pPr>
            <a:lvl4pPr marL="448021" indent="0">
              <a:buNone/>
              <a:defRPr sz="1600">
                <a:solidFill>
                  <a:schemeClr val="bg1"/>
                </a:solidFill>
              </a:defRPr>
            </a:lvl4pPr>
            <a:lvl5pPr marL="672032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74063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740663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8"/>
            <a:ext cx="11653523" cy="1854686"/>
          </a:xfrm>
        </p:spPr>
        <p:txBody>
          <a:bodyPr>
            <a:spAutoFit/>
          </a:bodyPr>
          <a:lstStyle>
            <a:lvl1pPr>
              <a:defRPr sz="352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76150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5"/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5"/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571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2377940"/>
          </a:xfrm>
        </p:spPr>
        <p:txBody>
          <a:bodyPr wrap="square">
            <a:spAutoFit/>
          </a:bodyPr>
          <a:lstStyle>
            <a:lvl1pPr marL="281569" indent="-28156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5"/>
            </a:lvl1pPr>
            <a:lvl2pPr marL="520502" indent="-228513">
              <a:defRPr sz="2353"/>
            </a:lvl2pPr>
            <a:lvl3pPr marL="685539" indent="-165038">
              <a:tabLst/>
              <a:defRPr sz="1961"/>
            </a:lvl3pPr>
            <a:lvl4pPr marL="863271" indent="-177733">
              <a:defRPr/>
            </a:lvl4pPr>
            <a:lvl5pPr marL="1028308" indent="-1650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569" indent="-28156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5"/>
            </a:lvl1pPr>
            <a:lvl2pPr marL="520502" indent="-228513">
              <a:defRPr sz="2353"/>
            </a:lvl2pPr>
            <a:lvl3pPr marL="685539" indent="-165038">
              <a:tabLst/>
              <a:defRPr sz="1961"/>
            </a:lvl3pPr>
            <a:lvl4pPr marL="863271" indent="-177733">
              <a:defRPr/>
            </a:lvl4pPr>
            <a:lvl5pPr marL="1028308" indent="-1650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280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045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130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1" y="964751"/>
            <a:ext cx="11655840" cy="683264"/>
          </a:xfrm>
        </p:spPr>
        <p:txBody>
          <a:bodyPr/>
          <a:lstStyle>
            <a:lvl1pPr marL="0" indent="0" algn="l" defTabSz="9140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95756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1" y="1625151"/>
            <a:ext cx="11655840" cy="683264"/>
          </a:xfrm>
        </p:spPr>
        <p:txBody>
          <a:bodyPr/>
          <a:lstStyle>
            <a:lvl1pPr marL="0" indent="0" algn="l" defTabSz="9140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82264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4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01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4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496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860466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1199202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6087813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281371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35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311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52247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04565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58641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" tIns="45708" rIns="4570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813947"/>
          </a:xfrm>
        </p:spPr>
        <p:txBody>
          <a:bodyPr/>
          <a:lstStyle>
            <a:lvl1pPr marL="0" indent="0">
              <a:buNone/>
              <a:defRPr sz="3233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59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86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20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989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2409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1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34" tIns="143387" rIns="179234" bIns="143387" numCol="1" anchor="t" anchorCtr="0" compatLnSpc="1">
            <a:prstTxWarp prst="textNoShape">
              <a:avLst/>
            </a:prstTxWarp>
            <a:spAutoFit/>
          </a:bodyPr>
          <a:lstStyle/>
          <a:p>
            <a:pPr defTabSz="913573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0202" y="3083655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232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1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680" indent="-284680">
              <a:buClr>
                <a:schemeClr val="tx1"/>
              </a:buClr>
              <a:buSzPct val="90000"/>
              <a:buFont typeface="Arial" pitchFamily="34" charset="0"/>
              <a:buChar char="•"/>
              <a:defRPr sz="35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27" indent="-275348">
              <a:buClr>
                <a:schemeClr val="tx1"/>
              </a:buClr>
              <a:buSzPct val="90000"/>
              <a:buFont typeface="Arial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707" indent="-28468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718" indent="-224011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727" indent="-224011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5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1421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0" y="6325187"/>
            <a:ext cx="12192000" cy="532814"/>
          </a:xfrm>
          <a:prstGeom prst="rect">
            <a:avLst/>
          </a:prstGeom>
          <a:solidFill>
            <a:srgbClr val="409AE1"/>
          </a:solidFill>
          <a:ln w="28575"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R="0" lvl="0" indent="0" defTabSz="9322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0" cap="none" spc="0" normalizeH="0" baseline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6" name="Freeform 539"/>
          <p:cNvSpPr>
            <a:spLocks noChangeAspect="1"/>
          </p:cNvSpPr>
          <p:nvPr userDrawn="1"/>
        </p:nvSpPr>
        <p:spPr bwMode="auto">
          <a:xfrm>
            <a:off x="9303797" y="5959092"/>
            <a:ext cx="1968055" cy="1082010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409AE1"/>
          </a:solidFill>
          <a:ln w="28575">
            <a:noFill/>
          </a:ln>
          <a:ex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2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38575" y="6216162"/>
            <a:ext cx="1824626" cy="773723"/>
            <a:chOff x="4494770" y="2621197"/>
            <a:chExt cx="3127126" cy="132604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94770" y="3400845"/>
              <a:ext cx="457856" cy="62986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889641" y="3331803"/>
              <a:ext cx="540222" cy="245886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726775" y="3077438"/>
              <a:ext cx="895121" cy="24588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892717" y="3505013"/>
              <a:ext cx="208337" cy="208337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965393" y="3268818"/>
              <a:ext cx="64197" cy="213182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077386" y="3609182"/>
              <a:ext cx="186534" cy="185323"/>
            </a:xfrm>
            <a:custGeom>
              <a:avLst/>
              <a:gdLst>
                <a:gd name="T0" fmla="*/ 154 w 308"/>
                <a:gd name="T1" fmla="*/ 306 h 306"/>
                <a:gd name="T2" fmla="*/ 124 w 308"/>
                <a:gd name="T3" fmla="*/ 304 h 306"/>
                <a:gd name="T4" fmla="*/ 94 w 308"/>
                <a:gd name="T5" fmla="*/ 294 h 306"/>
                <a:gd name="T6" fmla="*/ 68 w 308"/>
                <a:gd name="T7" fmla="*/ 280 h 306"/>
                <a:gd name="T8" fmla="*/ 46 w 308"/>
                <a:gd name="T9" fmla="*/ 262 h 306"/>
                <a:gd name="T10" fmla="*/ 26 w 308"/>
                <a:gd name="T11" fmla="*/ 240 h 306"/>
                <a:gd name="T12" fmla="*/ 12 w 308"/>
                <a:gd name="T13" fmla="*/ 212 h 306"/>
                <a:gd name="T14" fmla="*/ 4 w 308"/>
                <a:gd name="T15" fmla="*/ 184 h 306"/>
                <a:gd name="T16" fmla="*/ 0 w 308"/>
                <a:gd name="T17" fmla="*/ 154 h 306"/>
                <a:gd name="T18" fmla="*/ 2 w 308"/>
                <a:gd name="T19" fmla="*/ 138 h 306"/>
                <a:gd name="T20" fmla="*/ 8 w 308"/>
                <a:gd name="T21" fmla="*/ 108 h 306"/>
                <a:gd name="T22" fmla="*/ 20 w 308"/>
                <a:gd name="T23" fmla="*/ 80 h 306"/>
                <a:gd name="T24" fmla="*/ 36 w 308"/>
                <a:gd name="T25" fmla="*/ 56 h 306"/>
                <a:gd name="T26" fmla="*/ 56 w 308"/>
                <a:gd name="T27" fmla="*/ 34 h 306"/>
                <a:gd name="T28" fmla="*/ 82 w 308"/>
                <a:gd name="T29" fmla="*/ 18 h 306"/>
                <a:gd name="T30" fmla="*/ 108 w 308"/>
                <a:gd name="T31" fmla="*/ 6 h 306"/>
                <a:gd name="T32" fmla="*/ 138 w 308"/>
                <a:gd name="T33" fmla="*/ 0 h 306"/>
                <a:gd name="T34" fmla="*/ 154 w 308"/>
                <a:gd name="T35" fmla="*/ 0 h 306"/>
                <a:gd name="T36" fmla="*/ 186 w 308"/>
                <a:gd name="T37" fmla="*/ 2 h 306"/>
                <a:gd name="T38" fmla="*/ 214 w 308"/>
                <a:gd name="T39" fmla="*/ 12 h 306"/>
                <a:gd name="T40" fmla="*/ 240 w 308"/>
                <a:gd name="T41" fmla="*/ 26 h 306"/>
                <a:gd name="T42" fmla="*/ 262 w 308"/>
                <a:gd name="T43" fmla="*/ 44 h 306"/>
                <a:gd name="T44" fmla="*/ 282 w 308"/>
                <a:gd name="T45" fmla="*/ 68 h 306"/>
                <a:gd name="T46" fmla="*/ 296 w 308"/>
                <a:gd name="T47" fmla="*/ 94 h 306"/>
                <a:gd name="T48" fmla="*/ 304 w 308"/>
                <a:gd name="T49" fmla="*/ 122 h 306"/>
                <a:gd name="T50" fmla="*/ 308 w 308"/>
                <a:gd name="T51" fmla="*/ 154 h 306"/>
                <a:gd name="T52" fmla="*/ 308 w 308"/>
                <a:gd name="T53" fmla="*/ 168 h 306"/>
                <a:gd name="T54" fmla="*/ 302 w 308"/>
                <a:gd name="T55" fmla="*/ 198 h 306"/>
                <a:gd name="T56" fmla="*/ 290 w 308"/>
                <a:gd name="T57" fmla="*/ 226 h 306"/>
                <a:gd name="T58" fmla="*/ 272 w 308"/>
                <a:gd name="T59" fmla="*/ 250 h 306"/>
                <a:gd name="T60" fmla="*/ 252 w 308"/>
                <a:gd name="T61" fmla="*/ 272 h 306"/>
                <a:gd name="T62" fmla="*/ 228 w 308"/>
                <a:gd name="T63" fmla="*/ 288 h 306"/>
                <a:gd name="T64" fmla="*/ 200 w 308"/>
                <a:gd name="T65" fmla="*/ 300 h 306"/>
                <a:gd name="T66" fmla="*/ 170 w 308"/>
                <a:gd name="T67" fmla="*/ 306 h 306"/>
                <a:gd name="T68" fmla="*/ 154 w 308"/>
                <a:gd name="T69" fmla="*/ 306 h 306"/>
                <a:gd name="T70" fmla="*/ 154 w 308"/>
                <a:gd name="T71" fmla="*/ 104 h 306"/>
                <a:gd name="T72" fmla="*/ 136 w 308"/>
                <a:gd name="T73" fmla="*/ 108 h 306"/>
                <a:gd name="T74" fmla="*/ 120 w 308"/>
                <a:gd name="T75" fmla="*/ 118 h 306"/>
                <a:gd name="T76" fmla="*/ 110 w 308"/>
                <a:gd name="T77" fmla="*/ 134 h 306"/>
                <a:gd name="T78" fmla="*/ 106 w 308"/>
                <a:gd name="T79" fmla="*/ 154 h 306"/>
                <a:gd name="T80" fmla="*/ 106 w 308"/>
                <a:gd name="T81" fmla="*/ 164 h 306"/>
                <a:gd name="T82" fmla="*/ 114 w 308"/>
                <a:gd name="T83" fmla="*/ 180 h 306"/>
                <a:gd name="T84" fmla="*/ 128 w 308"/>
                <a:gd name="T85" fmla="*/ 194 h 306"/>
                <a:gd name="T86" fmla="*/ 144 w 308"/>
                <a:gd name="T87" fmla="*/ 200 h 306"/>
                <a:gd name="T88" fmla="*/ 154 w 308"/>
                <a:gd name="T89" fmla="*/ 202 h 306"/>
                <a:gd name="T90" fmla="*/ 174 w 308"/>
                <a:gd name="T91" fmla="*/ 198 h 306"/>
                <a:gd name="T92" fmla="*/ 188 w 308"/>
                <a:gd name="T93" fmla="*/ 188 h 306"/>
                <a:gd name="T94" fmla="*/ 200 w 308"/>
                <a:gd name="T95" fmla="*/ 172 h 306"/>
                <a:gd name="T96" fmla="*/ 202 w 308"/>
                <a:gd name="T97" fmla="*/ 154 h 306"/>
                <a:gd name="T98" fmla="*/ 202 w 308"/>
                <a:gd name="T99" fmla="*/ 144 h 306"/>
                <a:gd name="T100" fmla="*/ 194 w 308"/>
                <a:gd name="T101" fmla="*/ 126 h 306"/>
                <a:gd name="T102" fmla="*/ 182 w 308"/>
                <a:gd name="T103" fmla="*/ 112 h 306"/>
                <a:gd name="T104" fmla="*/ 164 w 308"/>
                <a:gd name="T105" fmla="*/ 106 h 306"/>
                <a:gd name="T106" fmla="*/ 154 w 308"/>
                <a:gd name="T107" fmla="*/ 1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4" y="304"/>
                  </a:lnTo>
                  <a:lnTo>
                    <a:pt x="108" y="300"/>
                  </a:lnTo>
                  <a:lnTo>
                    <a:pt x="94" y="294"/>
                  </a:lnTo>
                  <a:lnTo>
                    <a:pt x="82" y="288"/>
                  </a:lnTo>
                  <a:lnTo>
                    <a:pt x="68" y="280"/>
                  </a:lnTo>
                  <a:lnTo>
                    <a:pt x="56" y="272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40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20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6" y="2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8" y="18"/>
                  </a:lnTo>
                  <a:lnTo>
                    <a:pt x="240" y="26"/>
                  </a:lnTo>
                  <a:lnTo>
                    <a:pt x="252" y="34"/>
                  </a:lnTo>
                  <a:lnTo>
                    <a:pt x="262" y="44"/>
                  </a:lnTo>
                  <a:lnTo>
                    <a:pt x="272" y="56"/>
                  </a:lnTo>
                  <a:lnTo>
                    <a:pt x="282" y="68"/>
                  </a:lnTo>
                  <a:lnTo>
                    <a:pt x="290" y="80"/>
                  </a:lnTo>
                  <a:lnTo>
                    <a:pt x="296" y="94"/>
                  </a:lnTo>
                  <a:lnTo>
                    <a:pt x="302" y="108"/>
                  </a:lnTo>
                  <a:lnTo>
                    <a:pt x="304" y="122"/>
                  </a:lnTo>
                  <a:lnTo>
                    <a:pt x="308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8" y="168"/>
                  </a:lnTo>
                  <a:lnTo>
                    <a:pt x="304" y="184"/>
                  </a:lnTo>
                  <a:lnTo>
                    <a:pt x="302" y="198"/>
                  </a:lnTo>
                  <a:lnTo>
                    <a:pt x="296" y="212"/>
                  </a:lnTo>
                  <a:lnTo>
                    <a:pt x="290" y="226"/>
                  </a:lnTo>
                  <a:lnTo>
                    <a:pt x="282" y="240"/>
                  </a:lnTo>
                  <a:lnTo>
                    <a:pt x="272" y="250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0"/>
                  </a:lnTo>
                  <a:lnTo>
                    <a:pt x="228" y="288"/>
                  </a:lnTo>
                  <a:lnTo>
                    <a:pt x="214" y="294"/>
                  </a:lnTo>
                  <a:lnTo>
                    <a:pt x="200" y="300"/>
                  </a:lnTo>
                  <a:lnTo>
                    <a:pt x="186" y="304"/>
                  </a:lnTo>
                  <a:lnTo>
                    <a:pt x="170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6" y="108"/>
                  </a:lnTo>
                  <a:lnTo>
                    <a:pt x="128" y="112"/>
                  </a:lnTo>
                  <a:lnTo>
                    <a:pt x="120" y="118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4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8" y="194"/>
                  </a:lnTo>
                  <a:lnTo>
                    <a:pt x="136" y="198"/>
                  </a:lnTo>
                  <a:lnTo>
                    <a:pt x="144" y="200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0"/>
                  </a:lnTo>
                  <a:lnTo>
                    <a:pt x="174" y="198"/>
                  </a:lnTo>
                  <a:lnTo>
                    <a:pt x="182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200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200" y="134"/>
                  </a:lnTo>
                  <a:lnTo>
                    <a:pt x="194" y="126"/>
                  </a:lnTo>
                  <a:lnTo>
                    <a:pt x="188" y="118"/>
                  </a:lnTo>
                  <a:lnTo>
                    <a:pt x="182" y="112"/>
                  </a:lnTo>
                  <a:lnTo>
                    <a:pt x="174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250039" y="2854566"/>
              <a:ext cx="186534" cy="186534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13104" y="2621197"/>
              <a:ext cx="1326042" cy="1326043"/>
              <a:chOff x="5413104" y="2598477"/>
              <a:chExt cx="1326042" cy="1326043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5642613" y="3166154"/>
                <a:ext cx="838193" cy="391237"/>
              </a:xfrm>
              <a:custGeom>
                <a:avLst/>
                <a:gdLst>
                  <a:gd name="T0" fmla="*/ 1228 w 1384"/>
                  <a:gd name="T1" fmla="*/ 646 h 646"/>
                  <a:gd name="T2" fmla="*/ 1198 w 1384"/>
                  <a:gd name="T3" fmla="*/ 636 h 646"/>
                  <a:gd name="T4" fmla="*/ 1178 w 1384"/>
                  <a:gd name="T5" fmla="*/ 614 h 646"/>
                  <a:gd name="T6" fmla="*/ 1174 w 1384"/>
                  <a:gd name="T7" fmla="*/ 106 h 646"/>
                  <a:gd name="T8" fmla="*/ 1118 w 1384"/>
                  <a:gd name="T9" fmla="*/ 594 h 646"/>
                  <a:gd name="T10" fmla="*/ 1108 w 1384"/>
                  <a:gd name="T11" fmla="*/ 622 h 646"/>
                  <a:gd name="T12" fmla="*/ 1086 w 1384"/>
                  <a:gd name="T13" fmla="*/ 642 h 646"/>
                  <a:gd name="T14" fmla="*/ 824 w 1384"/>
                  <a:gd name="T15" fmla="*/ 646 h 646"/>
                  <a:gd name="T16" fmla="*/ 804 w 1384"/>
                  <a:gd name="T17" fmla="*/ 642 h 646"/>
                  <a:gd name="T18" fmla="*/ 780 w 1384"/>
                  <a:gd name="T19" fmla="*/ 622 h 646"/>
                  <a:gd name="T20" fmla="*/ 772 w 1384"/>
                  <a:gd name="T21" fmla="*/ 594 h 646"/>
                  <a:gd name="T22" fmla="*/ 714 w 1384"/>
                  <a:gd name="T23" fmla="*/ 594 h 646"/>
                  <a:gd name="T24" fmla="*/ 710 w 1384"/>
                  <a:gd name="T25" fmla="*/ 614 h 646"/>
                  <a:gd name="T26" fmla="*/ 690 w 1384"/>
                  <a:gd name="T27" fmla="*/ 636 h 646"/>
                  <a:gd name="T28" fmla="*/ 662 w 1384"/>
                  <a:gd name="T29" fmla="*/ 646 h 646"/>
                  <a:gd name="T30" fmla="*/ 410 w 1384"/>
                  <a:gd name="T31" fmla="*/ 644 h 646"/>
                  <a:gd name="T32" fmla="*/ 384 w 1384"/>
                  <a:gd name="T33" fmla="*/ 630 h 646"/>
                  <a:gd name="T34" fmla="*/ 368 w 1384"/>
                  <a:gd name="T35" fmla="*/ 604 h 646"/>
                  <a:gd name="T36" fmla="*/ 310 w 1384"/>
                  <a:gd name="T37" fmla="*/ 322 h 646"/>
                  <a:gd name="T38" fmla="*/ 310 w 1384"/>
                  <a:gd name="T39" fmla="*/ 604 h 646"/>
                  <a:gd name="T40" fmla="*/ 296 w 1384"/>
                  <a:gd name="T41" fmla="*/ 630 h 646"/>
                  <a:gd name="T42" fmla="*/ 268 w 1384"/>
                  <a:gd name="T43" fmla="*/ 644 h 646"/>
                  <a:gd name="T44" fmla="*/ 52 w 1384"/>
                  <a:gd name="T45" fmla="*/ 646 h 646"/>
                  <a:gd name="T46" fmla="*/ 24 w 1384"/>
                  <a:gd name="T47" fmla="*/ 636 h 646"/>
                  <a:gd name="T48" fmla="*/ 4 w 1384"/>
                  <a:gd name="T49" fmla="*/ 614 h 646"/>
                  <a:gd name="T50" fmla="*/ 0 w 1384"/>
                  <a:gd name="T51" fmla="*/ 594 h 646"/>
                  <a:gd name="T52" fmla="*/ 10 w 1384"/>
                  <a:gd name="T53" fmla="*/ 564 h 646"/>
                  <a:gd name="T54" fmla="*/ 32 w 1384"/>
                  <a:gd name="T55" fmla="*/ 544 h 646"/>
                  <a:gd name="T56" fmla="*/ 206 w 1384"/>
                  <a:gd name="T57" fmla="*/ 540 h 646"/>
                  <a:gd name="T58" fmla="*/ 208 w 1384"/>
                  <a:gd name="T59" fmla="*/ 278 h 646"/>
                  <a:gd name="T60" fmla="*/ 228 w 1384"/>
                  <a:gd name="T61" fmla="*/ 240 h 646"/>
                  <a:gd name="T62" fmla="*/ 266 w 1384"/>
                  <a:gd name="T63" fmla="*/ 218 h 646"/>
                  <a:gd name="T64" fmla="*/ 398 w 1384"/>
                  <a:gd name="T65" fmla="*/ 218 h 646"/>
                  <a:gd name="T66" fmla="*/ 440 w 1384"/>
                  <a:gd name="T67" fmla="*/ 230 h 646"/>
                  <a:gd name="T68" fmla="*/ 466 w 1384"/>
                  <a:gd name="T69" fmla="*/ 264 h 646"/>
                  <a:gd name="T70" fmla="*/ 472 w 1384"/>
                  <a:gd name="T71" fmla="*/ 540 h 646"/>
                  <a:gd name="T72" fmla="*/ 608 w 1384"/>
                  <a:gd name="T73" fmla="*/ 152 h 646"/>
                  <a:gd name="T74" fmla="*/ 622 w 1384"/>
                  <a:gd name="T75" fmla="*/ 110 h 646"/>
                  <a:gd name="T76" fmla="*/ 654 w 1384"/>
                  <a:gd name="T77" fmla="*/ 82 h 646"/>
                  <a:gd name="T78" fmla="*/ 800 w 1384"/>
                  <a:gd name="T79" fmla="*/ 76 h 646"/>
                  <a:gd name="T80" fmla="*/ 830 w 1384"/>
                  <a:gd name="T81" fmla="*/ 82 h 646"/>
                  <a:gd name="T82" fmla="*/ 864 w 1384"/>
                  <a:gd name="T83" fmla="*/ 110 h 646"/>
                  <a:gd name="T84" fmla="*/ 876 w 1384"/>
                  <a:gd name="T85" fmla="*/ 152 h 646"/>
                  <a:gd name="T86" fmla="*/ 1012 w 1384"/>
                  <a:gd name="T87" fmla="*/ 76 h 646"/>
                  <a:gd name="T88" fmla="*/ 1018 w 1384"/>
                  <a:gd name="T89" fmla="*/ 46 h 646"/>
                  <a:gd name="T90" fmla="*/ 1046 w 1384"/>
                  <a:gd name="T91" fmla="*/ 12 h 646"/>
                  <a:gd name="T92" fmla="*/ 1088 w 1384"/>
                  <a:gd name="T93" fmla="*/ 0 h 646"/>
                  <a:gd name="T94" fmla="*/ 1220 w 1384"/>
                  <a:gd name="T95" fmla="*/ 2 h 646"/>
                  <a:gd name="T96" fmla="*/ 1258 w 1384"/>
                  <a:gd name="T97" fmla="*/ 22 h 646"/>
                  <a:gd name="T98" fmla="*/ 1278 w 1384"/>
                  <a:gd name="T99" fmla="*/ 60 h 646"/>
                  <a:gd name="T100" fmla="*/ 1332 w 1384"/>
                  <a:gd name="T101" fmla="*/ 540 h 646"/>
                  <a:gd name="T102" fmla="*/ 1352 w 1384"/>
                  <a:gd name="T103" fmla="*/ 544 h 646"/>
                  <a:gd name="T104" fmla="*/ 1376 w 1384"/>
                  <a:gd name="T105" fmla="*/ 564 h 646"/>
                  <a:gd name="T106" fmla="*/ 1384 w 1384"/>
                  <a:gd name="T107" fmla="*/ 594 h 646"/>
                  <a:gd name="T108" fmla="*/ 1380 w 1384"/>
                  <a:gd name="T109" fmla="*/ 614 h 646"/>
                  <a:gd name="T110" fmla="*/ 1362 w 1384"/>
                  <a:gd name="T111" fmla="*/ 636 h 646"/>
                  <a:gd name="T112" fmla="*/ 1332 w 1384"/>
                  <a:gd name="T113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4" h="646">
                    <a:moveTo>
                      <a:pt x="1332" y="646"/>
                    </a:moveTo>
                    <a:lnTo>
                      <a:pt x="1228" y="646"/>
                    </a:lnTo>
                    <a:lnTo>
                      <a:pt x="1228" y="646"/>
                    </a:lnTo>
                    <a:lnTo>
                      <a:pt x="1216" y="644"/>
                    </a:lnTo>
                    <a:lnTo>
                      <a:pt x="1206" y="642"/>
                    </a:lnTo>
                    <a:lnTo>
                      <a:pt x="1198" y="636"/>
                    </a:lnTo>
                    <a:lnTo>
                      <a:pt x="1190" y="630"/>
                    </a:lnTo>
                    <a:lnTo>
                      <a:pt x="1184" y="622"/>
                    </a:lnTo>
                    <a:lnTo>
                      <a:pt x="1178" y="614"/>
                    </a:lnTo>
                    <a:lnTo>
                      <a:pt x="1176" y="604"/>
                    </a:lnTo>
                    <a:lnTo>
                      <a:pt x="1174" y="594"/>
                    </a:lnTo>
                    <a:lnTo>
                      <a:pt x="1174" y="106"/>
                    </a:lnTo>
                    <a:lnTo>
                      <a:pt x="1118" y="106"/>
                    </a:lnTo>
                    <a:lnTo>
                      <a:pt x="1118" y="594"/>
                    </a:lnTo>
                    <a:lnTo>
                      <a:pt x="1118" y="594"/>
                    </a:lnTo>
                    <a:lnTo>
                      <a:pt x="1116" y="604"/>
                    </a:lnTo>
                    <a:lnTo>
                      <a:pt x="1114" y="614"/>
                    </a:lnTo>
                    <a:lnTo>
                      <a:pt x="1108" y="622"/>
                    </a:lnTo>
                    <a:lnTo>
                      <a:pt x="1102" y="630"/>
                    </a:lnTo>
                    <a:lnTo>
                      <a:pt x="1094" y="636"/>
                    </a:lnTo>
                    <a:lnTo>
                      <a:pt x="1086" y="642"/>
                    </a:lnTo>
                    <a:lnTo>
                      <a:pt x="1076" y="644"/>
                    </a:lnTo>
                    <a:lnTo>
                      <a:pt x="1064" y="646"/>
                    </a:lnTo>
                    <a:lnTo>
                      <a:pt x="824" y="646"/>
                    </a:lnTo>
                    <a:lnTo>
                      <a:pt x="824" y="646"/>
                    </a:lnTo>
                    <a:lnTo>
                      <a:pt x="814" y="644"/>
                    </a:lnTo>
                    <a:lnTo>
                      <a:pt x="804" y="642"/>
                    </a:lnTo>
                    <a:lnTo>
                      <a:pt x="794" y="636"/>
                    </a:lnTo>
                    <a:lnTo>
                      <a:pt x="786" y="630"/>
                    </a:lnTo>
                    <a:lnTo>
                      <a:pt x="780" y="622"/>
                    </a:lnTo>
                    <a:lnTo>
                      <a:pt x="776" y="614"/>
                    </a:lnTo>
                    <a:lnTo>
                      <a:pt x="772" y="604"/>
                    </a:lnTo>
                    <a:lnTo>
                      <a:pt x="772" y="594"/>
                    </a:lnTo>
                    <a:lnTo>
                      <a:pt x="772" y="182"/>
                    </a:lnTo>
                    <a:lnTo>
                      <a:pt x="714" y="182"/>
                    </a:lnTo>
                    <a:lnTo>
                      <a:pt x="714" y="594"/>
                    </a:lnTo>
                    <a:lnTo>
                      <a:pt x="714" y="594"/>
                    </a:lnTo>
                    <a:lnTo>
                      <a:pt x="712" y="604"/>
                    </a:lnTo>
                    <a:lnTo>
                      <a:pt x="710" y="614"/>
                    </a:lnTo>
                    <a:lnTo>
                      <a:pt x="706" y="622"/>
                    </a:lnTo>
                    <a:lnTo>
                      <a:pt x="698" y="630"/>
                    </a:lnTo>
                    <a:lnTo>
                      <a:pt x="690" y="636"/>
                    </a:lnTo>
                    <a:lnTo>
                      <a:pt x="682" y="642"/>
                    </a:lnTo>
                    <a:lnTo>
                      <a:pt x="672" y="644"/>
                    </a:lnTo>
                    <a:lnTo>
                      <a:pt x="662" y="646"/>
                    </a:lnTo>
                    <a:lnTo>
                      <a:pt x="420" y="646"/>
                    </a:lnTo>
                    <a:lnTo>
                      <a:pt x="420" y="646"/>
                    </a:lnTo>
                    <a:lnTo>
                      <a:pt x="410" y="644"/>
                    </a:lnTo>
                    <a:lnTo>
                      <a:pt x="400" y="642"/>
                    </a:lnTo>
                    <a:lnTo>
                      <a:pt x="390" y="636"/>
                    </a:lnTo>
                    <a:lnTo>
                      <a:pt x="384" y="630"/>
                    </a:lnTo>
                    <a:lnTo>
                      <a:pt x="376" y="622"/>
                    </a:lnTo>
                    <a:lnTo>
                      <a:pt x="372" y="614"/>
                    </a:lnTo>
                    <a:lnTo>
                      <a:pt x="368" y="604"/>
                    </a:lnTo>
                    <a:lnTo>
                      <a:pt x="368" y="594"/>
                    </a:lnTo>
                    <a:lnTo>
                      <a:pt x="368" y="322"/>
                    </a:lnTo>
                    <a:lnTo>
                      <a:pt x="310" y="322"/>
                    </a:lnTo>
                    <a:lnTo>
                      <a:pt x="310" y="594"/>
                    </a:lnTo>
                    <a:lnTo>
                      <a:pt x="310" y="594"/>
                    </a:lnTo>
                    <a:lnTo>
                      <a:pt x="310" y="604"/>
                    </a:lnTo>
                    <a:lnTo>
                      <a:pt x="306" y="614"/>
                    </a:lnTo>
                    <a:lnTo>
                      <a:pt x="302" y="622"/>
                    </a:lnTo>
                    <a:lnTo>
                      <a:pt x="296" y="630"/>
                    </a:lnTo>
                    <a:lnTo>
                      <a:pt x="288" y="636"/>
                    </a:lnTo>
                    <a:lnTo>
                      <a:pt x="278" y="642"/>
                    </a:lnTo>
                    <a:lnTo>
                      <a:pt x="268" y="644"/>
                    </a:lnTo>
                    <a:lnTo>
                      <a:pt x="258" y="646"/>
                    </a:lnTo>
                    <a:lnTo>
                      <a:pt x="52" y="646"/>
                    </a:lnTo>
                    <a:lnTo>
                      <a:pt x="52" y="646"/>
                    </a:lnTo>
                    <a:lnTo>
                      <a:pt x="42" y="644"/>
                    </a:lnTo>
                    <a:lnTo>
                      <a:pt x="32" y="642"/>
                    </a:lnTo>
                    <a:lnTo>
                      <a:pt x="24" y="636"/>
                    </a:lnTo>
                    <a:lnTo>
                      <a:pt x="16" y="630"/>
                    </a:lnTo>
                    <a:lnTo>
                      <a:pt x="10" y="622"/>
                    </a:lnTo>
                    <a:lnTo>
                      <a:pt x="4" y="614"/>
                    </a:lnTo>
                    <a:lnTo>
                      <a:pt x="2" y="604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2" y="582"/>
                    </a:lnTo>
                    <a:lnTo>
                      <a:pt x="4" y="572"/>
                    </a:lnTo>
                    <a:lnTo>
                      <a:pt x="10" y="564"/>
                    </a:lnTo>
                    <a:lnTo>
                      <a:pt x="16" y="556"/>
                    </a:lnTo>
                    <a:lnTo>
                      <a:pt x="24" y="550"/>
                    </a:lnTo>
                    <a:lnTo>
                      <a:pt x="32" y="544"/>
                    </a:lnTo>
                    <a:lnTo>
                      <a:pt x="42" y="542"/>
                    </a:lnTo>
                    <a:lnTo>
                      <a:pt x="52" y="540"/>
                    </a:lnTo>
                    <a:lnTo>
                      <a:pt x="206" y="540"/>
                    </a:lnTo>
                    <a:lnTo>
                      <a:pt x="206" y="292"/>
                    </a:lnTo>
                    <a:lnTo>
                      <a:pt x="206" y="292"/>
                    </a:lnTo>
                    <a:lnTo>
                      <a:pt x="208" y="278"/>
                    </a:lnTo>
                    <a:lnTo>
                      <a:pt x="212" y="264"/>
                    </a:lnTo>
                    <a:lnTo>
                      <a:pt x="218" y="250"/>
                    </a:lnTo>
                    <a:lnTo>
                      <a:pt x="228" y="240"/>
                    </a:lnTo>
                    <a:lnTo>
                      <a:pt x="238" y="230"/>
                    </a:lnTo>
                    <a:lnTo>
                      <a:pt x="252" y="224"/>
                    </a:lnTo>
                    <a:lnTo>
                      <a:pt x="266" y="218"/>
                    </a:lnTo>
                    <a:lnTo>
                      <a:pt x="280" y="218"/>
                    </a:lnTo>
                    <a:lnTo>
                      <a:pt x="398" y="218"/>
                    </a:lnTo>
                    <a:lnTo>
                      <a:pt x="398" y="218"/>
                    </a:lnTo>
                    <a:lnTo>
                      <a:pt x="412" y="218"/>
                    </a:lnTo>
                    <a:lnTo>
                      <a:pt x="426" y="224"/>
                    </a:lnTo>
                    <a:lnTo>
                      <a:pt x="440" y="230"/>
                    </a:lnTo>
                    <a:lnTo>
                      <a:pt x="450" y="240"/>
                    </a:lnTo>
                    <a:lnTo>
                      <a:pt x="460" y="250"/>
                    </a:lnTo>
                    <a:lnTo>
                      <a:pt x="466" y="264"/>
                    </a:lnTo>
                    <a:lnTo>
                      <a:pt x="472" y="278"/>
                    </a:lnTo>
                    <a:lnTo>
                      <a:pt x="472" y="292"/>
                    </a:lnTo>
                    <a:lnTo>
                      <a:pt x="472" y="540"/>
                    </a:lnTo>
                    <a:lnTo>
                      <a:pt x="608" y="540"/>
                    </a:lnTo>
                    <a:lnTo>
                      <a:pt x="608" y="152"/>
                    </a:lnTo>
                    <a:lnTo>
                      <a:pt x="608" y="152"/>
                    </a:lnTo>
                    <a:lnTo>
                      <a:pt x="610" y="136"/>
                    </a:lnTo>
                    <a:lnTo>
                      <a:pt x="614" y="122"/>
                    </a:lnTo>
                    <a:lnTo>
                      <a:pt x="622" y="110"/>
                    </a:lnTo>
                    <a:lnTo>
                      <a:pt x="632" y="98"/>
                    </a:lnTo>
                    <a:lnTo>
                      <a:pt x="642" y="90"/>
                    </a:lnTo>
                    <a:lnTo>
                      <a:pt x="654" y="82"/>
                    </a:lnTo>
                    <a:lnTo>
                      <a:pt x="668" y="78"/>
                    </a:lnTo>
                    <a:lnTo>
                      <a:pt x="684" y="76"/>
                    </a:lnTo>
                    <a:lnTo>
                      <a:pt x="800" y="76"/>
                    </a:lnTo>
                    <a:lnTo>
                      <a:pt x="800" y="76"/>
                    </a:lnTo>
                    <a:lnTo>
                      <a:pt x="816" y="78"/>
                    </a:lnTo>
                    <a:lnTo>
                      <a:pt x="830" y="82"/>
                    </a:lnTo>
                    <a:lnTo>
                      <a:pt x="842" y="90"/>
                    </a:lnTo>
                    <a:lnTo>
                      <a:pt x="854" y="98"/>
                    </a:lnTo>
                    <a:lnTo>
                      <a:pt x="864" y="110"/>
                    </a:lnTo>
                    <a:lnTo>
                      <a:pt x="870" y="122"/>
                    </a:lnTo>
                    <a:lnTo>
                      <a:pt x="874" y="136"/>
                    </a:lnTo>
                    <a:lnTo>
                      <a:pt x="876" y="152"/>
                    </a:lnTo>
                    <a:lnTo>
                      <a:pt x="876" y="540"/>
                    </a:lnTo>
                    <a:lnTo>
                      <a:pt x="1012" y="540"/>
                    </a:lnTo>
                    <a:lnTo>
                      <a:pt x="1012" y="76"/>
                    </a:lnTo>
                    <a:lnTo>
                      <a:pt x="1012" y="76"/>
                    </a:lnTo>
                    <a:lnTo>
                      <a:pt x="1014" y="60"/>
                    </a:lnTo>
                    <a:lnTo>
                      <a:pt x="1018" y="46"/>
                    </a:lnTo>
                    <a:lnTo>
                      <a:pt x="1026" y="34"/>
                    </a:lnTo>
                    <a:lnTo>
                      <a:pt x="1034" y="22"/>
                    </a:lnTo>
                    <a:lnTo>
                      <a:pt x="1046" y="12"/>
                    </a:lnTo>
                    <a:lnTo>
                      <a:pt x="1058" y="6"/>
                    </a:lnTo>
                    <a:lnTo>
                      <a:pt x="1072" y="2"/>
                    </a:lnTo>
                    <a:lnTo>
                      <a:pt x="1088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220" y="2"/>
                    </a:lnTo>
                    <a:lnTo>
                      <a:pt x="1234" y="6"/>
                    </a:lnTo>
                    <a:lnTo>
                      <a:pt x="1246" y="12"/>
                    </a:lnTo>
                    <a:lnTo>
                      <a:pt x="1258" y="22"/>
                    </a:lnTo>
                    <a:lnTo>
                      <a:pt x="1266" y="34"/>
                    </a:lnTo>
                    <a:lnTo>
                      <a:pt x="1274" y="46"/>
                    </a:lnTo>
                    <a:lnTo>
                      <a:pt x="1278" y="60"/>
                    </a:lnTo>
                    <a:lnTo>
                      <a:pt x="1280" y="76"/>
                    </a:lnTo>
                    <a:lnTo>
                      <a:pt x="1280" y="540"/>
                    </a:lnTo>
                    <a:lnTo>
                      <a:pt x="1332" y="540"/>
                    </a:lnTo>
                    <a:lnTo>
                      <a:pt x="1332" y="540"/>
                    </a:lnTo>
                    <a:lnTo>
                      <a:pt x="1342" y="542"/>
                    </a:lnTo>
                    <a:lnTo>
                      <a:pt x="1352" y="544"/>
                    </a:lnTo>
                    <a:lnTo>
                      <a:pt x="1362" y="550"/>
                    </a:lnTo>
                    <a:lnTo>
                      <a:pt x="1370" y="556"/>
                    </a:lnTo>
                    <a:lnTo>
                      <a:pt x="1376" y="564"/>
                    </a:lnTo>
                    <a:lnTo>
                      <a:pt x="1380" y="572"/>
                    </a:lnTo>
                    <a:lnTo>
                      <a:pt x="1384" y="582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4" y="604"/>
                    </a:lnTo>
                    <a:lnTo>
                      <a:pt x="1380" y="614"/>
                    </a:lnTo>
                    <a:lnTo>
                      <a:pt x="1376" y="622"/>
                    </a:lnTo>
                    <a:lnTo>
                      <a:pt x="1370" y="630"/>
                    </a:lnTo>
                    <a:lnTo>
                      <a:pt x="1362" y="636"/>
                    </a:lnTo>
                    <a:lnTo>
                      <a:pt x="1352" y="642"/>
                    </a:lnTo>
                    <a:lnTo>
                      <a:pt x="1342" y="644"/>
                    </a:lnTo>
                    <a:lnTo>
                      <a:pt x="1332" y="646"/>
                    </a:lnTo>
                    <a:lnTo>
                      <a:pt x="1332" y="64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5757683" y="2925113"/>
                <a:ext cx="184112" cy="184112"/>
              </a:xfrm>
              <a:custGeom>
                <a:avLst/>
                <a:gdLst>
                  <a:gd name="T0" fmla="*/ 152 w 304"/>
                  <a:gd name="T1" fmla="*/ 304 h 304"/>
                  <a:gd name="T2" fmla="*/ 122 w 304"/>
                  <a:gd name="T3" fmla="*/ 302 h 304"/>
                  <a:gd name="T4" fmla="*/ 92 w 304"/>
                  <a:gd name="T5" fmla="*/ 292 h 304"/>
                  <a:gd name="T6" fmla="*/ 66 w 304"/>
                  <a:gd name="T7" fmla="*/ 278 h 304"/>
                  <a:gd name="T8" fmla="*/ 44 w 304"/>
                  <a:gd name="T9" fmla="*/ 260 h 304"/>
                  <a:gd name="T10" fmla="*/ 26 w 304"/>
                  <a:gd name="T11" fmla="*/ 238 h 304"/>
                  <a:gd name="T12" fmla="*/ 12 w 304"/>
                  <a:gd name="T13" fmla="*/ 212 h 304"/>
                  <a:gd name="T14" fmla="*/ 2 w 304"/>
                  <a:gd name="T15" fmla="*/ 182 h 304"/>
                  <a:gd name="T16" fmla="*/ 0 w 304"/>
                  <a:gd name="T17" fmla="*/ 152 h 304"/>
                  <a:gd name="T18" fmla="*/ 0 w 304"/>
                  <a:gd name="T19" fmla="*/ 136 h 304"/>
                  <a:gd name="T20" fmla="*/ 6 w 304"/>
                  <a:gd name="T21" fmla="*/ 106 h 304"/>
                  <a:gd name="T22" fmla="*/ 18 w 304"/>
                  <a:gd name="T23" fmla="*/ 80 h 304"/>
                  <a:gd name="T24" fmla="*/ 34 w 304"/>
                  <a:gd name="T25" fmla="*/ 56 h 304"/>
                  <a:gd name="T26" fmla="*/ 56 w 304"/>
                  <a:gd name="T27" fmla="*/ 34 h 304"/>
                  <a:gd name="T28" fmla="*/ 80 w 304"/>
                  <a:gd name="T29" fmla="*/ 18 h 304"/>
                  <a:gd name="T30" fmla="*/ 106 w 304"/>
                  <a:gd name="T31" fmla="*/ 6 h 304"/>
                  <a:gd name="T32" fmla="*/ 136 w 304"/>
                  <a:gd name="T33" fmla="*/ 0 h 304"/>
                  <a:gd name="T34" fmla="*/ 152 w 304"/>
                  <a:gd name="T35" fmla="*/ 0 h 304"/>
                  <a:gd name="T36" fmla="*/ 182 w 304"/>
                  <a:gd name="T37" fmla="*/ 2 h 304"/>
                  <a:gd name="T38" fmla="*/ 212 w 304"/>
                  <a:gd name="T39" fmla="*/ 12 h 304"/>
                  <a:gd name="T40" fmla="*/ 238 w 304"/>
                  <a:gd name="T41" fmla="*/ 26 h 304"/>
                  <a:gd name="T42" fmla="*/ 260 w 304"/>
                  <a:gd name="T43" fmla="*/ 44 h 304"/>
                  <a:gd name="T44" fmla="*/ 278 w 304"/>
                  <a:gd name="T45" fmla="*/ 66 h 304"/>
                  <a:gd name="T46" fmla="*/ 292 w 304"/>
                  <a:gd name="T47" fmla="*/ 92 h 304"/>
                  <a:gd name="T48" fmla="*/ 302 w 304"/>
                  <a:gd name="T49" fmla="*/ 122 h 304"/>
                  <a:gd name="T50" fmla="*/ 304 w 304"/>
                  <a:gd name="T51" fmla="*/ 152 h 304"/>
                  <a:gd name="T52" fmla="*/ 304 w 304"/>
                  <a:gd name="T53" fmla="*/ 168 h 304"/>
                  <a:gd name="T54" fmla="*/ 298 w 304"/>
                  <a:gd name="T55" fmla="*/ 198 h 304"/>
                  <a:gd name="T56" fmla="*/ 286 w 304"/>
                  <a:gd name="T57" fmla="*/ 224 h 304"/>
                  <a:gd name="T58" fmla="*/ 270 w 304"/>
                  <a:gd name="T59" fmla="*/ 250 h 304"/>
                  <a:gd name="T60" fmla="*/ 250 w 304"/>
                  <a:gd name="T61" fmla="*/ 270 h 304"/>
                  <a:gd name="T62" fmla="*/ 224 w 304"/>
                  <a:gd name="T63" fmla="*/ 286 h 304"/>
                  <a:gd name="T64" fmla="*/ 198 w 304"/>
                  <a:gd name="T65" fmla="*/ 298 h 304"/>
                  <a:gd name="T66" fmla="*/ 168 w 304"/>
                  <a:gd name="T67" fmla="*/ 304 h 304"/>
                  <a:gd name="T68" fmla="*/ 152 w 304"/>
                  <a:gd name="T69" fmla="*/ 304 h 304"/>
                  <a:gd name="T70" fmla="*/ 152 w 304"/>
                  <a:gd name="T71" fmla="*/ 104 h 304"/>
                  <a:gd name="T72" fmla="*/ 134 w 304"/>
                  <a:gd name="T73" fmla="*/ 108 h 304"/>
                  <a:gd name="T74" fmla="*/ 118 w 304"/>
                  <a:gd name="T75" fmla="*/ 118 h 304"/>
                  <a:gd name="T76" fmla="*/ 108 w 304"/>
                  <a:gd name="T77" fmla="*/ 134 h 304"/>
                  <a:gd name="T78" fmla="*/ 104 w 304"/>
                  <a:gd name="T79" fmla="*/ 152 h 304"/>
                  <a:gd name="T80" fmla="*/ 106 w 304"/>
                  <a:gd name="T81" fmla="*/ 162 h 304"/>
                  <a:gd name="T82" fmla="*/ 112 w 304"/>
                  <a:gd name="T83" fmla="*/ 178 h 304"/>
                  <a:gd name="T84" fmla="*/ 126 w 304"/>
                  <a:gd name="T85" fmla="*/ 192 h 304"/>
                  <a:gd name="T86" fmla="*/ 142 w 304"/>
                  <a:gd name="T87" fmla="*/ 198 h 304"/>
                  <a:gd name="T88" fmla="*/ 152 w 304"/>
                  <a:gd name="T89" fmla="*/ 200 h 304"/>
                  <a:gd name="T90" fmla="*/ 170 w 304"/>
                  <a:gd name="T91" fmla="*/ 196 h 304"/>
                  <a:gd name="T92" fmla="*/ 186 w 304"/>
                  <a:gd name="T93" fmla="*/ 186 h 304"/>
                  <a:gd name="T94" fmla="*/ 196 w 304"/>
                  <a:gd name="T95" fmla="*/ 170 h 304"/>
                  <a:gd name="T96" fmla="*/ 200 w 304"/>
                  <a:gd name="T97" fmla="*/ 152 h 304"/>
                  <a:gd name="T98" fmla="*/ 198 w 304"/>
                  <a:gd name="T99" fmla="*/ 142 h 304"/>
                  <a:gd name="T100" fmla="*/ 192 w 304"/>
                  <a:gd name="T101" fmla="*/ 126 h 304"/>
                  <a:gd name="T102" fmla="*/ 178 w 304"/>
                  <a:gd name="T103" fmla="*/ 112 h 304"/>
                  <a:gd name="T104" fmla="*/ 162 w 304"/>
                  <a:gd name="T105" fmla="*/ 106 h 304"/>
                  <a:gd name="T106" fmla="*/ 152 w 304"/>
                  <a:gd name="T107" fmla="*/ 1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4">
                    <a:moveTo>
                      <a:pt x="152" y="304"/>
                    </a:moveTo>
                    <a:lnTo>
                      <a:pt x="152" y="304"/>
                    </a:lnTo>
                    <a:lnTo>
                      <a:pt x="136" y="304"/>
                    </a:lnTo>
                    <a:lnTo>
                      <a:pt x="122" y="302"/>
                    </a:lnTo>
                    <a:lnTo>
                      <a:pt x="106" y="298"/>
                    </a:lnTo>
                    <a:lnTo>
                      <a:pt x="92" y="292"/>
                    </a:lnTo>
                    <a:lnTo>
                      <a:pt x="80" y="286"/>
                    </a:lnTo>
                    <a:lnTo>
                      <a:pt x="66" y="278"/>
                    </a:lnTo>
                    <a:lnTo>
                      <a:pt x="56" y="270"/>
                    </a:lnTo>
                    <a:lnTo>
                      <a:pt x="44" y="260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4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2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6" y="106"/>
                    </a:lnTo>
                    <a:lnTo>
                      <a:pt x="12" y="92"/>
                    </a:lnTo>
                    <a:lnTo>
                      <a:pt x="18" y="80"/>
                    </a:lnTo>
                    <a:lnTo>
                      <a:pt x="26" y="66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6" y="34"/>
                    </a:lnTo>
                    <a:lnTo>
                      <a:pt x="66" y="26"/>
                    </a:lnTo>
                    <a:lnTo>
                      <a:pt x="80" y="18"/>
                    </a:lnTo>
                    <a:lnTo>
                      <a:pt x="92" y="12"/>
                    </a:lnTo>
                    <a:lnTo>
                      <a:pt x="106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0"/>
                    </a:lnTo>
                    <a:lnTo>
                      <a:pt x="182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4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78" y="66"/>
                    </a:lnTo>
                    <a:lnTo>
                      <a:pt x="286" y="80"/>
                    </a:lnTo>
                    <a:lnTo>
                      <a:pt x="292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4" y="152"/>
                    </a:lnTo>
                    <a:lnTo>
                      <a:pt x="304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4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4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2" y="302"/>
                    </a:lnTo>
                    <a:lnTo>
                      <a:pt x="168" y="304"/>
                    </a:lnTo>
                    <a:lnTo>
                      <a:pt x="152" y="304"/>
                    </a:lnTo>
                    <a:lnTo>
                      <a:pt x="152" y="304"/>
                    </a:lnTo>
                    <a:close/>
                    <a:moveTo>
                      <a:pt x="152" y="104"/>
                    </a:moveTo>
                    <a:lnTo>
                      <a:pt x="152" y="104"/>
                    </a:lnTo>
                    <a:lnTo>
                      <a:pt x="142" y="106"/>
                    </a:lnTo>
                    <a:lnTo>
                      <a:pt x="134" y="108"/>
                    </a:lnTo>
                    <a:lnTo>
                      <a:pt x="126" y="112"/>
                    </a:lnTo>
                    <a:lnTo>
                      <a:pt x="118" y="118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2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62"/>
                    </a:lnTo>
                    <a:lnTo>
                      <a:pt x="108" y="170"/>
                    </a:lnTo>
                    <a:lnTo>
                      <a:pt x="112" y="178"/>
                    </a:lnTo>
                    <a:lnTo>
                      <a:pt x="118" y="186"/>
                    </a:lnTo>
                    <a:lnTo>
                      <a:pt x="126" y="192"/>
                    </a:lnTo>
                    <a:lnTo>
                      <a:pt x="134" y="196"/>
                    </a:lnTo>
                    <a:lnTo>
                      <a:pt x="142" y="198"/>
                    </a:lnTo>
                    <a:lnTo>
                      <a:pt x="152" y="200"/>
                    </a:lnTo>
                    <a:lnTo>
                      <a:pt x="152" y="200"/>
                    </a:lnTo>
                    <a:lnTo>
                      <a:pt x="162" y="198"/>
                    </a:lnTo>
                    <a:lnTo>
                      <a:pt x="170" y="196"/>
                    </a:lnTo>
                    <a:lnTo>
                      <a:pt x="178" y="192"/>
                    </a:lnTo>
                    <a:lnTo>
                      <a:pt x="186" y="186"/>
                    </a:lnTo>
                    <a:lnTo>
                      <a:pt x="192" y="178"/>
                    </a:lnTo>
                    <a:lnTo>
                      <a:pt x="196" y="170"/>
                    </a:lnTo>
                    <a:lnTo>
                      <a:pt x="198" y="162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8" y="142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18"/>
                    </a:lnTo>
                    <a:lnTo>
                      <a:pt x="178" y="112"/>
                    </a:lnTo>
                    <a:lnTo>
                      <a:pt x="170" y="108"/>
                    </a:lnTo>
                    <a:lnTo>
                      <a:pt x="162" y="106"/>
                    </a:lnTo>
                    <a:lnTo>
                      <a:pt x="152" y="104"/>
                    </a:lnTo>
                    <a:lnTo>
                      <a:pt x="152" y="104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6002359" y="2994156"/>
                <a:ext cx="184112" cy="185323"/>
              </a:xfrm>
              <a:custGeom>
                <a:avLst/>
                <a:gdLst>
                  <a:gd name="T0" fmla="*/ 152 w 304"/>
                  <a:gd name="T1" fmla="*/ 306 h 306"/>
                  <a:gd name="T2" fmla="*/ 120 w 304"/>
                  <a:gd name="T3" fmla="*/ 302 h 306"/>
                  <a:gd name="T4" fmla="*/ 92 w 304"/>
                  <a:gd name="T5" fmla="*/ 294 h 306"/>
                  <a:gd name="T6" fmla="*/ 66 w 304"/>
                  <a:gd name="T7" fmla="*/ 280 h 306"/>
                  <a:gd name="T8" fmla="*/ 44 w 304"/>
                  <a:gd name="T9" fmla="*/ 262 h 306"/>
                  <a:gd name="T10" fmla="*/ 26 w 304"/>
                  <a:gd name="T11" fmla="*/ 238 h 306"/>
                  <a:gd name="T12" fmla="*/ 12 w 304"/>
                  <a:gd name="T13" fmla="*/ 212 h 306"/>
                  <a:gd name="T14" fmla="*/ 2 w 304"/>
                  <a:gd name="T15" fmla="*/ 184 h 306"/>
                  <a:gd name="T16" fmla="*/ 0 w 304"/>
                  <a:gd name="T17" fmla="*/ 154 h 306"/>
                  <a:gd name="T18" fmla="*/ 0 w 304"/>
                  <a:gd name="T19" fmla="*/ 138 h 306"/>
                  <a:gd name="T20" fmla="*/ 6 w 304"/>
                  <a:gd name="T21" fmla="*/ 108 h 306"/>
                  <a:gd name="T22" fmla="*/ 18 w 304"/>
                  <a:gd name="T23" fmla="*/ 80 h 306"/>
                  <a:gd name="T24" fmla="*/ 34 w 304"/>
                  <a:gd name="T25" fmla="*/ 56 h 306"/>
                  <a:gd name="T26" fmla="*/ 54 w 304"/>
                  <a:gd name="T27" fmla="*/ 36 h 306"/>
                  <a:gd name="T28" fmla="*/ 78 w 304"/>
                  <a:gd name="T29" fmla="*/ 20 h 306"/>
                  <a:gd name="T30" fmla="*/ 106 w 304"/>
                  <a:gd name="T31" fmla="*/ 8 h 306"/>
                  <a:gd name="T32" fmla="*/ 136 w 304"/>
                  <a:gd name="T33" fmla="*/ 2 h 306"/>
                  <a:gd name="T34" fmla="*/ 152 w 304"/>
                  <a:gd name="T35" fmla="*/ 0 h 306"/>
                  <a:gd name="T36" fmla="*/ 182 w 304"/>
                  <a:gd name="T37" fmla="*/ 4 h 306"/>
                  <a:gd name="T38" fmla="*/ 212 w 304"/>
                  <a:gd name="T39" fmla="*/ 12 h 306"/>
                  <a:gd name="T40" fmla="*/ 236 w 304"/>
                  <a:gd name="T41" fmla="*/ 26 h 306"/>
                  <a:gd name="T42" fmla="*/ 260 w 304"/>
                  <a:gd name="T43" fmla="*/ 46 h 306"/>
                  <a:gd name="T44" fmla="*/ 278 w 304"/>
                  <a:gd name="T45" fmla="*/ 68 h 306"/>
                  <a:gd name="T46" fmla="*/ 292 w 304"/>
                  <a:gd name="T47" fmla="*/ 94 h 306"/>
                  <a:gd name="T48" fmla="*/ 302 w 304"/>
                  <a:gd name="T49" fmla="*/ 122 h 306"/>
                  <a:gd name="T50" fmla="*/ 304 w 304"/>
                  <a:gd name="T51" fmla="*/ 154 h 306"/>
                  <a:gd name="T52" fmla="*/ 304 w 304"/>
                  <a:gd name="T53" fmla="*/ 168 h 306"/>
                  <a:gd name="T54" fmla="*/ 298 w 304"/>
                  <a:gd name="T55" fmla="*/ 198 h 306"/>
                  <a:gd name="T56" fmla="*/ 286 w 304"/>
                  <a:gd name="T57" fmla="*/ 226 h 306"/>
                  <a:gd name="T58" fmla="*/ 270 w 304"/>
                  <a:gd name="T59" fmla="*/ 250 h 306"/>
                  <a:gd name="T60" fmla="*/ 248 w 304"/>
                  <a:gd name="T61" fmla="*/ 272 h 306"/>
                  <a:gd name="T62" fmla="*/ 224 w 304"/>
                  <a:gd name="T63" fmla="*/ 288 h 306"/>
                  <a:gd name="T64" fmla="*/ 198 w 304"/>
                  <a:gd name="T65" fmla="*/ 300 h 306"/>
                  <a:gd name="T66" fmla="*/ 168 w 304"/>
                  <a:gd name="T67" fmla="*/ 306 h 306"/>
                  <a:gd name="T68" fmla="*/ 152 w 304"/>
                  <a:gd name="T69" fmla="*/ 306 h 306"/>
                  <a:gd name="T70" fmla="*/ 152 w 304"/>
                  <a:gd name="T71" fmla="*/ 106 h 306"/>
                  <a:gd name="T72" fmla="*/ 134 w 304"/>
                  <a:gd name="T73" fmla="*/ 110 h 306"/>
                  <a:gd name="T74" fmla="*/ 118 w 304"/>
                  <a:gd name="T75" fmla="*/ 120 h 306"/>
                  <a:gd name="T76" fmla="*/ 108 w 304"/>
                  <a:gd name="T77" fmla="*/ 134 h 306"/>
                  <a:gd name="T78" fmla="*/ 104 w 304"/>
                  <a:gd name="T79" fmla="*/ 154 h 306"/>
                  <a:gd name="T80" fmla="*/ 106 w 304"/>
                  <a:gd name="T81" fmla="*/ 164 h 306"/>
                  <a:gd name="T82" fmla="*/ 112 w 304"/>
                  <a:gd name="T83" fmla="*/ 180 h 306"/>
                  <a:gd name="T84" fmla="*/ 126 w 304"/>
                  <a:gd name="T85" fmla="*/ 192 h 306"/>
                  <a:gd name="T86" fmla="*/ 142 w 304"/>
                  <a:gd name="T87" fmla="*/ 200 h 306"/>
                  <a:gd name="T88" fmla="*/ 152 w 304"/>
                  <a:gd name="T89" fmla="*/ 202 h 306"/>
                  <a:gd name="T90" fmla="*/ 170 w 304"/>
                  <a:gd name="T91" fmla="*/ 198 h 306"/>
                  <a:gd name="T92" fmla="*/ 186 w 304"/>
                  <a:gd name="T93" fmla="*/ 188 h 306"/>
                  <a:gd name="T94" fmla="*/ 196 w 304"/>
                  <a:gd name="T95" fmla="*/ 172 h 306"/>
                  <a:gd name="T96" fmla="*/ 200 w 304"/>
                  <a:gd name="T97" fmla="*/ 154 h 306"/>
                  <a:gd name="T98" fmla="*/ 198 w 304"/>
                  <a:gd name="T99" fmla="*/ 144 h 306"/>
                  <a:gd name="T100" fmla="*/ 192 w 304"/>
                  <a:gd name="T101" fmla="*/ 126 h 306"/>
                  <a:gd name="T102" fmla="*/ 178 w 304"/>
                  <a:gd name="T103" fmla="*/ 114 h 306"/>
                  <a:gd name="T104" fmla="*/ 162 w 304"/>
                  <a:gd name="T105" fmla="*/ 106 h 306"/>
                  <a:gd name="T106" fmla="*/ 152 w 304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6">
                    <a:moveTo>
                      <a:pt x="152" y="306"/>
                    </a:moveTo>
                    <a:lnTo>
                      <a:pt x="152" y="306"/>
                    </a:lnTo>
                    <a:lnTo>
                      <a:pt x="136" y="306"/>
                    </a:lnTo>
                    <a:lnTo>
                      <a:pt x="120" y="302"/>
                    </a:lnTo>
                    <a:lnTo>
                      <a:pt x="106" y="300"/>
                    </a:lnTo>
                    <a:lnTo>
                      <a:pt x="92" y="294"/>
                    </a:lnTo>
                    <a:lnTo>
                      <a:pt x="78" y="288"/>
                    </a:lnTo>
                    <a:lnTo>
                      <a:pt x="66" y="280"/>
                    </a:lnTo>
                    <a:lnTo>
                      <a:pt x="54" y="272"/>
                    </a:lnTo>
                    <a:lnTo>
                      <a:pt x="44" y="262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4"/>
                    </a:lnTo>
                    <a:lnTo>
                      <a:pt x="0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4" y="56"/>
                    </a:lnTo>
                    <a:lnTo>
                      <a:pt x="44" y="46"/>
                    </a:lnTo>
                    <a:lnTo>
                      <a:pt x="54" y="36"/>
                    </a:lnTo>
                    <a:lnTo>
                      <a:pt x="66" y="26"/>
                    </a:lnTo>
                    <a:lnTo>
                      <a:pt x="78" y="20"/>
                    </a:lnTo>
                    <a:lnTo>
                      <a:pt x="92" y="12"/>
                    </a:lnTo>
                    <a:lnTo>
                      <a:pt x="106" y="8"/>
                    </a:lnTo>
                    <a:lnTo>
                      <a:pt x="120" y="4"/>
                    </a:lnTo>
                    <a:lnTo>
                      <a:pt x="136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2"/>
                    </a:lnTo>
                    <a:lnTo>
                      <a:pt x="182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4" y="20"/>
                    </a:lnTo>
                    <a:lnTo>
                      <a:pt x="236" y="26"/>
                    </a:lnTo>
                    <a:lnTo>
                      <a:pt x="248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78" y="68"/>
                    </a:lnTo>
                    <a:lnTo>
                      <a:pt x="286" y="80"/>
                    </a:lnTo>
                    <a:lnTo>
                      <a:pt x="292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6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48" y="272"/>
                    </a:lnTo>
                    <a:lnTo>
                      <a:pt x="236" y="280"/>
                    </a:lnTo>
                    <a:lnTo>
                      <a:pt x="224" y="288"/>
                    </a:lnTo>
                    <a:lnTo>
                      <a:pt x="212" y="294"/>
                    </a:lnTo>
                    <a:lnTo>
                      <a:pt x="198" y="300"/>
                    </a:lnTo>
                    <a:lnTo>
                      <a:pt x="182" y="302"/>
                    </a:lnTo>
                    <a:lnTo>
                      <a:pt x="168" y="306"/>
                    </a:lnTo>
                    <a:lnTo>
                      <a:pt x="152" y="306"/>
                    </a:lnTo>
                    <a:lnTo>
                      <a:pt x="152" y="306"/>
                    </a:lnTo>
                    <a:close/>
                    <a:moveTo>
                      <a:pt x="152" y="106"/>
                    </a:moveTo>
                    <a:lnTo>
                      <a:pt x="152" y="106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18" y="120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64"/>
                    </a:lnTo>
                    <a:lnTo>
                      <a:pt x="108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2" y="200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62" y="200"/>
                    </a:lnTo>
                    <a:lnTo>
                      <a:pt x="170" y="198"/>
                    </a:lnTo>
                    <a:lnTo>
                      <a:pt x="178" y="192"/>
                    </a:lnTo>
                    <a:lnTo>
                      <a:pt x="186" y="188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198" y="164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198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78" y="114"/>
                    </a:lnTo>
                    <a:lnTo>
                      <a:pt x="170" y="110"/>
                    </a:lnTo>
                    <a:lnTo>
                      <a:pt x="162" y="106"/>
                    </a:lnTo>
                    <a:lnTo>
                      <a:pt x="152" y="106"/>
                    </a:lnTo>
                    <a:lnTo>
                      <a:pt x="152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6245822" y="2850015"/>
                <a:ext cx="185323" cy="185323"/>
              </a:xfrm>
              <a:custGeom>
                <a:avLst/>
                <a:gdLst>
                  <a:gd name="T0" fmla="*/ 154 w 306"/>
                  <a:gd name="T1" fmla="*/ 306 h 306"/>
                  <a:gd name="T2" fmla="*/ 122 w 306"/>
                  <a:gd name="T3" fmla="*/ 302 h 306"/>
                  <a:gd name="T4" fmla="*/ 94 w 306"/>
                  <a:gd name="T5" fmla="*/ 294 h 306"/>
                  <a:gd name="T6" fmla="*/ 68 w 306"/>
                  <a:gd name="T7" fmla="*/ 280 h 306"/>
                  <a:gd name="T8" fmla="*/ 46 w 306"/>
                  <a:gd name="T9" fmla="*/ 262 h 306"/>
                  <a:gd name="T10" fmla="*/ 26 w 306"/>
                  <a:gd name="T11" fmla="*/ 238 h 306"/>
                  <a:gd name="T12" fmla="*/ 12 w 306"/>
                  <a:gd name="T13" fmla="*/ 212 h 306"/>
                  <a:gd name="T14" fmla="*/ 4 w 306"/>
                  <a:gd name="T15" fmla="*/ 184 h 306"/>
                  <a:gd name="T16" fmla="*/ 0 w 306"/>
                  <a:gd name="T17" fmla="*/ 154 h 306"/>
                  <a:gd name="T18" fmla="*/ 2 w 306"/>
                  <a:gd name="T19" fmla="*/ 138 h 306"/>
                  <a:gd name="T20" fmla="*/ 8 w 306"/>
                  <a:gd name="T21" fmla="*/ 108 h 306"/>
                  <a:gd name="T22" fmla="*/ 18 w 306"/>
                  <a:gd name="T23" fmla="*/ 80 h 306"/>
                  <a:gd name="T24" fmla="*/ 36 w 306"/>
                  <a:gd name="T25" fmla="*/ 56 h 306"/>
                  <a:gd name="T26" fmla="*/ 56 w 306"/>
                  <a:gd name="T27" fmla="*/ 36 h 306"/>
                  <a:gd name="T28" fmla="*/ 80 w 306"/>
                  <a:gd name="T29" fmla="*/ 18 h 306"/>
                  <a:gd name="T30" fmla="*/ 108 w 306"/>
                  <a:gd name="T31" fmla="*/ 8 h 306"/>
                  <a:gd name="T32" fmla="*/ 138 w 306"/>
                  <a:gd name="T33" fmla="*/ 2 h 306"/>
                  <a:gd name="T34" fmla="*/ 154 w 306"/>
                  <a:gd name="T35" fmla="*/ 0 h 306"/>
                  <a:gd name="T36" fmla="*/ 184 w 306"/>
                  <a:gd name="T37" fmla="*/ 4 h 306"/>
                  <a:gd name="T38" fmla="*/ 212 w 306"/>
                  <a:gd name="T39" fmla="*/ 12 h 306"/>
                  <a:gd name="T40" fmla="*/ 238 w 306"/>
                  <a:gd name="T41" fmla="*/ 26 h 306"/>
                  <a:gd name="T42" fmla="*/ 260 w 306"/>
                  <a:gd name="T43" fmla="*/ 46 h 306"/>
                  <a:gd name="T44" fmla="*/ 280 w 306"/>
                  <a:gd name="T45" fmla="*/ 68 h 306"/>
                  <a:gd name="T46" fmla="*/ 294 w 306"/>
                  <a:gd name="T47" fmla="*/ 94 h 306"/>
                  <a:gd name="T48" fmla="*/ 302 w 306"/>
                  <a:gd name="T49" fmla="*/ 122 h 306"/>
                  <a:gd name="T50" fmla="*/ 306 w 306"/>
                  <a:gd name="T51" fmla="*/ 154 h 306"/>
                  <a:gd name="T52" fmla="*/ 304 w 306"/>
                  <a:gd name="T53" fmla="*/ 168 h 306"/>
                  <a:gd name="T54" fmla="*/ 298 w 306"/>
                  <a:gd name="T55" fmla="*/ 198 h 306"/>
                  <a:gd name="T56" fmla="*/ 288 w 306"/>
                  <a:gd name="T57" fmla="*/ 226 h 306"/>
                  <a:gd name="T58" fmla="*/ 270 w 306"/>
                  <a:gd name="T59" fmla="*/ 250 h 306"/>
                  <a:gd name="T60" fmla="*/ 250 w 306"/>
                  <a:gd name="T61" fmla="*/ 270 h 306"/>
                  <a:gd name="T62" fmla="*/ 226 w 306"/>
                  <a:gd name="T63" fmla="*/ 288 h 306"/>
                  <a:gd name="T64" fmla="*/ 198 w 306"/>
                  <a:gd name="T65" fmla="*/ 298 h 306"/>
                  <a:gd name="T66" fmla="*/ 168 w 306"/>
                  <a:gd name="T67" fmla="*/ 306 h 306"/>
                  <a:gd name="T68" fmla="*/ 154 w 306"/>
                  <a:gd name="T69" fmla="*/ 306 h 306"/>
                  <a:gd name="T70" fmla="*/ 154 w 306"/>
                  <a:gd name="T71" fmla="*/ 106 h 306"/>
                  <a:gd name="T72" fmla="*/ 134 w 306"/>
                  <a:gd name="T73" fmla="*/ 110 h 306"/>
                  <a:gd name="T74" fmla="*/ 120 w 306"/>
                  <a:gd name="T75" fmla="*/ 120 h 306"/>
                  <a:gd name="T76" fmla="*/ 110 w 306"/>
                  <a:gd name="T77" fmla="*/ 134 h 306"/>
                  <a:gd name="T78" fmla="*/ 106 w 306"/>
                  <a:gd name="T79" fmla="*/ 154 h 306"/>
                  <a:gd name="T80" fmla="*/ 106 w 306"/>
                  <a:gd name="T81" fmla="*/ 162 h 306"/>
                  <a:gd name="T82" fmla="*/ 114 w 306"/>
                  <a:gd name="T83" fmla="*/ 180 h 306"/>
                  <a:gd name="T84" fmla="*/ 126 w 306"/>
                  <a:gd name="T85" fmla="*/ 192 h 306"/>
                  <a:gd name="T86" fmla="*/ 144 w 306"/>
                  <a:gd name="T87" fmla="*/ 200 h 306"/>
                  <a:gd name="T88" fmla="*/ 154 w 306"/>
                  <a:gd name="T89" fmla="*/ 200 h 306"/>
                  <a:gd name="T90" fmla="*/ 172 w 306"/>
                  <a:gd name="T91" fmla="*/ 198 h 306"/>
                  <a:gd name="T92" fmla="*/ 186 w 306"/>
                  <a:gd name="T93" fmla="*/ 186 h 306"/>
                  <a:gd name="T94" fmla="*/ 196 w 306"/>
                  <a:gd name="T95" fmla="*/ 172 h 306"/>
                  <a:gd name="T96" fmla="*/ 200 w 306"/>
                  <a:gd name="T97" fmla="*/ 154 h 306"/>
                  <a:gd name="T98" fmla="*/ 200 w 306"/>
                  <a:gd name="T99" fmla="*/ 144 h 306"/>
                  <a:gd name="T100" fmla="*/ 192 w 306"/>
                  <a:gd name="T101" fmla="*/ 126 h 306"/>
                  <a:gd name="T102" fmla="*/ 180 w 306"/>
                  <a:gd name="T103" fmla="*/ 114 h 306"/>
                  <a:gd name="T104" fmla="*/ 162 w 306"/>
                  <a:gd name="T105" fmla="*/ 106 h 306"/>
                  <a:gd name="T106" fmla="*/ 154 w 306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306">
                    <a:moveTo>
                      <a:pt x="154" y="306"/>
                    </a:moveTo>
                    <a:lnTo>
                      <a:pt x="154" y="306"/>
                    </a:lnTo>
                    <a:lnTo>
                      <a:pt x="138" y="306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4"/>
                    </a:lnTo>
                    <a:lnTo>
                      <a:pt x="80" y="288"/>
                    </a:lnTo>
                    <a:lnTo>
                      <a:pt x="68" y="280"/>
                    </a:lnTo>
                    <a:lnTo>
                      <a:pt x="56" y="270"/>
                    </a:lnTo>
                    <a:lnTo>
                      <a:pt x="46" y="262"/>
                    </a:lnTo>
                    <a:lnTo>
                      <a:pt x="36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4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38"/>
                    </a:lnTo>
                    <a:lnTo>
                      <a:pt x="4" y="122"/>
                    </a:lnTo>
                    <a:lnTo>
                      <a:pt x="8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38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4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80" y="68"/>
                    </a:lnTo>
                    <a:lnTo>
                      <a:pt x="288" y="80"/>
                    </a:lnTo>
                    <a:lnTo>
                      <a:pt x="294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6"/>
                    </a:lnTo>
                    <a:lnTo>
                      <a:pt x="280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50" y="270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2" y="294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6"/>
                    </a:lnTo>
                    <a:lnTo>
                      <a:pt x="154" y="306"/>
                    </a:lnTo>
                    <a:lnTo>
                      <a:pt x="154" y="306"/>
                    </a:lnTo>
                    <a:close/>
                    <a:moveTo>
                      <a:pt x="154" y="106"/>
                    </a:moveTo>
                    <a:lnTo>
                      <a:pt x="154" y="106"/>
                    </a:lnTo>
                    <a:lnTo>
                      <a:pt x="144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10" y="134"/>
                    </a:lnTo>
                    <a:lnTo>
                      <a:pt x="106" y="144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6" y="162"/>
                    </a:lnTo>
                    <a:lnTo>
                      <a:pt x="110" y="172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4" y="200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62" y="200"/>
                    </a:lnTo>
                    <a:lnTo>
                      <a:pt x="172" y="198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200" y="162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200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80" y="114"/>
                    </a:lnTo>
                    <a:lnTo>
                      <a:pt x="172" y="110"/>
                    </a:lnTo>
                    <a:lnTo>
                      <a:pt x="162" y="106"/>
                    </a:lnTo>
                    <a:lnTo>
                      <a:pt x="154" y="106"/>
                    </a:lnTo>
                    <a:lnTo>
                      <a:pt x="154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875176" y="3006268"/>
                <a:ext cx="190168" cy="102957"/>
              </a:xfrm>
              <a:custGeom>
                <a:avLst/>
                <a:gdLst>
                  <a:gd name="T0" fmla="*/ 262 w 314"/>
                  <a:gd name="T1" fmla="*/ 170 h 170"/>
                  <a:gd name="T2" fmla="*/ 262 w 314"/>
                  <a:gd name="T3" fmla="*/ 170 h 170"/>
                  <a:gd name="T4" fmla="*/ 254 w 314"/>
                  <a:gd name="T5" fmla="*/ 170 h 170"/>
                  <a:gd name="T6" fmla="*/ 246 w 314"/>
                  <a:gd name="T7" fmla="*/ 168 h 170"/>
                  <a:gd name="T8" fmla="*/ 36 w 314"/>
                  <a:gd name="T9" fmla="*/ 104 h 170"/>
                  <a:gd name="T10" fmla="*/ 36 w 314"/>
                  <a:gd name="T11" fmla="*/ 104 h 170"/>
                  <a:gd name="T12" fmla="*/ 26 w 314"/>
                  <a:gd name="T13" fmla="*/ 100 h 170"/>
                  <a:gd name="T14" fmla="*/ 18 w 314"/>
                  <a:gd name="T15" fmla="*/ 94 h 170"/>
                  <a:gd name="T16" fmla="*/ 10 w 314"/>
                  <a:gd name="T17" fmla="*/ 86 h 170"/>
                  <a:gd name="T18" fmla="*/ 6 w 314"/>
                  <a:gd name="T19" fmla="*/ 78 h 170"/>
                  <a:gd name="T20" fmla="*/ 2 w 314"/>
                  <a:gd name="T21" fmla="*/ 68 h 170"/>
                  <a:gd name="T22" fmla="*/ 0 w 314"/>
                  <a:gd name="T23" fmla="*/ 58 h 170"/>
                  <a:gd name="T24" fmla="*/ 0 w 314"/>
                  <a:gd name="T25" fmla="*/ 48 h 170"/>
                  <a:gd name="T26" fmla="*/ 2 w 314"/>
                  <a:gd name="T27" fmla="*/ 38 h 170"/>
                  <a:gd name="T28" fmla="*/ 2 w 314"/>
                  <a:gd name="T29" fmla="*/ 38 h 170"/>
                  <a:gd name="T30" fmla="*/ 6 w 314"/>
                  <a:gd name="T31" fmla="*/ 28 h 170"/>
                  <a:gd name="T32" fmla="*/ 12 w 314"/>
                  <a:gd name="T33" fmla="*/ 20 h 170"/>
                  <a:gd name="T34" fmla="*/ 18 w 314"/>
                  <a:gd name="T35" fmla="*/ 12 h 170"/>
                  <a:gd name="T36" fmla="*/ 28 w 314"/>
                  <a:gd name="T37" fmla="*/ 6 h 170"/>
                  <a:gd name="T38" fmla="*/ 36 w 314"/>
                  <a:gd name="T39" fmla="*/ 2 h 170"/>
                  <a:gd name="T40" fmla="*/ 46 w 314"/>
                  <a:gd name="T41" fmla="*/ 0 h 170"/>
                  <a:gd name="T42" fmla="*/ 56 w 314"/>
                  <a:gd name="T43" fmla="*/ 0 h 170"/>
                  <a:gd name="T44" fmla="*/ 68 w 314"/>
                  <a:gd name="T45" fmla="*/ 4 h 170"/>
                  <a:gd name="T46" fmla="*/ 278 w 314"/>
                  <a:gd name="T47" fmla="*/ 68 h 170"/>
                  <a:gd name="T48" fmla="*/ 278 w 314"/>
                  <a:gd name="T49" fmla="*/ 68 h 170"/>
                  <a:gd name="T50" fmla="*/ 286 w 314"/>
                  <a:gd name="T51" fmla="*/ 72 h 170"/>
                  <a:gd name="T52" fmla="*/ 296 w 314"/>
                  <a:gd name="T53" fmla="*/ 78 h 170"/>
                  <a:gd name="T54" fmla="*/ 302 w 314"/>
                  <a:gd name="T55" fmla="*/ 86 h 170"/>
                  <a:gd name="T56" fmla="*/ 308 w 314"/>
                  <a:gd name="T57" fmla="*/ 94 h 170"/>
                  <a:gd name="T58" fmla="*/ 312 w 314"/>
                  <a:gd name="T59" fmla="*/ 104 h 170"/>
                  <a:gd name="T60" fmla="*/ 314 w 314"/>
                  <a:gd name="T61" fmla="*/ 114 h 170"/>
                  <a:gd name="T62" fmla="*/ 314 w 314"/>
                  <a:gd name="T63" fmla="*/ 124 h 170"/>
                  <a:gd name="T64" fmla="*/ 312 w 314"/>
                  <a:gd name="T65" fmla="*/ 134 h 170"/>
                  <a:gd name="T66" fmla="*/ 312 w 314"/>
                  <a:gd name="T67" fmla="*/ 134 h 170"/>
                  <a:gd name="T68" fmla="*/ 308 w 314"/>
                  <a:gd name="T69" fmla="*/ 142 h 170"/>
                  <a:gd name="T70" fmla="*/ 304 w 314"/>
                  <a:gd name="T71" fmla="*/ 150 h 170"/>
                  <a:gd name="T72" fmla="*/ 298 w 314"/>
                  <a:gd name="T73" fmla="*/ 156 h 170"/>
                  <a:gd name="T74" fmla="*/ 292 w 314"/>
                  <a:gd name="T75" fmla="*/ 160 h 170"/>
                  <a:gd name="T76" fmla="*/ 286 w 314"/>
                  <a:gd name="T77" fmla="*/ 166 h 170"/>
                  <a:gd name="T78" fmla="*/ 278 w 314"/>
                  <a:gd name="T79" fmla="*/ 168 h 170"/>
                  <a:gd name="T80" fmla="*/ 270 w 314"/>
                  <a:gd name="T81" fmla="*/ 170 h 170"/>
                  <a:gd name="T82" fmla="*/ 262 w 314"/>
                  <a:gd name="T83" fmla="*/ 170 h 170"/>
                  <a:gd name="T84" fmla="*/ 262 w 314"/>
                  <a:gd name="T8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70">
                    <a:moveTo>
                      <a:pt x="262" y="170"/>
                    </a:moveTo>
                    <a:lnTo>
                      <a:pt x="262" y="170"/>
                    </a:lnTo>
                    <a:lnTo>
                      <a:pt x="254" y="170"/>
                    </a:lnTo>
                    <a:lnTo>
                      <a:pt x="246" y="168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26" y="100"/>
                    </a:lnTo>
                    <a:lnTo>
                      <a:pt x="18" y="94"/>
                    </a:lnTo>
                    <a:lnTo>
                      <a:pt x="10" y="86"/>
                    </a:lnTo>
                    <a:lnTo>
                      <a:pt x="6" y="78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18" y="12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8" y="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86" y="72"/>
                    </a:lnTo>
                    <a:lnTo>
                      <a:pt x="296" y="78"/>
                    </a:lnTo>
                    <a:lnTo>
                      <a:pt x="302" y="86"/>
                    </a:lnTo>
                    <a:lnTo>
                      <a:pt x="308" y="94"/>
                    </a:lnTo>
                    <a:lnTo>
                      <a:pt x="312" y="104"/>
                    </a:lnTo>
                    <a:lnTo>
                      <a:pt x="314" y="114"/>
                    </a:lnTo>
                    <a:lnTo>
                      <a:pt x="314" y="124"/>
                    </a:lnTo>
                    <a:lnTo>
                      <a:pt x="312" y="134"/>
                    </a:lnTo>
                    <a:lnTo>
                      <a:pt x="312" y="134"/>
                    </a:lnTo>
                    <a:lnTo>
                      <a:pt x="308" y="142"/>
                    </a:lnTo>
                    <a:lnTo>
                      <a:pt x="304" y="150"/>
                    </a:lnTo>
                    <a:lnTo>
                      <a:pt x="298" y="156"/>
                    </a:lnTo>
                    <a:lnTo>
                      <a:pt x="292" y="160"/>
                    </a:lnTo>
                    <a:lnTo>
                      <a:pt x="286" y="166"/>
                    </a:lnTo>
                    <a:lnTo>
                      <a:pt x="278" y="168"/>
                    </a:lnTo>
                    <a:lnTo>
                      <a:pt x="270" y="170"/>
                    </a:lnTo>
                    <a:lnTo>
                      <a:pt x="262" y="170"/>
                    </a:lnTo>
                    <a:lnTo>
                      <a:pt x="262" y="170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6123485" y="2952972"/>
                <a:ext cx="202281" cy="156253"/>
              </a:xfrm>
              <a:custGeom>
                <a:avLst/>
                <a:gdLst>
                  <a:gd name="T0" fmla="*/ 52 w 334"/>
                  <a:gd name="T1" fmla="*/ 258 h 258"/>
                  <a:gd name="T2" fmla="*/ 52 w 334"/>
                  <a:gd name="T3" fmla="*/ 258 h 258"/>
                  <a:gd name="T4" fmla="*/ 40 w 334"/>
                  <a:gd name="T5" fmla="*/ 258 h 258"/>
                  <a:gd name="T6" fmla="*/ 28 w 334"/>
                  <a:gd name="T7" fmla="*/ 252 h 258"/>
                  <a:gd name="T8" fmla="*/ 16 w 334"/>
                  <a:gd name="T9" fmla="*/ 246 h 258"/>
                  <a:gd name="T10" fmla="*/ 8 w 334"/>
                  <a:gd name="T11" fmla="*/ 236 h 258"/>
                  <a:gd name="T12" fmla="*/ 8 w 334"/>
                  <a:gd name="T13" fmla="*/ 236 h 258"/>
                  <a:gd name="T14" fmla="*/ 4 w 334"/>
                  <a:gd name="T15" fmla="*/ 226 h 258"/>
                  <a:gd name="T16" fmla="*/ 0 w 334"/>
                  <a:gd name="T17" fmla="*/ 216 h 258"/>
                  <a:gd name="T18" fmla="*/ 0 w 334"/>
                  <a:gd name="T19" fmla="*/ 206 h 258"/>
                  <a:gd name="T20" fmla="*/ 0 w 334"/>
                  <a:gd name="T21" fmla="*/ 196 h 258"/>
                  <a:gd name="T22" fmla="*/ 4 w 334"/>
                  <a:gd name="T23" fmla="*/ 186 h 258"/>
                  <a:gd name="T24" fmla="*/ 8 w 334"/>
                  <a:gd name="T25" fmla="*/ 178 h 258"/>
                  <a:gd name="T26" fmla="*/ 14 w 334"/>
                  <a:gd name="T27" fmla="*/ 170 h 258"/>
                  <a:gd name="T28" fmla="*/ 22 w 334"/>
                  <a:gd name="T29" fmla="*/ 162 h 258"/>
                  <a:gd name="T30" fmla="*/ 252 w 334"/>
                  <a:gd name="T31" fmla="*/ 8 h 258"/>
                  <a:gd name="T32" fmla="*/ 252 w 334"/>
                  <a:gd name="T33" fmla="*/ 8 h 258"/>
                  <a:gd name="T34" fmla="*/ 262 w 334"/>
                  <a:gd name="T35" fmla="*/ 4 h 258"/>
                  <a:gd name="T36" fmla="*/ 272 w 334"/>
                  <a:gd name="T37" fmla="*/ 0 h 258"/>
                  <a:gd name="T38" fmla="*/ 282 w 334"/>
                  <a:gd name="T39" fmla="*/ 0 h 258"/>
                  <a:gd name="T40" fmla="*/ 292 w 334"/>
                  <a:gd name="T41" fmla="*/ 0 h 258"/>
                  <a:gd name="T42" fmla="*/ 302 w 334"/>
                  <a:gd name="T43" fmla="*/ 4 h 258"/>
                  <a:gd name="T44" fmla="*/ 310 w 334"/>
                  <a:gd name="T45" fmla="*/ 8 h 258"/>
                  <a:gd name="T46" fmla="*/ 318 w 334"/>
                  <a:gd name="T47" fmla="*/ 14 h 258"/>
                  <a:gd name="T48" fmla="*/ 326 w 334"/>
                  <a:gd name="T49" fmla="*/ 22 h 258"/>
                  <a:gd name="T50" fmla="*/ 326 w 334"/>
                  <a:gd name="T51" fmla="*/ 22 h 258"/>
                  <a:gd name="T52" fmla="*/ 330 w 334"/>
                  <a:gd name="T53" fmla="*/ 32 h 258"/>
                  <a:gd name="T54" fmla="*/ 334 w 334"/>
                  <a:gd name="T55" fmla="*/ 42 h 258"/>
                  <a:gd name="T56" fmla="*/ 334 w 334"/>
                  <a:gd name="T57" fmla="*/ 52 h 258"/>
                  <a:gd name="T58" fmla="*/ 334 w 334"/>
                  <a:gd name="T59" fmla="*/ 62 h 258"/>
                  <a:gd name="T60" fmla="*/ 330 w 334"/>
                  <a:gd name="T61" fmla="*/ 72 h 258"/>
                  <a:gd name="T62" fmla="*/ 326 w 334"/>
                  <a:gd name="T63" fmla="*/ 80 h 258"/>
                  <a:gd name="T64" fmla="*/ 320 w 334"/>
                  <a:gd name="T65" fmla="*/ 88 h 258"/>
                  <a:gd name="T66" fmla="*/ 312 w 334"/>
                  <a:gd name="T67" fmla="*/ 96 h 258"/>
                  <a:gd name="T68" fmla="*/ 82 w 334"/>
                  <a:gd name="T69" fmla="*/ 250 h 258"/>
                  <a:gd name="T70" fmla="*/ 82 w 334"/>
                  <a:gd name="T71" fmla="*/ 250 h 258"/>
                  <a:gd name="T72" fmla="*/ 74 w 334"/>
                  <a:gd name="T73" fmla="*/ 254 h 258"/>
                  <a:gd name="T74" fmla="*/ 66 w 334"/>
                  <a:gd name="T75" fmla="*/ 256 h 258"/>
                  <a:gd name="T76" fmla="*/ 52 w 334"/>
                  <a:gd name="T77" fmla="*/ 258 h 258"/>
                  <a:gd name="T78" fmla="*/ 52 w 334"/>
                  <a:gd name="T7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4" h="258">
                    <a:moveTo>
                      <a:pt x="52" y="258"/>
                    </a:moveTo>
                    <a:lnTo>
                      <a:pt x="52" y="258"/>
                    </a:lnTo>
                    <a:lnTo>
                      <a:pt x="40" y="258"/>
                    </a:lnTo>
                    <a:lnTo>
                      <a:pt x="28" y="252"/>
                    </a:lnTo>
                    <a:lnTo>
                      <a:pt x="16" y="246"/>
                    </a:lnTo>
                    <a:lnTo>
                      <a:pt x="8" y="236"/>
                    </a:lnTo>
                    <a:lnTo>
                      <a:pt x="8" y="236"/>
                    </a:lnTo>
                    <a:lnTo>
                      <a:pt x="4" y="226"/>
                    </a:lnTo>
                    <a:lnTo>
                      <a:pt x="0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8" y="178"/>
                    </a:lnTo>
                    <a:lnTo>
                      <a:pt x="14" y="170"/>
                    </a:lnTo>
                    <a:lnTo>
                      <a:pt x="22" y="162"/>
                    </a:lnTo>
                    <a:lnTo>
                      <a:pt x="252" y="8"/>
                    </a:lnTo>
                    <a:lnTo>
                      <a:pt x="252" y="8"/>
                    </a:lnTo>
                    <a:lnTo>
                      <a:pt x="262" y="4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92" y="0"/>
                    </a:lnTo>
                    <a:lnTo>
                      <a:pt x="302" y="4"/>
                    </a:lnTo>
                    <a:lnTo>
                      <a:pt x="310" y="8"/>
                    </a:lnTo>
                    <a:lnTo>
                      <a:pt x="318" y="14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30" y="32"/>
                    </a:lnTo>
                    <a:lnTo>
                      <a:pt x="334" y="42"/>
                    </a:lnTo>
                    <a:lnTo>
                      <a:pt x="334" y="52"/>
                    </a:lnTo>
                    <a:lnTo>
                      <a:pt x="334" y="62"/>
                    </a:lnTo>
                    <a:lnTo>
                      <a:pt x="330" y="72"/>
                    </a:lnTo>
                    <a:lnTo>
                      <a:pt x="326" y="80"/>
                    </a:lnTo>
                    <a:lnTo>
                      <a:pt x="320" y="88"/>
                    </a:lnTo>
                    <a:lnTo>
                      <a:pt x="312" y="96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4" y="254"/>
                    </a:lnTo>
                    <a:lnTo>
                      <a:pt x="66" y="256"/>
                    </a:lnTo>
                    <a:lnTo>
                      <a:pt x="52" y="258"/>
                    </a:lnTo>
                    <a:lnTo>
                      <a:pt x="52" y="25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628079" y="3026859"/>
                <a:ext cx="208337" cy="180478"/>
              </a:xfrm>
              <a:custGeom>
                <a:avLst/>
                <a:gdLst>
                  <a:gd name="T0" fmla="*/ 52 w 344"/>
                  <a:gd name="T1" fmla="*/ 298 h 298"/>
                  <a:gd name="T2" fmla="*/ 52 w 344"/>
                  <a:gd name="T3" fmla="*/ 298 h 298"/>
                  <a:gd name="T4" fmla="*/ 42 w 344"/>
                  <a:gd name="T5" fmla="*/ 298 h 298"/>
                  <a:gd name="T6" fmla="*/ 30 w 344"/>
                  <a:gd name="T7" fmla="*/ 294 h 298"/>
                  <a:gd name="T8" fmla="*/ 20 w 344"/>
                  <a:gd name="T9" fmla="*/ 288 h 298"/>
                  <a:gd name="T10" fmla="*/ 12 w 344"/>
                  <a:gd name="T11" fmla="*/ 278 h 298"/>
                  <a:gd name="T12" fmla="*/ 12 w 344"/>
                  <a:gd name="T13" fmla="*/ 278 h 298"/>
                  <a:gd name="T14" fmla="*/ 6 w 344"/>
                  <a:gd name="T15" fmla="*/ 270 h 298"/>
                  <a:gd name="T16" fmla="*/ 2 w 344"/>
                  <a:gd name="T17" fmla="*/ 260 h 298"/>
                  <a:gd name="T18" fmla="*/ 0 w 344"/>
                  <a:gd name="T19" fmla="*/ 250 h 298"/>
                  <a:gd name="T20" fmla="*/ 0 w 344"/>
                  <a:gd name="T21" fmla="*/ 240 h 298"/>
                  <a:gd name="T22" fmla="*/ 2 w 344"/>
                  <a:gd name="T23" fmla="*/ 230 h 298"/>
                  <a:gd name="T24" fmla="*/ 6 w 344"/>
                  <a:gd name="T25" fmla="*/ 220 h 298"/>
                  <a:gd name="T26" fmla="*/ 12 w 344"/>
                  <a:gd name="T27" fmla="*/ 212 h 298"/>
                  <a:gd name="T28" fmla="*/ 20 w 344"/>
                  <a:gd name="T29" fmla="*/ 204 h 298"/>
                  <a:gd name="T30" fmla="*/ 260 w 344"/>
                  <a:gd name="T31" fmla="*/ 10 h 298"/>
                  <a:gd name="T32" fmla="*/ 260 w 344"/>
                  <a:gd name="T33" fmla="*/ 10 h 298"/>
                  <a:gd name="T34" fmla="*/ 268 w 344"/>
                  <a:gd name="T35" fmla="*/ 6 h 298"/>
                  <a:gd name="T36" fmla="*/ 278 w 344"/>
                  <a:gd name="T37" fmla="*/ 2 h 298"/>
                  <a:gd name="T38" fmla="*/ 288 w 344"/>
                  <a:gd name="T39" fmla="*/ 0 h 298"/>
                  <a:gd name="T40" fmla="*/ 298 w 344"/>
                  <a:gd name="T41" fmla="*/ 0 h 298"/>
                  <a:gd name="T42" fmla="*/ 308 w 344"/>
                  <a:gd name="T43" fmla="*/ 2 h 298"/>
                  <a:gd name="T44" fmla="*/ 318 w 344"/>
                  <a:gd name="T45" fmla="*/ 6 h 298"/>
                  <a:gd name="T46" fmla="*/ 326 w 344"/>
                  <a:gd name="T47" fmla="*/ 12 h 298"/>
                  <a:gd name="T48" fmla="*/ 334 w 344"/>
                  <a:gd name="T49" fmla="*/ 18 h 298"/>
                  <a:gd name="T50" fmla="*/ 334 w 344"/>
                  <a:gd name="T51" fmla="*/ 18 h 298"/>
                  <a:gd name="T52" fmla="*/ 340 w 344"/>
                  <a:gd name="T53" fmla="*/ 28 h 298"/>
                  <a:gd name="T54" fmla="*/ 344 w 344"/>
                  <a:gd name="T55" fmla="*/ 38 h 298"/>
                  <a:gd name="T56" fmla="*/ 344 w 344"/>
                  <a:gd name="T57" fmla="*/ 48 h 298"/>
                  <a:gd name="T58" fmla="*/ 344 w 344"/>
                  <a:gd name="T59" fmla="*/ 58 h 298"/>
                  <a:gd name="T60" fmla="*/ 342 w 344"/>
                  <a:gd name="T61" fmla="*/ 68 h 298"/>
                  <a:gd name="T62" fmla="*/ 338 w 344"/>
                  <a:gd name="T63" fmla="*/ 76 h 298"/>
                  <a:gd name="T64" fmla="*/ 334 w 344"/>
                  <a:gd name="T65" fmla="*/ 86 h 298"/>
                  <a:gd name="T66" fmla="*/ 326 w 344"/>
                  <a:gd name="T67" fmla="*/ 92 h 298"/>
                  <a:gd name="T68" fmla="*/ 86 w 344"/>
                  <a:gd name="T69" fmla="*/ 286 h 298"/>
                  <a:gd name="T70" fmla="*/ 86 w 344"/>
                  <a:gd name="T71" fmla="*/ 286 h 298"/>
                  <a:gd name="T72" fmla="*/ 78 w 344"/>
                  <a:gd name="T73" fmla="*/ 292 h 298"/>
                  <a:gd name="T74" fmla="*/ 70 w 344"/>
                  <a:gd name="T75" fmla="*/ 296 h 298"/>
                  <a:gd name="T76" fmla="*/ 62 w 344"/>
                  <a:gd name="T77" fmla="*/ 298 h 298"/>
                  <a:gd name="T78" fmla="*/ 52 w 344"/>
                  <a:gd name="T79" fmla="*/ 298 h 298"/>
                  <a:gd name="T80" fmla="*/ 52 w 344"/>
                  <a:gd name="T81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4" h="298">
                    <a:moveTo>
                      <a:pt x="52" y="298"/>
                    </a:moveTo>
                    <a:lnTo>
                      <a:pt x="52" y="298"/>
                    </a:lnTo>
                    <a:lnTo>
                      <a:pt x="42" y="298"/>
                    </a:lnTo>
                    <a:lnTo>
                      <a:pt x="30" y="294"/>
                    </a:lnTo>
                    <a:lnTo>
                      <a:pt x="20" y="288"/>
                    </a:lnTo>
                    <a:lnTo>
                      <a:pt x="12" y="278"/>
                    </a:lnTo>
                    <a:lnTo>
                      <a:pt x="12" y="278"/>
                    </a:lnTo>
                    <a:lnTo>
                      <a:pt x="6" y="270"/>
                    </a:lnTo>
                    <a:lnTo>
                      <a:pt x="2" y="260"/>
                    </a:lnTo>
                    <a:lnTo>
                      <a:pt x="0" y="250"/>
                    </a:lnTo>
                    <a:lnTo>
                      <a:pt x="0" y="240"/>
                    </a:lnTo>
                    <a:lnTo>
                      <a:pt x="2" y="230"/>
                    </a:lnTo>
                    <a:lnTo>
                      <a:pt x="6" y="220"/>
                    </a:lnTo>
                    <a:lnTo>
                      <a:pt x="12" y="212"/>
                    </a:lnTo>
                    <a:lnTo>
                      <a:pt x="20" y="204"/>
                    </a:lnTo>
                    <a:lnTo>
                      <a:pt x="260" y="10"/>
                    </a:lnTo>
                    <a:lnTo>
                      <a:pt x="260" y="10"/>
                    </a:lnTo>
                    <a:lnTo>
                      <a:pt x="268" y="6"/>
                    </a:lnTo>
                    <a:lnTo>
                      <a:pt x="278" y="2"/>
                    </a:lnTo>
                    <a:lnTo>
                      <a:pt x="28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8" y="6"/>
                    </a:lnTo>
                    <a:lnTo>
                      <a:pt x="326" y="12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40" y="28"/>
                    </a:lnTo>
                    <a:lnTo>
                      <a:pt x="344" y="38"/>
                    </a:lnTo>
                    <a:lnTo>
                      <a:pt x="344" y="48"/>
                    </a:lnTo>
                    <a:lnTo>
                      <a:pt x="344" y="58"/>
                    </a:lnTo>
                    <a:lnTo>
                      <a:pt x="342" y="68"/>
                    </a:lnTo>
                    <a:lnTo>
                      <a:pt x="338" y="76"/>
                    </a:lnTo>
                    <a:lnTo>
                      <a:pt x="334" y="86"/>
                    </a:lnTo>
                    <a:lnTo>
                      <a:pt x="326" y="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78" y="292"/>
                    </a:lnTo>
                    <a:lnTo>
                      <a:pt x="70" y="296"/>
                    </a:lnTo>
                    <a:lnTo>
                      <a:pt x="62" y="298"/>
                    </a:lnTo>
                    <a:lnTo>
                      <a:pt x="52" y="298"/>
                    </a:lnTo>
                    <a:lnTo>
                      <a:pt x="52" y="29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5413104" y="2598477"/>
                <a:ext cx="1326042" cy="1326043"/>
              </a:xfrm>
              <a:prstGeom prst="ellipse">
                <a:avLst/>
              </a:prstGeom>
              <a:noFill/>
              <a:ln w="57150" cap="flat" cmpd="sng" algn="ctr">
                <a:solidFill>
                  <a:srgbClr val="1A86D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 userDrawn="1"/>
        </p:nvGrpSpPr>
        <p:grpSpPr>
          <a:xfrm rot="16200000">
            <a:off x="2686558" y="3784724"/>
            <a:ext cx="182438" cy="5555552"/>
            <a:chOff x="9312007" y="34787"/>
            <a:chExt cx="1212906" cy="3143923"/>
          </a:xfrm>
        </p:grpSpPr>
        <p:sp>
          <p:nvSpPr>
            <p:cNvPr id="27" name="Bent Arrow 26"/>
            <p:cNvSpPr/>
            <p:nvPr/>
          </p:nvSpPr>
          <p:spPr bwMode="auto">
            <a:xfrm flipH="1">
              <a:off x="9832459" y="1745357"/>
              <a:ext cx="692454" cy="143335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7"/>
            <p:cNvSpPr/>
            <p:nvPr/>
          </p:nvSpPr>
          <p:spPr bwMode="auto">
            <a:xfrm rot="10800000" flipH="1">
              <a:off x="9312007" y="34787"/>
              <a:ext cx="805099" cy="171116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52871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Bent Arrow 28"/>
          <p:cNvSpPr/>
          <p:nvPr userDrawn="1"/>
        </p:nvSpPr>
        <p:spPr bwMode="auto">
          <a:xfrm>
            <a:off x="5686283" y="6687743"/>
            <a:ext cx="3820134" cy="163512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Bent Arrow 39"/>
          <p:cNvSpPr/>
          <p:nvPr userDrawn="1"/>
        </p:nvSpPr>
        <p:spPr bwMode="auto">
          <a:xfrm rot="10800000" flipH="1">
            <a:off x="2049681" y="5710545"/>
            <a:ext cx="7843864" cy="757825"/>
          </a:xfrm>
          <a:prstGeom prst="bentArrow">
            <a:avLst>
              <a:gd name="adj1" fmla="val 25000"/>
              <a:gd name="adj2" fmla="val 0"/>
              <a:gd name="adj3" fmla="val 25000"/>
              <a:gd name="adj4" fmla="val 20518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Bent Arrow 43"/>
          <p:cNvSpPr/>
          <p:nvPr userDrawn="1"/>
        </p:nvSpPr>
        <p:spPr bwMode="auto">
          <a:xfrm rot="10800000">
            <a:off x="11224379" y="6302646"/>
            <a:ext cx="709317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0" y="5375935"/>
            <a:ext cx="12192000" cy="95735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Bent Arrow 44"/>
          <p:cNvSpPr/>
          <p:nvPr userDrawn="1"/>
        </p:nvSpPr>
        <p:spPr bwMode="auto">
          <a:xfrm rot="16200000">
            <a:off x="11536785" y="6610172"/>
            <a:ext cx="325590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5819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15"/>
          <p:cNvSpPr>
            <a:spLocks noEditPoints="1"/>
          </p:cNvSpPr>
          <p:nvPr userDrawn="1"/>
        </p:nvSpPr>
        <p:spPr bwMode="auto">
          <a:xfrm>
            <a:off x="4389233" y="6600372"/>
            <a:ext cx="121561" cy="121561"/>
          </a:xfrm>
          <a:custGeom>
            <a:avLst/>
            <a:gdLst>
              <a:gd name="T0" fmla="*/ 172 w 344"/>
              <a:gd name="T1" fmla="*/ 344 h 344"/>
              <a:gd name="T2" fmla="*/ 172 w 344"/>
              <a:gd name="T3" fmla="*/ 344 h 344"/>
              <a:gd name="T4" fmla="*/ 142 w 344"/>
              <a:gd name="T5" fmla="*/ 334 h 344"/>
              <a:gd name="T6" fmla="*/ 124 w 344"/>
              <a:gd name="T7" fmla="*/ 312 h 344"/>
              <a:gd name="T8" fmla="*/ 118 w 344"/>
              <a:gd name="T9" fmla="*/ 300 h 344"/>
              <a:gd name="T10" fmla="*/ 102 w 344"/>
              <a:gd name="T11" fmla="*/ 278 h 344"/>
              <a:gd name="T12" fmla="*/ 72 w 344"/>
              <a:gd name="T13" fmla="*/ 248 h 344"/>
              <a:gd name="T14" fmla="*/ 28 w 344"/>
              <a:gd name="T15" fmla="*/ 218 h 344"/>
              <a:gd name="T16" fmla="*/ 16 w 344"/>
              <a:gd name="T17" fmla="*/ 210 h 344"/>
              <a:gd name="T18" fmla="*/ 2 w 344"/>
              <a:gd name="T19" fmla="*/ 186 h 344"/>
              <a:gd name="T20" fmla="*/ 0 w 344"/>
              <a:gd name="T21" fmla="*/ 172 h 344"/>
              <a:gd name="T22" fmla="*/ 8 w 344"/>
              <a:gd name="T23" fmla="*/ 144 h 344"/>
              <a:gd name="T24" fmla="*/ 30 w 344"/>
              <a:gd name="T25" fmla="*/ 124 h 344"/>
              <a:gd name="T26" fmla="*/ 54 w 344"/>
              <a:gd name="T27" fmla="*/ 112 h 344"/>
              <a:gd name="T28" fmla="*/ 90 w 344"/>
              <a:gd name="T29" fmla="*/ 82 h 344"/>
              <a:gd name="T30" fmla="*/ 112 w 344"/>
              <a:gd name="T31" fmla="*/ 54 h 344"/>
              <a:gd name="T32" fmla="*/ 124 w 344"/>
              <a:gd name="T33" fmla="*/ 34 h 344"/>
              <a:gd name="T34" fmla="*/ 126 w 344"/>
              <a:gd name="T35" fmla="*/ 26 h 344"/>
              <a:gd name="T36" fmla="*/ 142 w 344"/>
              <a:gd name="T37" fmla="*/ 10 h 344"/>
              <a:gd name="T38" fmla="*/ 164 w 344"/>
              <a:gd name="T39" fmla="*/ 2 h 344"/>
              <a:gd name="T40" fmla="*/ 172 w 344"/>
              <a:gd name="T41" fmla="*/ 0 h 344"/>
              <a:gd name="T42" fmla="*/ 172 w 344"/>
              <a:gd name="T43" fmla="*/ 0 h 344"/>
              <a:gd name="T44" fmla="*/ 188 w 344"/>
              <a:gd name="T45" fmla="*/ 2 h 344"/>
              <a:gd name="T46" fmla="*/ 214 w 344"/>
              <a:gd name="T47" fmla="*/ 20 h 344"/>
              <a:gd name="T48" fmla="*/ 222 w 344"/>
              <a:gd name="T49" fmla="*/ 34 h 344"/>
              <a:gd name="T50" fmla="*/ 226 w 344"/>
              <a:gd name="T51" fmla="*/ 44 h 344"/>
              <a:gd name="T52" fmla="*/ 242 w 344"/>
              <a:gd name="T53" fmla="*/ 68 h 344"/>
              <a:gd name="T54" fmla="*/ 270 w 344"/>
              <a:gd name="T55" fmla="*/ 96 h 344"/>
              <a:gd name="T56" fmla="*/ 314 w 344"/>
              <a:gd name="T57" fmla="*/ 124 h 344"/>
              <a:gd name="T58" fmla="*/ 328 w 344"/>
              <a:gd name="T59" fmla="*/ 134 h 344"/>
              <a:gd name="T60" fmla="*/ 342 w 344"/>
              <a:gd name="T61" fmla="*/ 160 h 344"/>
              <a:gd name="T62" fmla="*/ 344 w 344"/>
              <a:gd name="T63" fmla="*/ 176 h 344"/>
              <a:gd name="T64" fmla="*/ 340 w 344"/>
              <a:gd name="T65" fmla="*/ 190 h 344"/>
              <a:gd name="T66" fmla="*/ 322 w 344"/>
              <a:gd name="T67" fmla="*/ 214 h 344"/>
              <a:gd name="T68" fmla="*/ 308 w 344"/>
              <a:gd name="T69" fmla="*/ 222 h 344"/>
              <a:gd name="T70" fmla="*/ 276 w 344"/>
              <a:gd name="T71" fmla="*/ 240 h 344"/>
              <a:gd name="T72" fmla="*/ 250 w 344"/>
              <a:gd name="T73" fmla="*/ 266 h 344"/>
              <a:gd name="T74" fmla="*/ 232 w 344"/>
              <a:gd name="T75" fmla="*/ 292 h 344"/>
              <a:gd name="T76" fmla="*/ 220 w 344"/>
              <a:gd name="T77" fmla="*/ 312 h 344"/>
              <a:gd name="T78" fmla="*/ 200 w 344"/>
              <a:gd name="T79" fmla="*/ 336 h 344"/>
              <a:gd name="T80" fmla="*/ 172 w 344"/>
              <a:gd name="T81" fmla="*/ 344 h 344"/>
              <a:gd name="T82" fmla="*/ 146 w 344"/>
              <a:gd name="T83" fmla="*/ 172 h 344"/>
              <a:gd name="T84" fmla="*/ 170 w 344"/>
              <a:gd name="T85" fmla="*/ 196 h 344"/>
              <a:gd name="T86" fmla="*/ 196 w 344"/>
              <a:gd name="T87" fmla="*/ 170 h 344"/>
              <a:gd name="T88" fmla="*/ 172 w 344"/>
              <a:gd name="T89" fmla="*/ 148 h 344"/>
              <a:gd name="T90" fmla="*/ 146 w 344"/>
              <a:gd name="T9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4" h="344">
                <a:moveTo>
                  <a:pt x="172" y="344"/>
                </a:moveTo>
                <a:lnTo>
                  <a:pt x="172" y="344"/>
                </a:lnTo>
                <a:lnTo>
                  <a:pt x="172" y="344"/>
                </a:lnTo>
                <a:lnTo>
                  <a:pt x="172" y="344"/>
                </a:lnTo>
                <a:lnTo>
                  <a:pt x="156" y="342"/>
                </a:lnTo>
                <a:lnTo>
                  <a:pt x="142" y="334"/>
                </a:lnTo>
                <a:lnTo>
                  <a:pt x="132" y="324"/>
                </a:lnTo>
                <a:lnTo>
                  <a:pt x="124" y="312"/>
                </a:lnTo>
                <a:lnTo>
                  <a:pt x="124" y="312"/>
                </a:lnTo>
                <a:lnTo>
                  <a:pt x="118" y="300"/>
                </a:lnTo>
                <a:lnTo>
                  <a:pt x="112" y="290"/>
                </a:lnTo>
                <a:lnTo>
                  <a:pt x="102" y="278"/>
                </a:lnTo>
                <a:lnTo>
                  <a:pt x="90" y="264"/>
                </a:lnTo>
                <a:lnTo>
                  <a:pt x="72" y="248"/>
                </a:lnTo>
                <a:lnTo>
                  <a:pt x="52" y="232"/>
                </a:lnTo>
                <a:lnTo>
                  <a:pt x="28" y="218"/>
                </a:lnTo>
                <a:lnTo>
                  <a:pt x="28" y="218"/>
                </a:lnTo>
                <a:lnTo>
                  <a:pt x="16" y="210"/>
                </a:lnTo>
                <a:lnTo>
                  <a:pt x="8" y="198"/>
                </a:lnTo>
                <a:lnTo>
                  <a:pt x="2" y="186"/>
                </a:lnTo>
                <a:lnTo>
                  <a:pt x="0" y="172"/>
                </a:lnTo>
                <a:lnTo>
                  <a:pt x="0" y="172"/>
                </a:lnTo>
                <a:lnTo>
                  <a:pt x="2" y="156"/>
                </a:lnTo>
                <a:lnTo>
                  <a:pt x="8" y="144"/>
                </a:lnTo>
                <a:lnTo>
                  <a:pt x="18" y="132"/>
                </a:lnTo>
                <a:lnTo>
                  <a:pt x="30" y="124"/>
                </a:lnTo>
                <a:lnTo>
                  <a:pt x="30" y="124"/>
                </a:lnTo>
                <a:lnTo>
                  <a:pt x="54" y="112"/>
                </a:lnTo>
                <a:lnTo>
                  <a:pt x="74" y="96"/>
                </a:lnTo>
                <a:lnTo>
                  <a:pt x="90" y="82"/>
                </a:lnTo>
                <a:lnTo>
                  <a:pt x="102" y="68"/>
                </a:lnTo>
                <a:lnTo>
                  <a:pt x="112" y="54"/>
                </a:lnTo>
                <a:lnTo>
                  <a:pt x="118" y="44"/>
                </a:lnTo>
                <a:lnTo>
                  <a:pt x="124" y="34"/>
                </a:lnTo>
                <a:lnTo>
                  <a:pt x="124" y="34"/>
                </a:lnTo>
                <a:lnTo>
                  <a:pt x="126" y="26"/>
                </a:lnTo>
                <a:lnTo>
                  <a:pt x="130" y="20"/>
                </a:lnTo>
                <a:lnTo>
                  <a:pt x="142" y="10"/>
                </a:lnTo>
                <a:lnTo>
                  <a:pt x="156" y="2"/>
                </a:lnTo>
                <a:lnTo>
                  <a:pt x="164" y="2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80" y="2"/>
                </a:lnTo>
                <a:lnTo>
                  <a:pt x="188" y="2"/>
                </a:lnTo>
                <a:lnTo>
                  <a:pt x="202" y="10"/>
                </a:lnTo>
                <a:lnTo>
                  <a:pt x="214" y="20"/>
                </a:lnTo>
                <a:lnTo>
                  <a:pt x="218" y="28"/>
                </a:lnTo>
                <a:lnTo>
                  <a:pt x="222" y="34"/>
                </a:lnTo>
                <a:lnTo>
                  <a:pt x="222" y="34"/>
                </a:lnTo>
                <a:lnTo>
                  <a:pt x="226" y="44"/>
                </a:lnTo>
                <a:lnTo>
                  <a:pt x="232" y="56"/>
                </a:lnTo>
                <a:lnTo>
                  <a:pt x="242" y="68"/>
                </a:lnTo>
                <a:lnTo>
                  <a:pt x="254" y="82"/>
                </a:lnTo>
                <a:lnTo>
                  <a:pt x="270" y="96"/>
                </a:lnTo>
                <a:lnTo>
                  <a:pt x="290" y="112"/>
                </a:lnTo>
                <a:lnTo>
                  <a:pt x="314" y="124"/>
                </a:lnTo>
                <a:lnTo>
                  <a:pt x="314" y="124"/>
                </a:lnTo>
                <a:lnTo>
                  <a:pt x="328" y="134"/>
                </a:lnTo>
                <a:lnTo>
                  <a:pt x="336" y="146"/>
                </a:lnTo>
                <a:lnTo>
                  <a:pt x="342" y="160"/>
                </a:lnTo>
                <a:lnTo>
                  <a:pt x="344" y="176"/>
                </a:lnTo>
                <a:lnTo>
                  <a:pt x="344" y="176"/>
                </a:lnTo>
                <a:lnTo>
                  <a:pt x="342" y="184"/>
                </a:lnTo>
                <a:lnTo>
                  <a:pt x="340" y="190"/>
                </a:lnTo>
                <a:lnTo>
                  <a:pt x="334" y="204"/>
                </a:lnTo>
                <a:lnTo>
                  <a:pt x="322" y="214"/>
                </a:lnTo>
                <a:lnTo>
                  <a:pt x="308" y="222"/>
                </a:lnTo>
                <a:lnTo>
                  <a:pt x="308" y="222"/>
                </a:lnTo>
                <a:lnTo>
                  <a:pt x="292" y="230"/>
                </a:lnTo>
                <a:lnTo>
                  <a:pt x="276" y="240"/>
                </a:lnTo>
                <a:lnTo>
                  <a:pt x="262" y="252"/>
                </a:lnTo>
                <a:lnTo>
                  <a:pt x="250" y="266"/>
                </a:lnTo>
                <a:lnTo>
                  <a:pt x="240" y="278"/>
                </a:lnTo>
                <a:lnTo>
                  <a:pt x="232" y="292"/>
                </a:lnTo>
                <a:lnTo>
                  <a:pt x="220" y="312"/>
                </a:lnTo>
                <a:lnTo>
                  <a:pt x="220" y="312"/>
                </a:lnTo>
                <a:lnTo>
                  <a:pt x="212" y="326"/>
                </a:lnTo>
                <a:lnTo>
                  <a:pt x="200" y="336"/>
                </a:lnTo>
                <a:lnTo>
                  <a:pt x="188" y="342"/>
                </a:lnTo>
                <a:lnTo>
                  <a:pt x="172" y="344"/>
                </a:lnTo>
                <a:lnTo>
                  <a:pt x="172" y="344"/>
                </a:lnTo>
                <a:close/>
                <a:moveTo>
                  <a:pt x="146" y="172"/>
                </a:moveTo>
                <a:lnTo>
                  <a:pt x="146" y="172"/>
                </a:lnTo>
                <a:lnTo>
                  <a:pt x="170" y="196"/>
                </a:lnTo>
                <a:lnTo>
                  <a:pt x="170" y="196"/>
                </a:lnTo>
                <a:lnTo>
                  <a:pt x="196" y="170"/>
                </a:lnTo>
                <a:lnTo>
                  <a:pt x="196" y="170"/>
                </a:lnTo>
                <a:lnTo>
                  <a:pt x="172" y="148"/>
                </a:lnTo>
                <a:lnTo>
                  <a:pt x="172" y="148"/>
                </a:lnTo>
                <a:lnTo>
                  <a:pt x="146" y="172"/>
                </a:lnTo>
                <a:lnTo>
                  <a:pt x="146" y="17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0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7" name="Freeform 18"/>
          <p:cNvSpPr>
            <a:spLocks/>
          </p:cNvSpPr>
          <p:nvPr userDrawn="1"/>
        </p:nvSpPr>
        <p:spPr bwMode="auto">
          <a:xfrm>
            <a:off x="4431638" y="6462555"/>
            <a:ext cx="37458" cy="124388"/>
          </a:xfrm>
          <a:custGeom>
            <a:avLst/>
            <a:gdLst>
              <a:gd name="T0" fmla="*/ 52 w 106"/>
              <a:gd name="T1" fmla="*/ 352 h 352"/>
              <a:gd name="T2" fmla="*/ 52 w 106"/>
              <a:gd name="T3" fmla="*/ 352 h 352"/>
              <a:gd name="T4" fmla="*/ 52 w 106"/>
              <a:gd name="T5" fmla="*/ 352 h 352"/>
              <a:gd name="T6" fmla="*/ 52 w 106"/>
              <a:gd name="T7" fmla="*/ 352 h 352"/>
              <a:gd name="T8" fmla="*/ 40 w 106"/>
              <a:gd name="T9" fmla="*/ 352 h 352"/>
              <a:gd name="T10" fmla="*/ 32 w 106"/>
              <a:gd name="T11" fmla="*/ 348 h 352"/>
              <a:gd name="T12" fmla="*/ 22 w 106"/>
              <a:gd name="T13" fmla="*/ 342 h 352"/>
              <a:gd name="T14" fmla="*/ 14 w 106"/>
              <a:gd name="T15" fmla="*/ 336 h 352"/>
              <a:gd name="T16" fmla="*/ 8 w 106"/>
              <a:gd name="T17" fmla="*/ 328 h 352"/>
              <a:gd name="T18" fmla="*/ 4 w 106"/>
              <a:gd name="T19" fmla="*/ 320 h 352"/>
              <a:gd name="T20" fmla="*/ 0 w 106"/>
              <a:gd name="T21" fmla="*/ 310 h 352"/>
              <a:gd name="T22" fmla="*/ 0 w 106"/>
              <a:gd name="T23" fmla="*/ 300 h 352"/>
              <a:gd name="T24" fmla="*/ 0 w 106"/>
              <a:gd name="T25" fmla="*/ 300 h 352"/>
              <a:gd name="T26" fmla="*/ 0 w 106"/>
              <a:gd name="T27" fmla="*/ 134 h 352"/>
              <a:gd name="T28" fmla="*/ 0 w 106"/>
              <a:gd name="T29" fmla="*/ 44 h 352"/>
              <a:gd name="T30" fmla="*/ 52 w 106"/>
              <a:gd name="T31" fmla="*/ 36 h 352"/>
              <a:gd name="T32" fmla="*/ 90 w 106"/>
              <a:gd name="T33" fmla="*/ 0 h 352"/>
              <a:gd name="T34" fmla="*/ 90 w 106"/>
              <a:gd name="T35" fmla="*/ 0 h 352"/>
              <a:gd name="T36" fmla="*/ 96 w 106"/>
              <a:gd name="T37" fmla="*/ 6 h 352"/>
              <a:gd name="T38" fmla="*/ 100 w 106"/>
              <a:gd name="T39" fmla="*/ 16 h 352"/>
              <a:gd name="T40" fmla="*/ 104 w 106"/>
              <a:gd name="T41" fmla="*/ 28 h 352"/>
              <a:gd name="T42" fmla="*/ 106 w 106"/>
              <a:gd name="T43" fmla="*/ 52 h 352"/>
              <a:gd name="T44" fmla="*/ 106 w 106"/>
              <a:gd name="T45" fmla="*/ 138 h 352"/>
              <a:gd name="T46" fmla="*/ 104 w 106"/>
              <a:gd name="T47" fmla="*/ 300 h 352"/>
              <a:gd name="T48" fmla="*/ 104 w 106"/>
              <a:gd name="T49" fmla="*/ 300 h 352"/>
              <a:gd name="T50" fmla="*/ 104 w 106"/>
              <a:gd name="T51" fmla="*/ 310 h 352"/>
              <a:gd name="T52" fmla="*/ 100 w 106"/>
              <a:gd name="T53" fmla="*/ 320 h 352"/>
              <a:gd name="T54" fmla="*/ 96 w 106"/>
              <a:gd name="T55" fmla="*/ 330 h 352"/>
              <a:gd name="T56" fmla="*/ 88 w 106"/>
              <a:gd name="T57" fmla="*/ 338 h 352"/>
              <a:gd name="T58" fmla="*/ 82 w 106"/>
              <a:gd name="T59" fmla="*/ 344 h 352"/>
              <a:gd name="T60" fmla="*/ 72 w 106"/>
              <a:gd name="T61" fmla="*/ 348 h 352"/>
              <a:gd name="T62" fmla="*/ 62 w 106"/>
              <a:gd name="T63" fmla="*/ 352 h 352"/>
              <a:gd name="T64" fmla="*/ 52 w 106"/>
              <a:gd name="T65" fmla="*/ 352 h 352"/>
              <a:gd name="T66" fmla="*/ 52 w 106"/>
              <a:gd name="T6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352">
                <a:moveTo>
                  <a:pt x="52" y="352"/>
                </a:moveTo>
                <a:lnTo>
                  <a:pt x="52" y="352"/>
                </a:lnTo>
                <a:lnTo>
                  <a:pt x="52" y="352"/>
                </a:lnTo>
                <a:lnTo>
                  <a:pt x="52" y="352"/>
                </a:lnTo>
                <a:lnTo>
                  <a:pt x="40" y="352"/>
                </a:lnTo>
                <a:lnTo>
                  <a:pt x="32" y="348"/>
                </a:lnTo>
                <a:lnTo>
                  <a:pt x="22" y="342"/>
                </a:lnTo>
                <a:lnTo>
                  <a:pt x="14" y="336"/>
                </a:lnTo>
                <a:lnTo>
                  <a:pt x="8" y="328"/>
                </a:lnTo>
                <a:lnTo>
                  <a:pt x="4" y="320"/>
                </a:lnTo>
                <a:lnTo>
                  <a:pt x="0" y="310"/>
                </a:lnTo>
                <a:lnTo>
                  <a:pt x="0" y="300"/>
                </a:lnTo>
                <a:lnTo>
                  <a:pt x="0" y="300"/>
                </a:lnTo>
                <a:lnTo>
                  <a:pt x="0" y="134"/>
                </a:lnTo>
                <a:lnTo>
                  <a:pt x="0" y="44"/>
                </a:lnTo>
                <a:lnTo>
                  <a:pt x="52" y="36"/>
                </a:lnTo>
                <a:lnTo>
                  <a:pt x="90" y="0"/>
                </a:lnTo>
                <a:lnTo>
                  <a:pt x="90" y="0"/>
                </a:lnTo>
                <a:lnTo>
                  <a:pt x="96" y="6"/>
                </a:lnTo>
                <a:lnTo>
                  <a:pt x="100" y="16"/>
                </a:lnTo>
                <a:lnTo>
                  <a:pt x="104" y="28"/>
                </a:lnTo>
                <a:lnTo>
                  <a:pt x="106" y="52"/>
                </a:lnTo>
                <a:lnTo>
                  <a:pt x="106" y="138"/>
                </a:lnTo>
                <a:lnTo>
                  <a:pt x="104" y="300"/>
                </a:lnTo>
                <a:lnTo>
                  <a:pt x="104" y="300"/>
                </a:lnTo>
                <a:lnTo>
                  <a:pt x="104" y="310"/>
                </a:lnTo>
                <a:lnTo>
                  <a:pt x="100" y="320"/>
                </a:lnTo>
                <a:lnTo>
                  <a:pt x="96" y="330"/>
                </a:lnTo>
                <a:lnTo>
                  <a:pt x="88" y="338"/>
                </a:lnTo>
                <a:lnTo>
                  <a:pt x="82" y="344"/>
                </a:lnTo>
                <a:lnTo>
                  <a:pt x="72" y="348"/>
                </a:lnTo>
                <a:lnTo>
                  <a:pt x="62" y="352"/>
                </a:lnTo>
                <a:lnTo>
                  <a:pt x="52" y="352"/>
                </a:lnTo>
                <a:lnTo>
                  <a:pt x="52" y="35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0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6" y="6074231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0" y="6344999"/>
            <a:ext cx="12192000" cy="51300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512" y="6491045"/>
            <a:ext cx="936609" cy="2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480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15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84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image" Target="../media/image10.png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2F06-11B2-4CDF-B85B-7359AB94FFF9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73C3-E7BA-4F2F-B0ED-E0265D036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4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80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7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3528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furt@microsoft.com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vidgri@Microsoft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png"/><Relationship Id="rId7" Type="http://schemas.openxmlformats.org/officeDocument/2006/relationships/customXml" Target="../ink/ink2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customXml" Target="../ink/ink1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umentdb.com/capacityplann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1" r="7984"/>
          <a:stretch/>
        </p:blipFill>
        <p:spPr>
          <a:xfrm>
            <a:off x="4814405" y="-479"/>
            <a:ext cx="7373112" cy="6857989"/>
          </a:xfrm>
          <a:prstGeom prst="rect">
            <a:avLst/>
          </a:prstGeom>
        </p:spPr>
      </p:pic>
      <p:sp>
        <p:nvSpPr>
          <p:cNvPr id="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192" y="1950976"/>
            <a:ext cx="5058370" cy="2578524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5000" dirty="0">
                <a:solidFill>
                  <a:srgbClr val="00B0F0"/>
                </a:solidFill>
              </a:rPr>
              <a:t>Microsoft Azure</a:t>
            </a:r>
            <a:br>
              <a:rPr lang="en-GB" sz="5000" dirty="0">
                <a:solidFill>
                  <a:srgbClr val="00B0F0"/>
                </a:solidFill>
              </a:rPr>
            </a:br>
            <a:r>
              <a:rPr lang="en-GB" sz="5000" dirty="0">
                <a:solidFill>
                  <a:srgbClr val="00B0F0"/>
                </a:solidFill>
              </a:rPr>
              <a:t>Data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910" y="5011831"/>
            <a:ext cx="7145209" cy="1155525"/>
          </a:xfrm>
        </p:spPr>
        <p:txBody>
          <a:bodyPr anchor="b">
            <a:noAutofit/>
          </a:bodyPr>
          <a:lstStyle/>
          <a:p>
            <a:pPr algn="l"/>
            <a:r>
              <a:rPr lang="it-IT" sz="3200" dirty="0"/>
              <a:t>Bianca Furtuna </a:t>
            </a:r>
            <a:r>
              <a:rPr lang="it-IT" sz="3200" dirty="0">
                <a:hlinkClick r:id="rId3"/>
              </a:rPr>
              <a:t>bifurt@microsoft.com</a:t>
            </a:r>
            <a:r>
              <a:rPr lang="it-IT" sz="3200" dirty="0"/>
              <a:t>  </a:t>
            </a:r>
          </a:p>
          <a:p>
            <a:pPr algn="l"/>
            <a:r>
              <a:rPr lang="en-GB" sz="3200" dirty="0"/>
              <a:t>David Gristwood </a:t>
            </a:r>
            <a:r>
              <a:rPr lang="en-GB" sz="3200" dirty="0">
                <a:hlinkClick r:id="rId4"/>
              </a:rPr>
              <a:t>davidgri@Microsoft.com</a:t>
            </a: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68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21" y="0"/>
            <a:ext cx="11004479" cy="1419642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Azure Storage -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25" y="1504330"/>
            <a:ext cx="4595008" cy="4115243"/>
          </a:xfrm>
        </p:spPr>
        <p:txBody>
          <a:bodyPr>
            <a:noAutofit/>
          </a:bodyPr>
          <a:lstStyle/>
          <a:p>
            <a:pPr marL="285750" indent="-285750"/>
            <a:r>
              <a:rPr lang="en-GB" sz="2000" dirty="0"/>
              <a:t>Multiple copies of data always stored</a:t>
            </a:r>
          </a:p>
          <a:p>
            <a:pPr marL="285750" indent="-285750"/>
            <a:r>
              <a:rPr lang="en-GB" sz="2000" dirty="0"/>
              <a:t>Replication options:</a:t>
            </a:r>
          </a:p>
          <a:p>
            <a:pPr marL="742950" lvl="1" indent="-285750"/>
            <a:r>
              <a:rPr lang="en-GB" sz="2000" dirty="0"/>
              <a:t>Locally redundant storage </a:t>
            </a:r>
          </a:p>
          <a:p>
            <a:pPr marL="742950" lvl="1" indent="-285750"/>
            <a:r>
              <a:rPr lang="en-GB" sz="2000" dirty="0"/>
              <a:t>Zone-redundant storage</a:t>
            </a:r>
          </a:p>
          <a:p>
            <a:pPr marL="742950" lvl="1" indent="-285750"/>
            <a:r>
              <a:rPr lang="en-GB" sz="2000" dirty="0"/>
              <a:t>Geo-redundant storage</a:t>
            </a:r>
          </a:p>
          <a:p>
            <a:pPr marL="742950" lvl="1" indent="-285750"/>
            <a:r>
              <a:rPr lang="en-GB" sz="2000" dirty="0"/>
              <a:t>Read-access geo-redundant storage</a:t>
            </a:r>
          </a:p>
          <a:p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62" y="1340558"/>
            <a:ext cx="5666022" cy="2166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88" y="4168032"/>
            <a:ext cx="10287284" cy="23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5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28" y="2029906"/>
            <a:ext cx="10515600" cy="4351338"/>
          </a:xfrm>
        </p:spPr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60356"/>
              </p:ext>
            </p:extLst>
          </p:nvPr>
        </p:nvGraphicFramePr>
        <p:xfrm>
          <a:off x="165066" y="1324402"/>
          <a:ext cx="11881323" cy="5173087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3910308">
                  <a:extLst>
                    <a:ext uri="{9D8B030D-6E8A-4147-A177-3AD203B41FA5}">
                      <a16:colId xmlns:a16="http://schemas.microsoft.com/office/drawing/2014/main" val="1024634685"/>
                    </a:ext>
                  </a:extLst>
                </a:gridCol>
                <a:gridCol w="2255947">
                  <a:extLst>
                    <a:ext uri="{9D8B030D-6E8A-4147-A177-3AD203B41FA5}">
                      <a16:colId xmlns:a16="http://schemas.microsoft.com/office/drawing/2014/main" val="1427593682"/>
                    </a:ext>
                  </a:extLst>
                </a:gridCol>
                <a:gridCol w="1775864">
                  <a:extLst>
                    <a:ext uri="{9D8B030D-6E8A-4147-A177-3AD203B41FA5}">
                      <a16:colId xmlns:a16="http://schemas.microsoft.com/office/drawing/2014/main" val="3322488012"/>
                    </a:ext>
                  </a:extLst>
                </a:gridCol>
                <a:gridCol w="1313068">
                  <a:extLst>
                    <a:ext uri="{9D8B030D-6E8A-4147-A177-3AD203B41FA5}">
                      <a16:colId xmlns:a16="http://schemas.microsoft.com/office/drawing/2014/main" val="3664319647"/>
                    </a:ext>
                  </a:extLst>
                </a:gridCol>
                <a:gridCol w="1313068">
                  <a:extLst>
                    <a:ext uri="{9D8B030D-6E8A-4147-A177-3AD203B41FA5}">
                      <a16:colId xmlns:a16="http://schemas.microsoft.com/office/drawing/2014/main" val="2626285566"/>
                    </a:ext>
                  </a:extLst>
                </a:gridCol>
                <a:gridCol w="1313068">
                  <a:extLst>
                    <a:ext uri="{9D8B030D-6E8A-4147-A177-3AD203B41FA5}">
                      <a16:colId xmlns:a16="http://schemas.microsoft.com/office/drawing/2014/main" val="611722560"/>
                    </a:ext>
                  </a:extLst>
                </a:gridCol>
              </a:tblGrid>
              <a:tr h="54447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Replication strategy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LRS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ZRS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GRS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RA-GRS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Premium</a:t>
                      </a:r>
                      <a:r>
                        <a:rPr lang="en-US" sz="1600" baseline="0" dirty="0"/>
                        <a:t>-LRS</a:t>
                      </a:r>
                      <a:endParaRPr lang="en-US" sz="1600" dirty="0"/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067554"/>
                  </a:ext>
                </a:extLst>
              </a:tr>
              <a:tr h="599701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Data is written synchronously to multiple</a:t>
                      </a:r>
                      <a:r>
                        <a:rPr lang="en-GB" sz="1400" b="0" baseline="0" dirty="0"/>
                        <a:t> nodes.</a:t>
                      </a:r>
                      <a:endParaRPr lang="en-GB" sz="1400" b="0" i="1" dirty="0"/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4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Yes</a:t>
                      </a:r>
                      <a:endParaRPr lang="en-US" sz="1600" dirty="0"/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Yes</a:t>
                      </a:r>
                      <a:endParaRPr lang="en-US" sz="1600" dirty="0"/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Yes</a:t>
                      </a:r>
                      <a:endParaRPr lang="en-US" sz="1600" dirty="0"/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Yes</a:t>
                      </a:r>
                      <a:endParaRPr lang="en-US" sz="1600" dirty="0"/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902051"/>
                  </a:ext>
                </a:extLst>
              </a:tr>
              <a:tr h="781939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Data is replicated async across multiple </a:t>
                      </a:r>
                      <a:r>
                        <a:rPr lang="en-GB" sz="1400" b="0" i="1" dirty="0"/>
                        <a:t>facilities</a:t>
                      </a:r>
                      <a:r>
                        <a:rPr lang="en-GB" sz="1400" b="0" dirty="0"/>
                        <a:t>.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4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9108"/>
                  </a:ext>
                </a:extLst>
              </a:tr>
              <a:tr h="531404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Data can be </a:t>
                      </a:r>
                      <a:r>
                        <a:rPr lang="en-GB" sz="1400" b="1" u="sng" dirty="0"/>
                        <a:t>read</a:t>
                      </a:r>
                      <a:r>
                        <a:rPr lang="en-GB" sz="1400" b="0" dirty="0"/>
                        <a:t> from the secondary location as well as from the primary location.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4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Yes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516"/>
                  </a:ext>
                </a:extLst>
              </a:tr>
              <a:tr h="643915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Number of copies of data maintained on </a:t>
                      </a:r>
                      <a:r>
                        <a:rPr lang="en-GB" sz="1400" b="0" i="1" dirty="0"/>
                        <a:t>separate nodes.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4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30430"/>
                  </a:ext>
                </a:extLst>
              </a:tr>
              <a:tr h="64391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/>
                        <a:t>Number of copies of data maintained in a </a:t>
                      </a:r>
                      <a:r>
                        <a:rPr lang="en-GB" sz="1400" b="0" i="1" dirty="0"/>
                        <a:t>separate geographically</a:t>
                      </a:r>
                      <a:r>
                        <a:rPr lang="en-GB" sz="1400" b="0" i="1" baseline="0" dirty="0"/>
                        <a:t> paired region</a:t>
                      </a:r>
                      <a:r>
                        <a:rPr lang="en-GB" sz="1400" b="0" i="1" dirty="0"/>
                        <a:t>.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4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59576"/>
                  </a:ext>
                </a:extLst>
              </a:tr>
              <a:tr h="723061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Relative</a:t>
                      </a:r>
                      <a:r>
                        <a:rPr lang="en-GB" sz="1400" b="0" baseline="0" dirty="0"/>
                        <a:t> </a:t>
                      </a:r>
                      <a:r>
                        <a:rPr lang="en-GB" sz="1400" b="0" dirty="0"/>
                        <a:t>Cost / GB / Month</a:t>
                      </a:r>
                      <a:r>
                        <a:rPr lang="en-GB" sz="1400" b="0" baseline="0" dirty="0"/>
                        <a:t> (UK South – Standard List Price)</a:t>
                      </a:r>
                      <a:endParaRPr lang="en-GB" sz="1400" b="0" dirty="0"/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4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Block (Cold) £0.01</a:t>
                      </a:r>
                    </a:p>
                    <a:p>
                      <a:pPr algn="ctr"/>
                      <a:r>
                        <a:rPr lang="en-US" sz="1200" dirty="0"/>
                        <a:t>Block (Warm)</a:t>
                      </a:r>
                      <a:r>
                        <a:rPr lang="en-US" sz="1200" baseline="0" dirty="0"/>
                        <a:t> £0.02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Table £0.07</a:t>
                      </a:r>
                    </a:p>
                    <a:p>
                      <a:pPr algn="ctr"/>
                      <a:r>
                        <a:rPr lang="en-US" sz="1200" dirty="0"/>
                        <a:t>Disk £0.05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Block £0.03</a:t>
                      </a:r>
                    </a:p>
                    <a:p>
                      <a:pPr algn="ctr"/>
                      <a:r>
                        <a:rPr lang="en-US" sz="1200" dirty="0"/>
                        <a:t>Table N/A</a:t>
                      </a:r>
                    </a:p>
                    <a:p>
                      <a:pPr algn="ctr"/>
                      <a:r>
                        <a:rPr lang="en-US" sz="1200" dirty="0"/>
                        <a:t>Disk N/A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Block £0.04</a:t>
                      </a:r>
                    </a:p>
                    <a:p>
                      <a:pPr algn="ctr"/>
                      <a:r>
                        <a:rPr lang="en-US" sz="1200" dirty="0"/>
                        <a:t>Table £0.09</a:t>
                      </a:r>
                    </a:p>
                    <a:p>
                      <a:pPr algn="ctr"/>
                      <a:r>
                        <a:rPr lang="en-US" sz="1200" dirty="0"/>
                        <a:t>Disk £0.09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Block £0.06</a:t>
                      </a:r>
                    </a:p>
                    <a:p>
                      <a:pPr algn="ctr"/>
                      <a:r>
                        <a:rPr lang="en-US" sz="1200" baseline="0" dirty="0"/>
                        <a:t>Table £0.11</a:t>
                      </a:r>
                    </a:p>
                    <a:p>
                      <a:pPr algn="ctr"/>
                      <a:r>
                        <a:rPr lang="en-US" sz="1200" dirty="0"/>
                        <a:t>Disk £0.11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en-US" sz="120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N/A</a:t>
                      </a:r>
                    </a:p>
                    <a:p>
                      <a:pPr algn="ctr"/>
                      <a:r>
                        <a:rPr lang="en-US" sz="120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 N/A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Disk £0.13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783923"/>
                  </a:ext>
                </a:extLst>
              </a:tr>
              <a:tr h="643915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Performance Tier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4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+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9A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+++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5671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49321" y="0"/>
            <a:ext cx="11004479" cy="11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rgbClr val="0070C0"/>
                </a:solidFill>
              </a:rPr>
              <a:t>Azure Storage - Replication</a:t>
            </a:r>
          </a:p>
        </p:txBody>
      </p:sp>
    </p:spTree>
    <p:extLst>
      <p:ext uri="{BB962C8B-B14F-4D97-AF65-F5344CB8AC3E}">
        <p14:creationId xmlns:p14="http://schemas.microsoft.com/office/powerpoint/2010/main" val="33458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1858"/>
            <a:ext cx="10515600" cy="117225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Blob Cool Storage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6" y="1189528"/>
            <a:ext cx="11651870" cy="5370729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Hot – for commonly used data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Cool – for rarely used data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No charge for Hot to Cool switch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API is 100% identical; similar throughput and latency</a:t>
            </a:r>
          </a:p>
          <a:p>
            <a:pPr lvl="1"/>
            <a:r>
              <a:rPr lang="en-US" dirty="0"/>
              <a:t>Same durability options: LRS, GRS, RA-GRS</a:t>
            </a:r>
          </a:p>
          <a:p>
            <a:pPr lvl="1"/>
            <a:r>
              <a:rPr lang="en-US" dirty="0"/>
              <a:t>Availability: Cool - 99%, Hot - 99.9%. Higher for RA-GRS reads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Pricing to match your workload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965578" y="1828288"/>
            <a:ext cx="3388223" cy="355261"/>
          </a:xfrm>
          <a:prstGeom prst="rect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4820" rIns="0" bIns="44820" numCol="1" rtlCol="0" anchor="ctr" anchorCtr="0" compatLnSpc="1">
            <a:prstTxWarp prst="textNoShape">
              <a:avLst/>
            </a:prstTxWarp>
          </a:bodyPr>
          <a:lstStyle/>
          <a:p>
            <a:pPr algn="ctr" defTabSz="896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30" kern="0">
                <a:solidFill>
                  <a:srgbClr val="FFFFFF"/>
                </a:solidFill>
                <a:latin typeface="Segoe UI Semilight"/>
              </a:rPr>
              <a:t>Blob REST API</a:t>
            </a:r>
          </a:p>
        </p:txBody>
      </p:sp>
      <p:sp>
        <p:nvSpPr>
          <p:cNvPr id="10" name="Up-Down Arrow 9"/>
          <p:cNvSpPr/>
          <p:nvPr/>
        </p:nvSpPr>
        <p:spPr bwMode="auto">
          <a:xfrm>
            <a:off x="8688936" y="2230230"/>
            <a:ext cx="322323" cy="497467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Up-Down Arrow 10"/>
          <p:cNvSpPr/>
          <p:nvPr/>
        </p:nvSpPr>
        <p:spPr bwMode="auto">
          <a:xfrm>
            <a:off x="10281017" y="2233339"/>
            <a:ext cx="349426" cy="494359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65578" y="2797722"/>
            <a:ext cx="1643212" cy="1941978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6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Blob Storage Account</a:t>
            </a:r>
          </a:p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6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Hot Tier</a:t>
            </a:r>
          </a:p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3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Lower Transaction cost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710587" y="2797722"/>
            <a:ext cx="1643212" cy="1941978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6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Blob Storage Account</a:t>
            </a:r>
          </a:p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6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Cool Tier</a:t>
            </a:r>
          </a:p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3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Lower Capacity cost</a:t>
            </a:r>
            <a:endParaRPr lang="en-US" sz="1569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>
            <a:off x="8836307" y="4903563"/>
            <a:ext cx="1646764" cy="373456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2095" y="5264297"/>
            <a:ext cx="2246238" cy="479829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defTabSz="896361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3" kern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Account level conversion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671392"/>
            <a:ext cx="5995935" cy="17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67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81" y="3527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Encryption at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02" y="1360837"/>
            <a:ext cx="5537097" cy="4446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8D7"/>
                </a:solidFill>
              </a:rPr>
              <a:t>Secure data storage at rest</a:t>
            </a:r>
          </a:p>
          <a:p>
            <a:pPr marL="221821" indent="-342900"/>
            <a:r>
              <a:rPr lang="en-US" sz="3200" dirty="0">
                <a:latin typeface="+mj-lt"/>
              </a:rPr>
              <a:t>For Blob Storage service </a:t>
            </a:r>
          </a:p>
          <a:p>
            <a:pPr marL="679021" lvl="1" indent="-342900"/>
            <a:r>
              <a:rPr lang="en-US" sz="2800" dirty="0">
                <a:latin typeface="+mj-lt"/>
              </a:rPr>
              <a:t>includes IaaS VM disks</a:t>
            </a:r>
          </a:p>
          <a:p>
            <a:pPr marL="221821" indent="-342900"/>
            <a:r>
              <a:rPr lang="en-US" sz="3200" dirty="0">
                <a:latin typeface="+mj-lt"/>
              </a:rPr>
              <a:t>For sensitive data </a:t>
            </a:r>
          </a:p>
          <a:p>
            <a:pPr marL="679021" lvl="1" indent="-342900"/>
            <a:r>
              <a:rPr lang="en-US" sz="2800" dirty="0">
                <a:latin typeface="+mj-lt"/>
              </a:rPr>
              <a:t>Healthcare, finance, etc.</a:t>
            </a:r>
          </a:p>
          <a:p>
            <a:pPr marL="221821" indent="-342900"/>
            <a:r>
              <a:rPr lang="en-US" sz="3200" dirty="0">
                <a:latin typeface="+mj-lt"/>
              </a:rPr>
              <a:t>Service side</a:t>
            </a:r>
          </a:p>
          <a:p>
            <a:pPr marL="679021" lvl="1" indent="-342900"/>
            <a:r>
              <a:rPr lang="en-US" sz="2800" dirty="0">
                <a:latin typeface="+mj-lt"/>
              </a:rPr>
              <a:t>No additional client side overhead</a:t>
            </a:r>
          </a:p>
          <a:p>
            <a:pPr marL="221821" indent="-342900"/>
            <a:r>
              <a:rPr lang="en-US" sz="3200" dirty="0">
                <a:latin typeface="+mj-lt"/>
              </a:rPr>
              <a:t>Microsoft takes care of all key management practices</a:t>
            </a:r>
          </a:p>
          <a:p>
            <a:pPr marL="336121" lvl="1" indent="0">
              <a:buNone/>
            </a:pPr>
            <a:endParaRPr lang="en-US" sz="2800" dirty="0">
              <a:latin typeface="+mj-lt"/>
            </a:endParaRPr>
          </a:p>
          <a:p>
            <a:pPr marL="99592" indent="0">
              <a:buNone/>
            </a:pPr>
            <a:endParaRPr lang="en-US" sz="3200" dirty="0">
              <a:solidFill>
                <a:srgbClr val="0078D7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89979" y="3146914"/>
            <a:ext cx="4598014" cy="679061"/>
          </a:xfrm>
          <a:prstGeom prst="rect">
            <a:avLst/>
          </a:prstGeom>
          <a:solidFill>
            <a:srgbClr val="0070C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9" rIns="0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17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FFFFFF"/>
                </a:solidFill>
                <a:latin typeface="Segoe UI Semilight"/>
              </a:rPr>
              <a:t>Storage Service - Blob Front Ends</a:t>
            </a:r>
          </a:p>
          <a:p>
            <a:pPr algn="ctr" defTabSz="91417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FFFFFF"/>
                </a:solidFill>
                <a:latin typeface="Segoe UI Semilight"/>
              </a:rPr>
              <a:t>(REST API provider, authentication, billing, throttling,…)</a:t>
            </a:r>
          </a:p>
          <a:p>
            <a:pPr algn="ctr" defTabSz="91417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>
                <a:solidFill>
                  <a:srgbClr val="FFFFFF"/>
                </a:solidFill>
                <a:latin typeface="Segoe UI Semilight"/>
              </a:rPr>
              <a:t>Encryption and decryption using MS Managed Keys for every request</a:t>
            </a:r>
            <a:endParaRPr lang="en-US" sz="1600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5219" y="2030573"/>
            <a:ext cx="1426105" cy="4396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461">
              <a:defRPr/>
            </a:pPr>
            <a:r>
              <a:rPr lang="en-US" sz="1125" kern="0">
                <a:solidFill>
                  <a:srgbClr val="FFFFFF"/>
                </a:solidFill>
                <a:latin typeface="Segoe UI Semilight"/>
              </a:rPr>
              <a:t>Apps using Blob REST 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1368" y="2030573"/>
            <a:ext cx="1426105" cy="4396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461">
              <a:defRPr/>
            </a:pPr>
            <a:r>
              <a:rPr lang="en-US" sz="1125" kern="0" dirty="0">
                <a:solidFill>
                  <a:srgbClr val="FFFFFF"/>
                </a:solidFill>
                <a:latin typeface="Segoe UI Semilight"/>
              </a:rPr>
              <a:t>VM Disks</a:t>
            </a:r>
          </a:p>
        </p:txBody>
      </p:sp>
      <p:sp>
        <p:nvSpPr>
          <p:cNvPr id="10" name="Up-Down Arrow 9"/>
          <p:cNvSpPr/>
          <p:nvPr/>
        </p:nvSpPr>
        <p:spPr bwMode="auto">
          <a:xfrm>
            <a:off x="8149541" y="2467079"/>
            <a:ext cx="212465" cy="674357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1" tIns="146282" rIns="182851" bIns="1462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5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Up-Down Arrow 10"/>
          <p:cNvSpPr/>
          <p:nvPr/>
        </p:nvSpPr>
        <p:spPr bwMode="auto">
          <a:xfrm>
            <a:off x="9829517" y="2470250"/>
            <a:ext cx="212465" cy="674357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1" tIns="146282" rIns="182851" bIns="1462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5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89979" y="4410084"/>
            <a:ext cx="4598014" cy="1106244"/>
          </a:xfrm>
          <a:prstGeom prst="rect">
            <a:avLst/>
          </a:prstGeom>
          <a:solidFill>
            <a:srgbClr val="0070C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9" rIns="0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17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rgbClr val="FFFFFF"/>
                </a:solidFill>
                <a:latin typeface="Segoe UI Semilight"/>
              </a:rPr>
              <a:t>Storage Service – Index and Distributed File System</a:t>
            </a:r>
          </a:p>
          <a:p>
            <a:pPr algn="ctr" defTabSz="91417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 dirty="0">
              <a:solidFill>
                <a:srgbClr val="FFFFFF"/>
              </a:solidFill>
              <a:latin typeface="Segoe UI Semilight"/>
            </a:endParaRPr>
          </a:p>
          <a:p>
            <a:pPr algn="ctr" defTabSz="91417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FFFFFF"/>
                </a:solidFill>
                <a:latin typeface="Segoe UI Semilight"/>
              </a:rPr>
              <a:t>All Data is stored in an encrypted form</a:t>
            </a:r>
            <a:endParaRPr lang="en-US" sz="1766" kern="0" dirty="0">
              <a:solidFill>
                <a:srgbClr val="FFFFFF"/>
              </a:solidFill>
              <a:latin typeface="Segoe UI Semilight"/>
            </a:endParaRPr>
          </a:p>
          <a:p>
            <a:pPr algn="ctr" defTabSz="91417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6" kern="0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3" name="Up-Down Arrow 12"/>
          <p:cNvSpPr/>
          <p:nvPr/>
        </p:nvSpPr>
        <p:spPr bwMode="auto">
          <a:xfrm>
            <a:off x="9082755" y="3813200"/>
            <a:ext cx="212465" cy="596886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1" tIns="146282" rIns="182851" bIns="1462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5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6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31" y="1185023"/>
            <a:ext cx="8818784" cy="538652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9321" y="0"/>
            <a:ext cx="11004479" cy="1419642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Monitor Storage Usage</a:t>
            </a:r>
          </a:p>
        </p:txBody>
      </p:sp>
    </p:spTree>
    <p:extLst>
      <p:ext uri="{BB962C8B-B14F-4D97-AF65-F5344CB8AC3E}">
        <p14:creationId xmlns:p14="http://schemas.microsoft.com/office/powerpoint/2010/main" val="75913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01431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Azure 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7491"/>
            <a:ext cx="10515600" cy="3995551"/>
          </a:xfrm>
        </p:spPr>
        <p:txBody>
          <a:bodyPr>
            <a:noAutofit/>
          </a:bodyPr>
          <a:lstStyle/>
          <a:p>
            <a:r>
              <a:rPr lang="en-GB" sz="2400" dirty="0"/>
              <a:t>Highly compatible V12 engine</a:t>
            </a:r>
            <a:endParaRPr lang="en-GB" sz="1600" dirty="0"/>
          </a:p>
          <a:p>
            <a:r>
              <a:rPr lang="en-GB" sz="2400" dirty="0"/>
              <a:t>Available in three </a:t>
            </a:r>
            <a:r>
              <a:rPr lang="en-GB" sz="2400" i="1" dirty="0"/>
              <a:t>service tiers</a:t>
            </a:r>
          </a:p>
          <a:p>
            <a:pPr lvl="1"/>
            <a:r>
              <a:rPr lang="en-GB" sz="1800" dirty="0"/>
              <a:t>Can change on the fly, by creating a replica of the original database at the new performance level</a:t>
            </a:r>
          </a:p>
          <a:p>
            <a:pPr lvl="1"/>
            <a:r>
              <a:rPr lang="en-GB" sz="1800" dirty="0"/>
              <a:t>Some transactions in flight may be rolled back, downtime usually under four seconds</a:t>
            </a:r>
          </a:p>
          <a:p>
            <a:r>
              <a:rPr lang="en-GB" sz="2000" dirty="0"/>
              <a:t>Basic: suited for a small database, supporting typically one single active operation at a given time. Examples include databases used for development or testing, or small-scale infrequently used applications</a:t>
            </a:r>
          </a:p>
          <a:p>
            <a:pPr lvl="1"/>
            <a:r>
              <a:rPr lang="en-GB" sz="1800" dirty="0"/>
              <a:t>2 GB max database size, 30 max concurrent workers / sessions </a:t>
            </a:r>
          </a:p>
          <a:p>
            <a:r>
              <a:rPr lang="en-GB" sz="2000" dirty="0"/>
              <a:t>Standard: go-to option for most cloud applications, supporting multiple concurrent queries</a:t>
            </a:r>
          </a:p>
          <a:p>
            <a:pPr lvl="1"/>
            <a:r>
              <a:rPr lang="en-GB" sz="1800" dirty="0"/>
              <a:t>250 GB max database size, 200 max concurrent workers / sessions </a:t>
            </a:r>
          </a:p>
          <a:p>
            <a:r>
              <a:rPr lang="en-GB" sz="2000" dirty="0"/>
              <a:t>Premium: Designed for high transactional volume, supporting many concurrent users and requiring the highest level of business continuity capabilities. Examples are databases supporting mission critical applications</a:t>
            </a:r>
          </a:p>
          <a:p>
            <a:pPr lvl="1"/>
            <a:r>
              <a:rPr lang="en-GB" sz="1800" dirty="0"/>
              <a:t>1 TB max database size, 6400 max concurrent workers / sessions </a:t>
            </a:r>
          </a:p>
          <a:p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418352" y="1070711"/>
            <a:ext cx="1146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solidFill>
                  <a:srgbClr val="00B0F0"/>
                </a:solidFill>
              </a:rPr>
              <a:t>Relational database service with mission-critical capabilities, based on SQL Server engine, delivering predictable performance, scalability with no downtime, business continuity and data protection, all with minimal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02075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Database – Pricing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30" y="1825625"/>
            <a:ext cx="4771694" cy="4034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8" y="1423283"/>
            <a:ext cx="5589871" cy="498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Database – DTUs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07" y="1275907"/>
            <a:ext cx="5565461" cy="4901056"/>
          </a:xfrm>
        </p:spPr>
        <p:txBody>
          <a:bodyPr>
            <a:normAutofit/>
          </a:bodyPr>
          <a:lstStyle/>
          <a:p>
            <a:r>
              <a:rPr lang="en-GB" dirty="0"/>
              <a:t>Database Transaction Units (DTUs)</a:t>
            </a:r>
          </a:p>
          <a:p>
            <a:pPr lvl="1"/>
            <a:r>
              <a:rPr lang="en-GB" dirty="0"/>
              <a:t>measure of CPU, memory, data I/O, transaction log I/O in designed to simulate real-world OLTP workloads</a:t>
            </a:r>
          </a:p>
          <a:p>
            <a:pPr lvl="1"/>
            <a:r>
              <a:rPr lang="en-GB" dirty="0"/>
              <a:t>Describes the relative capacity </a:t>
            </a:r>
          </a:p>
          <a:p>
            <a:r>
              <a:rPr lang="en-GB" dirty="0"/>
              <a:t>Azure SQL Database Benchmark (ASDB)</a:t>
            </a:r>
          </a:p>
          <a:p>
            <a:r>
              <a:rPr lang="en-GB" dirty="0"/>
              <a:t>Third party DTU Calculator</a:t>
            </a:r>
          </a:p>
          <a:p>
            <a:pPr lvl="1"/>
            <a:r>
              <a:rPr lang="en-GB" dirty="0"/>
              <a:t>dtucalculator.azurewebsites.net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07" y="2048474"/>
            <a:ext cx="5240919" cy="3056497"/>
          </a:xfrm>
          <a:prstGeom prst="rect">
            <a:avLst/>
          </a:prstGeom>
        </p:spPr>
      </p:pic>
      <p:pic>
        <p:nvPicPr>
          <p:cNvPr id="2050" name="Picture 2" descr="Service Tier/Performance Level for CPU, IOPS, and 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151" y="5104971"/>
            <a:ext cx="3633856" cy="130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35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Database – elastic DTUs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6362"/>
            <a:ext cx="5334462" cy="2309060"/>
          </a:xfrm>
        </p:spPr>
      </p:pic>
      <p:sp>
        <p:nvSpPr>
          <p:cNvPr id="6" name="Rectangle 5"/>
          <p:cNvSpPr/>
          <p:nvPr/>
        </p:nvSpPr>
        <p:spPr>
          <a:xfrm>
            <a:off x="547680" y="1496362"/>
            <a:ext cx="487895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Elastic pools provide simple cost effective solution to manage performance goals for multiple databases with varying and unpredictable usage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E.g. multi-tenant solutions using a single-tenant per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Within the pool, individual databases are given the flexibility to auto-scale within set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Set minimum and maximum DTUs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Avoid auto-provision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Not all single databases are optimum candidates for 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667" y="4419209"/>
            <a:ext cx="3841972" cy="18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1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77" y="1392865"/>
            <a:ext cx="5356707" cy="278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Polyglot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Different databases are designed to solve different problems. Using a single database engine for all of the requirements usually leads to non-optimal solutions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“Increasingly we see applications manage their own data using different technologies depending on how the data is used…. this will come at a cost in complexity. Each data storage mechanism introduces a new interface to be learned…”</a:t>
            </a:r>
          </a:p>
          <a:p>
            <a:endParaRPr lang="en-GB" sz="2000" dirty="0"/>
          </a:p>
        </p:txBody>
      </p:sp>
      <p:sp>
        <p:nvSpPr>
          <p:cNvPr id="19" name="Rectangle 18"/>
          <p:cNvSpPr/>
          <p:nvPr/>
        </p:nvSpPr>
        <p:spPr>
          <a:xfrm>
            <a:off x="352977" y="4555946"/>
            <a:ext cx="5080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i="1" dirty="0"/>
              <a:t>* Don't take the example in the diagram too seriously. I'm not making any recommendations about which database technology to use for what kind of service. But I do think that people should consider these kinds of technologies as part of application architecture.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702977" y="5268868"/>
            <a:ext cx="162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Martin Fowler*</a:t>
            </a:r>
          </a:p>
        </p:txBody>
      </p:sp>
    </p:spTree>
    <p:extLst>
      <p:ext uri="{BB962C8B-B14F-4D97-AF65-F5344CB8AC3E}">
        <p14:creationId xmlns:p14="http://schemas.microsoft.com/office/powerpoint/2010/main" val="36053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Database - Business Continuity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906"/>
            <a:ext cx="10515600" cy="5582093"/>
          </a:xfrm>
        </p:spPr>
        <p:txBody>
          <a:bodyPr>
            <a:normAutofit/>
          </a:bodyPr>
          <a:lstStyle/>
          <a:p>
            <a:r>
              <a:rPr lang="en-GB" sz="4000" dirty="0"/>
              <a:t>Point in Time Restore</a:t>
            </a:r>
          </a:p>
          <a:p>
            <a:pPr lvl="1"/>
            <a:r>
              <a:rPr lang="en-GB" sz="3600" dirty="0"/>
              <a:t>Combination of full/weekly/differential database </a:t>
            </a:r>
          </a:p>
          <a:p>
            <a:pPr lvl="2"/>
            <a:r>
              <a:rPr lang="en-GB" sz="3200" dirty="0"/>
              <a:t>backups hourly, transaction log backups every five minutes </a:t>
            </a:r>
          </a:p>
          <a:p>
            <a:pPr lvl="1"/>
            <a:r>
              <a:rPr lang="en-GB" sz="3600" dirty="0"/>
              <a:t>Retention 7 day (Basic), 35 days (Standard/Premium)</a:t>
            </a:r>
          </a:p>
          <a:p>
            <a:r>
              <a:rPr lang="en-GB" sz="4000" dirty="0"/>
              <a:t>Long-Term Backup Retention feature enables storage of backups in an Azure Recovery Services vault for up to 10 years</a:t>
            </a:r>
          </a:p>
          <a:p>
            <a:pPr lvl="2"/>
            <a:r>
              <a:rPr lang="en-GB" sz="3200" dirty="0"/>
              <a:t>Or BACPAC  to blob storage</a:t>
            </a:r>
            <a:endParaRPr lang="en-GB" sz="3600" dirty="0"/>
          </a:p>
          <a:p>
            <a:endParaRPr lang="en-GB" sz="4000" dirty="0"/>
          </a:p>
          <a:p>
            <a:pPr lvl="1"/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4351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Database - Active Geo-Replication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00" y="1186416"/>
            <a:ext cx="6808304" cy="4851400"/>
          </a:xfrm>
        </p:spPr>
        <p:txBody>
          <a:bodyPr>
            <a:noAutofit/>
          </a:bodyPr>
          <a:lstStyle/>
          <a:p>
            <a:r>
              <a:rPr lang="en-GB" sz="3200" dirty="0"/>
              <a:t>Active Geo-Replication available in all tiers</a:t>
            </a:r>
          </a:p>
          <a:p>
            <a:r>
              <a:rPr lang="en-GB" sz="3200" dirty="0"/>
              <a:t>Up to four readable secondary databases in the same / different data center locations </a:t>
            </a:r>
          </a:p>
          <a:p>
            <a:pPr lvl="1"/>
            <a:r>
              <a:rPr lang="en-GB" sz="2800" dirty="0"/>
              <a:t>Asynchronously replicates committed transactions using Read Committed Snapshot Isolation (RCSI) for isolation</a:t>
            </a:r>
          </a:p>
          <a:p>
            <a:r>
              <a:rPr lang="en-GB" sz="3200" dirty="0"/>
              <a:t>Secondary databases for failover for data center outage or inability to connect to the primary database</a:t>
            </a:r>
          </a:p>
          <a:p>
            <a:pPr lvl="1"/>
            <a:r>
              <a:rPr lang="en-GB" sz="2800" dirty="0"/>
              <a:t>Offload workloads such as reporting</a:t>
            </a:r>
          </a:p>
          <a:p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93" y="1275907"/>
            <a:ext cx="38576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54070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 Warehouse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678" y="2114245"/>
            <a:ext cx="4444369" cy="3938357"/>
          </a:xfrm>
        </p:spPr>
      </p:pic>
      <p:sp>
        <p:nvSpPr>
          <p:cNvPr id="4" name="Rectangle 3"/>
          <p:cNvSpPr/>
          <p:nvPr/>
        </p:nvSpPr>
        <p:spPr>
          <a:xfrm>
            <a:off x="1045881" y="1060841"/>
            <a:ext cx="10620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SQL Data Warehouse combines the SQL Server relational database with Azure cloud scale-out capabilities, using a massively parallel processing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625" y="1964353"/>
            <a:ext cx="59365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Scale beyond any single system by using shared-nothing storage and processing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Control node powered by SQL Database and translates T-SQL to parallel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Polybase</a:t>
            </a:r>
            <a:r>
              <a:rPr lang="en-GB" sz="2800" dirty="0"/>
              <a:t> to query or import non-relational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Pay only for scaled out CPU work and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0303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SQL Data Warehouse - DWU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53" y="1240048"/>
            <a:ext cx="6364528" cy="4901056"/>
          </a:xfrm>
        </p:spPr>
        <p:txBody>
          <a:bodyPr>
            <a:normAutofit fontScale="92500"/>
          </a:bodyPr>
          <a:lstStyle/>
          <a:p>
            <a:pPr marL="285750" indent="-285750"/>
            <a:r>
              <a:rPr lang="en-GB" dirty="0"/>
              <a:t>Allocation of resources is measured in Data Warehouse Units (DWUs)</a:t>
            </a:r>
          </a:p>
          <a:p>
            <a:r>
              <a:rPr lang="en-GB" dirty="0"/>
              <a:t>Metric designed to scale linearly</a:t>
            </a:r>
          </a:p>
          <a:p>
            <a:pPr lvl="1"/>
            <a:r>
              <a:rPr lang="en-GB" b="1" dirty="0"/>
              <a:t>Scan/Aggregation</a:t>
            </a:r>
            <a:r>
              <a:rPr lang="en-GB" dirty="0"/>
              <a:t>: standard data warehousing query that scans large number of rows and then performs a complex aggregation</a:t>
            </a:r>
          </a:p>
          <a:p>
            <a:pPr lvl="2"/>
            <a:r>
              <a:rPr lang="en-GB" dirty="0"/>
              <a:t>I/O and CPU intensive operation</a:t>
            </a:r>
          </a:p>
          <a:p>
            <a:pPr lvl="1"/>
            <a:r>
              <a:rPr lang="en-GB" b="1" dirty="0"/>
              <a:t>Load</a:t>
            </a:r>
            <a:r>
              <a:rPr lang="en-GB" dirty="0"/>
              <a:t>: measures ability to ingest data into the service using </a:t>
            </a:r>
            <a:r>
              <a:rPr lang="en-GB" dirty="0" err="1"/>
              <a:t>PolyBase</a:t>
            </a:r>
            <a:r>
              <a:rPr lang="en-GB" dirty="0"/>
              <a:t> to load data set from Azure Blob storage</a:t>
            </a:r>
          </a:p>
          <a:p>
            <a:pPr lvl="2"/>
            <a:r>
              <a:rPr lang="en-GB" dirty="0"/>
              <a:t>stress network and CPU </a:t>
            </a:r>
          </a:p>
          <a:p>
            <a:pPr lvl="1"/>
            <a:r>
              <a:rPr lang="en-GB" b="1" dirty="0"/>
              <a:t>Create Table</a:t>
            </a:r>
            <a:r>
              <a:rPr lang="en-GB" dirty="0"/>
              <a:t>: measures the ability to copy a table</a:t>
            </a:r>
          </a:p>
          <a:p>
            <a:pPr lvl="2"/>
            <a:r>
              <a:rPr lang="en-GB" dirty="0"/>
              <a:t>CPU, IO and network intensive operation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13" y="1627667"/>
            <a:ext cx="5246302" cy="44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49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/>
          <p:cNvSpPr/>
          <p:nvPr/>
        </p:nvSpPr>
        <p:spPr bwMode="auto">
          <a:xfrm>
            <a:off x="5879423" y="445826"/>
            <a:ext cx="1505862" cy="1761315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35" name="Rectangle: Rounded Corners 34"/>
          <p:cNvSpPr/>
          <p:nvPr/>
        </p:nvSpPr>
        <p:spPr bwMode="auto">
          <a:xfrm>
            <a:off x="5675516" y="638532"/>
            <a:ext cx="1505862" cy="1761315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183192" y="831238"/>
            <a:ext cx="1505862" cy="1761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Transactional Data Sources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(e.g. ERP systems)</a:t>
            </a: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1948988" y="831238"/>
            <a:ext cx="1505862" cy="1761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ETL and ELT</a:t>
            </a:r>
          </a:p>
        </p:txBody>
      </p:sp>
      <p:sp>
        <p:nvSpPr>
          <p:cNvPr id="5" name="Arrow: Right 4"/>
          <p:cNvSpPr/>
          <p:nvPr/>
        </p:nvSpPr>
        <p:spPr bwMode="auto">
          <a:xfrm>
            <a:off x="1689054" y="1360082"/>
            <a:ext cx="268892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3705820" y="831238"/>
            <a:ext cx="1505862" cy="1761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Staging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5471610" y="831238"/>
            <a:ext cx="1505862" cy="1761315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5471610" y="2964536"/>
            <a:ext cx="1505862" cy="1761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Caching</a:t>
            </a: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9030155" y="2964535"/>
            <a:ext cx="1505862" cy="1761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Semantic Modelling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7197088" y="2964535"/>
            <a:ext cx="1505862" cy="1761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Report Execution &amp; Orchestration</a:t>
            </a:r>
          </a:p>
        </p:txBody>
      </p:sp>
      <p:sp>
        <p:nvSpPr>
          <p:cNvPr id="13" name="Rectangle: Rounded Corners 12"/>
          <p:cNvSpPr/>
          <p:nvPr/>
        </p:nvSpPr>
        <p:spPr bwMode="auto">
          <a:xfrm>
            <a:off x="5471608" y="4999239"/>
            <a:ext cx="5378069" cy="12907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End User Consumption</a:t>
            </a:r>
          </a:p>
        </p:txBody>
      </p:sp>
      <p:sp>
        <p:nvSpPr>
          <p:cNvPr id="14" name="Arrow: Right 13"/>
          <p:cNvSpPr/>
          <p:nvPr/>
        </p:nvSpPr>
        <p:spPr bwMode="auto">
          <a:xfrm>
            <a:off x="3445888" y="1360082"/>
            <a:ext cx="268892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 bwMode="auto">
          <a:xfrm>
            <a:off x="259388" y="1808253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Dynamics, SAP, Siebel, …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: Rounded Corners 16"/>
          <p:cNvSpPr/>
          <p:nvPr/>
        </p:nvSpPr>
        <p:spPr bwMode="auto">
          <a:xfrm>
            <a:off x="2052068" y="1808253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Hadoop, HDI, ADF, SSIS,…</a:t>
            </a:r>
          </a:p>
        </p:txBody>
      </p:sp>
      <p:sp>
        <p:nvSpPr>
          <p:cNvPr id="18" name="Rectangle: Rounded Corners 17"/>
          <p:cNvSpPr/>
          <p:nvPr/>
        </p:nvSpPr>
        <p:spPr bwMode="auto">
          <a:xfrm>
            <a:off x="3808903" y="1808253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WASB, ADL</a:t>
            </a:r>
          </a:p>
        </p:txBody>
      </p:sp>
      <p:sp>
        <p:nvSpPr>
          <p:cNvPr id="19" name="Arrow: Right 18"/>
          <p:cNvSpPr/>
          <p:nvPr/>
        </p:nvSpPr>
        <p:spPr bwMode="auto">
          <a:xfrm>
            <a:off x="5211682" y="1360082"/>
            <a:ext cx="268892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Arrow: Up-Down 19"/>
          <p:cNvSpPr/>
          <p:nvPr/>
        </p:nvSpPr>
        <p:spPr bwMode="auto">
          <a:xfrm>
            <a:off x="5910828" y="2592552"/>
            <a:ext cx="627440" cy="371982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/>
          <p:cNvSpPr/>
          <p:nvPr/>
        </p:nvSpPr>
        <p:spPr bwMode="auto">
          <a:xfrm>
            <a:off x="5574692" y="1808253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SQL DW</a:t>
            </a:r>
          </a:p>
        </p:txBody>
      </p:sp>
      <p:sp>
        <p:nvSpPr>
          <p:cNvPr id="22" name="Rectangle: Rounded Corners 21"/>
          <p:cNvSpPr/>
          <p:nvPr/>
        </p:nvSpPr>
        <p:spPr bwMode="auto">
          <a:xfrm>
            <a:off x="5574692" y="3845191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SSAS, AAS</a:t>
            </a: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9162319" y="3838478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SSAS, AAS</a:t>
            </a:r>
          </a:p>
        </p:txBody>
      </p:sp>
      <p:sp>
        <p:nvSpPr>
          <p:cNvPr id="24" name="Rectangle: Rounded Corners 23"/>
          <p:cNvSpPr/>
          <p:nvPr/>
        </p:nvSpPr>
        <p:spPr bwMode="auto">
          <a:xfrm>
            <a:off x="7313659" y="3845191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SSRS</a:t>
            </a:r>
          </a:p>
        </p:txBody>
      </p:sp>
      <p:sp>
        <p:nvSpPr>
          <p:cNvPr id="25" name="Rectangle: Rounded Corners 24"/>
          <p:cNvSpPr/>
          <p:nvPr/>
        </p:nvSpPr>
        <p:spPr bwMode="auto">
          <a:xfrm>
            <a:off x="7489443" y="5502864"/>
            <a:ext cx="1547436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PowerBI, Excel, Tableau, </a:t>
            </a:r>
            <a:r>
              <a:rPr lang="en-US" sz="1100" dirty="0" err="1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Qlik</a:t>
            </a:r>
            <a:r>
              <a:rPr lang="en-US" sz="1100" dirty="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,,…</a:t>
            </a:r>
          </a:p>
        </p:txBody>
      </p:sp>
      <p:sp>
        <p:nvSpPr>
          <p:cNvPr id="26" name="Arrow: Up-Down 25"/>
          <p:cNvSpPr/>
          <p:nvPr/>
        </p:nvSpPr>
        <p:spPr bwMode="auto">
          <a:xfrm>
            <a:off x="5926511" y="4666466"/>
            <a:ext cx="627440" cy="371982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Arrow: Up-Down 26"/>
          <p:cNvSpPr/>
          <p:nvPr/>
        </p:nvSpPr>
        <p:spPr bwMode="auto">
          <a:xfrm>
            <a:off x="7636294" y="4666467"/>
            <a:ext cx="627440" cy="371982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Arrow: Up-Down 27"/>
          <p:cNvSpPr/>
          <p:nvPr/>
        </p:nvSpPr>
        <p:spPr bwMode="auto">
          <a:xfrm>
            <a:off x="9469366" y="4672075"/>
            <a:ext cx="627440" cy="371982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Arrow: Up-Down 28"/>
          <p:cNvSpPr/>
          <p:nvPr/>
        </p:nvSpPr>
        <p:spPr bwMode="auto">
          <a:xfrm rot="5400000">
            <a:off x="6766834" y="3609905"/>
            <a:ext cx="627440" cy="371982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Arrow: Up-Down 29"/>
          <p:cNvSpPr/>
          <p:nvPr/>
        </p:nvSpPr>
        <p:spPr bwMode="auto">
          <a:xfrm rot="5400000">
            <a:off x="8537168" y="3609904"/>
            <a:ext cx="627440" cy="371982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 rot="7745074">
            <a:off x="6820601" y="2574634"/>
            <a:ext cx="627440" cy="371982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11484" y="393884"/>
            <a:ext cx="7399309" cy="23667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4290" y="300171"/>
            <a:ext cx="1440768" cy="489296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defRPr/>
            </a:pPr>
            <a:r>
              <a:rPr lang="en-US" sz="140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EDW Loading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317001" y="78308"/>
            <a:ext cx="2520963" cy="278818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25026" y="-45435"/>
            <a:ext cx="1262026" cy="489296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defRPr/>
            </a:pPr>
            <a:r>
              <a:rPr lang="en-US" sz="140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DW HA/DR</a:t>
            </a:r>
          </a:p>
        </p:txBody>
      </p:sp>
      <p:sp>
        <p:nvSpPr>
          <p:cNvPr id="40" name="Rectangle: Rounded Corners 39"/>
          <p:cNvSpPr/>
          <p:nvPr/>
        </p:nvSpPr>
        <p:spPr bwMode="auto">
          <a:xfrm>
            <a:off x="8000331" y="1644681"/>
            <a:ext cx="1505862" cy="11136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2" name="Rectangle: Rounded Corners 41"/>
          <p:cNvSpPr/>
          <p:nvPr/>
        </p:nvSpPr>
        <p:spPr bwMode="auto">
          <a:xfrm>
            <a:off x="8070285" y="2223998"/>
            <a:ext cx="1365953" cy="4627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SQL DW, SQL DB</a:t>
            </a:r>
          </a:p>
        </p:txBody>
      </p:sp>
      <p:sp>
        <p:nvSpPr>
          <p:cNvPr id="43" name="Rectangle: Rounded Corners 42"/>
          <p:cNvSpPr/>
          <p:nvPr/>
        </p:nvSpPr>
        <p:spPr bwMode="auto">
          <a:xfrm>
            <a:off x="7987052" y="470473"/>
            <a:ext cx="1505862" cy="11136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4" name="Rectangle: Rounded Corners 43"/>
          <p:cNvSpPr/>
          <p:nvPr/>
        </p:nvSpPr>
        <p:spPr bwMode="auto">
          <a:xfrm>
            <a:off x="8090134" y="1028436"/>
            <a:ext cx="1299697" cy="4873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SQL DW, SQL DB</a:t>
            </a:r>
          </a:p>
        </p:txBody>
      </p:sp>
      <p:sp>
        <p:nvSpPr>
          <p:cNvPr id="48" name="Arrow: Right 47"/>
          <p:cNvSpPr/>
          <p:nvPr/>
        </p:nvSpPr>
        <p:spPr bwMode="auto">
          <a:xfrm>
            <a:off x="7377351" y="1652532"/>
            <a:ext cx="664519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Arrow: Right 48"/>
          <p:cNvSpPr/>
          <p:nvPr/>
        </p:nvSpPr>
        <p:spPr bwMode="auto">
          <a:xfrm>
            <a:off x="7373474" y="618396"/>
            <a:ext cx="664519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306369" y="70931"/>
            <a:ext cx="5126566" cy="278818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62312" y="-43470"/>
            <a:ext cx="1247985" cy="489296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defRPr/>
            </a:pPr>
            <a:r>
              <a:rPr lang="en-US" sz="140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Data Marts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317000" y="2873868"/>
            <a:ext cx="5685056" cy="39180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22689" y="6393263"/>
            <a:ext cx="1823267" cy="489324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defRPr/>
            </a:pPr>
            <a:r>
              <a:rPr lang="en-US" sz="140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BI &amp; Dashboarding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7259" y="3197977"/>
            <a:ext cx="419592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3200" dirty="0">
                <a:solidFill>
                  <a:srgbClr val="0070C0"/>
                </a:solidFill>
                <a:latin typeface="Segoe UI Semilight"/>
              </a:rPr>
              <a:t>Classic Enterprise Data Warehouse</a:t>
            </a:r>
          </a:p>
          <a:p>
            <a:pPr defTabSz="914367">
              <a:defRPr/>
            </a:pPr>
            <a:r>
              <a:rPr lang="en-US" sz="2000" dirty="0">
                <a:solidFill>
                  <a:srgbClr val="0070C0"/>
                </a:solidFill>
                <a:latin typeface="Segoe UI Semilight"/>
              </a:rPr>
              <a:t>Often for human born data, such as sales</a:t>
            </a:r>
          </a:p>
          <a:p>
            <a:pPr defTabSz="914367">
              <a:defRPr/>
            </a:pPr>
            <a:endParaRPr lang="en-US" sz="3200" dirty="0">
              <a:solidFill>
                <a:srgbClr val="0070C0"/>
              </a:solidFill>
              <a:latin typeface="Segoe UI Semi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484" y="5816585"/>
            <a:ext cx="24858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HDI – HDInsight</a:t>
            </a:r>
          </a:p>
          <a:p>
            <a:r>
              <a:rPr lang="en-GB" sz="1100" i="1" dirty="0"/>
              <a:t>ADF –Azure Data Factory</a:t>
            </a:r>
          </a:p>
          <a:p>
            <a:r>
              <a:rPr lang="en-GB" sz="1100" i="1" dirty="0"/>
              <a:t>WASB – Windows Azure Storage Blobs</a:t>
            </a:r>
          </a:p>
          <a:p>
            <a:r>
              <a:rPr lang="en-GB" sz="1100" i="1" dirty="0"/>
              <a:t>ADL – Azure Data Lake</a:t>
            </a:r>
          </a:p>
          <a:p>
            <a:r>
              <a:rPr lang="en-GB" sz="1100" i="1" dirty="0"/>
              <a:t>AAS – Azure Analysis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4978" y="6037761"/>
            <a:ext cx="24401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i="1" dirty="0"/>
              <a:t>SSIS – SQL Server Integration Services</a:t>
            </a:r>
          </a:p>
          <a:p>
            <a:r>
              <a:rPr lang="en-GB" sz="1100" i="1" dirty="0"/>
              <a:t>SSRS – SQL Server Reporting Services</a:t>
            </a:r>
          </a:p>
          <a:p>
            <a:r>
              <a:rPr lang="en-GB" sz="1100" i="1" dirty="0"/>
              <a:t>SSAS – SQL Server 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41590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 bwMode="auto">
          <a:xfrm>
            <a:off x="4532974" y="4607850"/>
            <a:ext cx="1505862" cy="1317862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4329067" y="4800555"/>
            <a:ext cx="1505862" cy="1317862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4532974" y="593931"/>
            <a:ext cx="1505862" cy="13915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Continuous Processing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087421" y="5014563"/>
            <a:ext cx="1505862" cy="1317862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10" name="Arrow: Right 9"/>
          <p:cNvSpPr/>
          <p:nvPr/>
        </p:nvSpPr>
        <p:spPr bwMode="auto">
          <a:xfrm rot="2418612">
            <a:off x="3416295" y="4179912"/>
            <a:ext cx="1066264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4636057" y="1243379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ASA,…</a:t>
            </a:r>
          </a:p>
        </p:txBody>
      </p:sp>
      <p:sp>
        <p:nvSpPr>
          <p:cNvPr id="13" name="Rectangle: Rounded Corners 12"/>
          <p:cNvSpPr/>
          <p:nvPr/>
        </p:nvSpPr>
        <p:spPr bwMode="auto">
          <a:xfrm>
            <a:off x="4212253" y="5577239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SQL DW</a:t>
            </a:r>
          </a:p>
        </p:txBody>
      </p:sp>
      <p:sp>
        <p:nvSpPr>
          <p:cNvPr id="19" name="Arrow: Right 18"/>
          <p:cNvSpPr/>
          <p:nvPr/>
        </p:nvSpPr>
        <p:spPr bwMode="auto">
          <a:xfrm>
            <a:off x="6026883" y="5109604"/>
            <a:ext cx="664519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Arrow: Right 19"/>
          <p:cNvSpPr/>
          <p:nvPr/>
        </p:nvSpPr>
        <p:spPr bwMode="auto">
          <a:xfrm rot="2713734">
            <a:off x="6037818" y="2014517"/>
            <a:ext cx="664519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827" y="3307994"/>
            <a:ext cx="12190271" cy="896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24251" y="6397492"/>
            <a:ext cx="2888046" cy="517024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defRPr/>
            </a:pPr>
            <a:r>
              <a:rPr lang="en-US" sz="16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Cold path (batch processing)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18954" y="487"/>
            <a:ext cx="3533544" cy="517024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defRPr/>
            </a:pPr>
            <a:r>
              <a:rPr lang="en-US" sz="16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Hot path (near real time processing)</a:t>
            </a:r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2076221" y="2424313"/>
            <a:ext cx="1505862" cy="1761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Cloud Data Ingress Hub</a:t>
            </a:r>
          </a:p>
        </p:txBody>
      </p:sp>
      <p:sp>
        <p:nvSpPr>
          <p:cNvPr id="7" name="Arrow: Right 6"/>
          <p:cNvSpPr/>
          <p:nvPr/>
        </p:nvSpPr>
        <p:spPr bwMode="auto">
          <a:xfrm rot="19035518">
            <a:off x="3576105" y="2007424"/>
            <a:ext cx="1134723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2152418" y="3401327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err="1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</a:t>
            </a: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 Hub, Event Hub, …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: Rounded Corners 29"/>
          <p:cNvSpPr/>
          <p:nvPr/>
        </p:nvSpPr>
        <p:spPr bwMode="auto">
          <a:xfrm>
            <a:off x="366107" y="2424312"/>
            <a:ext cx="1505862" cy="1761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Data Sources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(e.g. sensors, devices, telemetry)</a:t>
            </a:r>
          </a:p>
        </p:txBody>
      </p:sp>
      <p:sp>
        <p:nvSpPr>
          <p:cNvPr id="14" name="Arrow: Right 13"/>
          <p:cNvSpPr/>
          <p:nvPr/>
        </p:nvSpPr>
        <p:spPr bwMode="auto">
          <a:xfrm>
            <a:off x="1852529" y="2986164"/>
            <a:ext cx="268892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Arrow: Circular 30"/>
          <p:cNvSpPr/>
          <p:nvPr/>
        </p:nvSpPr>
        <p:spPr bwMode="auto">
          <a:xfrm>
            <a:off x="3654943" y="1801599"/>
            <a:ext cx="2561446" cy="5705046"/>
          </a:xfrm>
          <a:prstGeom prst="circular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: Rounded Corners 31"/>
          <p:cNvSpPr/>
          <p:nvPr/>
        </p:nvSpPr>
        <p:spPr bwMode="auto">
          <a:xfrm>
            <a:off x="4282599" y="2928433"/>
            <a:ext cx="1360304" cy="12209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Feedback Loop</a:t>
            </a:r>
          </a:p>
        </p:txBody>
      </p:sp>
      <p:sp>
        <p:nvSpPr>
          <p:cNvPr id="33" name="Rectangle: Rounded Corners 32"/>
          <p:cNvSpPr/>
          <p:nvPr/>
        </p:nvSpPr>
        <p:spPr bwMode="auto">
          <a:xfrm>
            <a:off x="4360920" y="3489241"/>
            <a:ext cx="1174753" cy="5462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AML, R, ACS, …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: Rounded Corners 33"/>
          <p:cNvSpPr/>
          <p:nvPr/>
        </p:nvSpPr>
        <p:spPr bwMode="auto">
          <a:xfrm>
            <a:off x="6698262" y="4649642"/>
            <a:ext cx="1505862" cy="1761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Caching</a:t>
            </a:r>
          </a:p>
        </p:txBody>
      </p:sp>
      <p:sp>
        <p:nvSpPr>
          <p:cNvPr id="35" name="Rectangle: Rounded Corners 34"/>
          <p:cNvSpPr/>
          <p:nvPr/>
        </p:nvSpPr>
        <p:spPr bwMode="auto">
          <a:xfrm>
            <a:off x="10256807" y="4649641"/>
            <a:ext cx="1505862" cy="1761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Semantic Modelling</a:t>
            </a:r>
          </a:p>
        </p:txBody>
      </p:sp>
      <p:sp>
        <p:nvSpPr>
          <p:cNvPr id="36" name="Rectangle: Rounded Corners 35"/>
          <p:cNvSpPr/>
          <p:nvPr/>
        </p:nvSpPr>
        <p:spPr bwMode="auto">
          <a:xfrm>
            <a:off x="8423741" y="4649641"/>
            <a:ext cx="1505862" cy="17613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Report Execution &amp; Orchestration</a:t>
            </a: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6801345" y="5530298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SSAS, AAS</a:t>
            </a:r>
          </a:p>
        </p:txBody>
      </p:sp>
      <p:sp>
        <p:nvSpPr>
          <p:cNvPr id="38" name="Rectangle: Rounded Corners 37"/>
          <p:cNvSpPr/>
          <p:nvPr/>
        </p:nvSpPr>
        <p:spPr bwMode="auto">
          <a:xfrm>
            <a:off x="10359890" y="5584640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SSAS, AAS</a:t>
            </a:r>
          </a:p>
        </p:txBody>
      </p:sp>
      <p:sp>
        <p:nvSpPr>
          <p:cNvPr id="39" name="Rectangle: Rounded Corners 38"/>
          <p:cNvSpPr/>
          <p:nvPr/>
        </p:nvSpPr>
        <p:spPr bwMode="auto">
          <a:xfrm>
            <a:off x="8544763" y="5670905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SSRS</a:t>
            </a:r>
          </a:p>
        </p:txBody>
      </p:sp>
      <p:sp>
        <p:nvSpPr>
          <p:cNvPr id="43" name="Arrow: Up-Down 42"/>
          <p:cNvSpPr/>
          <p:nvPr/>
        </p:nvSpPr>
        <p:spPr bwMode="auto">
          <a:xfrm rot="5400000">
            <a:off x="7993487" y="5295011"/>
            <a:ext cx="627440" cy="371982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Arrow: Up-Down 43"/>
          <p:cNvSpPr/>
          <p:nvPr/>
        </p:nvSpPr>
        <p:spPr bwMode="auto">
          <a:xfrm rot="5400000">
            <a:off x="9763821" y="5295010"/>
            <a:ext cx="627440" cy="371982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: Rounded Corners 44"/>
          <p:cNvSpPr/>
          <p:nvPr/>
        </p:nvSpPr>
        <p:spPr bwMode="auto">
          <a:xfrm>
            <a:off x="6569569" y="2705249"/>
            <a:ext cx="5378069" cy="12907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End User Consumption</a:t>
            </a:r>
          </a:p>
        </p:txBody>
      </p:sp>
      <p:sp>
        <p:nvSpPr>
          <p:cNvPr id="46" name="Rectangle: Rounded Corners 45"/>
          <p:cNvSpPr/>
          <p:nvPr/>
        </p:nvSpPr>
        <p:spPr bwMode="auto">
          <a:xfrm>
            <a:off x="8587404" y="3208873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PBI, Tableau, </a:t>
            </a:r>
            <a:r>
              <a:rPr lang="en-US" sz="1100" err="1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Qlik</a:t>
            </a: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, Excel,…</a:t>
            </a:r>
          </a:p>
        </p:txBody>
      </p:sp>
      <p:sp>
        <p:nvSpPr>
          <p:cNvPr id="47" name="Arrow: Up-Down 46"/>
          <p:cNvSpPr/>
          <p:nvPr/>
        </p:nvSpPr>
        <p:spPr bwMode="auto">
          <a:xfrm>
            <a:off x="7137474" y="4011041"/>
            <a:ext cx="627440" cy="596808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Arrow: Up-Down 47"/>
          <p:cNvSpPr/>
          <p:nvPr/>
        </p:nvSpPr>
        <p:spPr bwMode="auto">
          <a:xfrm>
            <a:off x="8882064" y="3989834"/>
            <a:ext cx="627440" cy="596808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Arrow: Up-Down 48"/>
          <p:cNvSpPr/>
          <p:nvPr/>
        </p:nvSpPr>
        <p:spPr bwMode="auto">
          <a:xfrm>
            <a:off x="10626654" y="3989834"/>
            <a:ext cx="627440" cy="596808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442188" y="2115857"/>
            <a:ext cx="5685056" cy="441715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87717" y="2088428"/>
            <a:ext cx="1823267" cy="489324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defRPr/>
            </a:pPr>
            <a:r>
              <a:rPr lang="en-US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BI &amp; Dashboarding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722832" y="3985811"/>
            <a:ext cx="2520963" cy="27881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16560" y="6299835"/>
            <a:ext cx="1262026" cy="489296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defRPr/>
            </a:pPr>
            <a:r>
              <a:rPr lang="en-US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DW HA/DR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3640036" y="121255"/>
            <a:ext cx="2685290" cy="627623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01546" y="88907"/>
            <a:ext cx="1477887" cy="489296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defRPr/>
            </a:pPr>
            <a:r>
              <a:rPr lang="en-US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Virtuous cycle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198074" y="549827"/>
            <a:ext cx="6080511" cy="586112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1587" y="5893964"/>
            <a:ext cx="3346495" cy="489296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  <a:defRPr/>
            </a:pPr>
            <a:r>
              <a:rPr lang="en-US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Continuous Load</a:t>
            </a:r>
          </a:p>
        </p:txBody>
      </p:sp>
      <p:sp>
        <p:nvSpPr>
          <p:cNvPr id="58" name="Rectangle: Rounded Corners 57"/>
          <p:cNvSpPr/>
          <p:nvPr/>
        </p:nvSpPr>
        <p:spPr bwMode="auto">
          <a:xfrm>
            <a:off x="1979124" y="4751389"/>
            <a:ext cx="1505862" cy="13178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Data Lake</a:t>
            </a:r>
          </a:p>
        </p:txBody>
      </p:sp>
      <p:sp>
        <p:nvSpPr>
          <p:cNvPr id="59" name="Arrow: Right 58"/>
          <p:cNvSpPr/>
          <p:nvPr/>
        </p:nvSpPr>
        <p:spPr bwMode="auto">
          <a:xfrm rot="5400000">
            <a:off x="2511222" y="4217015"/>
            <a:ext cx="546734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: Rounded Corners 59"/>
          <p:cNvSpPr/>
          <p:nvPr/>
        </p:nvSpPr>
        <p:spPr bwMode="auto">
          <a:xfrm>
            <a:off x="2120721" y="5312268"/>
            <a:ext cx="1299697" cy="6274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353535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ADL, HDI</a:t>
            </a:r>
          </a:p>
        </p:txBody>
      </p:sp>
      <p:sp>
        <p:nvSpPr>
          <p:cNvPr id="61" name="Arrow: Right 60"/>
          <p:cNvSpPr/>
          <p:nvPr/>
        </p:nvSpPr>
        <p:spPr bwMode="auto">
          <a:xfrm>
            <a:off x="3452749" y="5249499"/>
            <a:ext cx="664519" cy="55573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74946" y="224428"/>
            <a:ext cx="44500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en-US" sz="3200" dirty="0">
                <a:solidFill>
                  <a:srgbClr val="0070C0"/>
                </a:solidFill>
                <a:latin typeface="Segoe UI Semilight"/>
              </a:rPr>
              <a:t>Lambda Architectures for Big Data</a:t>
            </a:r>
          </a:p>
          <a:p>
            <a:pPr defTabSz="914367">
              <a:defRPr/>
            </a:pPr>
            <a:r>
              <a:rPr lang="en-US" sz="2000" dirty="0">
                <a:solidFill>
                  <a:srgbClr val="0070C0"/>
                </a:solidFill>
                <a:latin typeface="Segoe UI Semilight"/>
              </a:rPr>
              <a:t>Often for machine born data, such as telemetry</a:t>
            </a:r>
          </a:p>
        </p:txBody>
      </p:sp>
    </p:spTree>
    <p:extLst>
      <p:ext uri="{BB962C8B-B14F-4D97-AF65-F5344CB8AC3E}">
        <p14:creationId xmlns:p14="http://schemas.microsoft.com/office/powerpoint/2010/main" val="22042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3774193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88752" y="0"/>
            <a:ext cx="6422849" cy="145843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Analysis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4551" y="1042931"/>
            <a:ext cx="86091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accent1"/>
                </a:solidFill>
              </a:rPr>
              <a:t>Proven analytical engine in the cloud that provides </a:t>
            </a:r>
            <a:r>
              <a:rPr lang="en-GB" sz="2400" i="1" dirty="0">
                <a:solidFill>
                  <a:schemeClr val="accent1"/>
                </a:solidFill>
              </a:rPr>
              <a:t>enterprise-grade data modelling</a:t>
            </a:r>
            <a:endParaRPr lang="en-GB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540588" y="2130978"/>
            <a:ext cx="43074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 Preview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Design a user centric “semantic model”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Sits between data source and end user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Reporting and dashboards, such as Power 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Typically star/snowflake schema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05" y="1883687"/>
            <a:ext cx="6216603" cy="3568207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231" y="119691"/>
            <a:ext cx="754452" cy="7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88752" y="0"/>
            <a:ext cx="6422849" cy="145843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70C0"/>
                </a:solidFill>
              </a:rPr>
              <a:t>Azure Analysis Services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52" y="1289611"/>
            <a:ext cx="4603103" cy="21822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302" y="3877019"/>
            <a:ext cx="4256404" cy="256234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50808" y="1458430"/>
            <a:ext cx="577969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Tabular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Vertipaq in-memory engine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4 – 10+ factor compression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Design star/snowflake schema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Fact tables referencing dimension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Aggregate up &amp; drill down dimensions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Billing is cache size and query processing units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210" y="5213410"/>
            <a:ext cx="3695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3619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Data on the cloud – high level trend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06" y="3073400"/>
            <a:ext cx="1227702" cy="12277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137" y="3073400"/>
            <a:ext cx="1094508" cy="109450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713186" y="2561569"/>
            <a:ext cx="27709" cy="225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49948" y="1614657"/>
            <a:ext cx="143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Documents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4555" y="1630046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Line of Business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33081" y="4812932"/>
            <a:ext cx="2898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/>
              <a:t>Transactional integrity, operational information, etc.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9736" y="4713404"/>
            <a:ext cx="2898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Independent, telemetry, insights, etc.</a:t>
            </a:r>
          </a:p>
        </p:txBody>
      </p:sp>
    </p:spTree>
    <p:extLst>
      <p:ext uri="{BB962C8B-B14F-4D97-AF65-F5344CB8AC3E}">
        <p14:creationId xmlns:p14="http://schemas.microsoft.com/office/powerpoint/2010/main" val="68287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66" y="52968"/>
            <a:ext cx="11654187" cy="61496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 Warehousing On Azure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51" y="723954"/>
            <a:ext cx="11054338" cy="5483908"/>
          </a:xfrm>
          <a:prstGeom prst="rect">
            <a:avLst/>
          </a:prstGeom>
          <a:solidFill>
            <a:srgbClr val="0072C6"/>
          </a:solidFill>
          <a:ln w="3175">
            <a:solidFill>
              <a:srgbClr val="0072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540" y="1493706"/>
            <a:ext cx="10872091" cy="4601356"/>
          </a:xfrm>
          <a:prstGeom prst="rect">
            <a:avLst/>
          </a:prstGeom>
          <a:solidFill>
            <a:schemeClr val="tx1">
              <a:lumMod val="95000"/>
            </a:schemeClr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713" y="1118745"/>
            <a:ext cx="1308050" cy="2716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96214">
              <a:defRPr/>
            </a:pPr>
            <a:r>
              <a:rPr lang="en-US" sz="1765" kern="0" dirty="0">
                <a:solidFill>
                  <a:sysClr val="windowText" lastClr="000000"/>
                </a:solidFill>
                <a:latin typeface="Segoe UI"/>
                <a:cs typeface="Segoe UI Semibold" panose="020B0702040204020203" pitchFamily="34" charset="0"/>
              </a:rPr>
              <a:t>Data 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8043" y="1118745"/>
            <a:ext cx="613951" cy="2716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96214">
              <a:defRPr/>
            </a:pPr>
            <a:r>
              <a:rPr lang="en-US" sz="1765" kern="0" dirty="0">
                <a:solidFill>
                  <a:sysClr val="windowText" lastClr="000000"/>
                </a:solidFill>
                <a:latin typeface="Segoe UI"/>
              </a:rPr>
              <a:t>Ingest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3779" y="1118745"/>
            <a:ext cx="771045" cy="2716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96214">
              <a:defRPr/>
            </a:pPr>
            <a:r>
              <a:rPr lang="en-US" sz="1765" kern="0" dirty="0">
                <a:solidFill>
                  <a:sysClr val="windowText" lastClr="000000"/>
                </a:solidFill>
                <a:latin typeface="Segoe UI"/>
              </a:rPr>
              <a:t>Sanitize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4199" y="1118745"/>
            <a:ext cx="865623" cy="2716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96214">
              <a:defRPr/>
            </a:pPr>
            <a:r>
              <a:rPr lang="en-US" sz="1765" kern="0" dirty="0">
                <a:solidFill>
                  <a:sysClr val="windowText" lastClr="000000"/>
                </a:solidFill>
                <a:latin typeface="Segoe UI"/>
              </a:rPr>
              <a:t>Visualize</a:t>
            </a:r>
          </a:p>
        </p:txBody>
      </p:sp>
      <p:sp>
        <p:nvSpPr>
          <p:cNvPr id="14" name="Isosceles Triangle 13"/>
          <p:cNvSpPr/>
          <p:nvPr/>
        </p:nvSpPr>
        <p:spPr bwMode="auto">
          <a:xfrm rot="5400000">
            <a:off x="2166752" y="1203009"/>
            <a:ext cx="161012" cy="138804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 rot="5400000">
            <a:off x="4368931" y="1203010"/>
            <a:ext cx="161012" cy="138804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964587" y="1118743"/>
            <a:ext cx="1490578" cy="271613"/>
            <a:chOff x="5976167" y="1118416"/>
            <a:chExt cx="1490790" cy="271652"/>
          </a:xfrm>
        </p:grpSpPr>
        <p:sp>
          <p:nvSpPr>
            <p:cNvPr id="11" name="TextBox 10"/>
            <p:cNvSpPr txBox="1"/>
            <p:nvPr/>
          </p:nvSpPr>
          <p:spPr>
            <a:xfrm>
              <a:off x="6141085" y="1118416"/>
              <a:ext cx="1325872" cy="2716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896214">
                <a:defRPr/>
              </a:pPr>
              <a:r>
                <a:rPr lang="en-US" sz="1765" kern="0" dirty="0">
                  <a:solidFill>
                    <a:sysClr val="windowText" lastClr="000000"/>
                  </a:solidFill>
                  <a:latin typeface="Segoe UI"/>
                </a:rPr>
                <a:t>Warehousing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5965061" y="1202695"/>
              <a:ext cx="161035" cy="138823"/>
            </a:xfrm>
            <a:prstGeom prst="triangl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" name="Isosceles Triangle 17"/>
          <p:cNvSpPr/>
          <p:nvPr/>
        </p:nvSpPr>
        <p:spPr bwMode="auto">
          <a:xfrm rot="5400000">
            <a:off x="10037350" y="1203014"/>
            <a:ext cx="161012" cy="138804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6192" y="1694819"/>
            <a:ext cx="564257" cy="3616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96214">
              <a:defRPr/>
            </a:pPr>
            <a:r>
              <a:rPr lang="en-US" sz="1175" kern="0" dirty="0">
                <a:solidFill>
                  <a:srgbClr val="505050"/>
                </a:solidFill>
                <a:latin typeface="Segoe UI"/>
              </a:rPr>
              <a:t>Business</a:t>
            </a:r>
            <a:br>
              <a:rPr lang="en-US" sz="1175" kern="0" dirty="0">
                <a:solidFill>
                  <a:srgbClr val="505050"/>
                </a:solidFill>
                <a:latin typeface="Segoe UI"/>
              </a:rPr>
            </a:br>
            <a:r>
              <a:rPr lang="en-US" sz="1175" kern="0" dirty="0">
                <a:solidFill>
                  <a:srgbClr val="505050"/>
                </a:solidFill>
                <a:latin typeface="Segoe UI"/>
              </a:rPr>
              <a:t>apps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980632" y="2159609"/>
            <a:ext cx="679715" cy="679715"/>
          </a:xfrm>
          <a:custGeom>
            <a:avLst/>
            <a:gdLst>
              <a:gd name="connsiteX0" fmla="*/ 448503 w 897006"/>
              <a:gd name="connsiteY0" fmla="*/ 51420 h 897006"/>
              <a:gd name="connsiteX1" fmla="*/ 51420 w 897006"/>
              <a:gd name="connsiteY1" fmla="*/ 448503 h 897006"/>
              <a:gd name="connsiteX2" fmla="*/ 448503 w 897006"/>
              <a:gd name="connsiteY2" fmla="*/ 845586 h 897006"/>
              <a:gd name="connsiteX3" fmla="*/ 845586 w 897006"/>
              <a:gd name="connsiteY3" fmla="*/ 448503 h 897006"/>
              <a:gd name="connsiteX4" fmla="*/ 448503 w 897006"/>
              <a:gd name="connsiteY4" fmla="*/ 51420 h 897006"/>
              <a:gd name="connsiteX5" fmla="*/ 448503 w 897006"/>
              <a:gd name="connsiteY5" fmla="*/ 0 h 897006"/>
              <a:gd name="connsiteX6" fmla="*/ 897006 w 897006"/>
              <a:gd name="connsiteY6" fmla="*/ 448503 h 897006"/>
              <a:gd name="connsiteX7" fmla="*/ 448503 w 897006"/>
              <a:gd name="connsiteY7" fmla="*/ 897006 h 897006"/>
              <a:gd name="connsiteX8" fmla="*/ 0 w 897006"/>
              <a:gd name="connsiteY8" fmla="*/ 448503 h 897006"/>
              <a:gd name="connsiteX9" fmla="*/ 448503 w 897006"/>
              <a:gd name="connsiteY9" fmla="*/ 0 h 89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7006" h="897006">
                <a:moveTo>
                  <a:pt x="448503" y="51420"/>
                </a:moveTo>
                <a:cubicBezTo>
                  <a:pt x="229200" y="51420"/>
                  <a:pt x="51420" y="229200"/>
                  <a:pt x="51420" y="448503"/>
                </a:cubicBezTo>
                <a:cubicBezTo>
                  <a:pt x="51420" y="667806"/>
                  <a:pt x="229200" y="845586"/>
                  <a:pt x="448503" y="845586"/>
                </a:cubicBezTo>
                <a:cubicBezTo>
                  <a:pt x="667806" y="845586"/>
                  <a:pt x="845586" y="667806"/>
                  <a:pt x="845586" y="448503"/>
                </a:cubicBezTo>
                <a:cubicBezTo>
                  <a:pt x="845586" y="229200"/>
                  <a:pt x="667806" y="51420"/>
                  <a:pt x="448503" y="51420"/>
                </a:cubicBezTo>
                <a:close/>
                <a:moveTo>
                  <a:pt x="448503" y="0"/>
                </a:moveTo>
                <a:cubicBezTo>
                  <a:pt x="696204" y="0"/>
                  <a:pt x="897006" y="200802"/>
                  <a:pt x="897006" y="448503"/>
                </a:cubicBezTo>
                <a:cubicBezTo>
                  <a:pt x="897006" y="696204"/>
                  <a:pt x="696204" y="897006"/>
                  <a:pt x="448503" y="897006"/>
                </a:cubicBezTo>
                <a:cubicBezTo>
                  <a:pt x="200802" y="897006"/>
                  <a:pt x="0" y="696204"/>
                  <a:pt x="0" y="448503"/>
                </a:cubicBezTo>
                <a:cubicBezTo>
                  <a:pt x="0" y="200802"/>
                  <a:pt x="200802" y="0"/>
                  <a:pt x="448503" y="0"/>
                </a:cubicBezTo>
                <a:close/>
              </a:path>
            </a:pathLst>
          </a:cu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980632" y="3498181"/>
            <a:ext cx="679715" cy="679715"/>
          </a:xfrm>
          <a:custGeom>
            <a:avLst/>
            <a:gdLst>
              <a:gd name="connsiteX0" fmla="*/ 448503 w 897006"/>
              <a:gd name="connsiteY0" fmla="*/ 51420 h 897006"/>
              <a:gd name="connsiteX1" fmla="*/ 51420 w 897006"/>
              <a:gd name="connsiteY1" fmla="*/ 448503 h 897006"/>
              <a:gd name="connsiteX2" fmla="*/ 448503 w 897006"/>
              <a:gd name="connsiteY2" fmla="*/ 845586 h 897006"/>
              <a:gd name="connsiteX3" fmla="*/ 845586 w 897006"/>
              <a:gd name="connsiteY3" fmla="*/ 448503 h 897006"/>
              <a:gd name="connsiteX4" fmla="*/ 448503 w 897006"/>
              <a:gd name="connsiteY4" fmla="*/ 51420 h 897006"/>
              <a:gd name="connsiteX5" fmla="*/ 448503 w 897006"/>
              <a:gd name="connsiteY5" fmla="*/ 0 h 897006"/>
              <a:gd name="connsiteX6" fmla="*/ 897006 w 897006"/>
              <a:gd name="connsiteY6" fmla="*/ 448503 h 897006"/>
              <a:gd name="connsiteX7" fmla="*/ 448503 w 897006"/>
              <a:gd name="connsiteY7" fmla="*/ 897006 h 897006"/>
              <a:gd name="connsiteX8" fmla="*/ 0 w 897006"/>
              <a:gd name="connsiteY8" fmla="*/ 448503 h 897006"/>
              <a:gd name="connsiteX9" fmla="*/ 448503 w 897006"/>
              <a:gd name="connsiteY9" fmla="*/ 0 h 89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7006" h="897006">
                <a:moveTo>
                  <a:pt x="448503" y="51420"/>
                </a:moveTo>
                <a:cubicBezTo>
                  <a:pt x="229200" y="51420"/>
                  <a:pt x="51420" y="229200"/>
                  <a:pt x="51420" y="448503"/>
                </a:cubicBezTo>
                <a:cubicBezTo>
                  <a:pt x="51420" y="667806"/>
                  <a:pt x="229200" y="845586"/>
                  <a:pt x="448503" y="845586"/>
                </a:cubicBezTo>
                <a:cubicBezTo>
                  <a:pt x="667806" y="845586"/>
                  <a:pt x="845586" y="667806"/>
                  <a:pt x="845586" y="448503"/>
                </a:cubicBezTo>
                <a:cubicBezTo>
                  <a:pt x="845586" y="229200"/>
                  <a:pt x="667806" y="51420"/>
                  <a:pt x="448503" y="51420"/>
                </a:cubicBezTo>
                <a:close/>
                <a:moveTo>
                  <a:pt x="448503" y="0"/>
                </a:moveTo>
                <a:cubicBezTo>
                  <a:pt x="696204" y="0"/>
                  <a:pt x="897006" y="200802"/>
                  <a:pt x="897006" y="448503"/>
                </a:cubicBezTo>
                <a:cubicBezTo>
                  <a:pt x="897006" y="696204"/>
                  <a:pt x="696204" y="897006"/>
                  <a:pt x="448503" y="897006"/>
                </a:cubicBezTo>
                <a:cubicBezTo>
                  <a:pt x="200802" y="897006"/>
                  <a:pt x="0" y="696204"/>
                  <a:pt x="0" y="448503"/>
                </a:cubicBezTo>
                <a:cubicBezTo>
                  <a:pt x="0" y="200802"/>
                  <a:pt x="200802" y="0"/>
                  <a:pt x="448503" y="0"/>
                </a:cubicBezTo>
                <a:close/>
              </a:path>
            </a:pathLst>
          </a:cu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367186" y="1600182"/>
            <a:ext cx="0" cy="442464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85839" y="1600182"/>
            <a:ext cx="0" cy="442464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48114" y="1600182"/>
            <a:ext cx="0" cy="442464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628411" y="1561276"/>
            <a:ext cx="0" cy="442464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369404" y="3518355"/>
            <a:ext cx="4578709" cy="233254"/>
            <a:chOff x="2220958" y="5044094"/>
            <a:chExt cx="5807841" cy="204181"/>
          </a:xfrm>
          <a:solidFill>
            <a:schemeClr val="tx1"/>
          </a:solidFill>
        </p:grpSpPr>
        <p:cxnSp>
          <p:nvCxnSpPr>
            <p:cNvPr id="46" name="Straight Connector 45"/>
            <p:cNvCxnSpPr/>
            <p:nvPr/>
          </p:nvCxnSpPr>
          <p:spPr>
            <a:xfrm>
              <a:off x="2229244" y="5044094"/>
              <a:ext cx="0" cy="204181"/>
            </a:xfrm>
            <a:prstGeom prst="line">
              <a:avLst/>
            </a:prstGeom>
            <a:grpFill/>
            <a:ln w="31750">
              <a:solidFill>
                <a:srgbClr val="0072C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20958" y="5146185"/>
              <a:ext cx="5807841" cy="0"/>
            </a:xfrm>
            <a:prstGeom prst="line">
              <a:avLst/>
            </a:prstGeom>
            <a:grpFill/>
            <a:ln w="31750">
              <a:solidFill>
                <a:srgbClr val="0072C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028799" y="5044094"/>
              <a:ext cx="0" cy="204181"/>
            </a:xfrm>
            <a:prstGeom prst="line">
              <a:avLst/>
            </a:prstGeom>
            <a:grpFill/>
            <a:ln w="31750">
              <a:solidFill>
                <a:srgbClr val="0072C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720362" y="3484518"/>
            <a:ext cx="3895615" cy="275016"/>
          </a:xfrm>
          <a:prstGeom prst="rect">
            <a:avLst/>
          </a:prstGeom>
          <a:solidFill>
            <a:srgbClr val="0072C6"/>
          </a:solidFill>
        </p:spPr>
        <p:txBody>
          <a:bodyPr wrap="square" lIns="44814" tIns="44814" rIns="44814" bIns="44814" rtlCol="0">
            <a:spAutoFit/>
          </a:bodyPr>
          <a:lstStyle/>
          <a:p>
            <a:pPr algn="ctr" defTabSz="896214">
              <a:defRPr/>
            </a:pPr>
            <a:r>
              <a:rPr lang="en-US" sz="1175" kern="0" dirty="0">
                <a:solidFill>
                  <a:sysClr val="windowText" lastClr="000000"/>
                </a:solidFill>
                <a:latin typeface="Segoe UI"/>
              </a:rPr>
              <a:t>Azure Blob storage</a:t>
            </a:r>
          </a:p>
        </p:txBody>
      </p:sp>
      <p:cxnSp>
        <p:nvCxnSpPr>
          <p:cNvPr id="81" name="Straight Arrow Connector 80"/>
          <p:cNvCxnSpPr>
            <a:stCxn id="34" idx="2"/>
            <a:endCxn id="35" idx="5"/>
          </p:cNvCxnSpPr>
          <p:nvPr/>
        </p:nvCxnSpPr>
        <p:spPr>
          <a:xfrm>
            <a:off x="1320489" y="2800360"/>
            <a:ext cx="0" cy="697821"/>
          </a:xfrm>
          <a:prstGeom prst="straightConnector1">
            <a:avLst/>
          </a:prstGeom>
          <a:ln w="19050">
            <a:solidFill>
              <a:srgbClr val="0072C6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0457447" y="2556973"/>
            <a:ext cx="679715" cy="864946"/>
            <a:chOff x="10779080" y="2527664"/>
            <a:chExt cx="679812" cy="865069"/>
          </a:xfrm>
        </p:grpSpPr>
        <p:sp>
          <p:nvSpPr>
            <p:cNvPr id="31" name="Freeform 30"/>
            <p:cNvSpPr/>
            <p:nvPr/>
          </p:nvSpPr>
          <p:spPr bwMode="auto">
            <a:xfrm>
              <a:off x="10779080" y="2527664"/>
              <a:ext cx="679812" cy="679812"/>
            </a:xfrm>
            <a:custGeom>
              <a:avLst/>
              <a:gdLst>
                <a:gd name="connsiteX0" fmla="*/ 448503 w 897006"/>
                <a:gd name="connsiteY0" fmla="*/ 51420 h 897006"/>
                <a:gd name="connsiteX1" fmla="*/ 51420 w 897006"/>
                <a:gd name="connsiteY1" fmla="*/ 448503 h 897006"/>
                <a:gd name="connsiteX2" fmla="*/ 448503 w 897006"/>
                <a:gd name="connsiteY2" fmla="*/ 845586 h 897006"/>
                <a:gd name="connsiteX3" fmla="*/ 845586 w 897006"/>
                <a:gd name="connsiteY3" fmla="*/ 448503 h 897006"/>
                <a:gd name="connsiteX4" fmla="*/ 448503 w 897006"/>
                <a:gd name="connsiteY4" fmla="*/ 51420 h 897006"/>
                <a:gd name="connsiteX5" fmla="*/ 448503 w 897006"/>
                <a:gd name="connsiteY5" fmla="*/ 0 h 897006"/>
                <a:gd name="connsiteX6" fmla="*/ 897006 w 897006"/>
                <a:gd name="connsiteY6" fmla="*/ 448503 h 897006"/>
                <a:gd name="connsiteX7" fmla="*/ 448503 w 897006"/>
                <a:gd name="connsiteY7" fmla="*/ 897006 h 897006"/>
                <a:gd name="connsiteX8" fmla="*/ 0 w 897006"/>
                <a:gd name="connsiteY8" fmla="*/ 448503 h 897006"/>
                <a:gd name="connsiteX9" fmla="*/ 448503 w 897006"/>
                <a:gd name="connsiteY9" fmla="*/ 0 h 89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7006" h="897006">
                  <a:moveTo>
                    <a:pt x="448503" y="51420"/>
                  </a:moveTo>
                  <a:cubicBezTo>
                    <a:pt x="229200" y="51420"/>
                    <a:pt x="51420" y="229200"/>
                    <a:pt x="51420" y="448503"/>
                  </a:cubicBezTo>
                  <a:cubicBezTo>
                    <a:pt x="51420" y="667806"/>
                    <a:pt x="229200" y="845586"/>
                    <a:pt x="448503" y="845586"/>
                  </a:cubicBezTo>
                  <a:cubicBezTo>
                    <a:pt x="667806" y="845586"/>
                    <a:pt x="845586" y="667806"/>
                    <a:pt x="845586" y="448503"/>
                  </a:cubicBezTo>
                  <a:cubicBezTo>
                    <a:pt x="845586" y="229200"/>
                    <a:pt x="667806" y="51420"/>
                    <a:pt x="448503" y="51420"/>
                  </a:cubicBezTo>
                  <a:close/>
                  <a:moveTo>
                    <a:pt x="448503" y="0"/>
                  </a:moveTo>
                  <a:cubicBezTo>
                    <a:pt x="696204" y="0"/>
                    <a:pt x="897006" y="200802"/>
                    <a:pt x="897006" y="448503"/>
                  </a:cubicBezTo>
                  <a:cubicBezTo>
                    <a:pt x="897006" y="696204"/>
                    <a:pt x="696204" y="897006"/>
                    <a:pt x="448503" y="897006"/>
                  </a:cubicBezTo>
                  <a:cubicBezTo>
                    <a:pt x="200802" y="897006"/>
                    <a:pt x="0" y="696204"/>
                    <a:pt x="0" y="448503"/>
                  </a:cubicBezTo>
                  <a:cubicBezTo>
                    <a:pt x="0" y="200802"/>
                    <a:pt x="200802" y="0"/>
                    <a:pt x="448503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45688" y="3211888"/>
              <a:ext cx="581974" cy="1808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896214">
                <a:defRPr/>
              </a:pPr>
              <a:r>
                <a:rPr lang="en-US" sz="1175" kern="0" dirty="0">
                  <a:solidFill>
                    <a:srgbClr val="505050"/>
                  </a:solidFill>
                  <a:latin typeface="Segoe UI"/>
                </a:rPr>
                <a:t>Power BI</a:t>
              </a:r>
            </a:p>
          </p:txBody>
        </p:sp>
        <p:sp>
          <p:nvSpPr>
            <p:cNvPr id="86" name="Freeform 85"/>
            <p:cNvSpPr/>
            <p:nvPr>
              <p:custDataLst>
                <p:tags r:id="rId1"/>
              </p:custDataLst>
            </p:nvPr>
          </p:nvSpPr>
          <p:spPr>
            <a:xfrm>
              <a:off x="10939454" y="2696648"/>
              <a:ext cx="281249" cy="341846"/>
            </a:xfrm>
            <a:custGeom>
              <a:avLst/>
              <a:gdLst>
                <a:gd name="connsiteX0" fmla="*/ 0 w 1022348"/>
                <a:gd name="connsiteY0" fmla="*/ 629228 h 1172168"/>
                <a:gd name="connsiteX1" fmla="*/ 142875 w 1022348"/>
                <a:gd name="connsiteY1" fmla="*/ 629228 h 1172168"/>
                <a:gd name="connsiteX2" fmla="*/ 142875 w 1022348"/>
                <a:gd name="connsiteY2" fmla="*/ 1172168 h 1172168"/>
                <a:gd name="connsiteX3" fmla="*/ 0 w 1022348"/>
                <a:gd name="connsiteY3" fmla="*/ 1172168 h 1172168"/>
                <a:gd name="connsiteX4" fmla="*/ 293158 w 1022348"/>
                <a:gd name="connsiteY4" fmla="*/ 434974 h 1172168"/>
                <a:gd name="connsiteX5" fmla="*/ 436033 w 1022348"/>
                <a:gd name="connsiteY5" fmla="*/ 434974 h 1172168"/>
                <a:gd name="connsiteX6" fmla="*/ 436033 w 1022348"/>
                <a:gd name="connsiteY6" fmla="*/ 1172168 h 1172168"/>
                <a:gd name="connsiteX7" fmla="*/ 293158 w 1022348"/>
                <a:gd name="connsiteY7" fmla="*/ 1172168 h 1172168"/>
                <a:gd name="connsiteX8" fmla="*/ 586316 w 1022348"/>
                <a:gd name="connsiteY8" fmla="*/ 225425 h 1172168"/>
                <a:gd name="connsiteX9" fmla="*/ 729191 w 1022348"/>
                <a:gd name="connsiteY9" fmla="*/ 225425 h 1172168"/>
                <a:gd name="connsiteX10" fmla="*/ 729191 w 1022348"/>
                <a:gd name="connsiteY10" fmla="*/ 1172168 h 1172168"/>
                <a:gd name="connsiteX11" fmla="*/ 586316 w 1022348"/>
                <a:gd name="connsiteY11" fmla="*/ 1172168 h 1172168"/>
                <a:gd name="connsiteX12" fmla="*/ 879473 w 1022348"/>
                <a:gd name="connsiteY12" fmla="*/ 0 h 1172168"/>
                <a:gd name="connsiteX13" fmla="*/ 1022348 w 1022348"/>
                <a:gd name="connsiteY13" fmla="*/ 0 h 1172168"/>
                <a:gd name="connsiteX14" fmla="*/ 1022348 w 1022348"/>
                <a:gd name="connsiteY14" fmla="*/ 1172168 h 1172168"/>
                <a:gd name="connsiteX15" fmla="*/ 879473 w 1022348"/>
                <a:gd name="connsiteY15" fmla="*/ 1172168 h 117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22348" h="1172168">
                  <a:moveTo>
                    <a:pt x="0" y="629228"/>
                  </a:moveTo>
                  <a:lnTo>
                    <a:pt x="142875" y="629228"/>
                  </a:lnTo>
                  <a:lnTo>
                    <a:pt x="142875" y="1172168"/>
                  </a:lnTo>
                  <a:lnTo>
                    <a:pt x="0" y="1172168"/>
                  </a:lnTo>
                  <a:close/>
                  <a:moveTo>
                    <a:pt x="293158" y="434974"/>
                  </a:moveTo>
                  <a:lnTo>
                    <a:pt x="436033" y="434974"/>
                  </a:lnTo>
                  <a:lnTo>
                    <a:pt x="436033" y="1172168"/>
                  </a:lnTo>
                  <a:lnTo>
                    <a:pt x="293158" y="1172168"/>
                  </a:lnTo>
                  <a:close/>
                  <a:moveTo>
                    <a:pt x="586316" y="225425"/>
                  </a:moveTo>
                  <a:lnTo>
                    <a:pt x="729191" y="225425"/>
                  </a:lnTo>
                  <a:lnTo>
                    <a:pt x="729191" y="1172168"/>
                  </a:lnTo>
                  <a:lnTo>
                    <a:pt x="586316" y="1172168"/>
                  </a:lnTo>
                  <a:close/>
                  <a:moveTo>
                    <a:pt x="879473" y="0"/>
                  </a:moveTo>
                  <a:lnTo>
                    <a:pt x="1022348" y="0"/>
                  </a:lnTo>
                  <a:lnTo>
                    <a:pt x="1022348" y="1172168"/>
                  </a:lnTo>
                  <a:lnTo>
                    <a:pt x="879473" y="1172168"/>
                  </a:lnTo>
                  <a:close/>
                </a:path>
              </a:pathLst>
            </a:custGeom>
            <a:solidFill>
              <a:srgbClr val="0072C6"/>
            </a:solidFill>
            <a:ln w="1905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896214">
                <a:defRPr/>
              </a:pPr>
              <a:endParaRPr lang="en-US" sz="1765" kern="0">
                <a:solidFill>
                  <a:sysClr val="window" lastClr="FFFFFF"/>
                </a:solidFill>
                <a:latin typeface="Arial"/>
              </a:endParaRPr>
            </a:p>
          </p:txBody>
        </p:sp>
      </p:grpSp>
      <p:sp>
        <p:nvSpPr>
          <p:cNvPr id="90" name="Freeform 89"/>
          <p:cNvSpPr/>
          <p:nvPr/>
        </p:nvSpPr>
        <p:spPr bwMode="auto">
          <a:xfrm>
            <a:off x="1215751" y="2346939"/>
            <a:ext cx="209476" cy="317427"/>
          </a:xfrm>
          <a:custGeom>
            <a:avLst/>
            <a:gdLst>
              <a:gd name="connsiteX0" fmla="*/ 43974 w 1487862"/>
              <a:gd name="connsiteY0" fmla="*/ 1576652 h 2254622"/>
              <a:gd name="connsiteX1" fmla="*/ 43974 w 1487862"/>
              <a:gd name="connsiteY1" fmla="*/ 2210648 h 2254622"/>
              <a:gd name="connsiteX2" fmla="*/ 677970 w 1487862"/>
              <a:gd name="connsiteY2" fmla="*/ 2210648 h 2254622"/>
              <a:gd name="connsiteX3" fmla="*/ 677970 w 1487862"/>
              <a:gd name="connsiteY3" fmla="*/ 1576652 h 2254622"/>
              <a:gd name="connsiteX4" fmla="*/ 0 w 1487862"/>
              <a:gd name="connsiteY4" fmla="*/ 1532678 h 2254622"/>
              <a:gd name="connsiteX5" fmla="*/ 721944 w 1487862"/>
              <a:gd name="connsiteY5" fmla="*/ 1532678 h 2254622"/>
              <a:gd name="connsiteX6" fmla="*/ 721944 w 1487862"/>
              <a:gd name="connsiteY6" fmla="*/ 2254622 h 2254622"/>
              <a:gd name="connsiteX7" fmla="*/ 0 w 1487862"/>
              <a:gd name="connsiteY7" fmla="*/ 2254622 h 2254622"/>
              <a:gd name="connsiteX8" fmla="*/ 43552 w 1487862"/>
              <a:gd name="connsiteY8" fmla="*/ 810313 h 2254622"/>
              <a:gd name="connsiteX9" fmla="*/ 43552 w 1487862"/>
              <a:gd name="connsiteY9" fmla="*/ 1444309 h 2254622"/>
              <a:gd name="connsiteX10" fmla="*/ 1444310 w 1487862"/>
              <a:gd name="connsiteY10" fmla="*/ 1444309 h 2254622"/>
              <a:gd name="connsiteX11" fmla="*/ 1444310 w 1487862"/>
              <a:gd name="connsiteY11" fmla="*/ 810313 h 2254622"/>
              <a:gd name="connsiteX12" fmla="*/ 0 w 1487862"/>
              <a:gd name="connsiteY12" fmla="*/ 766339 h 2254622"/>
              <a:gd name="connsiteX13" fmla="*/ 1487862 w 1487862"/>
              <a:gd name="connsiteY13" fmla="*/ 766339 h 2254622"/>
              <a:gd name="connsiteX14" fmla="*/ 1487862 w 1487862"/>
              <a:gd name="connsiteY14" fmla="*/ 1488283 h 2254622"/>
              <a:gd name="connsiteX15" fmla="*/ 0 w 1487862"/>
              <a:gd name="connsiteY15" fmla="*/ 1488283 h 2254622"/>
              <a:gd name="connsiteX16" fmla="*/ 43974 w 1487862"/>
              <a:gd name="connsiteY16" fmla="*/ 43974 h 2254622"/>
              <a:gd name="connsiteX17" fmla="*/ 43974 w 1487862"/>
              <a:gd name="connsiteY17" fmla="*/ 677970 h 2254622"/>
              <a:gd name="connsiteX18" fmla="*/ 677970 w 1487862"/>
              <a:gd name="connsiteY18" fmla="*/ 677970 h 2254622"/>
              <a:gd name="connsiteX19" fmla="*/ 677970 w 1487862"/>
              <a:gd name="connsiteY19" fmla="*/ 43974 h 2254622"/>
              <a:gd name="connsiteX20" fmla="*/ 765918 w 1487862"/>
              <a:gd name="connsiteY20" fmla="*/ 0 h 2254622"/>
              <a:gd name="connsiteX21" fmla="*/ 1487862 w 1487862"/>
              <a:gd name="connsiteY21" fmla="*/ 0 h 2254622"/>
              <a:gd name="connsiteX22" fmla="*/ 1487862 w 1487862"/>
              <a:gd name="connsiteY22" fmla="*/ 721944 h 2254622"/>
              <a:gd name="connsiteX23" fmla="*/ 765918 w 1487862"/>
              <a:gd name="connsiteY23" fmla="*/ 721944 h 2254622"/>
              <a:gd name="connsiteX24" fmla="*/ 0 w 1487862"/>
              <a:gd name="connsiteY24" fmla="*/ 0 h 2254622"/>
              <a:gd name="connsiteX25" fmla="*/ 721944 w 1487862"/>
              <a:gd name="connsiteY25" fmla="*/ 0 h 2254622"/>
              <a:gd name="connsiteX26" fmla="*/ 721944 w 1487862"/>
              <a:gd name="connsiteY26" fmla="*/ 721944 h 2254622"/>
              <a:gd name="connsiteX27" fmla="*/ 0 w 1487862"/>
              <a:gd name="connsiteY27" fmla="*/ 721944 h 225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87862" h="2254622">
                <a:moveTo>
                  <a:pt x="43974" y="1576652"/>
                </a:moveTo>
                <a:lnTo>
                  <a:pt x="43974" y="2210648"/>
                </a:lnTo>
                <a:lnTo>
                  <a:pt x="677970" y="2210648"/>
                </a:lnTo>
                <a:lnTo>
                  <a:pt x="677970" y="1576652"/>
                </a:lnTo>
                <a:close/>
                <a:moveTo>
                  <a:pt x="0" y="1532678"/>
                </a:moveTo>
                <a:lnTo>
                  <a:pt x="721944" y="1532678"/>
                </a:lnTo>
                <a:lnTo>
                  <a:pt x="721944" y="2254622"/>
                </a:lnTo>
                <a:lnTo>
                  <a:pt x="0" y="2254622"/>
                </a:lnTo>
                <a:close/>
                <a:moveTo>
                  <a:pt x="43552" y="810313"/>
                </a:moveTo>
                <a:lnTo>
                  <a:pt x="43552" y="1444309"/>
                </a:lnTo>
                <a:lnTo>
                  <a:pt x="1444310" y="1444309"/>
                </a:lnTo>
                <a:lnTo>
                  <a:pt x="1444310" y="810313"/>
                </a:lnTo>
                <a:close/>
                <a:moveTo>
                  <a:pt x="0" y="766339"/>
                </a:moveTo>
                <a:lnTo>
                  <a:pt x="1487862" y="766339"/>
                </a:lnTo>
                <a:lnTo>
                  <a:pt x="1487862" y="1488283"/>
                </a:lnTo>
                <a:lnTo>
                  <a:pt x="0" y="1488283"/>
                </a:lnTo>
                <a:close/>
                <a:moveTo>
                  <a:pt x="43974" y="43974"/>
                </a:moveTo>
                <a:lnTo>
                  <a:pt x="43974" y="677970"/>
                </a:lnTo>
                <a:lnTo>
                  <a:pt x="677970" y="677970"/>
                </a:lnTo>
                <a:lnTo>
                  <a:pt x="677970" y="43974"/>
                </a:lnTo>
                <a:close/>
                <a:moveTo>
                  <a:pt x="765918" y="0"/>
                </a:moveTo>
                <a:lnTo>
                  <a:pt x="1487862" y="0"/>
                </a:lnTo>
                <a:lnTo>
                  <a:pt x="1487862" y="721944"/>
                </a:lnTo>
                <a:lnTo>
                  <a:pt x="765918" y="721944"/>
                </a:lnTo>
                <a:close/>
                <a:moveTo>
                  <a:pt x="0" y="0"/>
                </a:moveTo>
                <a:lnTo>
                  <a:pt x="721944" y="0"/>
                </a:lnTo>
                <a:lnTo>
                  <a:pt x="721944" y="721944"/>
                </a:lnTo>
                <a:lnTo>
                  <a:pt x="0" y="721944"/>
                </a:lnTo>
                <a:close/>
              </a:path>
            </a:pathLst>
          </a:cu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59799" y="5457227"/>
            <a:ext cx="9106593" cy="200139"/>
            <a:chOff x="2220958" y="5044094"/>
            <a:chExt cx="5807841" cy="204181"/>
          </a:xfrm>
          <a:solidFill>
            <a:schemeClr val="tx1"/>
          </a:solidFill>
        </p:grpSpPr>
        <p:cxnSp>
          <p:nvCxnSpPr>
            <p:cNvPr id="50" name="Straight Connector 49"/>
            <p:cNvCxnSpPr/>
            <p:nvPr/>
          </p:nvCxnSpPr>
          <p:spPr>
            <a:xfrm>
              <a:off x="2229244" y="5044094"/>
              <a:ext cx="0" cy="204181"/>
            </a:xfrm>
            <a:prstGeom prst="line">
              <a:avLst/>
            </a:prstGeom>
            <a:grpFill/>
            <a:ln w="31750">
              <a:solidFill>
                <a:srgbClr val="0072C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220958" y="5146185"/>
              <a:ext cx="5807841" cy="0"/>
            </a:xfrm>
            <a:prstGeom prst="line">
              <a:avLst/>
            </a:prstGeom>
            <a:grpFill/>
            <a:ln w="31750">
              <a:solidFill>
                <a:srgbClr val="0072C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028799" y="5044094"/>
              <a:ext cx="0" cy="204181"/>
            </a:xfrm>
            <a:prstGeom prst="line">
              <a:avLst/>
            </a:prstGeom>
            <a:grpFill/>
            <a:ln w="31750">
              <a:solidFill>
                <a:srgbClr val="0072C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955669" y="5421537"/>
            <a:ext cx="8397274" cy="259629"/>
          </a:xfrm>
          <a:prstGeom prst="rect">
            <a:avLst/>
          </a:prstGeom>
          <a:solidFill>
            <a:srgbClr val="0072C6"/>
          </a:solidFill>
        </p:spPr>
        <p:txBody>
          <a:bodyPr wrap="square" lIns="44814" tIns="44814" rIns="44814" bIns="44814" rtlCol="0">
            <a:spAutoFit/>
          </a:bodyPr>
          <a:lstStyle/>
          <a:p>
            <a:pPr algn="ctr" defTabSz="896214">
              <a:defRPr/>
            </a:pPr>
            <a:r>
              <a:rPr lang="en-US" sz="1077" kern="0" dirty="0">
                <a:solidFill>
                  <a:sysClr val="windowText" lastClr="000000"/>
                </a:solidFill>
                <a:latin typeface="Segoe UI"/>
              </a:rPr>
              <a:t> Data Factory: Move data, orchestrate, schedule and monitor</a:t>
            </a:r>
          </a:p>
        </p:txBody>
      </p:sp>
      <p:sp>
        <p:nvSpPr>
          <p:cNvPr id="105" name="Freeform 104"/>
          <p:cNvSpPr>
            <a:spLocks noChangeAspect="1"/>
          </p:cNvSpPr>
          <p:nvPr/>
        </p:nvSpPr>
        <p:spPr bwMode="auto">
          <a:xfrm>
            <a:off x="3005401" y="5439888"/>
            <a:ext cx="193498" cy="203339"/>
          </a:xfrm>
          <a:custGeom>
            <a:avLst/>
            <a:gdLst>
              <a:gd name="connsiteX0" fmla="*/ 1931382 w 2687091"/>
              <a:gd name="connsiteY0" fmla="*/ 1799512 h 2823758"/>
              <a:gd name="connsiteX1" fmla="*/ 1931382 w 2687091"/>
              <a:gd name="connsiteY1" fmla="*/ 2128383 h 2823758"/>
              <a:gd name="connsiteX2" fmla="*/ 2260253 w 2687091"/>
              <a:gd name="connsiteY2" fmla="*/ 2128383 h 2823758"/>
              <a:gd name="connsiteX3" fmla="*/ 2260253 w 2687091"/>
              <a:gd name="connsiteY3" fmla="*/ 1799512 h 2823758"/>
              <a:gd name="connsiteX4" fmla="*/ 1372033 w 2687091"/>
              <a:gd name="connsiteY4" fmla="*/ 1799512 h 2823758"/>
              <a:gd name="connsiteX5" fmla="*/ 1372033 w 2687091"/>
              <a:gd name="connsiteY5" fmla="*/ 2128383 h 2823758"/>
              <a:gd name="connsiteX6" fmla="*/ 1700904 w 2687091"/>
              <a:gd name="connsiteY6" fmla="*/ 2128383 h 2823758"/>
              <a:gd name="connsiteX7" fmla="*/ 1700904 w 2687091"/>
              <a:gd name="connsiteY7" fmla="*/ 1799512 h 2823758"/>
              <a:gd name="connsiteX8" fmla="*/ 812685 w 2687091"/>
              <a:gd name="connsiteY8" fmla="*/ 1799512 h 2823758"/>
              <a:gd name="connsiteX9" fmla="*/ 812685 w 2687091"/>
              <a:gd name="connsiteY9" fmla="*/ 2128383 h 2823758"/>
              <a:gd name="connsiteX10" fmla="*/ 1141555 w 2687091"/>
              <a:gd name="connsiteY10" fmla="*/ 2128383 h 2823758"/>
              <a:gd name="connsiteX11" fmla="*/ 1141555 w 2687091"/>
              <a:gd name="connsiteY11" fmla="*/ 1799512 h 2823758"/>
              <a:gd name="connsiteX12" fmla="*/ 486277 w 2687091"/>
              <a:gd name="connsiteY12" fmla="*/ 93827 h 2823758"/>
              <a:gd name="connsiteX13" fmla="*/ 103872 w 2687091"/>
              <a:gd name="connsiteY13" fmla="*/ 162103 h 2823758"/>
              <a:gd name="connsiteX14" fmla="*/ 486277 w 2687091"/>
              <a:gd name="connsiteY14" fmla="*/ 230379 h 2823758"/>
              <a:gd name="connsiteX15" fmla="*/ 868682 w 2687091"/>
              <a:gd name="connsiteY15" fmla="*/ 162103 h 2823758"/>
              <a:gd name="connsiteX16" fmla="*/ 486277 w 2687091"/>
              <a:gd name="connsiteY16" fmla="*/ 93827 h 2823758"/>
              <a:gd name="connsiteX17" fmla="*/ 486276 w 2687091"/>
              <a:gd name="connsiteY17" fmla="*/ 0 h 2823758"/>
              <a:gd name="connsiteX18" fmla="*/ 486277 w 2687091"/>
              <a:gd name="connsiteY18" fmla="*/ 0 h 2823758"/>
              <a:gd name="connsiteX19" fmla="*/ 972553 w 2687091"/>
              <a:gd name="connsiteY19" fmla="*/ 100893 h 2823758"/>
              <a:gd name="connsiteX20" fmla="*/ 972552 w 2687091"/>
              <a:gd name="connsiteY20" fmla="*/ 706248 h 2823758"/>
              <a:gd name="connsiteX21" fmla="*/ 972552 w 2687091"/>
              <a:gd name="connsiteY21" fmla="*/ 1342945 h 2823758"/>
              <a:gd name="connsiteX22" fmla="*/ 1792243 w 2687091"/>
              <a:gd name="connsiteY22" fmla="*/ 722637 h 2823758"/>
              <a:gd name="connsiteX23" fmla="*/ 1792243 w 2687091"/>
              <a:gd name="connsiteY23" fmla="*/ 1365018 h 2823758"/>
              <a:gd name="connsiteX24" fmla="*/ 2687091 w 2687091"/>
              <a:gd name="connsiteY24" fmla="*/ 723934 h 2823758"/>
              <a:gd name="connsiteX25" fmla="*/ 2687091 w 2687091"/>
              <a:gd name="connsiteY25" fmla="*/ 1573518 h 2823758"/>
              <a:gd name="connsiteX26" fmla="*/ 2687091 w 2687091"/>
              <a:gd name="connsiteY26" fmla="*/ 1833418 h 2823758"/>
              <a:gd name="connsiteX27" fmla="*/ 2687091 w 2687091"/>
              <a:gd name="connsiteY27" fmla="*/ 2090363 h 2823758"/>
              <a:gd name="connsiteX28" fmla="*/ 2687091 w 2687091"/>
              <a:gd name="connsiteY28" fmla="*/ 2468997 h 2823758"/>
              <a:gd name="connsiteX29" fmla="*/ 2687091 w 2687091"/>
              <a:gd name="connsiteY29" fmla="*/ 2823758 h 2823758"/>
              <a:gd name="connsiteX30" fmla="*/ 186290 w 2687091"/>
              <a:gd name="connsiteY30" fmla="*/ 2823758 h 2823758"/>
              <a:gd name="connsiteX31" fmla="*/ 186290 w 2687091"/>
              <a:gd name="connsiteY31" fmla="*/ 2823753 h 2823758"/>
              <a:gd name="connsiteX32" fmla="*/ 1 w 2687091"/>
              <a:gd name="connsiteY32" fmla="*/ 2823753 h 2823758"/>
              <a:gd name="connsiteX33" fmla="*/ 1 w 2687091"/>
              <a:gd name="connsiteY33" fmla="*/ 706250 h 2823758"/>
              <a:gd name="connsiteX34" fmla="*/ 0 w 2687091"/>
              <a:gd name="connsiteY34" fmla="*/ 706248 h 2823758"/>
              <a:gd name="connsiteX35" fmla="*/ 1 w 2687091"/>
              <a:gd name="connsiteY35" fmla="*/ 100895 h 2823758"/>
              <a:gd name="connsiteX36" fmla="*/ 0 w 2687091"/>
              <a:gd name="connsiteY36" fmla="*/ 100893 h 2823758"/>
              <a:gd name="connsiteX37" fmla="*/ 486276 w 2687091"/>
              <a:gd name="connsiteY37" fmla="*/ 0 h 28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687091" h="2823758">
                <a:moveTo>
                  <a:pt x="1931382" y="1799512"/>
                </a:moveTo>
                <a:lnTo>
                  <a:pt x="1931382" y="2128383"/>
                </a:lnTo>
                <a:lnTo>
                  <a:pt x="2260253" y="2128383"/>
                </a:lnTo>
                <a:lnTo>
                  <a:pt x="2260253" y="1799512"/>
                </a:lnTo>
                <a:close/>
                <a:moveTo>
                  <a:pt x="1372033" y="1799512"/>
                </a:moveTo>
                <a:lnTo>
                  <a:pt x="1372033" y="2128383"/>
                </a:lnTo>
                <a:lnTo>
                  <a:pt x="1700904" y="2128383"/>
                </a:lnTo>
                <a:lnTo>
                  <a:pt x="1700904" y="1799512"/>
                </a:lnTo>
                <a:close/>
                <a:moveTo>
                  <a:pt x="812685" y="1799512"/>
                </a:moveTo>
                <a:lnTo>
                  <a:pt x="812685" y="2128383"/>
                </a:lnTo>
                <a:lnTo>
                  <a:pt x="1141555" y="2128383"/>
                </a:lnTo>
                <a:lnTo>
                  <a:pt x="1141555" y="1799512"/>
                </a:lnTo>
                <a:close/>
                <a:moveTo>
                  <a:pt x="486277" y="93827"/>
                </a:moveTo>
                <a:cubicBezTo>
                  <a:pt x="275081" y="93827"/>
                  <a:pt x="103872" y="124395"/>
                  <a:pt x="103872" y="162103"/>
                </a:cubicBezTo>
                <a:cubicBezTo>
                  <a:pt x="103872" y="199811"/>
                  <a:pt x="275081" y="230379"/>
                  <a:pt x="486277" y="230379"/>
                </a:cubicBezTo>
                <a:cubicBezTo>
                  <a:pt x="697473" y="230379"/>
                  <a:pt x="868682" y="199811"/>
                  <a:pt x="868682" y="162103"/>
                </a:cubicBezTo>
                <a:cubicBezTo>
                  <a:pt x="868682" y="124395"/>
                  <a:pt x="697473" y="93827"/>
                  <a:pt x="486277" y="93827"/>
                </a:cubicBezTo>
                <a:close/>
                <a:moveTo>
                  <a:pt x="486276" y="0"/>
                </a:moveTo>
                <a:lnTo>
                  <a:pt x="486277" y="0"/>
                </a:lnTo>
                <a:cubicBezTo>
                  <a:pt x="754840" y="0"/>
                  <a:pt x="972553" y="45171"/>
                  <a:pt x="972553" y="100893"/>
                </a:cubicBezTo>
                <a:cubicBezTo>
                  <a:pt x="972553" y="302678"/>
                  <a:pt x="972552" y="504463"/>
                  <a:pt x="972552" y="706248"/>
                </a:cubicBezTo>
                <a:lnTo>
                  <a:pt x="972552" y="1342945"/>
                </a:lnTo>
                <a:lnTo>
                  <a:pt x="1792243" y="722637"/>
                </a:lnTo>
                <a:lnTo>
                  <a:pt x="1792243" y="1365018"/>
                </a:lnTo>
                <a:lnTo>
                  <a:pt x="2687091" y="723934"/>
                </a:lnTo>
                <a:lnTo>
                  <a:pt x="2687091" y="1573518"/>
                </a:lnTo>
                <a:lnTo>
                  <a:pt x="2687091" y="1833418"/>
                </a:lnTo>
                <a:lnTo>
                  <a:pt x="2687091" y="2090363"/>
                </a:lnTo>
                <a:lnTo>
                  <a:pt x="2687091" y="2468997"/>
                </a:lnTo>
                <a:lnTo>
                  <a:pt x="2687091" y="2823758"/>
                </a:lnTo>
                <a:lnTo>
                  <a:pt x="186290" y="2823758"/>
                </a:lnTo>
                <a:lnTo>
                  <a:pt x="186290" y="2823753"/>
                </a:lnTo>
                <a:lnTo>
                  <a:pt x="1" y="2823753"/>
                </a:lnTo>
                <a:lnTo>
                  <a:pt x="1" y="706250"/>
                </a:lnTo>
                <a:lnTo>
                  <a:pt x="0" y="706248"/>
                </a:lnTo>
                <a:lnTo>
                  <a:pt x="1" y="100895"/>
                </a:lnTo>
                <a:lnTo>
                  <a:pt x="0" y="100893"/>
                </a:lnTo>
                <a:cubicBezTo>
                  <a:pt x="0" y="45171"/>
                  <a:pt x="217713" y="0"/>
                  <a:pt x="4862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681627" y="780725"/>
            <a:ext cx="10243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96214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Segoe UI"/>
                <a:cs typeface="Segoe UI Semibold" panose="020B0702040204020203" pitchFamily="34" charset="0"/>
              </a:rPr>
              <a:t>Capture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74578" y="780725"/>
            <a:ext cx="7950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96214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Segoe UI"/>
                <a:cs typeface="Segoe UI Semibold" panose="020B0702040204020203" pitchFamily="34" charset="0"/>
              </a:rPr>
              <a:t>Curate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220292" y="780725"/>
            <a:ext cx="11156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96214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Segoe UI"/>
                <a:cs typeface="Segoe UI Semibold" panose="020B0702040204020203" pitchFamily="34" charset="0"/>
              </a:rPr>
              <a:t>Consume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55668" y="4228408"/>
            <a:ext cx="904211" cy="361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6214">
              <a:defRPr/>
            </a:pPr>
            <a:r>
              <a:rPr lang="en-US" sz="1175" kern="0" dirty="0">
                <a:solidFill>
                  <a:srgbClr val="505050"/>
                </a:solidFill>
                <a:latin typeface="Segoe UI"/>
              </a:rPr>
              <a:t>OLTP SQL Database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9597782" y="2951576"/>
            <a:ext cx="788278" cy="3568"/>
          </a:xfrm>
          <a:prstGeom prst="straightConnector1">
            <a:avLst/>
          </a:prstGeom>
          <a:ln w="19050">
            <a:solidFill>
              <a:srgbClr val="0072C6"/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102149" y="3784811"/>
            <a:ext cx="0" cy="1550797"/>
          </a:xfrm>
          <a:prstGeom prst="straightConnector1">
            <a:avLst/>
          </a:prstGeom>
          <a:ln w="19050">
            <a:solidFill>
              <a:srgbClr val="0072C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97334" y="4590249"/>
            <a:ext cx="0" cy="782776"/>
          </a:xfrm>
          <a:prstGeom prst="straightConnector1">
            <a:avLst/>
          </a:prstGeom>
          <a:ln w="19050">
            <a:solidFill>
              <a:srgbClr val="0072C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622610" y="4342653"/>
            <a:ext cx="1000274" cy="1062539"/>
            <a:chOff x="4480943" y="4065201"/>
            <a:chExt cx="1000416" cy="1062691"/>
          </a:xfrm>
        </p:grpSpPr>
        <p:sp>
          <p:nvSpPr>
            <p:cNvPr id="74" name="Freeform 120"/>
            <p:cNvSpPr>
              <a:spLocks noChangeAspect="1"/>
            </p:cNvSpPr>
            <p:nvPr/>
          </p:nvSpPr>
          <p:spPr bwMode="auto">
            <a:xfrm>
              <a:off x="4717324" y="4242040"/>
              <a:ext cx="473830" cy="358570"/>
            </a:xfrm>
            <a:custGeom>
              <a:avLst/>
              <a:gdLst>
                <a:gd name="connsiteX0" fmla="*/ 5546725 w 8802688"/>
                <a:gd name="connsiteY0" fmla="*/ 4819650 h 6677025"/>
                <a:gd name="connsiteX1" fmla="*/ 5573713 w 8802688"/>
                <a:gd name="connsiteY1" fmla="*/ 4926013 h 6677025"/>
                <a:gd name="connsiteX2" fmla="*/ 5603875 w 8802688"/>
                <a:gd name="connsiteY2" fmla="*/ 5024438 h 6677025"/>
                <a:gd name="connsiteX3" fmla="*/ 5630863 w 8802688"/>
                <a:gd name="connsiteY3" fmla="*/ 5122863 h 6677025"/>
                <a:gd name="connsiteX4" fmla="*/ 5657850 w 8802688"/>
                <a:gd name="connsiteY4" fmla="*/ 5229225 h 6677025"/>
                <a:gd name="connsiteX5" fmla="*/ 5668963 w 8802688"/>
                <a:gd name="connsiteY5" fmla="*/ 5313363 h 6677025"/>
                <a:gd name="connsiteX6" fmla="*/ 5681663 w 8802688"/>
                <a:gd name="connsiteY6" fmla="*/ 5399088 h 6677025"/>
                <a:gd name="connsiteX7" fmla="*/ 5686425 w 8802688"/>
                <a:gd name="connsiteY7" fmla="*/ 5484813 h 6677025"/>
                <a:gd name="connsiteX8" fmla="*/ 5689600 w 8802688"/>
                <a:gd name="connsiteY8" fmla="*/ 5572126 h 6677025"/>
                <a:gd name="connsiteX9" fmla="*/ 5695950 w 8802688"/>
                <a:gd name="connsiteY9" fmla="*/ 5749926 h 6677025"/>
                <a:gd name="connsiteX10" fmla="*/ 5695950 w 8802688"/>
                <a:gd name="connsiteY10" fmla="*/ 5940426 h 6677025"/>
                <a:gd name="connsiteX11" fmla="*/ 5692775 w 8802688"/>
                <a:gd name="connsiteY11" fmla="*/ 5957888 h 6677025"/>
                <a:gd name="connsiteX12" fmla="*/ 5689600 w 8802688"/>
                <a:gd name="connsiteY12" fmla="*/ 5978526 h 6677025"/>
                <a:gd name="connsiteX13" fmla="*/ 5681663 w 8802688"/>
                <a:gd name="connsiteY13" fmla="*/ 6002338 h 6677025"/>
                <a:gd name="connsiteX14" fmla="*/ 5672138 w 8802688"/>
                <a:gd name="connsiteY14" fmla="*/ 6029326 h 6677025"/>
                <a:gd name="connsiteX15" fmla="*/ 5659438 w 8802688"/>
                <a:gd name="connsiteY15" fmla="*/ 6053138 h 6677025"/>
                <a:gd name="connsiteX16" fmla="*/ 5648325 w 8802688"/>
                <a:gd name="connsiteY16" fmla="*/ 6070601 h 6677025"/>
                <a:gd name="connsiteX17" fmla="*/ 5634038 w 8802688"/>
                <a:gd name="connsiteY17" fmla="*/ 6086476 h 6677025"/>
                <a:gd name="connsiteX18" fmla="*/ 5627688 w 8802688"/>
                <a:gd name="connsiteY18" fmla="*/ 6088063 h 6677025"/>
                <a:gd name="connsiteX19" fmla="*/ 5621338 w 8802688"/>
                <a:gd name="connsiteY19" fmla="*/ 6088063 h 6677025"/>
                <a:gd name="connsiteX20" fmla="*/ 5526088 w 8802688"/>
                <a:gd name="connsiteY20" fmla="*/ 6100763 h 6677025"/>
                <a:gd name="connsiteX21" fmla="*/ 5430838 w 8802688"/>
                <a:gd name="connsiteY21" fmla="*/ 6107113 h 6677025"/>
                <a:gd name="connsiteX22" fmla="*/ 5338763 w 8802688"/>
                <a:gd name="connsiteY22" fmla="*/ 6107113 h 6677025"/>
                <a:gd name="connsiteX23" fmla="*/ 5249862 w 8802688"/>
                <a:gd name="connsiteY23" fmla="*/ 6103938 h 6677025"/>
                <a:gd name="connsiteX24" fmla="*/ 5068887 w 8802688"/>
                <a:gd name="connsiteY24" fmla="*/ 6094413 h 6677025"/>
                <a:gd name="connsiteX25" fmla="*/ 4973637 w 8802688"/>
                <a:gd name="connsiteY25" fmla="*/ 6091238 h 6677025"/>
                <a:gd name="connsiteX26" fmla="*/ 4878387 w 8802688"/>
                <a:gd name="connsiteY26" fmla="*/ 6088063 h 6677025"/>
                <a:gd name="connsiteX27" fmla="*/ 5045075 w 8802688"/>
                <a:gd name="connsiteY27" fmla="*/ 5780088 h 6677025"/>
                <a:gd name="connsiteX28" fmla="*/ 5213350 w 8802688"/>
                <a:gd name="connsiteY28" fmla="*/ 5467350 h 6677025"/>
                <a:gd name="connsiteX29" fmla="*/ 5380038 w 8802688"/>
                <a:gd name="connsiteY29" fmla="*/ 5149850 h 6677025"/>
                <a:gd name="connsiteX30" fmla="*/ 576262 w 8802688"/>
                <a:gd name="connsiteY30" fmla="*/ 4632325 h 6677025"/>
                <a:gd name="connsiteX31" fmla="*/ 685799 w 8802688"/>
                <a:gd name="connsiteY31" fmla="*/ 4827588 h 6677025"/>
                <a:gd name="connsiteX32" fmla="*/ 796925 w 8802688"/>
                <a:gd name="connsiteY32" fmla="*/ 5030788 h 6677025"/>
                <a:gd name="connsiteX33" fmla="*/ 909637 w 8802688"/>
                <a:gd name="connsiteY33" fmla="*/ 5235575 h 6677025"/>
                <a:gd name="connsiteX34" fmla="*/ 1019175 w 8802688"/>
                <a:gd name="connsiteY34" fmla="*/ 5456238 h 6677025"/>
                <a:gd name="connsiteX35" fmla="*/ 1031875 w 8802688"/>
                <a:gd name="connsiteY35" fmla="*/ 5481638 h 6677025"/>
                <a:gd name="connsiteX36" fmla="*/ 1039812 w 8802688"/>
                <a:gd name="connsiteY36" fmla="*/ 5508626 h 6677025"/>
                <a:gd name="connsiteX37" fmla="*/ 1046162 w 8802688"/>
                <a:gd name="connsiteY37" fmla="*/ 5532438 h 6677025"/>
                <a:gd name="connsiteX38" fmla="*/ 1049337 w 8802688"/>
                <a:gd name="connsiteY38" fmla="*/ 5559426 h 6677025"/>
                <a:gd name="connsiteX39" fmla="*/ 1049337 w 8802688"/>
                <a:gd name="connsiteY39" fmla="*/ 5580063 h 6677025"/>
                <a:gd name="connsiteX40" fmla="*/ 1046162 w 8802688"/>
                <a:gd name="connsiteY40" fmla="*/ 5600701 h 6677025"/>
                <a:gd name="connsiteX41" fmla="*/ 1039812 w 8802688"/>
                <a:gd name="connsiteY41" fmla="*/ 5621338 h 6677025"/>
                <a:gd name="connsiteX42" fmla="*/ 1028699 w 8802688"/>
                <a:gd name="connsiteY42" fmla="*/ 5640388 h 6677025"/>
                <a:gd name="connsiteX43" fmla="*/ 1019175 w 8802688"/>
                <a:gd name="connsiteY43" fmla="*/ 5657851 h 6677025"/>
                <a:gd name="connsiteX44" fmla="*/ 1004887 w 8802688"/>
                <a:gd name="connsiteY44" fmla="*/ 5672138 h 6677025"/>
                <a:gd name="connsiteX45" fmla="*/ 987425 w 8802688"/>
                <a:gd name="connsiteY45" fmla="*/ 5684838 h 6677025"/>
                <a:gd name="connsiteX46" fmla="*/ 968375 w 8802688"/>
                <a:gd name="connsiteY46" fmla="*/ 5695951 h 6677025"/>
                <a:gd name="connsiteX47" fmla="*/ 947737 w 8802688"/>
                <a:gd name="connsiteY47" fmla="*/ 5705476 h 6677025"/>
                <a:gd name="connsiteX48" fmla="*/ 923925 w 8802688"/>
                <a:gd name="connsiteY48" fmla="*/ 5711826 h 6677025"/>
                <a:gd name="connsiteX49" fmla="*/ 896937 w 8802688"/>
                <a:gd name="connsiteY49" fmla="*/ 5713413 h 6677025"/>
                <a:gd name="connsiteX50" fmla="*/ 871537 w 8802688"/>
                <a:gd name="connsiteY50" fmla="*/ 5716588 h 6677025"/>
                <a:gd name="connsiteX51" fmla="*/ 844549 w 8802688"/>
                <a:gd name="connsiteY51" fmla="*/ 5716588 h 6677025"/>
                <a:gd name="connsiteX52" fmla="*/ 814387 w 8802688"/>
                <a:gd name="connsiteY52" fmla="*/ 5716588 h 6677025"/>
                <a:gd name="connsiteX53" fmla="*/ 787399 w 8802688"/>
                <a:gd name="connsiteY53" fmla="*/ 5713413 h 6677025"/>
                <a:gd name="connsiteX54" fmla="*/ 757237 w 8802688"/>
                <a:gd name="connsiteY54" fmla="*/ 5711826 h 6677025"/>
                <a:gd name="connsiteX55" fmla="*/ 728662 w 8802688"/>
                <a:gd name="connsiteY55" fmla="*/ 5702301 h 6677025"/>
                <a:gd name="connsiteX56" fmla="*/ 695325 w 8802688"/>
                <a:gd name="connsiteY56" fmla="*/ 5692776 h 6677025"/>
                <a:gd name="connsiteX57" fmla="*/ 636587 w 8802688"/>
                <a:gd name="connsiteY57" fmla="*/ 5668963 h 6677025"/>
                <a:gd name="connsiteX58" fmla="*/ 576262 w 8802688"/>
                <a:gd name="connsiteY58" fmla="*/ 5637213 h 6677025"/>
                <a:gd name="connsiteX59" fmla="*/ 520699 w 8802688"/>
                <a:gd name="connsiteY59" fmla="*/ 5600701 h 6677025"/>
                <a:gd name="connsiteX60" fmla="*/ 463549 w 8802688"/>
                <a:gd name="connsiteY60" fmla="*/ 5556251 h 6677025"/>
                <a:gd name="connsiteX61" fmla="*/ 406399 w 8802688"/>
                <a:gd name="connsiteY61" fmla="*/ 5508626 h 6677025"/>
                <a:gd name="connsiteX62" fmla="*/ 360362 w 8802688"/>
                <a:gd name="connsiteY62" fmla="*/ 5457826 h 6677025"/>
                <a:gd name="connsiteX63" fmla="*/ 312737 w 8802688"/>
                <a:gd name="connsiteY63" fmla="*/ 5405438 h 6677025"/>
                <a:gd name="connsiteX64" fmla="*/ 269875 w 8802688"/>
                <a:gd name="connsiteY64" fmla="*/ 5351463 h 6677025"/>
                <a:gd name="connsiteX65" fmla="*/ 234949 w 8802688"/>
                <a:gd name="connsiteY65" fmla="*/ 5294313 h 6677025"/>
                <a:gd name="connsiteX66" fmla="*/ 207962 w 8802688"/>
                <a:gd name="connsiteY66" fmla="*/ 5238750 h 6677025"/>
                <a:gd name="connsiteX67" fmla="*/ 184149 w 8802688"/>
                <a:gd name="connsiteY67" fmla="*/ 5184775 h 6677025"/>
                <a:gd name="connsiteX68" fmla="*/ 177799 w 8802688"/>
                <a:gd name="connsiteY68" fmla="*/ 5157788 h 6677025"/>
                <a:gd name="connsiteX69" fmla="*/ 173037 w 8802688"/>
                <a:gd name="connsiteY69" fmla="*/ 5130800 h 6677025"/>
                <a:gd name="connsiteX70" fmla="*/ 169862 w 8802688"/>
                <a:gd name="connsiteY70" fmla="*/ 5105400 h 6677025"/>
                <a:gd name="connsiteX71" fmla="*/ 166687 w 8802688"/>
                <a:gd name="connsiteY71" fmla="*/ 5081588 h 6677025"/>
                <a:gd name="connsiteX72" fmla="*/ 169862 w 8802688"/>
                <a:gd name="connsiteY72" fmla="*/ 5054600 h 6677025"/>
                <a:gd name="connsiteX73" fmla="*/ 173037 w 8802688"/>
                <a:gd name="connsiteY73" fmla="*/ 5024438 h 6677025"/>
                <a:gd name="connsiteX74" fmla="*/ 180975 w 8802688"/>
                <a:gd name="connsiteY74" fmla="*/ 4997450 h 6677025"/>
                <a:gd name="connsiteX75" fmla="*/ 190499 w 8802688"/>
                <a:gd name="connsiteY75" fmla="*/ 4973638 h 6677025"/>
                <a:gd name="connsiteX76" fmla="*/ 201612 w 8802688"/>
                <a:gd name="connsiteY76" fmla="*/ 4949825 h 6677025"/>
                <a:gd name="connsiteX77" fmla="*/ 214312 w 8802688"/>
                <a:gd name="connsiteY77" fmla="*/ 4929188 h 6677025"/>
                <a:gd name="connsiteX78" fmla="*/ 228599 w 8802688"/>
                <a:gd name="connsiteY78" fmla="*/ 4908550 h 6677025"/>
                <a:gd name="connsiteX79" fmla="*/ 241299 w 8802688"/>
                <a:gd name="connsiteY79" fmla="*/ 4894263 h 6677025"/>
                <a:gd name="connsiteX80" fmla="*/ 285749 w 8802688"/>
                <a:gd name="connsiteY80" fmla="*/ 4851400 h 6677025"/>
                <a:gd name="connsiteX81" fmla="*/ 330199 w 8802688"/>
                <a:gd name="connsiteY81" fmla="*/ 4816475 h 6677025"/>
                <a:gd name="connsiteX82" fmla="*/ 377825 w 8802688"/>
                <a:gd name="connsiteY82" fmla="*/ 4779963 h 6677025"/>
                <a:gd name="connsiteX83" fmla="*/ 422275 w 8802688"/>
                <a:gd name="connsiteY83" fmla="*/ 4748213 h 6677025"/>
                <a:gd name="connsiteX84" fmla="*/ 507999 w 8802688"/>
                <a:gd name="connsiteY84" fmla="*/ 4687888 h 6677025"/>
                <a:gd name="connsiteX85" fmla="*/ 544512 w 8802688"/>
                <a:gd name="connsiteY85" fmla="*/ 4662488 h 6677025"/>
                <a:gd name="connsiteX86" fmla="*/ 6180138 w 8802688"/>
                <a:gd name="connsiteY86" fmla="*/ 3546475 h 6677025"/>
                <a:gd name="connsiteX87" fmla="*/ 6124576 w 8802688"/>
                <a:gd name="connsiteY87" fmla="*/ 3562350 h 6677025"/>
                <a:gd name="connsiteX88" fmla="*/ 6076951 w 8802688"/>
                <a:gd name="connsiteY88" fmla="*/ 3579813 h 6677025"/>
                <a:gd name="connsiteX89" fmla="*/ 6037263 w 8802688"/>
                <a:gd name="connsiteY89" fmla="*/ 3600450 h 6677025"/>
                <a:gd name="connsiteX90" fmla="*/ 6002338 w 8802688"/>
                <a:gd name="connsiteY90" fmla="*/ 3624263 h 6677025"/>
                <a:gd name="connsiteX91" fmla="*/ 5978526 w 8802688"/>
                <a:gd name="connsiteY91" fmla="*/ 3651250 h 6677025"/>
                <a:gd name="connsiteX92" fmla="*/ 5961063 w 8802688"/>
                <a:gd name="connsiteY92" fmla="*/ 3678238 h 6677025"/>
                <a:gd name="connsiteX93" fmla="*/ 5948363 w 8802688"/>
                <a:gd name="connsiteY93" fmla="*/ 3705225 h 6677025"/>
                <a:gd name="connsiteX94" fmla="*/ 5945188 w 8802688"/>
                <a:gd name="connsiteY94" fmla="*/ 3719513 h 6677025"/>
                <a:gd name="connsiteX95" fmla="*/ 5945188 w 8802688"/>
                <a:gd name="connsiteY95" fmla="*/ 3733800 h 6677025"/>
                <a:gd name="connsiteX96" fmla="*/ 5986463 w 8802688"/>
                <a:gd name="connsiteY96" fmla="*/ 3698875 h 6677025"/>
                <a:gd name="connsiteX97" fmla="*/ 6046788 w 8802688"/>
                <a:gd name="connsiteY97" fmla="*/ 3654425 h 6677025"/>
                <a:gd name="connsiteX98" fmla="*/ 6115051 w 8802688"/>
                <a:gd name="connsiteY98" fmla="*/ 3600450 h 6677025"/>
                <a:gd name="connsiteX99" fmla="*/ 6148388 w 8802688"/>
                <a:gd name="connsiteY99" fmla="*/ 3573463 h 6677025"/>
                <a:gd name="connsiteX100" fmla="*/ 279400 w 8802688"/>
                <a:gd name="connsiteY100" fmla="*/ 2203450 h 6677025"/>
                <a:gd name="connsiteX101" fmla="*/ 354013 w 8802688"/>
                <a:gd name="connsiteY101" fmla="*/ 2203450 h 6677025"/>
                <a:gd name="connsiteX102" fmla="*/ 327025 w 8802688"/>
                <a:gd name="connsiteY102" fmla="*/ 2274888 h 6677025"/>
                <a:gd name="connsiteX103" fmla="*/ 303213 w 8802688"/>
                <a:gd name="connsiteY103" fmla="*/ 2343150 h 6677025"/>
                <a:gd name="connsiteX104" fmla="*/ 261938 w 8802688"/>
                <a:gd name="connsiteY104" fmla="*/ 2482850 h 6677025"/>
                <a:gd name="connsiteX105" fmla="*/ 217488 w 8802688"/>
                <a:gd name="connsiteY105" fmla="*/ 2625726 h 6677025"/>
                <a:gd name="connsiteX106" fmla="*/ 193675 w 8802688"/>
                <a:gd name="connsiteY106" fmla="*/ 2693988 h 6677025"/>
                <a:gd name="connsiteX107" fmla="*/ 166688 w 8802688"/>
                <a:gd name="connsiteY107" fmla="*/ 2765425 h 6677025"/>
                <a:gd name="connsiteX108" fmla="*/ 169863 w 8802688"/>
                <a:gd name="connsiteY108" fmla="*/ 2792413 h 6677025"/>
                <a:gd name="connsiteX109" fmla="*/ 173038 w 8802688"/>
                <a:gd name="connsiteY109" fmla="*/ 2819400 h 6677025"/>
                <a:gd name="connsiteX110" fmla="*/ 180975 w 8802688"/>
                <a:gd name="connsiteY110" fmla="*/ 2844801 h 6677025"/>
                <a:gd name="connsiteX111" fmla="*/ 190500 w 8802688"/>
                <a:gd name="connsiteY111" fmla="*/ 2871788 h 6677025"/>
                <a:gd name="connsiteX112" fmla="*/ 201613 w 8802688"/>
                <a:gd name="connsiteY112" fmla="*/ 2895601 h 6677025"/>
                <a:gd name="connsiteX113" fmla="*/ 214313 w 8802688"/>
                <a:gd name="connsiteY113" fmla="*/ 2916238 h 6677025"/>
                <a:gd name="connsiteX114" fmla="*/ 228600 w 8802688"/>
                <a:gd name="connsiteY114" fmla="*/ 2935288 h 6677025"/>
                <a:gd name="connsiteX115" fmla="*/ 241300 w 8802688"/>
                <a:gd name="connsiteY115" fmla="*/ 2952751 h 6677025"/>
                <a:gd name="connsiteX116" fmla="*/ 242888 w 8802688"/>
                <a:gd name="connsiteY116" fmla="*/ 2959101 h 6677025"/>
                <a:gd name="connsiteX117" fmla="*/ 242888 w 8802688"/>
                <a:gd name="connsiteY117" fmla="*/ 2963863 h 6677025"/>
                <a:gd name="connsiteX118" fmla="*/ 255588 w 8802688"/>
                <a:gd name="connsiteY118" fmla="*/ 2973388 h 6677025"/>
                <a:gd name="connsiteX119" fmla="*/ 266700 w 8802688"/>
                <a:gd name="connsiteY119" fmla="*/ 2979738 h 6677025"/>
                <a:gd name="connsiteX120" fmla="*/ 288925 w 8802688"/>
                <a:gd name="connsiteY120" fmla="*/ 2984501 h 6677025"/>
                <a:gd name="connsiteX121" fmla="*/ 336550 w 8802688"/>
                <a:gd name="connsiteY121" fmla="*/ 2987676 h 6677025"/>
                <a:gd name="connsiteX122" fmla="*/ 388938 w 8802688"/>
                <a:gd name="connsiteY122" fmla="*/ 2987676 h 6677025"/>
                <a:gd name="connsiteX123" fmla="*/ 404813 w 8802688"/>
                <a:gd name="connsiteY123" fmla="*/ 2987676 h 6677025"/>
                <a:gd name="connsiteX124" fmla="*/ 425450 w 8802688"/>
                <a:gd name="connsiteY124" fmla="*/ 2982913 h 6677025"/>
                <a:gd name="connsiteX125" fmla="*/ 469900 w 8802688"/>
                <a:gd name="connsiteY125" fmla="*/ 2963863 h 6677025"/>
                <a:gd name="connsiteX126" fmla="*/ 520700 w 8802688"/>
                <a:gd name="connsiteY126" fmla="*/ 2940051 h 6677025"/>
                <a:gd name="connsiteX127" fmla="*/ 576263 w 8802688"/>
                <a:gd name="connsiteY127" fmla="*/ 2914651 h 6677025"/>
                <a:gd name="connsiteX128" fmla="*/ 573088 w 8802688"/>
                <a:gd name="connsiteY128" fmla="*/ 2946401 h 6677025"/>
                <a:gd name="connsiteX129" fmla="*/ 568325 w 8802688"/>
                <a:gd name="connsiteY129" fmla="*/ 2979738 h 6677025"/>
                <a:gd name="connsiteX130" fmla="*/ 558801 w 8802688"/>
                <a:gd name="connsiteY130" fmla="*/ 3008313 h 6677025"/>
                <a:gd name="connsiteX131" fmla="*/ 544513 w 8802688"/>
                <a:gd name="connsiteY131" fmla="*/ 3038476 h 6677025"/>
                <a:gd name="connsiteX132" fmla="*/ 528638 w 8802688"/>
                <a:gd name="connsiteY132" fmla="*/ 3062288 h 6677025"/>
                <a:gd name="connsiteX133" fmla="*/ 508000 w 8802688"/>
                <a:gd name="connsiteY133" fmla="*/ 3086101 h 6677025"/>
                <a:gd name="connsiteX134" fmla="*/ 487363 w 8802688"/>
                <a:gd name="connsiteY134" fmla="*/ 3106738 h 6677025"/>
                <a:gd name="connsiteX135" fmla="*/ 463550 w 8802688"/>
                <a:gd name="connsiteY135" fmla="*/ 3124201 h 6677025"/>
                <a:gd name="connsiteX136" fmla="*/ 439738 w 8802688"/>
                <a:gd name="connsiteY136" fmla="*/ 3136901 h 6677025"/>
                <a:gd name="connsiteX137" fmla="*/ 412750 w 8802688"/>
                <a:gd name="connsiteY137" fmla="*/ 3148013 h 6677025"/>
                <a:gd name="connsiteX138" fmla="*/ 382588 w 8802688"/>
                <a:gd name="connsiteY138" fmla="*/ 3157538 h 6677025"/>
                <a:gd name="connsiteX139" fmla="*/ 357188 w 8802688"/>
                <a:gd name="connsiteY139" fmla="*/ 3160713 h 6677025"/>
                <a:gd name="connsiteX140" fmla="*/ 327025 w 8802688"/>
                <a:gd name="connsiteY140" fmla="*/ 3160713 h 6677025"/>
                <a:gd name="connsiteX141" fmla="*/ 296863 w 8802688"/>
                <a:gd name="connsiteY141" fmla="*/ 3157538 h 6677025"/>
                <a:gd name="connsiteX142" fmla="*/ 269875 w 8802688"/>
                <a:gd name="connsiteY142" fmla="*/ 3148013 h 6677025"/>
                <a:gd name="connsiteX143" fmla="*/ 241300 w 8802688"/>
                <a:gd name="connsiteY143" fmla="*/ 3136901 h 6677025"/>
                <a:gd name="connsiteX144" fmla="*/ 228600 w 8802688"/>
                <a:gd name="connsiteY144" fmla="*/ 3130551 h 6677025"/>
                <a:gd name="connsiteX145" fmla="*/ 214313 w 8802688"/>
                <a:gd name="connsiteY145" fmla="*/ 3119438 h 6677025"/>
                <a:gd name="connsiteX146" fmla="*/ 187325 w 8802688"/>
                <a:gd name="connsiteY146" fmla="*/ 3092451 h 6677025"/>
                <a:gd name="connsiteX147" fmla="*/ 160338 w 8802688"/>
                <a:gd name="connsiteY147" fmla="*/ 3055938 h 6677025"/>
                <a:gd name="connsiteX148" fmla="*/ 133350 w 8802688"/>
                <a:gd name="connsiteY148" fmla="*/ 3017838 h 6677025"/>
                <a:gd name="connsiteX149" fmla="*/ 109538 w 8802688"/>
                <a:gd name="connsiteY149" fmla="*/ 2970213 h 6677025"/>
                <a:gd name="connsiteX150" fmla="*/ 85725 w 8802688"/>
                <a:gd name="connsiteY150" fmla="*/ 2922588 h 6677025"/>
                <a:gd name="connsiteX151" fmla="*/ 65088 w 8802688"/>
                <a:gd name="connsiteY151" fmla="*/ 2868613 h 6677025"/>
                <a:gd name="connsiteX152" fmla="*/ 47625 w 8802688"/>
                <a:gd name="connsiteY152" fmla="*/ 2816225 h 6677025"/>
                <a:gd name="connsiteX153" fmla="*/ 30163 w 8802688"/>
                <a:gd name="connsiteY153" fmla="*/ 2762250 h 6677025"/>
                <a:gd name="connsiteX154" fmla="*/ 17463 w 8802688"/>
                <a:gd name="connsiteY154" fmla="*/ 2708275 h 6677025"/>
                <a:gd name="connsiteX155" fmla="*/ 9525 w 8802688"/>
                <a:gd name="connsiteY155" fmla="*/ 2655888 h 6677025"/>
                <a:gd name="connsiteX156" fmla="*/ 3175 w 8802688"/>
                <a:gd name="connsiteY156" fmla="*/ 2608263 h 6677025"/>
                <a:gd name="connsiteX157" fmla="*/ 0 w 8802688"/>
                <a:gd name="connsiteY157" fmla="*/ 2563813 h 6677025"/>
                <a:gd name="connsiteX158" fmla="*/ 0 w 8802688"/>
                <a:gd name="connsiteY158" fmla="*/ 2524125 h 6677025"/>
                <a:gd name="connsiteX159" fmla="*/ 9525 w 8802688"/>
                <a:gd name="connsiteY159" fmla="*/ 2492375 h 6677025"/>
                <a:gd name="connsiteX160" fmla="*/ 11113 w 8802688"/>
                <a:gd name="connsiteY160" fmla="*/ 2476500 h 6677025"/>
                <a:gd name="connsiteX161" fmla="*/ 17463 w 8802688"/>
                <a:gd name="connsiteY161" fmla="*/ 2465388 h 6677025"/>
                <a:gd name="connsiteX162" fmla="*/ 47625 w 8802688"/>
                <a:gd name="connsiteY162" fmla="*/ 2425700 h 6677025"/>
                <a:gd name="connsiteX163" fmla="*/ 79375 w 8802688"/>
                <a:gd name="connsiteY163" fmla="*/ 2387600 h 6677025"/>
                <a:gd name="connsiteX164" fmla="*/ 112713 w 8802688"/>
                <a:gd name="connsiteY164" fmla="*/ 2352675 h 6677025"/>
                <a:gd name="connsiteX165" fmla="*/ 149225 w 8802688"/>
                <a:gd name="connsiteY165" fmla="*/ 2322513 h 6677025"/>
                <a:gd name="connsiteX166" fmla="*/ 217488 w 8802688"/>
                <a:gd name="connsiteY166" fmla="*/ 2260600 h 6677025"/>
                <a:gd name="connsiteX167" fmla="*/ 5886450 w 8802688"/>
                <a:gd name="connsiteY167" fmla="*/ 2019300 h 6677025"/>
                <a:gd name="connsiteX168" fmla="*/ 5907087 w 8802688"/>
                <a:gd name="connsiteY168" fmla="*/ 2022475 h 6677025"/>
                <a:gd name="connsiteX169" fmla="*/ 5930900 w 8802688"/>
                <a:gd name="connsiteY169" fmla="*/ 2028825 h 6677025"/>
                <a:gd name="connsiteX170" fmla="*/ 5957888 w 8802688"/>
                <a:gd name="connsiteY170" fmla="*/ 2036763 h 6677025"/>
                <a:gd name="connsiteX171" fmla="*/ 5984875 w 8802688"/>
                <a:gd name="connsiteY171" fmla="*/ 2049463 h 6677025"/>
                <a:gd name="connsiteX172" fmla="*/ 6010275 w 8802688"/>
                <a:gd name="connsiteY172" fmla="*/ 2060575 h 6677025"/>
                <a:gd name="connsiteX173" fmla="*/ 6034088 w 8802688"/>
                <a:gd name="connsiteY173" fmla="*/ 2078038 h 6677025"/>
                <a:gd name="connsiteX174" fmla="*/ 6057900 w 8802688"/>
                <a:gd name="connsiteY174" fmla="*/ 2093913 h 6677025"/>
                <a:gd name="connsiteX175" fmla="*/ 5951538 w 8802688"/>
                <a:gd name="connsiteY175" fmla="*/ 2170113 h 6677025"/>
                <a:gd name="connsiteX176" fmla="*/ 5897562 w 8802688"/>
                <a:gd name="connsiteY176" fmla="*/ 2209800 h 6677025"/>
                <a:gd name="connsiteX177" fmla="*/ 5838825 w 8802688"/>
                <a:gd name="connsiteY177" fmla="*/ 2244725 h 6677025"/>
                <a:gd name="connsiteX178" fmla="*/ 5811837 w 8802688"/>
                <a:gd name="connsiteY178" fmla="*/ 2216150 h 6677025"/>
                <a:gd name="connsiteX179" fmla="*/ 5788025 w 8802688"/>
                <a:gd name="connsiteY179" fmla="*/ 2182813 h 6677025"/>
                <a:gd name="connsiteX180" fmla="*/ 5775325 w 8802688"/>
                <a:gd name="connsiteY180" fmla="*/ 2165350 h 6677025"/>
                <a:gd name="connsiteX181" fmla="*/ 5770562 w 8802688"/>
                <a:gd name="connsiteY181" fmla="*/ 2146300 h 6677025"/>
                <a:gd name="connsiteX182" fmla="*/ 5764212 w 8802688"/>
                <a:gd name="connsiteY182" fmla="*/ 2132013 h 6677025"/>
                <a:gd name="connsiteX183" fmla="*/ 5764212 w 8802688"/>
                <a:gd name="connsiteY183" fmla="*/ 2117725 h 6677025"/>
                <a:gd name="connsiteX184" fmla="*/ 5770562 w 8802688"/>
                <a:gd name="connsiteY184" fmla="*/ 2101850 h 6677025"/>
                <a:gd name="connsiteX185" fmla="*/ 5778500 w 8802688"/>
                <a:gd name="connsiteY185" fmla="*/ 2087563 h 6677025"/>
                <a:gd name="connsiteX186" fmla="*/ 5791200 w 8802688"/>
                <a:gd name="connsiteY186" fmla="*/ 2073275 h 6677025"/>
                <a:gd name="connsiteX187" fmla="*/ 5805487 w 8802688"/>
                <a:gd name="connsiteY187" fmla="*/ 2057400 h 6677025"/>
                <a:gd name="connsiteX188" fmla="*/ 5821362 w 8802688"/>
                <a:gd name="connsiteY188" fmla="*/ 2046288 h 6677025"/>
                <a:gd name="connsiteX189" fmla="*/ 5838825 w 8802688"/>
                <a:gd name="connsiteY189" fmla="*/ 2033588 h 6677025"/>
                <a:gd name="connsiteX190" fmla="*/ 5853112 w 8802688"/>
                <a:gd name="connsiteY190" fmla="*/ 2025650 h 6677025"/>
                <a:gd name="connsiteX191" fmla="*/ 5870575 w 8802688"/>
                <a:gd name="connsiteY191" fmla="*/ 2022475 h 6677025"/>
                <a:gd name="connsiteX192" fmla="*/ 6169026 w 8802688"/>
                <a:gd name="connsiteY192" fmla="*/ 1685925 h 6677025"/>
                <a:gd name="connsiteX193" fmla="*/ 6076951 w 8802688"/>
                <a:gd name="connsiteY193" fmla="*/ 1712913 h 6677025"/>
                <a:gd name="connsiteX194" fmla="*/ 5984875 w 8802688"/>
                <a:gd name="connsiteY194" fmla="*/ 1739900 h 6677025"/>
                <a:gd name="connsiteX195" fmla="*/ 5938838 w 8802688"/>
                <a:gd name="connsiteY195" fmla="*/ 1757363 h 6677025"/>
                <a:gd name="connsiteX196" fmla="*/ 5894388 w 8802688"/>
                <a:gd name="connsiteY196" fmla="*/ 1774825 h 6677025"/>
                <a:gd name="connsiteX197" fmla="*/ 5849938 w 8802688"/>
                <a:gd name="connsiteY197" fmla="*/ 1798638 h 6677025"/>
                <a:gd name="connsiteX198" fmla="*/ 5805488 w 8802688"/>
                <a:gd name="connsiteY198" fmla="*/ 1828800 h 6677025"/>
                <a:gd name="connsiteX199" fmla="*/ 5764213 w 8802688"/>
                <a:gd name="connsiteY199" fmla="*/ 1862138 h 6677025"/>
                <a:gd name="connsiteX200" fmla="*/ 5722938 w 8802688"/>
                <a:gd name="connsiteY200" fmla="*/ 1897063 h 6677025"/>
                <a:gd name="connsiteX201" fmla="*/ 5683250 w 8802688"/>
                <a:gd name="connsiteY201" fmla="*/ 1933575 h 6677025"/>
                <a:gd name="connsiteX202" fmla="*/ 5648325 w 8802688"/>
                <a:gd name="connsiteY202" fmla="*/ 1971675 h 6677025"/>
                <a:gd name="connsiteX203" fmla="*/ 5576888 w 8802688"/>
                <a:gd name="connsiteY203" fmla="*/ 2052638 h 6677025"/>
                <a:gd name="connsiteX204" fmla="*/ 5502275 w 8802688"/>
                <a:gd name="connsiteY204" fmla="*/ 2128838 h 6677025"/>
                <a:gd name="connsiteX205" fmla="*/ 5522913 w 8802688"/>
                <a:gd name="connsiteY205" fmla="*/ 2122488 h 6677025"/>
                <a:gd name="connsiteX206" fmla="*/ 5543550 w 8802688"/>
                <a:gd name="connsiteY206" fmla="*/ 2117725 h 6677025"/>
                <a:gd name="connsiteX207" fmla="*/ 5586413 w 8802688"/>
                <a:gd name="connsiteY207" fmla="*/ 2098675 h 6677025"/>
                <a:gd name="connsiteX208" fmla="*/ 5607050 w 8802688"/>
                <a:gd name="connsiteY208" fmla="*/ 2093913 h 6677025"/>
                <a:gd name="connsiteX209" fmla="*/ 5624513 w 8802688"/>
                <a:gd name="connsiteY209" fmla="*/ 2087563 h 6677025"/>
                <a:gd name="connsiteX210" fmla="*/ 5641975 w 8802688"/>
                <a:gd name="connsiteY210" fmla="*/ 2087563 h 6677025"/>
                <a:gd name="connsiteX211" fmla="*/ 5657850 w 8802688"/>
                <a:gd name="connsiteY211" fmla="*/ 2093913 h 6677025"/>
                <a:gd name="connsiteX212" fmla="*/ 5832475 w 8802688"/>
                <a:gd name="connsiteY212" fmla="*/ 2357438 h 6677025"/>
                <a:gd name="connsiteX213" fmla="*/ 5975350 w 8802688"/>
                <a:gd name="connsiteY213" fmla="*/ 2265363 h 6677025"/>
                <a:gd name="connsiteX214" fmla="*/ 6115051 w 8802688"/>
                <a:gd name="connsiteY214" fmla="*/ 2170113 h 6677025"/>
                <a:gd name="connsiteX215" fmla="*/ 6264276 w 8802688"/>
                <a:gd name="connsiteY215" fmla="*/ 2078038 h 6677025"/>
                <a:gd name="connsiteX216" fmla="*/ 6340476 w 8802688"/>
                <a:gd name="connsiteY216" fmla="*/ 2030413 h 6677025"/>
                <a:gd name="connsiteX217" fmla="*/ 6424613 w 8802688"/>
                <a:gd name="connsiteY217" fmla="*/ 1982788 h 6677025"/>
                <a:gd name="connsiteX218" fmla="*/ 6400801 w 8802688"/>
                <a:gd name="connsiteY218" fmla="*/ 1981200 h 6677025"/>
                <a:gd name="connsiteX219" fmla="*/ 6364288 w 8802688"/>
                <a:gd name="connsiteY219" fmla="*/ 1971675 h 6677025"/>
                <a:gd name="connsiteX220" fmla="*/ 6323013 w 8802688"/>
                <a:gd name="connsiteY220" fmla="*/ 1958975 h 6677025"/>
                <a:gd name="connsiteX221" fmla="*/ 6302376 w 8802688"/>
                <a:gd name="connsiteY221" fmla="*/ 1947863 h 6677025"/>
                <a:gd name="connsiteX222" fmla="*/ 6281738 w 8802688"/>
                <a:gd name="connsiteY222" fmla="*/ 1935163 h 6677025"/>
                <a:gd name="connsiteX223" fmla="*/ 6261101 w 8802688"/>
                <a:gd name="connsiteY223" fmla="*/ 1917700 h 6677025"/>
                <a:gd name="connsiteX224" fmla="*/ 6240463 w 8802688"/>
                <a:gd name="connsiteY224" fmla="*/ 1900238 h 6677025"/>
                <a:gd name="connsiteX225" fmla="*/ 6221413 w 8802688"/>
                <a:gd name="connsiteY225" fmla="*/ 1876425 h 6677025"/>
                <a:gd name="connsiteX226" fmla="*/ 6203951 w 8802688"/>
                <a:gd name="connsiteY226" fmla="*/ 1849438 h 6677025"/>
                <a:gd name="connsiteX227" fmla="*/ 6192838 w 8802688"/>
                <a:gd name="connsiteY227" fmla="*/ 1817688 h 6677025"/>
                <a:gd name="connsiteX228" fmla="*/ 6180138 w 8802688"/>
                <a:gd name="connsiteY228" fmla="*/ 1778000 h 6677025"/>
                <a:gd name="connsiteX229" fmla="*/ 6170613 w 8802688"/>
                <a:gd name="connsiteY229" fmla="*/ 1736725 h 6677025"/>
                <a:gd name="connsiteX230" fmla="*/ 8401050 w 8802688"/>
                <a:gd name="connsiteY230" fmla="*/ 1338262 h 6677025"/>
                <a:gd name="connsiteX231" fmla="*/ 8332788 w 8802688"/>
                <a:gd name="connsiteY231" fmla="*/ 1382712 h 6677025"/>
                <a:gd name="connsiteX232" fmla="*/ 8264525 w 8802688"/>
                <a:gd name="connsiteY232" fmla="*/ 1430337 h 6677025"/>
                <a:gd name="connsiteX233" fmla="*/ 8131175 w 8802688"/>
                <a:gd name="connsiteY233" fmla="*/ 1531937 h 6677025"/>
                <a:gd name="connsiteX234" fmla="*/ 8002588 w 8802688"/>
                <a:gd name="connsiteY234" fmla="*/ 1630363 h 6677025"/>
                <a:gd name="connsiteX235" fmla="*/ 7886700 w 8802688"/>
                <a:gd name="connsiteY235" fmla="*/ 1722438 h 6677025"/>
                <a:gd name="connsiteX236" fmla="*/ 7920038 w 8802688"/>
                <a:gd name="connsiteY236" fmla="*/ 1727200 h 6677025"/>
                <a:gd name="connsiteX237" fmla="*/ 7954963 w 8802688"/>
                <a:gd name="connsiteY237" fmla="*/ 1727200 h 6677025"/>
                <a:gd name="connsiteX238" fmla="*/ 7993063 w 8802688"/>
                <a:gd name="connsiteY238" fmla="*/ 1725613 h 6677025"/>
                <a:gd name="connsiteX239" fmla="*/ 8029575 w 8802688"/>
                <a:gd name="connsiteY239" fmla="*/ 1716088 h 6677025"/>
                <a:gd name="connsiteX240" fmla="*/ 8064500 w 8802688"/>
                <a:gd name="connsiteY240" fmla="*/ 1703388 h 6677025"/>
                <a:gd name="connsiteX241" fmla="*/ 8101013 w 8802688"/>
                <a:gd name="connsiteY241" fmla="*/ 1689100 h 6677025"/>
                <a:gd name="connsiteX242" fmla="*/ 8135938 w 8802688"/>
                <a:gd name="connsiteY242" fmla="*/ 1668463 h 6677025"/>
                <a:gd name="connsiteX243" fmla="*/ 8172450 w 8802688"/>
                <a:gd name="connsiteY243" fmla="*/ 1644650 h 6677025"/>
                <a:gd name="connsiteX244" fmla="*/ 8204200 w 8802688"/>
                <a:gd name="connsiteY244" fmla="*/ 1617662 h 6677025"/>
                <a:gd name="connsiteX245" fmla="*/ 8237538 w 8802688"/>
                <a:gd name="connsiteY245" fmla="*/ 1587500 h 6677025"/>
                <a:gd name="connsiteX246" fmla="*/ 8270875 w 8802688"/>
                <a:gd name="connsiteY246" fmla="*/ 1555750 h 6677025"/>
                <a:gd name="connsiteX247" fmla="*/ 8299450 w 8802688"/>
                <a:gd name="connsiteY247" fmla="*/ 1516062 h 6677025"/>
                <a:gd name="connsiteX248" fmla="*/ 8329613 w 8802688"/>
                <a:gd name="connsiteY248" fmla="*/ 1477963 h 6677025"/>
                <a:gd name="connsiteX249" fmla="*/ 8356600 w 8802688"/>
                <a:gd name="connsiteY249" fmla="*/ 1433512 h 6677025"/>
                <a:gd name="connsiteX250" fmla="*/ 8380413 w 8802688"/>
                <a:gd name="connsiteY250" fmla="*/ 1389062 h 6677025"/>
                <a:gd name="connsiteX251" fmla="*/ 4067176 w 8802688"/>
                <a:gd name="connsiteY251" fmla="*/ 1181100 h 6677025"/>
                <a:gd name="connsiteX252" fmla="*/ 3979864 w 8802688"/>
                <a:gd name="connsiteY252" fmla="*/ 1184275 h 6677025"/>
                <a:gd name="connsiteX253" fmla="*/ 3900489 w 8802688"/>
                <a:gd name="connsiteY253" fmla="*/ 1192213 h 6677025"/>
                <a:gd name="connsiteX254" fmla="*/ 3860801 w 8802688"/>
                <a:gd name="connsiteY254" fmla="*/ 1201738 h 6677025"/>
                <a:gd name="connsiteX255" fmla="*/ 3825876 w 8802688"/>
                <a:gd name="connsiteY255" fmla="*/ 1211263 h 6677025"/>
                <a:gd name="connsiteX256" fmla="*/ 3790951 w 8802688"/>
                <a:gd name="connsiteY256" fmla="*/ 1219200 h 6677025"/>
                <a:gd name="connsiteX257" fmla="*/ 3757613 w 8802688"/>
                <a:gd name="connsiteY257" fmla="*/ 1231900 h 6677025"/>
                <a:gd name="connsiteX258" fmla="*/ 3724276 w 8802688"/>
                <a:gd name="connsiteY258" fmla="*/ 1246188 h 6677025"/>
                <a:gd name="connsiteX259" fmla="*/ 3695701 w 8802688"/>
                <a:gd name="connsiteY259" fmla="*/ 1260475 h 6677025"/>
                <a:gd name="connsiteX260" fmla="*/ 3665538 w 8802688"/>
                <a:gd name="connsiteY260" fmla="*/ 1279525 h 6677025"/>
                <a:gd name="connsiteX261" fmla="*/ 3635376 w 8802688"/>
                <a:gd name="connsiteY261" fmla="*/ 1296988 h 6677025"/>
                <a:gd name="connsiteX262" fmla="*/ 3608388 w 8802688"/>
                <a:gd name="connsiteY262" fmla="*/ 1317625 h 6677025"/>
                <a:gd name="connsiteX263" fmla="*/ 3581401 w 8802688"/>
                <a:gd name="connsiteY263" fmla="*/ 1341438 h 6677025"/>
                <a:gd name="connsiteX264" fmla="*/ 3557588 w 8802688"/>
                <a:gd name="connsiteY264" fmla="*/ 1365250 h 6677025"/>
                <a:gd name="connsiteX265" fmla="*/ 3533776 w 8802688"/>
                <a:gd name="connsiteY265" fmla="*/ 1392238 h 6677025"/>
                <a:gd name="connsiteX266" fmla="*/ 3509963 w 8802688"/>
                <a:gd name="connsiteY266" fmla="*/ 1419225 h 6677025"/>
                <a:gd name="connsiteX267" fmla="*/ 3489326 w 8802688"/>
                <a:gd name="connsiteY267" fmla="*/ 1450975 h 6677025"/>
                <a:gd name="connsiteX268" fmla="*/ 3468688 w 8802688"/>
                <a:gd name="connsiteY268" fmla="*/ 1481138 h 6677025"/>
                <a:gd name="connsiteX269" fmla="*/ 3448051 w 8802688"/>
                <a:gd name="connsiteY269" fmla="*/ 1516063 h 6677025"/>
                <a:gd name="connsiteX270" fmla="*/ 3413126 w 8802688"/>
                <a:gd name="connsiteY270" fmla="*/ 1590675 h 6677025"/>
                <a:gd name="connsiteX271" fmla="*/ 3379788 w 8802688"/>
                <a:gd name="connsiteY271" fmla="*/ 1671638 h 6677025"/>
                <a:gd name="connsiteX272" fmla="*/ 3349626 w 8802688"/>
                <a:gd name="connsiteY272" fmla="*/ 1763713 h 6677025"/>
                <a:gd name="connsiteX273" fmla="*/ 3325813 w 8802688"/>
                <a:gd name="connsiteY273" fmla="*/ 1865313 h 6677025"/>
                <a:gd name="connsiteX274" fmla="*/ 3302001 w 8802688"/>
                <a:gd name="connsiteY274" fmla="*/ 1971676 h 6677025"/>
                <a:gd name="connsiteX275" fmla="*/ 3281363 w 8802688"/>
                <a:gd name="connsiteY275" fmla="*/ 2090738 h 6677025"/>
                <a:gd name="connsiteX276" fmla="*/ 3368676 w 8802688"/>
                <a:gd name="connsiteY276" fmla="*/ 1944688 h 6677025"/>
                <a:gd name="connsiteX277" fmla="*/ 3451226 w 8802688"/>
                <a:gd name="connsiteY277" fmla="*/ 1787526 h 6677025"/>
                <a:gd name="connsiteX278" fmla="*/ 3533776 w 8802688"/>
                <a:gd name="connsiteY278" fmla="*/ 1624013 h 6677025"/>
                <a:gd name="connsiteX279" fmla="*/ 3617913 w 8802688"/>
                <a:gd name="connsiteY279" fmla="*/ 1454150 h 6677025"/>
                <a:gd name="connsiteX280" fmla="*/ 3652838 w 8802688"/>
                <a:gd name="connsiteY280" fmla="*/ 1454150 h 6677025"/>
                <a:gd name="connsiteX281" fmla="*/ 3656013 w 8802688"/>
                <a:gd name="connsiteY281" fmla="*/ 1495425 h 6677025"/>
                <a:gd name="connsiteX282" fmla="*/ 3659188 w 8802688"/>
                <a:gd name="connsiteY282" fmla="*/ 1531938 h 6677025"/>
                <a:gd name="connsiteX283" fmla="*/ 3673476 w 8802688"/>
                <a:gd name="connsiteY283" fmla="*/ 1600200 h 6677025"/>
                <a:gd name="connsiteX284" fmla="*/ 3686176 w 8802688"/>
                <a:gd name="connsiteY284" fmla="*/ 1658938 h 6677025"/>
                <a:gd name="connsiteX285" fmla="*/ 3689351 w 8802688"/>
                <a:gd name="connsiteY285" fmla="*/ 1689100 h 6677025"/>
                <a:gd name="connsiteX286" fmla="*/ 3692526 w 8802688"/>
                <a:gd name="connsiteY286" fmla="*/ 1716088 h 6677025"/>
                <a:gd name="connsiteX287" fmla="*/ 3713163 w 8802688"/>
                <a:gd name="connsiteY287" fmla="*/ 1662113 h 6677025"/>
                <a:gd name="connsiteX288" fmla="*/ 3736976 w 8802688"/>
                <a:gd name="connsiteY288" fmla="*/ 1609725 h 6677025"/>
                <a:gd name="connsiteX289" fmla="*/ 3757613 w 8802688"/>
                <a:gd name="connsiteY289" fmla="*/ 1562101 h 6677025"/>
                <a:gd name="connsiteX290" fmla="*/ 3784601 w 8802688"/>
                <a:gd name="connsiteY290" fmla="*/ 1514475 h 6677025"/>
                <a:gd name="connsiteX291" fmla="*/ 3811588 w 8802688"/>
                <a:gd name="connsiteY291" fmla="*/ 1471613 h 6677025"/>
                <a:gd name="connsiteX292" fmla="*/ 3840163 w 8802688"/>
                <a:gd name="connsiteY292" fmla="*/ 1430338 h 6677025"/>
                <a:gd name="connsiteX293" fmla="*/ 3870326 w 8802688"/>
                <a:gd name="connsiteY293" fmla="*/ 1392238 h 6677025"/>
                <a:gd name="connsiteX294" fmla="*/ 3906839 w 8802688"/>
                <a:gd name="connsiteY294" fmla="*/ 1355725 h 6677025"/>
                <a:gd name="connsiteX295" fmla="*/ 3941764 w 8802688"/>
                <a:gd name="connsiteY295" fmla="*/ 1327150 h 6677025"/>
                <a:gd name="connsiteX296" fmla="*/ 3979864 w 8802688"/>
                <a:gd name="connsiteY296" fmla="*/ 1296988 h 6677025"/>
                <a:gd name="connsiteX297" fmla="*/ 4022726 w 8802688"/>
                <a:gd name="connsiteY297" fmla="*/ 1273175 h 6677025"/>
                <a:gd name="connsiteX298" fmla="*/ 4067176 w 8802688"/>
                <a:gd name="connsiteY298" fmla="*/ 1249363 h 6677025"/>
                <a:gd name="connsiteX299" fmla="*/ 4117976 w 8802688"/>
                <a:gd name="connsiteY299" fmla="*/ 1231900 h 6677025"/>
                <a:gd name="connsiteX300" fmla="*/ 4167189 w 8802688"/>
                <a:gd name="connsiteY300" fmla="*/ 1216025 h 6677025"/>
                <a:gd name="connsiteX301" fmla="*/ 4224339 w 8802688"/>
                <a:gd name="connsiteY301" fmla="*/ 1201738 h 6677025"/>
                <a:gd name="connsiteX302" fmla="*/ 4286251 w 8802688"/>
                <a:gd name="connsiteY302" fmla="*/ 1195388 h 6677025"/>
                <a:gd name="connsiteX303" fmla="*/ 4170364 w 8802688"/>
                <a:gd name="connsiteY303" fmla="*/ 1184275 h 6677025"/>
                <a:gd name="connsiteX304" fmla="*/ 4117976 w 8802688"/>
                <a:gd name="connsiteY304" fmla="*/ 1181100 h 6677025"/>
                <a:gd name="connsiteX305" fmla="*/ 5586413 w 8802688"/>
                <a:gd name="connsiteY305" fmla="*/ 1166812 h 6677025"/>
                <a:gd name="connsiteX306" fmla="*/ 5481638 w 8802688"/>
                <a:gd name="connsiteY306" fmla="*/ 1204912 h 6677025"/>
                <a:gd name="connsiteX307" fmla="*/ 5437188 w 8802688"/>
                <a:gd name="connsiteY307" fmla="*/ 1225550 h 6677025"/>
                <a:gd name="connsiteX308" fmla="*/ 5399088 w 8802688"/>
                <a:gd name="connsiteY308" fmla="*/ 1243012 h 6677025"/>
                <a:gd name="connsiteX309" fmla="*/ 5365751 w 8802688"/>
                <a:gd name="connsiteY309" fmla="*/ 1260475 h 6677025"/>
                <a:gd name="connsiteX310" fmla="*/ 5335588 w 8802688"/>
                <a:gd name="connsiteY310" fmla="*/ 1282700 h 6677025"/>
                <a:gd name="connsiteX311" fmla="*/ 5308601 w 8802688"/>
                <a:gd name="connsiteY311" fmla="*/ 1300162 h 6677025"/>
                <a:gd name="connsiteX312" fmla="*/ 5287963 w 8802688"/>
                <a:gd name="connsiteY312" fmla="*/ 1320800 h 6677025"/>
                <a:gd name="connsiteX313" fmla="*/ 5270501 w 8802688"/>
                <a:gd name="connsiteY313" fmla="*/ 1341437 h 6677025"/>
                <a:gd name="connsiteX314" fmla="*/ 5259388 w 8802688"/>
                <a:gd name="connsiteY314" fmla="*/ 1362075 h 6677025"/>
                <a:gd name="connsiteX315" fmla="*/ 5246688 w 8802688"/>
                <a:gd name="connsiteY315" fmla="*/ 1385887 h 6677025"/>
                <a:gd name="connsiteX316" fmla="*/ 5240338 w 8802688"/>
                <a:gd name="connsiteY316" fmla="*/ 1409700 h 6677025"/>
                <a:gd name="connsiteX317" fmla="*/ 5237163 w 8802688"/>
                <a:gd name="connsiteY317" fmla="*/ 1436687 h 6677025"/>
                <a:gd name="connsiteX318" fmla="*/ 5237163 w 8802688"/>
                <a:gd name="connsiteY318" fmla="*/ 1463675 h 6677025"/>
                <a:gd name="connsiteX319" fmla="*/ 5240338 w 8802688"/>
                <a:gd name="connsiteY319" fmla="*/ 1492250 h 6677025"/>
                <a:gd name="connsiteX320" fmla="*/ 5246688 w 8802688"/>
                <a:gd name="connsiteY320" fmla="*/ 1525587 h 6677025"/>
                <a:gd name="connsiteX321" fmla="*/ 5287963 w 8802688"/>
                <a:gd name="connsiteY321" fmla="*/ 1484312 h 6677025"/>
                <a:gd name="connsiteX322" fmla="*/ 5330826 w 8802688"/>
                <a:gd name="connsiteY322" fmla="*/ 1439862 h 6677025"/>
                <a:gd name="connsiteX323" fmla="*/ 5416551 w 8802688"/>
                <a:gd name="connsiteY323" fmla="*/ 1347787 h 6677025"/>
                <a:gd name="connsiteX324" fmla="*/ 5499101 w 8802688"/>
                <a:gd name="connsiteY324" fmla="*/ 1252537 h 6677025"/>
                <a:gd name="connsiteX325" fmla="*/ 5540376 w 8802688"/>
                <a:gd name="connsiteY325" fmla="*/ 1208087 h 6677025"/>
                <a:gd name="connsiteX326" fmla="*/ 5434013 w 8802688"/>
                <a:gd name="connsiteY326" fmla="*/ 0 h 6677025"/>
                <a:gd name="connsiteX327" fmla="*/ 5519738 w 8802688"/>
                <a:gd name="connsiteY327" fmla="*/ 3175 h 6677025"/>
                <a:gd name="connsiteX328" fmla="*/ 5610226 w 8802688"/>
                <a:gd name="connsiteY328" fmla="*/ 12700 h 6677025"/>
                <a:gd name="connsiteX329" fmla="*/ 5699126 w 8802688"/>
                <a:gd name="connsiteY329" fmla="*/ 30163 h 6677025"/>
                <a:gd name="connsiteX330" fmla="*/ 5788026 w 8802688"/>
                <a:gd name="connsiteY330" fmla="*/ 50800 h 6677025"/>
                <a:gd name="connsiteX331" fmla="*/ 5876926 w 8802688"/>
                <a:gd name="connsiteY331" fmla="*/ 77788 h 6677025"/>
                <a:gd name="connsiteX332" fmla="*/ 5965826 w 8802688"/>
                <a:gd name="connsiteY332" fmla="*/ 111125 h 6677025"/>
                <a:gd name="connsiteX333" fmla="*/ 6054726 w 8802688"/>
                <a:gd name="connsiteY333" fmla="*/ 146050 h 6677025"/>
                <a:gd name="connsiteX334" fmla="*/ 6142038 w 8802688"/>
                <a:gd name="connsiteY334" fmla="*/ 187325 h 6677025"/>
                <a:gd name="connsiteX335" fmla="*/ 6237288 w 8802688"/>
                <a:gd name="connsiteY335" fmla="*/ 258763 h 6677025"/>
                <a:gd name="connsiteX336" fmla="*/ 6329363 w 8802688"/>
                <a:gd name="connsiteY336" fmla="*/ 333375 h 6677025"/>
                <a:gd name="connsiteX337" fmla="*/ 6418263 w 8802688"/>
                <a:gd name="connsiteY337" fmla="*/ 407988 h 6677025"/>
                <a:gd name="connsiteX338" fmla="*/ 6507163 w 8802688"/>
                <a:gd name="connsiteY338" fmla="*/ 485775 h 6677025"/>
                <a:gd name="connsiteX339" fmla="*/ 6677026 w 8802688"/>
                <a:gd name="connsiteY339" fmla="*/ 639763 h 6677025"/>
                <a:gd name="connsiteX340" fmla="*/ 6762751 w 8802688"/>
                <a:gd name="connsiteY340" fmla="*/ 714375 h 6677025"/>
                <a:gd name="connsiteX341" fmla="*/ 6846888 w 8802688"/>
                <a:gd name="connsiteY341" fmla="*/ 785813 h 6677025"/>
                <a:gd name="connsiteX342" fmla="*/ 6846888 w 8802688"/>
                <a:gd name="connsiteY342" fmla="*/ 796926 h 6677025"/>
                <a:gd name="connsiteX343" fmla="*/ 6851651 w 8802688"/>
                <a:gd name="connsiteY343" fmla="*/ 812801 h 6677025"/>
                <a:gd name="connsiteX344" fmla="*/ 6858001 w 8802688"/>
                <a:gd name="connsiteY344" fmla="*/ 823913 h 6677025"/>
                <a:gd name="connsiteX345" fmla="*/ 6867526 w 8802688"/>
                <a:gd name="connsiteY345" fmla="*/ 836613 h 6677025"/>
                <a:gd name="connsiteX346" fmla="*/ 6878638 w 8802688"/>
                <a:gd name="connsiteY346" fmla="*/ 844550 h 6677025"/>
                <a:gd name="connsiteX347" fmla="*/ 6891338 w 8802688"/>
                <a:gd name="connsiteY347" fmla="*/ 854075 h 6677025"/>
                <a:gd name="connsiteX348" fmla="*/ 6905626 w 8802688"/>
                <a:gd name="connsiteY348" fmla="*/ 857250 h 6677025"/>
                <a:gd name="connsiteX349" fmla="*/ 6919913 w 8802688"/>
                <a:gd name="connsiteY349" fmla="*/ 860425 h 6677025"/>
                <a:gd name="connsiteX350" fmla="*/ 6973888 w 8802688"/>
                <a:gd name="connsiteY350" fmla="*/ 868363 h 6677025"/>
                <a:gd name="connsiteX351" fmla="*/ 7024688 w 8802688"/>
                <a:gd name="connsiteY351" fmla="*/ 884238 h 6677025"/>
                <a:gd name="connsiteX352" fmla="*/ 7072313 w 8802688"/>
                <a:gd name="connsiteY352" fmla="*/ 901700 h 6677025"/>
                <a:gd name="connsiteX353" fmla="*/ 7116763 w 8802688"/>
                <a:gd name="connsiteY353" fmla="*/ 925513 h 6677025"/>
                <a:gd name="connsiteX354" fmla="*/ 7158038 w 8802688"/>
                <a:gd name="connsiteY354" fmla="*/ 952500 h 6677025"/>
                <a:gd name="connsiteX355" fmla="*/ 7199313 w 8802688"/>
                <a:gd name="connsiteY355" fmla="*/ 981075 h 6677025"/>
                <a:gd name="connsiteX356" fmla="*/ 7235826 w 8802688"/>
                <a:gd name="connsiteY356" fmla="*/ 1014413 h 6677025"/>
                <a:gd name="connsiteX357" fmla="*/ 7270751 w 8802688"/>
                <a:gd name="connsiteY357" fmla="*/ 1049338 h 6677025"/>
                <a:gd name="connsiteX358" fmla="*/ 7307263 w 8802688"/>
                <a:gd name="connsiteY358" fmla="*/ 1089025 h 6677025"/>
                <a:gd name="connsiteX359" fmla="*/ 7337426 w 8802688"/>
                <a:gd name="connsiteY359" fmla="*/ 1127125 h 6677025"/>
                <a:gd name="connsiteX360" fmla="*/ 7399338 w 8802688"/>
                <a:gd name="connsiteY360" fmla="*/ 1211263 h 6677025"/>
                <a:gd name="connsiteX361" fmla="*/ 7454901 w 8802688"/>
                <a:gd name="connsiteY361" fmla="*/ 1296988 h 6677025"/>
                <a:gd name="connsiteX362" fmla="*/ 7512051 w 8802688"/>
                <a:gd name="connsiteY362" fmla="*/ 1382713 h 6677025"/>
                <a:gd name="connsiteX363" fmla="*/ 7069138 w 8802688"/>
                <a:gd name="connsiteY363" fmla="*/ 1492250 h 6677025"/>
                <a:gd name="connsiteX364" fmla="*/ 7083426 w 8802688"/>
                <a:gd name="connsiteY364" fmla="*/ 1573213 h 6677025"/>
                <a:gd name="connsiteX365" fmla="*/ 7092951 w 8802688"/>
                <a:gd name="connsiteY365" fmla="*/ 1611313 h 6677025"/>
                <a:gd name="connsiteX366" fmla="*/ 7104063 w 8802688"/>
                <a:gd name="connsiteY366" fmla="*/ 1647826 h 6677025"/>
                <a:gd name="connsiteX367" fmla="*/ 7116763 w 8802688"/>
                <a:gd name="connsiteY367" fmla="*/ 1677988 h 6677025"/>
                <a:gd name="connsiteX368" fmla="*/ 7131051 w 8802688"/>
                <a:gd name="connsiteY368" fmla="*/ 1706563 h 6677025"/>
                <a:gd name="connsiteX369" fmla="*/ 7150101 w 8802688"/>
                <a:gd name="connsiteY369" fmla="*/ 1733550 h 6677025"/>
                <a:gd name="connsiteX370" fmla="*/ 7170738 w 8802688"/>
                <a:gd name="connsiteY370" fmla="*/ 1754188 h 6677025"/>
                <a:gd name="connsiteX371" fmla="*/ 7191376 w 8802688"/>
                <a:gd name="connsiteY371" fmla="*/ 1774825 h 6677025"/>
                <a:gd name="connsiteX372" fmla="*/ 7218363 w 8802688"/>
                <a:gd name="connsiteY372" fmla="*/ 1790700 h 6677025"/>
                <a:gd name="connsiteX373" fmla="*/ 7243763 w 8802688"/>
                <a:gd name="connsiteY373" fmla="*/ 1801813 h 6677025"/>
                <a:gd name="connsiteX374" fmla="*/ 7277101 w 8802688"/>
                <a:gd name="connsiteY374" fmla="*/ 1811338 h 6677025"/>
                <a:gd name="connsiteX375" fmla="*/ 7310438 w 8802688"/>
                <a:gd name="connsiteY375" fmla="*/ 1814513 h 6677025"/>
                <a:gd name="connsiteX376" fmla="*/ 7348538 w 8802688"/>
                <a:gd name="connsiteY376" fmla="*/ 1811338 h 6677025"/>
                <a:gd name="connsiteX377" fmla="*/ 7392988 w 8802688"/>
                <a:gd name="connsiteY377" fmla="*/ 1804988 h 6677025"/>
                <a:gd name="connsiteX378" fmla="*/ 7437438 w 8802688"/>
                <a:gd name="connsiteY378" fmla="*/ 1793875 h 6677025"/>
                <a:gd name="connsiteX379" fmla="*/ 7550151 w 8802688"/>
                <a:gd name="connsiteY379" fmla="*/ 1906588 h 6677025"/>
                <a:gd name="connsiteX380" fmla="*/ 7362826 w 8802688"/>
                <a:gd name="connsiteY380" fmla="*/ 1941513 h 6677025"/>
                <a:gd name="connsiteX381" fmla="*/ 7221538 w 8802688"/>
                <a:gd name="connsiteY381" fmla="*/ 1974850 h 6677025"/>
                <a:gd name="connsiteX382" fmla="*/ 7164388 w 8802688"/>
                <a:gd name="connsiteY382" fmla="*/ 1992313 h 6677025"/>
                <a:gd name="connsiteX383" fmla="*/ 7116763 w 8802688"/>
                <a:gd name="connsiteY383" fmla="*/ 2006600 h 6677025"/>
                <a:gd name="connsiteX384" fmla="*/ 7075488 w 8802688"/>
                <a:gd name="connsiteY384" fmla="*/ 2025650 h 6677025"/>
                <a:gd name="connsiteX385" fmla="*/ 7038976 w 8802688"/>
                <a:gd name="connsiteY385" fmla="*/ 2046288 h 6677025"/>
                <a:gd name="connsiteX386" fmla="*/ 7011988 w 8802688"/>
                <a:gd name="connsiteY386" fmla="*/ 2066925 h 6677025"/>
                <a:gd name="connsiteX387" fmla="*/ 6988176 w 8802688"/>
                <a:gd name="connsiteY387" fmla="*/ 2093913 h 6677025"/>
                <a:gd name="connsiteX388" fmla="*/ 6970713 w 8802688"/>
                <a:gd name="connsiteY388" fmla="*/ 2122488 h 6677025"/>
                <a:gd name="connsiteX389" fmla="*/ 6956426 w 8802688"/>
                <a:gd name="connsiteY389" fmla="*/ 2159000 h 6677025"/>
                <a:gd name="connsiteX390" fmla="*/ 6943726 w 8802688"/>
                <a:gd name="connsiteY390" fmla="*/ 2197100 h 6677025"/>
                <a:gd name="connsiteX391" fmla="*/ 6935788 w 8802688"/>
                <a:gd name="connsiteY391" fmla="*/ 2241550 h 6677025"/>
                <a:gd name="connsiteX392" fmla="*/ 6926263 w 8802688"/>
                <a:gd name="connsiteY392" fmla="*/ 2295525 h 6677025"/>
                <a:gd name="connsiteX393" fmla="*/ 6919913 w 8802688"/>
                <a:gd name="connsiteY393" fmla="*/ 2355850 h 6677025"/>
                <a:gd name="connsiteX394" fmla="*/ 6946901 w 8802688"/>
                <a:gd name="connsiteY394" fmla="*/ 2298700 h 6677025"/>
                <a:gd name="connsiteX395" fmla="*/ 6973888 w 8802688"/>
                <a:gd name="connsiteY395" fmla="*/ 2244725 h 6677025"/>
                <a:gd name="connsiteX396" fmla="*/ 7004051 w 8802688"/>
                <a:gd name="connsiteY396" fmla="*/ 2200275 h 6677025"/>
                <a:gd name="connsiteX397" fmla="*/ 7015163 w 8802688"/>
                <a:gd name="connsiteY397" fmla="*/ 2182813 h 6677025"/>
                <a:gd name="connsiteX398" fmla="*/ 7031038 w 8802688"/>
                <a:gd name="connsiteY398" fmla="*/ 2168525 h 6677025"/>
                <a:gd name="connsiteX399" fmla="*/ 7081838 w 8802688"/>
                <a:gd name="connsiteY399" fmla="*/ 2117725 h 6677025"/>
                <a:gd name="connsiteX400" fmla="*/ 7127876 w 8802688"/>
                <a:gd name="connsiteY400" fmla="*/ 2073276 h 6677025"/>
                <a:gd name="connsiteX401" fmla="*/ 7181851 w 8802688"/>
                <a:gd name="connsiteY401" fmla="*/ 2030413 h 6677025"/>
                <a:gd name="connsiteX402" fmla="*/ 7253288 w 8802688"/>
                <a:gd name="connsiteY402" fmla="*/ 1981200 h 6677025"/>
                <a:gd name="connsiteX403" fmla="*/ 7226301 w 8802688"/>
                <a:gd name="connsiteY403" fmla="*/ 2135188 h 6677025"/>
                <a:gd name="connsiteX404" fmla="*/ 7197726 w 8802688"/>
                <a:gd name="connsiteY404" fmla="*/ 2268538 h 6677025"/>
                <a:gd name="connsiteX405" fmla="*/ 7170738 w 8802688"/>
                <a:gd name="connsiteY405" fmla="*/ 2390775 h 6677025"/>
                <a:gd name="connsiteX406" fmla="*/ 7140576 w 8802688"/>
                <a:gd name="connsiteY406" fmla="*/ 2503488 h 6677025"/>
                <a:gd name="connsiteX407" fmla="*/ 7178676 w 8802688"/>
                <a:gd name="connsiteY407" fmla="*/ 2503488 h 6677025"/>
                <a:gd name="connsiteX408" fmla="*/ 7235826 w 8802688"/>
                <a:gd name="connsiteY408" fmla="*/ 2414588 h 6677025"/>
                <a:gd name="connsiteX409" fmla="*/ 7289801 w 8802688"/>
                <a:gd name="connsiteY409" fmla="*/ 2316163 h 6677025"/>
                <a:gd name="connsiteX410" fmla="*/ 7345363 w 8802688"/>
                <a:gd name="connsiteY410" fmla="*/ 2217738 h 6677025"/>
                <a:gd name="connsiteX411" fmla="*/ 7402513 w 8802688"/>
                <a:gd name="connsiteY411" fmla="*/ 2128838 h 6677025"/>
                <a:gd name="connsiteX412" fmla="*/ 7405688 w 8802688"/>
                <a:gd name="connsiteY412" fmla="*/ 2117725 h 6677025"/>
                <a:gd name="connsiteX413" fmla="*/ 7413626 w 8802688"/>
                <a:gd name="connsiteY413" fmla="*/ 2108200 h 6677025"/>
                <a:gd name="connsiteX414" fmla="*/ 7426326 w 8802688"/>
                <a:gd name="connsiteY414" fmla="*/ 2098675 h 6677025"/>
                <a:gd name="connsiteX415" fmla="*/ 7443788 w 8802688"/>
                <a:gd name="connsiteY415" fmla="*/ 2093913 h 6677025"/>
                <a:gd name="connsiteX416" fmla="*/ 7478713 w 8802688"/>
                <a:gd name="connsiteY416" fmla="*/ 2076451 h 6677025"/>
                <a:gd name="connsiteX417" fmla="*/ 7497763 w 8802688"/>
                <a:gd name="connsiteY417" fmla="*/ 2066925 h 6677025"/>
                <a:gd name="connsiteX418" fmla="*/ 7512051 w 8802688"/>
                <a:gd name="connsiteY418" fmla="*/ 2054225 h 6677025"/>
                <a:gd name="connsiteX419" fmla="*/ 7539038 w 8802688"/>
                <a:gd name="connsiteY419" fmla="*/ 2084388 h 6677025"/>
                <a:gd name="connsiteX420" fmla="*/ 7553326 w 8802688"/>
                <a:gd name="connsiteY420" fmla="*/ 2098675 h 6677025"/>
                <a:gd name="connsiteX421" fmla="*/ 7562851 w 8802688"/>
                <a:gd name="connsiteY421" fmla="*/ 2114550 h 6677025"/>
                <a:gd name="connsiteX422" fmla="*/ 7573963 w 8802688"/>
                <a:gd name="connsiteY422" fmla="*/ 2135188 h 6677025"/>
                <a:gd name="connsiteX423" fmla="*/ 7580313 w 8802688"/>
                <a:gd name="connsiteY423" fmla="*/ 2155825 h 6677025"/>
                <a:gd name="connsiteX424" fmla="*/ 7586663 w 8802688"/>
                <a:gd name="connsiteY424" fmla="*/ 2176463 h 6677025"/>
                <a:gd name="connsiteX425" fmla="*/ 7586663 w 8802688"/>
                <a:gd name="connsiteY425" fmla="*/ 2203450 h 6677025"/>
                <a:gd name="connsiteX426" fmla="*/ 7586663 w 8802688"/>
                <a:gd name="connsiteY426" fmla="*/ 2262188 h 6677025"/>
                <a:gd name="connsiteX427" fmla="*/ 7580313 w 8802688"/>
                <a:gd name="connsiteY427" fmla="*/ 2322513 h 6677025"/>
                <a:gd name="connsiteX428" fmla="*/ 7569201 w 8802688"/>
                <a:gd name="connsiteY428" fmla="*/ 2452688 h 6677025"/>
                <a:gd name="connsiteX429" fmla="*/ 7556501 w 8802688"/>
                <a:gd name="connsiteY429" fmla="*/ 2587625 h 6677025"/>
                <a:gd name="connsiteX430" fmla="*/ 7550151 w 8802688"/>
                <a:gd name="connsiteY430" fmla="*/ 2659063 h 6677025"/>
                <a:gd name="connsiteX431" fmla="*/ 7550151 w 8802688"/>
                <a:gd name="connsiteY431" fmla="*/ 2727325 h 6677025"/>
                <a:gd name="connsiteX432" fmla="*/ 7589838 w 8802688"/>
                <a:gd name="connsiteY432" fmla="*/ 2613025 h 6677025"/>
                <a:gd name="connsiteX433" fmla="*/ 7624763 w 8802688"/>
                <a:gd name="connsiteY433" fmla="*/ 2503488 h 6677025"/>
                <a:gd name="connsiteX434" fmla="*/ 7654926 w 8802688"/>
                <a:gd name="connsiteY434" fmla="*/ 2390775 h 6677025"/>
                <a:gd name="connsiteX435" fmla="*/ 7666038 w 8802688"/>
                <a:gd name="connsiteY435" fmla="*/ 2333625 h 6677025"/>
                <a:gd name="connsiteX436" fmla="*/ 7675563 w 8802688"/>
                <a:gd name="connsiteY436" fmla="*/ 2278063 h 6677025"/>
                <a:gd name="connsiteX437" fmla="*/ 7681913 w 8802688"/>
                <a:gd name="connsiteY437" fmla="*/ 2224088 h 6677025"/>
                <a:gd name="connsiteX438" fmla="*/ 7688263 w 8802688"/>
                <a:gd name="connsiteY438" fmla="*/ 2168525 h 6677025"/>
                <a:gd name="connsiteX439" fmla="*/ 7689851 w 8802688"/>
                <a:gd name="connsiteY439" fmla="*/ 2111375 h 6677025"/>
                <a:gd name="connsiteX440" fmla="*/ 7689851 w 8802688"/>
                <a:gd name="connsiteY440" fmla="*/ 2054225 h 6677025"/>
                <a:gd name="connsiteX441" fmla="*/ 7688263 w 8802688"/>
                <a:gd name="connsiteY441" fmla="*/ 1998663 h 6677025"/>
                <a:gd name="connsiteX442" fmla="*/ 7681913 w 8802688"/>
                <a:gd name="connsiteY442" fmla="*/ 1941513 h 6677025"/>
                <a:gd name="connsiteX443" fmla="*/ 7672388 w 8802688"/>
                <a:gd name="connsiteY443" fmla="*/ 1885950 h 6677025"/>
                <a:gd name="connsiteX444" fmla="*/ 7661276 w 8802688"/>
                <a:gd name="connsiteY444" fmla="*/ 1831975 h 6677025"/>
                <a:gd name="connsiteX445" fmla="*/ 7654926 w 8802688"/>
                <a:gd name="connsiteY445" fmla="*/ 1811338 h 6677025"/>
                <a:gd name="connsiteX446" fmla="*/ 7651751 w 8802688"/>
                <a:gd name="connsiteY446" fmla="*/ 1790700 h 6677025"/>
                <a:gd name="connsiteX447" fmla="*/ 7651751 w 8802688"/>
                <a:gd name="connsiteY447" fmla="*/ 1773238 h 6677025"/>
                <a:gd name="connsiteX448" fmla="*/ 7651751 w 8802688"/>
                <a:gd name="connsiteY448" fmla="*/ 1754188 h 6677025"/>
                <a:gd name="connsiteX449" fmla="*/ 7654926 w 8802688"/>
                <a:gd name="connsiteY449" fmla="*/ 1736725 h 6677025"/>
                <a:gd name="connsiteX450" fmla="*/ 7661276 w 8802688"/>
                <a:gd name="connsiteY450" fmla="*/ 1719263 h 6677025"/>
                <a:gd name="connsiteX451" fmla="*/ 7675563 w 8802688"/>
                <a:gd name="connsiteY451" fmla="*/ 1689100 h 6677025"/>
                <a:gd name="connsiteX452" fmla="*/ 7696201 w 8802688"/>
                <a:gd name="connsiteY452" fmla="*/ 1665288 h 6677025"/>
                <a:gd name="connsiteX453" fmla="*/ 7720013 w 8802688"/>
                <a:gd name="connsiteY453" fmla="*/ 1641476 h 6677025"/>
                <a:gd name="connsiteX454" fmla="*/ 7743826 w 8802688"/>
                <a:gd name="connsiteY454" fmla="*/ 1620838 h 6677025"/>
                <a:gd name="connsiteX455" fmla="*/ 7773988 w 8802688"/>
                <a:gd name="connsiteY455" fmla="*/ 1606550 h 6677025"/>
                <a:gd name="connsiteX456" fmla="*/ 7805738 w 8802688"/>
                <a:gd name="connsiteY456" fmla="*/ 1590675 h 6677025"/>
                <a:gd name="connsiteX457" fmla="*/ 7839076 w 8802688"/>
                <a:gd name="connsiteY457" fmla="*/ 1576388 h 6677025"/>
                <a:gd name="connsiteX458" fmla="*/ 7904163 w 8802688"/>
                <a:gd name="connsiteY458" fmla="*/ 1538288 h 6677025"/>
                <a:gd name="connsiteX459" fmla="*/ 7967663 w 8802688"/>
                <a:gd name="connsiteY459" fmla="*/ 1495425 h 6677025"/>
                <a:gd name="connsiteX460" fmla="*/ 8026401 w 8802688"/>
                <a:gd name="connsiteY460" fmla="*/ 1447801 h 6677025"/>
                <a:gd name="connsiteX461" fmla="*/ 8085138 w 8802688"/>
                <a:gd name="connsiteY461" fmla="*/ 1398588 h 6677025"/>
                <a:gd name="connsiteX462" fmla="*/ 8142288 w 8802688"/>
                <a:gd name="connsiteY462" fmla="*/ 1344613 h 6677025"/>
                <a:gd name="connsiteX463" fmla="*/ 8255001 w 8802688"/>
                <a:gd name="connsiteY463" fmla="*/ 1235076 h 6677025"/>
                <a:gd name="connsiteX464" fmla="*/ 8275638 w 8802688"/>
                <a:gd name="connsiteY464" fmla="*/ 1208088 h 6677025"/>
                <a:gd name="connsiteX465" fmla="*/ 8296276 w 8802688"/>
                <a:gd name="connsiteY465" fmla="*/ 1187450 h 6677025"/>
                <a:gd name="connsiteX466" fmla="*/ 8318501 w 8802688"/>
                <a:gd name="connsiteY466" fmla="*/ 1168400 h 6677025"/>
                <a:gd name="connsiteX467" fmla="*/ 8339138 w 8802688"/>
                <a:gd name="connsiteY467" fmla="*/ 1154113 h 6677025"/>
                <a:gd name="connsiteX468" fmla="*/ 8359776 w 8802688"/>
                <a:gd name="connsiteY468" fmla="*/ 1144588 h 6677025"/>
                <a:gd name="connsiteX469" fmla="*/ 8377238 w 8802688"/>
                <a:gd name="connsiteY469" fmla="*/ 1139825 h 6677025"/>
                <a:gd name="connsiteX470" fmla="*/ 8397876 w 8802688"/>
                <a:gd name="connsiteY470" fmla="*/ 1139825 h 6677025"/>
                <a:gd name="connsiteX471" fmla="*/ 8415338 w 8802688"/>
                <a:gd name="connsiteY471" fmla="*/ 1139825 h 6677025"/>
                <a:gd name="connsiteX472" fmla="*/ 8435976 w 8802688"/>
                <a:gd name="connsiteY472" fmla="*/ 1144588 h 6677025"/>
                <a:gd name="connsiteX473" fmla="*/ 8455026 w 8802688"/>
                <a:gd name="connsiteY473" fmla="*/ 1154113 h 6677025"/>
                <a:gd name="connsiteX474" fmla="*/ 8472488 w 8802688"/>
                <a:gd name="connsiteY474" fmla="*/ 1166813 h 6677025"/>
                <a:gd name="connsiteX475" fmla="*/ 8489951 w 8802688"/>
                <a:gd name="connsiteY475" fmla="*/ 1181100 h 6677025"/>
                <a:gd name="connsiteX476" fmla="*/ 8504238 w 8802688"/>
                <a:gd name="connsiteY476" fmla="*/ 1198563 h 6677025"/>
                <a:gd name="connsiteX477" fmla="*/ 8523288 w 8802688"/>
                <a:gd name="connsiteY477" fmla="*/ 1219201 h 6677025"/>
                <a:gd name="connsiteX478" fmla="*/ 8537576 w 8802688"/>
                <a:gd name="connsiteY478" fmla="*/ 1243013 h 6677025"/>
                <a:gd name="connsiteX479" fmla="*/ 8551863 w 8802688"/>
                <a:gd name="connsiteY479" fmla="*/ 1270000 h 6677025"/>
                <a:gd name="connsiteX480" fmla="*/ 8605838 w 8802688"/>
                <a:gd name="connsiteY480" fmla="*/ 1403350 h 6677025"/>
                <a:gd name="connsiteX481" fmla="*/ 8659813 w 8802688"/>
                <a:gd name="connsiteY481" fmla="*/ 1531938 h 6677025"/>
                <a:gd name="connsiteX482" fmla="*/ 8680451 w 8802688"/>
                <a:gd name="connsiteY482" fmla="*/ 1593850 h 6677025"/>
                <a:gd name="connsiteX483" fmla="*/ 8704263 w 8802688"/>
                <a:gd name="connsiteY483" fmla="*/ 1658938 h 6677025"/>
                <a:gd name="connsiteX484" fmla="*/ 8721726 w 8802688"/>
                <a:gd name="connsiteY484" fmla="*/ 1725613 h 6677025"/>
                <a:gd name="connsiteX485" fmla="*/ 8737601 w 8802688"/>
                <a:gd name="connsiteY485" fmla="*/ 1793875 h 6677025"/>
                <a:gd name="connsiteX486" fmla="*/ 8763001 w 8802688"/>
                <a:gd name="connsiteY486" fmla="*/ 1974850 h 6677025"/>
                <a:gd name="connsiteX487" fmla="*/ 8785226 w 8802688"/>
                <a:gd name="connsiteY487" fmla="*/ 2149475 h 6677025"/>
                <a:gd name="connsiteX488" fmla="*/ 8789988 w 8802688"/>
                <a:gd name="connsiteY488" fmla="*/ 2238375 h 6677025"/>
                <a:gd name="connsiteX489" fmla="*/ 8796338 w 8802688"/>
                <a:gd name="connsiteY489" fmla="*/ 2325688 h 6677025"/>
                <a:gd name="connsiteX490" fmla="*/ 8802688 w 8802688"/>
                <a:gd name="connsiteY490" fmla="*/ 2411413 h 6677025"/>
                <a:gd name="connsiteX491" fmla="*/ 8802688 w 8802688"/>
                <a:gd name="connsiteY491" fmla="*/ 2497138 h 6677025"/>
                <a:gd name="connsiteX492" fmla="*/ 8802688 w 8802688"/>
                <a:gd name="connsiteY492" fmla="*/ 2584450 h 6677025"/>
                <a:gd name="connsiteX493" fmla="*/ 8796338 w 8802688"/>
                <a:gd name="connsiteY493" fmla="*/ 2670175 h 6677025"/>
                <a:gd name="connsiteX494" fmla="*/ 8789988 w 8802688"/>
                <a:gd name="connsiteY494" fmla="*/ 2752725 h 6677025"/>
                <a:gd name="connsiteX495" fmla="*/ 8778876 w 8802688"/>
                <a:gd name="connsiteY495" fmla="*/ 2840038 h 6677025"/>
                <a:gd name="connsiteX496" fmla="*/ 8763001 w 8802688"/>
                <a:gd name="connsiteY496" fmla="*/ 2922588 h 6677025"/>
                <a:gd name="connsiteX497" fmla="*/ 8748713 w 8802688"/>
                <a:gd name="connsiteY497" fmla="*/ 3006725 h 6677025"/>
                <a:gd name="connsiteX498" fmla="*/ 8724901 w 8802688"/>
                <a:gd name="connsiteY498" fmla="*/ 3092450 h 6677025"/>
                <a:gd name="connsiteX499" fmla="*/ 8701088 w 8802688"/>
                <a:gd name="connsiteY499" fmla="*/ 3175000 h 6677025"/>
                <a:gd name="connsiteX500" fmla="*/ 8670926 w 8802688"/>
                <a:gd name="connsiteY500" fmla="*/ 3249613 h 6677025"/>
                <a:gd name="connsiteX501" fmla="*/ 8642351 w 8802688"/>
                <a:gd name="connsiteY501" fmla="*/ 3321050 h 6677025"/>
                <a:gd name="connsiteX502" fmla="*/ 8609013 w 8802688"/>
                <a:gd name="connsiteY502" fmla="*/ 3389313 h 6677025"/>
                <a:gd name="connsiteX503" fmla="*/ 8575676 w 8802688"/>
                <a:gd name="connsiteY503" fmla="*/ 3451225 h 6677025"/>
                <a:gd name="connsiteX504" fmla="*/ 8543926 w 8802688"/>
                <a:gd name="connsiteY504" fmla="*/ 3514725 h 6677025"/>
                <a:gd name="connsiteX505" fmla="*/ 8507413 w 8802688"/>
                <a:gd name="connsiteY505" fmla="*/ 3570288 h 6677025"/>
                <a:gd name="connsiteX506" fmla="*/ 8469313 w 8802688"/>
                <a:gd name="connsiteY506" fmla="*/ 3621088 h 6677025"/>
                <a:gd name="connsiteX507" fmla="*/ 8431213 w 8802688"/>
                <a:gd name="connsiteY507" fmla="*/ 3671888 h 6677025"/>
                <a:gd name="connsiteX508" fmla="*/ 8391526 w 8802688"/>
                <a:gd name="connsiteY508" fmla="*/ 3719513 h 6677025"/>
                <a:gd name="connsiteX509" fmla="*/ 8350251 w 8802688"/>
                <a:gd name="connsiteY509" fmla="*/ 3760788 h 6677025"/>
                <a:gd name="connsiteX510" fmla="*/ 8305801 w 8802688"/>
                <a:gd name="connsiteY510" fmla="*/ 3802063 h 6677025"/>
                <a:gd name="connsiteX511" fmla="*/ 8261351 w 8802688"/>
                <a:gd name="connsiteY511" fmla="*/ 3838575 h 6677025"/>
                <a:gd name="connsiteX512" fmla="*/ 8216901 w 8802688"/>
                <a:gd name="connsiteY512" fmla="*/ 3870325 h 6677025"/>
                <a:gd name="connsiteX513" fmla="*/ 8172451 w 8802688"/>
                <a:gd name="connsiteY513" fmla="*/ 3903663 h 6677025"/>
                <a:gd name="connsiteX514" fmla="*/ 8124826 w 8802688"/>
                <a:gd name="connsiteY514" fmla="*/ 3930650 h 6677025"/>
                <a:gd name="connsiteX515" fmla="*/ 8074026 w 8802688"/>
                <a:gd name="connsiteY515" fmla="*/ 3954463 h 6677025"/>
                <a:gd name="connsiteX516" fmla="*/ 8023226 w 8802688"/>
                <a:gd name="connsiteY516" fmla="*/ 3978275 h 6677025"/>
                <a:gd name="connsiteX517" fmla="*/ 7972426 w 8802688"/>
                <a:gd name="connsiteY517" fmla="*/ 3995738 h 6677025"/>
                <a:gd name="connsiteX518" fmla="*/ 7920038 w 8802688"/>
                <a:gd name="connsiteY518" fmla="*/ 4013200 h 6677025"/>
                <a:gd name="connsiteX519" fmla="*/ 7866063 w 8802688"/>
                <a:gd name="connsiteY519" fmla="*/ 4029075 h 6677025"/>
                <a:gd name="connsiteX520" fmla="*/ 7812088 w 8802688"/>
                <a:gd name="connsiteY520" fmla="*/ 4040188 h 6677025"/>
                <a:gd name="connsiteX521" fmla="*/ 7756526 w 8802688"/>
                <a:gd name="connsiteY521" fmla="*/ 4049713 h 6677025"/>
                <a:gd name="connsiteX522" fmla="*/ 7699376 w 8802688"/>
                <a:gd name="connsiteY522" fmla="*/ 4057650 h 6677025"/>
                <a:gd name="connsiteX523" fmla="*/ 7640638 w 8802688"/>
                <a:gd name="connsiteY523" fmla="*/ 4064000 h 6677025"/>
                <a:gd name="connsiteX524" fmla="*/ 7583488 w 8802688"/>
                <a:gd name="connsiteY524" fmla="*/ 4067175 h 6677025"/>
                <a:gd name="connsiteX525" fmla="*/ 7521576 w 8802688"/>
                <a:gd name="connsiteY525" fmla="*/ 4067175 h 6677025"/>
                <a:gd name="connsiteX526" fmla="*/ 7461251 w 8802688"/>
                <a:gd name="connsiteY526" fmla="*/ 4067175 h 6677025"/>
                <a:gd name="connsiteX527" fmla="*/ 7399338 w 8802688"/>
                <a:gd name="connsiteY527" fmla="*/ 4064000 h 6677025"/>
                <a:gd name="connsiteX528" fmla="*/ 7270751 w 8802688"/>
                <a:gd name="connsiteY528" fmla="*/ 4052888 h 6677025"/>
                <a:gd name="connsiteX529" fmla="*/ 7140576 w 8802688"/>
                <a:gd name="connsiteY529" fmla="*/ 4033838 h 6677025"/>
                <a:gd name="connsiteX530" fmla="*/ 7018338 w 8802688"/>
                <a:gd name="connsiteY530" fmla="*/ 4016375 h 6677025"/>
                <a:gd name="connsiteX531" fmla="*/ 6896101 w 8802688"/>
                <a:gd name="connsiteY531" fmla="*/ 3992563 h 6677025"/>
                <a:gd name="connsiteX532" fmla="*/ 6780213 w 8802688"/>
                <a:gd name="connsiteY532" fmla="*/ 3965575 h 6677025"/>
                <a:gd name="connsiteX533" fmla="*/ 6664326 w 8802688"/>
                <a:gd name="connsiteY533" fmla="*/ 3937000 h 6677025"/>
                <a:gd name="connsiteX534" fmla="*/ 6438901 w 8802688"/>
                <a:gd name="connsiteY534" fmla="*/ 3870325 h 6677025"/>
                <a:gd name="connsiteX535" fmla="*/ 6326188 w 8802688"/>
                <a:gd name="connsiteY535" fmla="*/ 3841750 h 6677025"/>
                <a:gd name="connsiteX536" fmla="*/ 6216651 w 8802688"/>
                <a:gd name="connsiteY536" fmla="*/ 3811588 h 6677025"/>
                <a:gd name="connsiteX537" fmla="*/ 6186488 w 8802688"/>
                <a:gd name="connsiteY537" fmla="*/ 3951288 h 6677025"/>
                <a:gd name="connsiteX538" fmla="*/ 6162676 w 8802688"/>
                <a:gd name="connsiteY538" fmla="*/ 4094163 h 6677025"/>
                <a:gd name="connsiteX539" fmla="*/ 6153151 w 8802688"/>
                <a:gd name="connsiteY539" fmla="*/ 4171950 h 6677025"/>
                <a:gd name="connsiteX540" fmla="*/ 6148388 w 8802688"/>
                <a:gd name="connsiteY540" fmla="*/ 4244975 h 6677025"/>
                <a:gd name="connsiteX541" fmla="*/ 6142038 w 8802688"/>
                <a:gd name="connsiteY541" fmla="*/ 4325938 h 6677025"/>
                <a:gd name="connsiteX542" fmla="*/ 6142038 w 8802688"/>
                <a:gd name="connsiteY542" fmla="*/ 4408488 h 6677025"/>
                <a:gd name="connsiteX543" fmla="*/ 6142038 w 8802688"/>
                <a:gd name="connsiteY543" fmla="*/ 4438650 h 6677025"/>
                <a:gd name="connsiteX544" fmla="*/ 6148388 w 8802688"/>
                <a:gd name="connsiteY544" fmla="*/ 4468813 h 6677025"/>
                <a:gd name="connsiteX545" fmla="*/ 6156326 w 8802688"/>
                <a:gd name="connsiteY545" fmla="*/ 4500563 h 6677025"/>
                <a:gd name="connsiteX546" fmla="*/ 6169026 w 8802688"/>
                <a:gd name="connsiteY546" fmla="*/ 4530725 h 6677025"/>
                <a:gd name="connsiteX547" fmla="*/ 6183313 w 8802688"/>
                <a:gd name="connsiteY547" fmla="*/ 4554538 h 6677025"/>
                <a:gd name="connsiteX548" fmla="*/ 6203951 w 8802688"/>
                <a:gd name="connsiteY548" fmla="*/ 4575175 h 6677025"/>
                <a:gd name="connsiteX549" fmla="*/ 6213476 w 8802688"/>
                <a:gd name="connsiteY549" fmla="*/ 4584700 h 6677025"/>
                <a:gd name="connsiteX550" fmla="*/ 6224588 w 8802688"/>
                <a:gd name="connsiteY550" fmla="*/ 4591050 h 6677025"/>
                <a:gd name="connsiteX551" fmla="*/ 6237288 w 8802688"/>
                <a:gd name="connsiteY551" fmla="*/ 4594225 h 6677025"/>
                <a:gd name="connsiteX552" fmla="*/ 6251576 w 8802688"/>
                <a:gd name="connsiteY552" fmla="*/ 4595813 h 6677025"/>
                <a:gd name="connsiteX553" fmla="*/ 6281738 w 8802688"/>
                <a:gd name="connsiteY553" fmla="*/ 4608513 h 6677025"/>
                <a:gd name="connsiteX554" fmla="*/ 6313488 w 8802688"/>
                <a:gd name="connsiteY554" fmla="*/ 4619625 h 6677025"/>
                <a:gd name="connsiteX555" fmla="*/ 6350001 w 8802688"/>
                <a:gd name="connsiteY555" fmla="*/ 4629150 h 6677025"/>
                <a:gd name="connsiteX556" fmla="*/ 6384926 w 8802688"/>
                <a:gd name="connsiteY556" fmla="*/ 4632325 h 6677025"/>
                <a:gd name="connsiteX557" fmla="*/ 6405563 w 8802688"/>
                <a:gd name="connsiteY557" fmla="*/ 4632325 h 6677025"/>
                <a:gd name="connsiteX558" fmla="*/ 6424613 w 8802688"/>
                <a:gd name="connsiteY558" fmla="*/ 4629150 h 6677025"/>
                <a:gd name="connsiteX559" fmla="*/ 6445251 w 8802688"/>
                <a:gd name="connsiteY559" fmla="*/ 4622800 h 6677025"/>
                <a:gd name="connsiteX560" fmla="*/ 6465888 w 8802688"/>
                <a:gd name="connsiteY560" fmla="*/ 4616450 h 6677025"/>
                <a:gd name="connsiteX561" fmla="*/ 6486526 w 8802688"/>
                <a:gd name="connsiteY561" fmla="*/ 4605338 h 6677025"/>
                <a:gd name="connsiteX562" fmla="*/ 6507163 w 8802688"/>
                <a:gd name="connsiteY562" fmla="*/ 4594225 h 6677025"/>
                <a:gd name="connsiteX563" fmla="*/ 6527801 w 8802688"/>
                <a:gd name="connsiteY563" fmla="*/ 4575175 h 6677025"/>
                <a:gd name="connsiteX564" fmla="*/ 6548438 w 8802688"/>
                <a:gd name="connsiteY564" fmla="*/ 4557713 h 6677025"/>
                <a:gd name="connsiteX565" fmla="*/ 6578601 w 8802688"/>
                <a:gd name="connsiteY565" fmla="*/ 4516438 h 6677025"/>
                <a:gd name="connsiteX566" fmla="*/ 6608763 w 8802688"/>
                <a:gd name="connsiteY566" fmla="*/ 4476750 h 6677025"/>
                <a:gd name="connsiteX567" fmla="*/ 6673851 w 8802688"/>
                <a:gd name="connsiteY567" fmla="*/ 4403725 h 6677025"/>
                <a:gd name="connsiteX568" fmla="*/ 6704013 w 8802688"/>
                <a:gd name="connsiteY568" fmla="*/ 4364038 h 6677025"/>
                <a:gd name="connsiteX569" fmla="*/ 6731001 w 8802688"/>
                <a:gd name="connsiteY569" fmla="*/ 4319588 h 6677025"/>
                <a:gd name="connsiteX570" fmla="*/ 6754813 w 8802688"/>
                <a:gd name="connsiteY570" fmla="*/ 4275138 h 6677025"/>
                <a:gd name="connsiteX571" fmla="*/ 6762751 w 8802688"/>
                <a:gd name="connsiteY571" fmla="*/ 4248150 h 6677025"/>
                <a:gd name="connsiteX572" fmla="*/ 6772276 w 8802688"/>
                <a:gd name="connsiteY572" fmla="*/ 4221163 h 6677025"/>
                <a:gd name="connsiteX573" fmla="*/ 6775451 w 8802688"/>
                <a:gd name="connsiteY573" fmla="*/ 4210050 h 6677025"/>
                <a:gd name="connsiteX574" fmla="*/ 6783388 w 8802688"/>
                <a:gd name="connsiteY574" fmla="*/ 4197350 h 6677025"/>
                <a:gd name="connsiteX575" fmla="*/ 6796088 w 8802688"/>
                <a:gd name="connsiteY575" fmla="*/ 4192588 h 6677025"/>
                <a:gd name="connsiteX576" fmla="*/ 6813551 w 8802688"/>
                <a:gd name="connsiteY576" fmla="*/ 4183063 h 6677025"/>
                <a:gd name="connsiteX577" fmla="*/ 6848476 w 8802688"/>
                <a:gd name="connsiteY577" fmla="*/ 4168775 h 6677025"/>
                <a:gd name="connsiteX578" fmla="*/ 6867526 w 8802688"/>
                <a:gd name="connsiteY578" fmla="*/ 4159250 h 6677025"/>
                <a:gd name="connsiteX579" fmla="*/ 6881813 w 8802688"/>
                <a:gd name="connsiteY579" fmla="*/ 4148138 h 6677025"/>
                <a:gd name="connsiteX580" fmla="*/ 6881813 w 8802688"/>
                <a:gd name="connsiteY580" fmla="*/ 4200525 h 6677025"/>
                <a:gd name="connsiteX581" fmla="*/ 6875463 w 8802688"/>
                <a:gd name="connsiteY581" fmla="*/ 4254500 h 6677025"/>
                <a:gd name="connsiteX582" fmla="*/ 6867526 w 8802688"/>
                <a:gd name="connsiteY582" fmla="*/ 4302125 h 6677025"/>
                <a:gd name="connsiteX583" fmla="*/ 6854826 w 8802688"/>
                <a:gd name="connsiteY583" fmla="*/ 4349750 h 6677025"/>
                <a:gd name="connsiteX584" fmla="*/ 6840538 w 8802688"/>
                <a:gd name="connsiteY584" fmla="*/ 4394200 h 6677025"/>
                <a:gd name="connsiteX585" fmla="*/ 6823076 w 8802688"/>
                <a:gd name="connsiteY585" fmla="*/ 4435475 h 6677025"/>
                <a:gd name="connsiteX586" fmla="*/ 6800851 w 8802688"/>
                <a:gd name="connsiteY586" fmla="*/ 4475163 h 6677025"/>
                <a:gd name="connsiteX587" fmla="*/ 6775451 w 8802688"/>
                <a:gd name="connsiteY587" fmla="*/ 4510088 h 6677025"/>
                <a:gd name="connsiteX588" fmla="*/ 6748463 w 8802688"/>
                <a:gd name="connsiteY588" fmla="*/ 4546600 h 6677025"/>
                <a:gd name="connsiteX589" fmla="*/ 6718301 w 8802688"/>
                <a:gd name="connsiteY589" fmla="*/ 4575175 h 6677025"/>
                <a:gd name="connsiteX590" fmla="*/ 6683376 w 8802688"/>
                <a:gd name="connsiteY590" fmla="*/ 4605338 h 6677025"/>
                <a:gd name="connsiteX591" fmla="*/ 6646863 w 8802688"/>
                <a:gd name="connsiteY591" fmla="*/ 4629150 h 6677025"/>
                <a:gd name="connsiteX592" fmla="*/ 6608763 w 8802688"/>
                <a:gd name="connsiteY592" fmla="*/ 4652963 h 6677025"/>
                <a:gd name="connsiteX593" fmla="*/ 6567488 w 8802688"/>
                <a:gd name="connsiteY593" fmla="*/ 4673600 h 6677025"/>
                <a:gd name="connsiteX594" fmla="*/ 6521451 w 8802688"/>
                <a:gd name="connsiteY594" fmla="*/ 4691063 h 6677025"/>
                <a:gd name="connsiteX595" fmla="*/ 6473826 w 8802688"/>
                <a:gd name="connsiteY595" fmla="*/ 4706938 h 6677025"/>
                <a:gd name="connsiteX596" fmla="*/ 6438901 w 8802688"/>
                <a:gd name="connsiteY596" fmla="*/ 4718050 h 6677025"/>
                <a:gd name="connsiteX597" fmla="*/ 6403976 w 8802688"/>
                <a:gd name="connsiteY597" fmla="*/ 4727575 h 6677025"/>
                <a:gd name="connsiteX598" fmla="*/ 6370638 w 8802688"/>
                <a:gd name="connsiteY598" fmla="*/ 4733925 h 6677025"/>
                <a:gd name="connsiteX599" fmla="*/ 6334126 w 8802688"/>
                <a:gd name="connsiteY599" fmla="*/ 4735513 h 6677025"/>
                <a:gd name="connsiteX600" fmla="*/ 6302376 w 8802688"/>
                <a:gd name="connsiteY600" fmla="*/ 4735513 h 6677025"/>
                <a:gd name="connsiteX601" fmla="*/ 6265863 w 8802688"/>
                <a:gd name="connsiteY601" fmla="*/ 4733925 h 6677025"/>
                <a:gd name="connsiteX602" fmla="*/ 6234113 w 8802688"/>
                <a:gd name="connsiteY602" fmla="*/ 4724400 h 6677025"/>
                <a:gd name="connsiteX603" fmla="*/ 6200776 w 8802688"/>
                <a:gd name="connsiteY603" fmla="*/ 4714875 h 6677025"/>
                <a:gd name="connsiteX604" fmla="*/ 6169026 w 8802688"/>
                <a:gd name="connsiteY604" fmla="*/ 4703763 h 6677025"/>
                <a:gd name="connsiteX605" fmla="*/ 6135688 w 8802688"/>
                <a:gd name="connsiteY605" fmla="*/ 4691063 h 6677025"/>
                <a:gd name="connsiteX606" fmla="*/ 6102351 w 8802688"/>
                <a:gd name="connsiteY606" fmla="*/ 4673600 h 6677025"/>
                <a:gd name="connsiteX607" fmla="*/ 6073776 w 8802688"/>
                <a:gd name="connsiteY607" fmla="*/ 4656138 h 6677025"/>
                <a:gd name="connsiteX608" fmla="*/ 6040438 w 8802688"/>
                <a:gd name="connsiteY608" fmla="*/ 4632325 h 6677025"/>
                <a:gd name="connsiteX609" fmla="*/ 6010276 w 8802688"/>
                <a:gd name="connsiteY609" fmla="*/ 4611688 h 6677025"/>
                <a:gd name="connsiteX610" fmla="*/ 5984876 w 8802688"/>
                <a:gd name="connsiteY610" fmla="*/ 4584700 h 6677025"/>
                <a:gd name="connsiteX611" fmla="*/ 5954713 w 8802688"/>
                <a:gd name="connsiteY611" fmla="*/ 4557713 h 6677025"/>
                <a:gd name="connsiteX612" fmla="*/ 5903913 w 8802688"/>
                <a:gd name="connsiteY612" fmla="*/ 4510088 h 6677025"/>
                <a:gd name="connsiteX613" fmla="*/ 5853113 w 8802688"/>
                <a:gd name="connsiteY613" fmla="*/ 4465638 h 6677025"/>
                <a:gd name="connsiteX614" fmla="*/ 5802313 w 8802688"/>
                <a:gd name="connsiteY614" fmla="*/ 4424363 h 6677025"/>
                <a:gd name="connsiteX615" fmla="*/ 5746751 w 8802688"/>
                <a:gd name="connsiteY615" fmla="*/ 4384675 h 6677025"/>
                <a:gd name="connsiteX616" fmla="*/ 5692776 w 8802688"/>
                <a:gd name="connsiteY616" fmla="*/ 4349750 h 6677025"/>
                <a:gd name="connsiteX617" fmla="*/ 5635626 w 8802688"/>
                <a:gd name="connsiteY617" fmla="*/ 4316413 h 6677025"/>
                <a:gd name="connsiteX618" fmla="*/ 5576888 w 8802688"/>
                <a:gd name="connsiteY618" fmla="*/ 4284663 h 6677025"/>
                <a:gd name="connsiteX619" fmla="*/ 5519738 w 8802688"/>
                <a:gd name="connsiteY619" fmla="*/ 4254500 h 6677025"/>
                <a:gd name="connsiteX620" fmla="*/ 5399088 w 8802688"/>
                <a:gd name="connsiteY620" fmla="*/ 4197350 h 6677025"/>
                <a:gd name="connsiteX621" fmla="*/ 5276851 w 8802688"/>
                <a:gd name="connsiteY621" fmla="*/ 4141788 h 6677025"/>
                <a:gd name="connsiteX622" fmla="*/ 5027613 w 8802688"/>
                <a:gd name="connsiteY622" fmla="*/ 4033838 h 6677025"/>
                <a:gd name="connsiteX623" fmla="*/ 5110163 w 8802688"/>
                <a:gd name="connsiteY623" fmla="*/ 4090988 h 6677025"/>
                <a:gd name="connsiteX624" fmla="*/ 5151438 w 8802688"/>
                <a:gd name="connsiteY624" fmla="*/ 4121150 h 6677025"/>
                <a:gd name="connsiteX625" fmla="*/ 5191126 w 8802688"/>
                <a:gd name="connsiteY625" fmla="*/ 4151313 h 6677025"/>
                <a:gd name="connsiteX626" fmla="*/ 5226051 w 8802688"/>
                <a:gd name="connsiteY626" fmla="*/ 4183063 h 6677025"/>
                <a:gd name="connsiteX627" fmla="*/ 5260976 w 8802688"/>
                <a:gd name="connsiteY627" fmla="*/ 4219575 h 6677025"/>
                <a:gd name="connsiteX628" fmla="*/ 5294313 w 8802688"/>
                <a:gd name="connsiteY628" fmla="*/ 4254500 h 6677025"/>
                <a:gd name="connsiteX629" fmla="*/ 5324476 w 8802688"/>
                <a:gd name="connsiteY629" fmla="*/ 4295775 h 6677025"/>
                <a:gd name="connsiteX630" fmla="*/ 5356226 w 8802688"/>
                <a:gd name="connsiteY630" fmla="*/ 4329113 h 6677025"/>
                <a:gd name="connsiteX631" fmla="*/ 5392738 w 8802688"/>
                <a:gd name="connsiteY631" fmla="*/ 4370388 h 6677025"/>
                <a:gd name="connsiteX632" fmla="*/ 5410201 w 8802688"/>
                <a:gd name="connsiteY632" fmla="*/ 4391025 h 6677025"/>
                <a:gd name="connsiteX633" fmla="*/ 5422901 w 8802688"/>
                <a:gd name="connsiteY633" fmla="*/ 4411663 h 6677025"/>
                <a:gd name="connsiteX634" fmla="*/ 5430838 w 8802688"/>
                <a:gd name="connsiteY634" fmla="*/ 4430713 h 6677025"/>
                <a:gd name="connsiteX635" fmla="*/ 5434013 w 8802688"/>
                <a:gd name="connsiteY635" fmla="*/ 4445000 h 6677025"/>
                <a:gd name="connsiteX636" fmla="*/ 5376863 w 8802688"/>
                <a:gd name="connsiteY636" fmla="*/ 4656138 h 6677025"/>
                <a:gd name="connsiteX637" fmla="*/ 5348288 w 8802688"/>
                <a:gd name="connsiteY637" fmla="*/ 4759325 h 6677025"/>
                <a:gd name="connsiteX638" fmla="*/ 5314951 w 8802688"/>
                <a:gd name="connsiteY638" fmla="*/ 4864100 h 6677025"/>
                <a:gd name="connsiteX639" fmla="*/ 5280026 w 8802688"/>
                <a:gd name="connsiteY639" fmla="*/ 4965700 h 6677025"/>
                <a:gd name="connsiteX640" fmla="*/ 5243513 w 8802688"/>
                <a:gd name="connsiteY640" fmla="*/ 5068888 h 6677025"/>
                <a:gd name="connsiteX641" fmla="*/ 5205413 w 8802688"/>
                <a:gd name="connsiteY641" fmla="*/ 5167313 h 6677025"/>
                <a:gd name="connsiteX642" fmla="*/ 5160963 w 8802688"/>
                <a:gd name="connsiteY642" fmla="*/ 5268913 h 6677025"/>
                <a:gd name="connsiteX643" fmla="*/ 5116513 w 8802688"/>
                <a:gd name="connsiteY643" fmla="*/ 5362575 h 6677025"/>
                <a:gd name="connsiteX644" fmla="*/ 5068888 w 8802688"/>
                <a:gd name="connsiteY644" fmla="*/ 5457825 h 6677025"/>
                <a:gd name="connsiteX645" fmla="*/ 5014913 w 8802688"/>
                <a:gd name="connsiteY645" fmla="*/ 5553075 h 6677025"/>
                <a:gd name="connsiteX646" fmla="*/ 4960938 w 8802688"/>
                <a:gd name="connsiteY646" fmla="*/ 5643563 h 6677025"/>
                <a:gd name="connsiteX647" fmla="*/ 4902201 w 8802688"/>
                <a:gd name="connsiteY647" fmla="*/ 5732463 h 6677025"/>
                <a:gd name="connsiteX648" fmla="*/ 4837113 w 8802688"/>
                <a:gd name="connsiteY648" fmla="*/ 5815013 h 6677025"/>
                <a:gd name="connsiteX649" fmla="*/ 4768850 w 8802688"/>
                <a:gd name="connsiteY649" fmla="*/ 5899150 h 6677025"/>
                <a:gd name="connsiteX650" fmla="*/ 4694238 w 8802688"/>
                <a:gd name="connsiteY650" fmla="*/ 5978525 h 6677025"/>
                <a:gd name="connsiteX651" fmla="*/ 4581525 w 8802688"/>
                <a:gd name="connsiteY651" fmla="*/ 6062663 h 6677025"/>
                <a:gd name="connsiteX652" fmla="*/ 4470400 w 8802688"/>
                <a:gd name="connsiteY652" fmla="*/ 6151563 h 6677025"/>
                <a:gd name="connsiteX653" fmla="*/ 4360863 w 8802688"/>
                <a:gd name="connsiteY653" fmla="*/ 6246813 h 6677025"/>
                <a:gd name="connsiteX654" fmla="*/ 4303713 w 8802688"/>
                <a:gd name="connsiteY654" fmla="*/ 6296025 h 6677025"/>
                <a:gd name="connsiteX655" fmla="*/ 4248150 w 8802688"/>
                <a:gd name="connsiteY655" fmla="*/ 6350000 h 6677025"/>
                <a:gd name="connsiteX656" fmla="*/ 4221163 w 8802688"/>
                <a:gd name="connsiteY656" fmla="*/ 6365875 h 6677025"/>
                <a:gd name="connsiteX657" fmla="*/ 4194175 w 8802688"/>
                <a:gd name="connsiteY657" fmla="*/ 6386513 h 6677025"/>
                <a:gd name="connsiteX658" fmla="*/ 4167188 w 8802688"/>
                <a:gd name="connsiteY658" fmla="*/ 6407150 h 6677025"/>
                <a:gd name="connsiteX659" fmla="*/ 4140200 w 8802688"/>
                <a:gd name="connsiteY659" fmla="*/ 6430963 h 6677025"/>
                <a:gd name="connsiteX660" fmla="*/ 4117975 w 8802688"/>
                <a:gd name="connsiteY660" fmla="*/ 6454775 h 6677025"/>
                <a:gd name="connsiteX661" fmla="*/ 4095750 w 8802688"/>
                <a:gd name="connsiteY661" fmla="*/ 6481763 h 6677025"/>
                <a:gd name="connsiteX662" fmla="*/ 4078288 w 8802688"/>
                <a:gd name="connsiteY662" fmla="*/ 6510338 h 6677025"/>
                <a:gd name="connsiteX663" fmla="*/ 4064000 w 8802688"/>
                <a:gd name="connsiteY663" fmla="*/ 6537325 h 6677025"/>
                <a:gd name="connsiteX664" fmla="*/ 4033838 w 8802688"/>
                <a:gd name="connsiteY664" fmla="*/ 6564313 h 6677025"/>
                <a:gd name="connsiteX665" fmla="*/ 4003675 w 8802688"/>
                <a:gd name="connsiteY665" fmla="*/ 6588125 h 6677025"/>
                <a:gd name="connsiteX666" fmla="*/ 3975100 w 8802688"/>
                <a:gd name="connsiteY666" fmla="*/ 6608763 h 6677025"/>
                <a:gd name="connsiteX667" fmla="*/ 3944938 w 8802688"/>
                <a:gd name="connsiteY667" fmla="*/ 6626225 h 6677025"/>
                <a:gd name="connsiteX668" fmla="*/ 3914775 w 8802688"/>
                <a:gd name="connsiteY668" fmla="*/ 6645275 h 6677025"/>
                <a:gd name="connsiteX669" fmla="*/ 3884613 w 8802688"/>
                <a:gd name="connsiteY669" fmla="*/ 6656388 h 6677025"/>
                <a:gd name="connsiteX670" fmla="*/ 3852863 w 8802688"/>
                <a:gd name="connsiteY670" fmla="*/ 6665913 h 6677025"/>
                <a:gd name="connsiteX671" fmla="*/ 3822700 w 8802688"/>
                <a:gd name="connsiteY671" fmla="*/ 6673850 h 6677025"/>
                <a:gd name="connsiteX672" fmla="*/ 3790950 w 8802688"/>
                <a:gd name="connsiteY672" fmla="*/ 6677025 h 6677025"/>
                <a:gd name="connsiteX673" fmla="*/ 3760788 w 8802688"/>
                <a:gd name="connsiteY673" fmla="*/ 6677025 h 6677025"/>
                <a:gd name="connsiteX674" fmla="*/ 3727450 w 8802688"/>
                <a:gd name="connsiteY674" fmla="*/ 6673850 h 6677025"/>
                <a:gd name="connsiteX675" fmla="*/ 3697288 w 8802688"/>
                <a:gd name="connsiteY675" fmla="*/ 6669088 h 6677025"/>
                <a:gd name="connsiteX676" fmla="*/ 3668713 w 8802688"/>
                <a:gd name="connsiteY676" fmla="*/ 6659563 h 6677025"/>
                <a:gd name="connsiteX677" fmla="*/ 3638550 w 8802688"/>
                <a:gd name="connsiteY677" fmla="*/ 6646863 h 6677025"/>
                <a:gd name="connsiteX678" fmla="*/ 3608388 w 8802688"/>
                <a:gd name="connsiteY678" fmla="*/ 6632575 h 6677025"/>
                <a:gd name="connsiteX679" fmla="*/ 3579813 w 8802688"/>
                <a:gd name="connsiteY679" fmla="*/ 6611938 h 6677025"/>
                <a:gd name="connsiteX680" fmla="*/ 3525838 w 8802688"/>
                <a:gd name="connsiteY680" fmla="*/ 6543675 h 6677025"/>
                <a:gd name="connsiteX681" fmla="*/ 3475038 w 8802688"/>
                <a:gd name="connsiteY681" fmla="*/ 6472238 h 6677025"/>
                <a:gd name="connsiteX682" fmla="*/ 3427413 w 8802688"/>
                <a:gd name="connsiteY682" fmla="*/ 6400800 h 6677025"/>
                <a:gd name="connsiteX683" fmla="*/ 3379788 w 8802688"/>
                <a:gd name="connsiteY683" fmla="*/ 6326188 h 6677025"/>
                <a:gd name="connsiteX684" fmla="*/ 3335338 w 8802688"/>
                <a:gd name="connsiteY684" fmla="*/ 6251575 h 6677025"/>
                <a:gd name="connsiteX685" fmla="*/ 3294063 w 8802688"/>
                <a:gd name="connsiteY685" fmla="*/ 6175375 h 6677025"/>
                <a:gd name="connsiteX686" fmla="*/ 3252788 w 8802688"/>
                <a:gd name="connsiteY686" fmla="*/ 6097588 h 6677025"/>
                <a:gd name="connsiteX687" fmla="*/ 3209925 w 8802688"/>
                <a:gd name="connsiteY687" fmla="*/ 6015038 h 6677025"/>
                <a:gd name="connsiteX688" fmla="*/ 3195638 w 8802688"/>
                <a:gd name="connsiteY688" fmla="*/ 5999163 h 6677025"/>
                <a:gd name="connsiteX689" fmla="*/ 3186113 w 8802688"/>
                <a:gd name="connsiteY689" fmla="*/ 5984875 h 6677025"/>
                <a:gd name="connsiteX690" fmla="*/ 3181350 w 8802688"/>
                <a:gd name="connsiteY690" fmla="*/ 5967413 h 6677025"/>
                <a:gd name="connsiteX691" fmla="*/ 3175000 w 8802688"/>
                <a:gd name="connsiteY691" fmla="*/ 5946775 h 6677025"/>
                <a:gd name="connsiteX692" fmla="*/ 3171825 w 8802688"/>
                <a:gd name="connsiteY692" fmla="*/ 5927725 h 6677025"/>
                <a:gd name="connsiteX693" fmla="*/ 3171825 w 8802688"/>
                <a:gd name="connsiteY693" fmla="*/ 5907088 h 6677025"/>
                <a:gd name="connsiteX694" fmla="*/ 3175000 w 8802688"/>
                <a:gd name="connsiteY694" fmla="*/ 5886450 h 6677025"/>
                <a:gd name="connsiteX695" fmla="*/ 3181350 w 8802688"/>
                <a:gd name="connsiteY695" fmla="*/ 5865813 h 6677025"/>
                <a:gd name="connsiteX696" fmla="*/ 3189288 w 8802688"/>
                <a:gd name="connsiteY696" fmla="*/ 5845175 h 6677025"/>
                <a:gd name="connsiteX697" fmla="*/ 3201988 w 8802688"/>
                <a:gd name="connsiteY697" fmla="*/ 5824538 h 6677025"/>
                <a:gd name="connsiteX698" fmla="*/ 3213100 w 8802688"/>
                <a:gd name="connsiteY698" fmla="*/ 5803900 h 6677025"/>
                <a:gd name="connsiteX699" fmla="*/ 3230563 w 8802688"/>
                <a:gd name="connsiteY699" fmla="*/ 5783263 h 6677025"/>
                <a:gd name="connsiteX700" fmla="*/ 3249613 w 8802688"/>
                <a:gd name="connsiteY700" fmla="*/ 5764213 h 6677025"/>
                <a:gd name="connsiteX701" fmla="*/ 3270250 w 8802688"/>
                <a:gd name="connsiteY701" fmla="*/ 5746750 h 6677025"/>
                <a:gd name="connsiteX702" fmla="*/ 3294063 w 8802688"/>
                <a:gd name="connsiteY702" fmla="*/ 5732463 h 6677025"/>
                <a:gd name="connsiteX703" fmla="*/ 3321050 w 8802688"/>
                <a:gd name="connsiteY703" fmla="*/ 5716588 h 6677025"/>
                <a:gd name="connsiteX704" fmla="*/ 3362325 w 8802688"/>
                <a:gd name="connsiteY704" fmla="*/ 5699125 h 6677025"/>
                <a:gd name="connsiteX705" fmla="*/ 3403600 w 8802688"/>
                <a:gd name="connsiteY705" fmla="*/ 5681663 h 6677025"/>
                <a:gd name="connsiteX706" fmla="*/ 3492500 w 8802688"/>
                <a:gd name="connsiteY706" fmla="*/ 5637213 h 6677025"/>
                <a:gd name="connsiteX707" fmla="*/ 3587750 w 8802688"/>
                <a:gd name="connsiteY707" fmla="*/ 5583238 h 6677025"/>
                <a:gd name="connsiteX708" fmla="*/ 3692525 w 8802688"/>
                <a:gd name="connsiteY708" fmla="*/ 5529263 h 6677025"/>
                <a:gd name="connsiteX709" fmla="*/ 3692525 w 8802688"/>
                <a:gd name="connsiteY709" fmla="*/ 5081588 h 6677025"/>
                <a:gd name="connsiteX710" fmla="*/ 3683000 w 8802688"/>
                <a:gd name="connsiteY710" fmla="*/ 5116513 h 6677025"/>
                <a:gd name="connsiteX711" fmla="*/ 3673475 w 8802688"/>
                <a:gd name="connsiteY711" fmla="*/ 5153025 h 6677025"/>
                <a:gd name="connsiteX712" fmla="*/ 3665538 w 8802688"/>
                <a:gd name="connsiteY712" fmla="*/ 5184775 h 6677025"/>
                <a:gd name="connsiteX713" fmla="*/ 3652838 w 8802688"/>
                <a:gd name="connsiteY713" fmla="*/ 5211763 h 6677025"/>
                <a:gd name="connsiteX714" fmla="*/ 3641725 w 8802688"/>
                <a:gd name="connsiteY714" fmla="*/ 5238750 h 6677025"/>
                <a:gd name="connsiteX715" fmla="*/ 3629025 w 8802688"/>
                <a:gd name="connsiteY715" fmla="*/ 5265738 h 6677025"/>
                <a:gd name="connsiteX716" fmla="*/ 3614738 w 8802688"/>
                <a:gd name="connsiteY716" fmla="*/ 5286375 h 6677025"/>
                <a:gd name="connsiteX717" fmla="*/ 3600450 w 8802688"/>
                <a:gd name="connsiteY717" fmla="*/ 5307013 h 6677025"/>
                <a:gd name="connsiteX718" fmla="*/ 3581400 w 8802688"/>
                <a:gd name="connsiteY718" fmla="*/ 5324475 h 6677025"/>
                <a:gd name="connsiteX719" fmla="*/ 3567113 w 8802688"/>
                <a:gd name="connsiteY719" fmla="*/ 5340350 h 6677025"/>
                <a:gd name="connsiteX720" fmla="*/ 3549650 w 8802688"/>
                <a:gd name="connsiteY720" fmla="*/ 5354638 h 6677025"/>
                <a:gd name="connsiteX721" fmla="*/ 3529013 w 8802688"/>
                <a:gd name="connsiteY721" fmla="*/ 5365750 h 6677025"/>
                <a:gd name="connsiteX722" fmla="*/ 3489325 w 8802688"/>
                <a:gd name="connsiteY722" fmla="*/ 5386388 h 6677025"/>
                <a:gd name="connsiteX723" fmla="*/ 3451225 w 8802688"/>
                <a:gd name="connsiteY723" fmla="*/ 5402263 h 6677025"/>
                <a:gd name="connsiteX724" fmla="*/ 3406775 w 8802688"/>
                <a:gd name="connsiteY724" fmla="*/ 5413375 h 6677025"/>
                <a:gd name="connsiteX725" fmla="*/ 3365500 w 8802688"/>
                <a:gd name="connsiteY725" fmla="*/ 5419725 h 6677025"/>
                <a:gd name="connsiteX726" fmla="*/ 3321050 w 8802688"/>
                <a:gd name="connsiteY726" fmla="*/ 5422900 h 6677025"/>
                <a:gd name="connsiteX727" fmla="*/ 3273425 w 8802688"/>
                <a:gd name="connsiteY727" fmla="*/ 5422900 h 6677025"/>
                <a:gd name="connsiteX728" fmla="*/ 3182938 w 8802688"/>
                <a:gd name="connsiteY728" fmla="*/ 5419725 h 6677025"/>
                <a:gd name="connsiteX729" fmla="*/ 3097213 w 8802688"/>
                <a:gd name="connsiteY729" fmla="*/ 5416550 h 6677025"/>
                <a:gd name="connsiteX730" fmla="*/ 2838450 w 8802688"/>
                <a:gd name="connsiteY730" fmla="*/ 5416550 h 6677025"/>
                <a:gd name="connsiteX731" fmla="*/ 2770188 w 8802688"/>
                <a:gd name="connsiteY731" fmla="*/ 5416550 h 6677025"/>
                <a:gd name="connsiteX732" fmla="*/ 2708275 w 8802688"/>
                <a:gd name="connsiteY732" fmla="*/ 5413375 h 6677025"/>
                <a:gd name="connsiteX733" fmla="*/ 2678113 w 8802688"/>
                <a:gd name="connsiteY733" fmla="*/ 5408613 h 6677025"/>
                <a:gd name="connsiteX734" fmla="*/ 2647950 w 8802688"/>
                <a:gd name="connsiteY734" fmla="*/ 5402263 h 6677025"/>
                <a:gd name="connsiteX735" fmla="*/ 2622550 w 8802688"/>
                <a:gd name="connsiteY735" fmla="*/ 5395913 h 6677025"/>
                <a:gd name="connsiteX736" fmla="*/ 2598738 w 8802688"/>
                <a:gd name="connsiteY736" fmla="*/ 5384800 h 6677025"/>
                <a:gd name="connsiteX737" fmla="*/ 2574925 w 8802688"/>
                <a:gd name="connsiteY737" fmla="*/ 5368925 h 6677025"/>
                <a:gd name="connsiteX738" fmla="*/ 2554288 w 8802688"/>
                <a:gd name="connsiteY738" fmla="*/ 5354638 h 6677025"/>
                <a:gd name="connsiteX739" fmla="*/ 2532063 w 8802688"/>
                <a:gd name="connsiteY739" fmla="*/ 5330825 h 6677025"/>
                <a:gd name="connsiteX740" fmla="*/ 2514600 w 8802688"/>
                <a:gd name="connsiteY740" fmla="*/ 5307013 h 6677025"/>
                <a:gd name="connsiteX741" fmla="*/ 2500313 w 8802688"/>
                <a:gd name="connsiteY741" fmla="*/ 5276850 h 6677025"/>
                <a:gd name="connsiteX742" fmla="*/ 2484438 w 8802688"/>
                <a:gd name="connsiteY742" fmla="*/ 5241925 h 6677025"/>
                <a:gd name="connsiteX743" fmla="*/ 2476500 w 8802688"/>
                <a:gd name="connsiteY743" fmla="*/ 5202238 h 6677025"/>
                <a:gd name="connsiteX744" fmla="*/ 2466975 w 8802688"/>
                <a:gd name="connsiteY744" fmla="*/ 5154613 h 6677025"/>
                <a:gd name="connsiteX745" fmla="*/ 2466975 w 8802688"/>
                <a:gd name="connsiteY745" fmla="*/ 5229225 h 6677025"/>
                <a:gd name="connsiteX746" fmla="*/ 2466975 w 8802688"/>
                <a:gd name="connsiteY746" fmla="*/ 5341938 h 6677025"/>
                <a:gd name="connsiteX747" fmla="*/ 2466975 w 8802688"/>
                <a:gd name="connsiteY747" fmla="*/ 5440363 h 6677025"/>
                <a:gd name="connsiteX748" fmla="*/ 2463800 w 8802688"/>
                <a:gd name="connsiteY748" fmla="*/ 5538788 h 6677025"/>
                <a:gd name="connsiteX749" fmla="*/ 2459038 w 8802688"/>
                <a:gd name="connsiteY749" fmla="*/ 5634038 h 6677025"/>
                <a:gd name="connsiteX750" fmla="*/ 2452688 w 8802688"/>
                <a:gd name="connsiteY750" fmla="*/ 5681663 h 6677025"/>
                <a:gd name="connsiteX751" fmla="*/ 2443163 w 8802688"/>
                <a:gd name="connsiteY751" fmla="*/ 5729288 h 6677025"/>
                <a:gd name="connsiteX752" fmla="*/ 2435225 w 8802688"/>
                <a:gd name="connsiteY752" fmla="*/ 5776913 h 6677025"/>
                <a:gd name="connsiteX753" fmla="*/ 2422525 w 8802688"/>
                <a:gd name="connsiteY753" fmla="*/ 5824538 h 6677025"/>
                <a:gd name="connsiteX754" fmla="*/ 2408238 w 8802688"/>
                <a:gd name="connsiteY754" fmla="*/ 5868988 h 6677025"/>
                <a:gd name="connsiteX755" fmla="*/ 2390775 w 8802688"/>
                <a:gd name="connsiteY755" fmla="*/ 5916613 h 6677025"/>
                <a:gd name="connsiteX756" fmla="*/ 2368550 w 8802688"/>
                <a:gd name="connsiteY756" fmla="*/ 5961063 h 6677025"/>
                <a:gd name="connsiteX757" fmla="*/ 2343150 w 8802688"/>
                <a:gd name="connsiteY757" fmla="*/ 6002338 h 6677025"/>
                <a:gd name="connsiteX758" fmla="*/ 2316163 w 8802688"/>
                <a:gd name="connsiteY758" fmla="*/ 6046788 h 6677025"/>
                <a:gd name="connsiteX759" fmla="*/ 2282825 w 8802688"/>
                <a:gd name="connsiteY759" fmla="*/ 6088063 h 6677025"/>
                <a:gd name="connsiteX760" fmla="*/ 2268538 w 8802688"/>
                <a:gd name="connsiteY760" fmla="*/ 6103938 h 6677025"/>
                <a:gd name="connsiteX761" fmla="*/ 2255838 w 8802688"/>
                <a:gd name="connsiteY761" fmla="*/ 6121400 h 6677025"/>
                <a:gd name="connsiteX762" fmla="*/ 2238375 w 8802688"/>
                <a:gd name="connsiteY762" fmla="*/ 6156325 h 6677025"/>
                <a:gd name="connsiteX763" fmla="*/ 2224088 w 8802688"/>
                <a:gd name="connsiteY763" fmla="*/ 6199188 h 6677025"/>
                <a:gd name="connsiteX764" fmla="*/ 2211388 w 8802688"/>
                <a:gd name="connsiteY764" fmla="*/ 6243638 h 6677025"/>
                <a:gd name="connsiteX765" fmla="*/ 2193925 w 8802688"/>
                <a:gd name="connsiteY765" fmla="*/ 6335713 h 6677025"/>
                <a:gd name="connsiteX766" fmla="*/ 2181225 w 8802688"/>
                <a:gd name="connsiteY766" fmla="*/ 6383338 h 6677025"/>
                <a:gd name="connsiteX767" fmla="*/ 2170113 w 8802688"/>
                <a:gd name="connsiteY767" fmla="*/ 6424613 h 6677025"/>
                <a:gd name="connsiteX768" fmla="*/ 2166938 w 8802688"/>
                <a:gd name="connsiteY768" fmla="*/ 6442075 h 6677025"/>
                <a:gd name="connsiteX769" fmla="*/ 2157413 w 8802688"/>
                <a:gd name="connsiteY769" fmla="*/ 6459538 h 6677025"/>
                <a:gd name="connsiteX770" fmla="*/ 2143125 w 8802688"/>
                <a:gd name="connsiteY770" fmla="*/ 6478588 h 6677025"/>
                <a:gd name="connsiteX771" fmla="*/ 2125663 w 8802688"/>
                <a:gd name="connsiteY771" fmla="*/ 6496050 h 6677025"/>
                <a:gd name="connsiteX772" fmla="*/ 2101850 w 8802688"/>
                <a:gd name="connsiteY772" fmla="*/ 6510338 h 6677025"/>
                <a:gd name="connsiteX773" fmla="*/ 2078038 w 8802688"/>
                <a:gd name="connsiteY773" fmla="*/ 6526213 h 6677025"/>
                <a:gd name="connsiteX774" fmla="*/ 2051050 w 8802688"/>
                <a:gd name="connsiteY774" fmla="*/ 6534150 h 6677025"/>
                <a:gd name="connsiteX775" fmla="*/ 2020888 w 8802688"/>
                <a:gd name="connsiteY775" fmla="*/ 6537325 h 6677025"/>
                <a:gd name="connsiteX776" fmla="*/ 1828800 w 8802688"/>
                <a:gd name="connsiteY776" fmla="*/ 6507163 h 6677025"/>
                <a:gd name="connsiteX777" fmla="*/ 1628775 w 8802688"/>
                <a:gd name="connsiteY777" fmla="*/ 6478588 h 6677025"/>
                <a:gd name="connsiteX778" fmla="*/ 1525588 w 8802688"/>
                <a:gd name="connsiteY778" fmla="*/ 6457950 h 6677025"/>
                <a:gd name="connsiteX779" fmla="*/ 1420813 w 8802688"/>
                <a:gd name="connsiteY779" fmla="*/ 6435725 h 6677025"/>
                <a:gd name="connsiteX780" fmla="*/ 1316038 w 8802688"/>
                <a:gd name="connsiteY780" fmla="*/ 6415088 h 6677025"/>
                <a:gd name="connsiteX781" fmla="*/ 1206500 w 8802688"/>
                <a:gd name="connsiteY781" fmla="*/ 6389688 h 6677025"/>
                <a:gd name="connsiteX782" fmla="*/ 1168400 w 8802688"/>
                <a:gd name="connsiteY782" fmla="*/ 6370638 h 6677025"/>
                <a:gd name="connsiteX783" fmla="*/ 1150938 w 8802688"/>
                <a:gd name="connsiteY783" fmla="*/ 6362700 h 6677025"/>
                <a:gd name="connsiteX784" fmla="*/ 1135063 w 8802688"/>
                <a:gd name="connsiteY784" fmla="*/ 6353175 h 6677025"/>
                <a:gd name="connsiteX785" fmla="*/ 1123950 w 8802688"/>
                <a:gd name="connsiteY785" fmla="*/ 6342063 h 6677025"/>
                <a:gd name="connsiteX786" fmla="*/ 1111250 w 8802688"/>
                <a:gd name="connsiteY786" fmla="*/ 6326188 h 6677025"/>
                <a:gd name="connsiteX787" fmla="*/ 1103313 w 8802688"/>
                <a:gd name="connsiteY787" fmla="*/ 6311900 h 6677025"/>
                <a:gd name="connsiteX788" fmla="*/ 1093788 w 8802688"/>
                <a:gd name="connsiteY788" fmla="*/ 6294438 h 6677025"/>
                <a:gd name="connsiteX789" fmla="*/ 1087438 w 8802688"/>
                <a:gd name="connsiteY789" fmla="*/ 6275388 h 6677025"/>
                <a:gd name="connsiteX790" fmla="*/ 1084263 w 8802688"/>
                <a:gd name="connsiteY790" fmla="*/ 6254750 h 6677025"/>
                <a:gd name="connsiteX791" fmla="*/ 1082675 w 8802688"/>
                <a:gd name="connsiteY791" fmla="*/ 6234113 h 6677025"/>
                <a:gd name="connsiteX792" fmla="*/ 1082675 w 8802688"/>
                <a:gd name="connsiteY792" fmla="*/ 6210300 h 6677025"/>
                <a:gd name="connsiteX793" fmla="*/ 1084263 w 8802688"/>
                <a:gd name="connsiteY793" fmla="*/ 6154738 h 6677025"/>
                <a:gd name="connsiteX794" fmla="*/ 1093788 w 8802688"/>
                <a:gd name="connsiteY794" fmla="*/ 6088063 h 6677025"/>
                <a:gd name="connsiteX795" fmla="*/ 1120775 w 8802688"/>
                <a:gd name="connsiteY795" fmla="*/ 6046788 h 6677025"/>
                <a:gd name="connsiteX796" fmla="*/ 1144588 w 8802688"/>
                <a:gd name="connsiteY796" fmla="*/ 5999163 h 6677025"/>
                <a:gd name="connsiteX797" fmla="*/ 1162050 w 8802688"/>
                <a:gd name="connsiteY797" fmla="*/ 5948363 h 6677025"/>
                <a:gd name="connsiteX798" fmla="*/ 1176338 w 8802688"/>
                <a:gd name="connsiteY798" fmla="*/ 5899150 h 6677025"/>
                <a:gd name="connsiteX799" fmla="*/ 1189038 w 8802688"/>
                <a:gd name="connsiteY799" fmla="*/ 5845175 h 6677025"/>
                <a:gd name="connsiteX800" fmla="*/ 1198563 w 8802688"/>
                <a:gd name="connsiteY800" fmla="*/ 5788025 h 6677025"/>
                <a:gd name="connsiteX801" fmla="*/ 1203325 w 8802688"/>
                <a:gd name="connsiteY801" fmla="*/ 5735638 h 6677025"/>
                <a:gd name="connsiteX802" fmla="*/ 1206500 w 8802688"/>
                <a:gd name="connsiteY802" fmla="*/ 5678488 h 6677025"/>
                <a:gd name="connsiteX803" fmla="*/ 1212850 w 8802688"/>
                <a:gd name="connsiteY803" fmla="*/ 5657850 h 6677025"/>
                <a:gd name="connsiteX804" fmla="*/ 1216025 w 8802688"/>
                <a:gd name="connsiteY804" fmla="*/ 5634038 h 6677025"/>
                <a:gd name="connsiteX805" fmla="*/ 1216025 w 8802688"/>
                <a:gd name="connsiteY805" fmla="*/ 5613400 h 6677025"/>
                <a:gd name="connsiteX806" fmla="*/ 1216025 w 8802688"/>
                <a:gd name="connsiteY806" fmla="*/ 5589588 h 6677025"/>
                <a:gd name="connsiteX807" fmla="*/ 1209675 w 8802688"/>
                <a:gd name="connsiteY807" fmla="*/ 5541963 h 6677025"/>
                <a:gd name="connsiteX808" fmla="*/ 1198563 w 8802688"/>
                <a:gd name="connsiteY808" fmla="*/ 5497513 h 6677025"/>
                <a:gd name="connsiteX809" fmla="*/ 1179513 w 8802688"/>
                <a:gd name="connsiteY809" fmla="*/ 5453063 h 6677025"/>
                <a:gd name="connsiteX810" fmla="*/ 1165225 w 8802688"/>
                <a:gd name="connsiteY810" fmla="*/ 5410200 h 6677025"/>
                <a:gd name="connsiteX811" fmla="*/ 1131888 w 8802688"/>
                <a:gd name="connsiteY811" fmla="*/ 5341938 h 6677025"/>
                <a:gd name="connsiteX812" fmla="*/ 1069975 w 8802688"/>
                <a:gd name="connsiteY812" fmla="*/ 5238750 h 6677025"/>
                <a:gd name="connsiteX813" fmla="*/ 1012825 w 8802688"/>
                <a:gd name="connsiteY813" fmla="*/ 5130800 h 6677025"/>
                <a:gd name="connsiteX814" fmla="*/ 957263 w 8802688"/>
                <a:gd name="connsiteY814" fmla="*/ 5027613 h 6677025"/>
                <a:gd name="connsiteX815" fmla="*/ 903288 w 8802688"/>
                <a:gd name="connsiteY815" fmla="*/ 4919663 h 6677025"/>
                <a:gd name="connsiteX816" fmla="*/ 855663 w 8802688"/>
                <a:gd name="connsiteY816" fmla="*/ 4813300 h 6677025"/>
                <a:gd name="connsiteX817" fmla="*/ 811213 w 8802688"/>
                <a:gd name="connsiteY817" fmla="*/ 4706938 h 6677025"/>
                <a:gd name="connsiteX818" fmla="*/ 769938 w 8802688"/>
                <a:gd name="connsiteY818" fmla="*/ 4598988 h 6677025"/>
                <a:gd name="connsiteX819" fmla="*/ 733425 w 8802688"/>
                <a:gd name="connsiteY819" fmla="*/ 4492625 h 6677025"/>
                <a:gd name="connsiteX820" fmla="*/ 701675 w 8802688"/>
                <a:gd name="connsiteY820" fmla="*/ 4383088 h 6677025"/>
                <a:gd name="connsiteX821" fmla="*/ 671513 w 8802688"/>
                <a:gd name="connsiteY821" fmla="*/ 4271963 h 6677025"/>
                <a:gd name="connsiteX822" fmla="*/ 647700 w 8802688"/>
                <a:gd name="connsiteY822" fmla="*/ 4162425 h 6677025"/>
                <a:gd name="connsiteX823" fmla="*/ 630238 w 8802688"/>
                <a:gd name="connsiteY823" fmla="*/ 4049713 h 6677025"/>
                <a:gd name="connsiteX824" fmla="*/ 617538 w 8802688"/>
                <a:gd name="connsiteY824" fmla="*/ 3937000 h 6677025"/>
                <a:gd name="connsiteX825" fmla="*/ 609600 w 8802688"/>
                <a:gd name="connsiteY825" fmla="*/ 3821113 h 6677025"/>
                <a:gd name="connsiteX826" fmla="*/ 609600 w 8802688"/>
                <a:gd name="connsiteY826" fmla="*/ 3705225 h 6677025"/>
                <a:gd name="connsiteX827" fmla="*/ 612775 w 8802688"/>
                <a:gd name="connsiteY827" fmla="*/ 3586163 h 6677025"/>
                <a:gd name="connsiteX828" fmla="*/ 620713 w 8802688"/>
                <a:gd name="connsiteY828" fmla="*/ 3470275 h 6677025"/>
                <a:gd name="connsiteX829" fmla="*/ 636588 w 8802688"/>
                <a:gd name="connsiteY829" fmla="*/ 3354388 h 6677025"/>
                <a:gd name="connsiteX830" fmla="*/ 657225 w 8802688"/>
                <a:gd name="connsiteY830" fmla="*/ 3243263 h 6677025"/>
                <a:gd name="connsiteX831" fmla="*/ 681038 w 8802688"/>
                <a:gd name="connsiteY831" fmla="*/ 3136900 h 6677025"/>
                <a:gd name="connsiteX832" fmla="*/ 709613 w 8802688"/>
                <a:gd name="connsiteY832" fmla="*/ 3032125 h 6677025"/>
                <a:gd name="connsiteX833" fmla="*/ 746125 w 8802688"/>
                <a:gd name="connsiteY833" fmla="*/ 2932113 h 6677025"/>
                <a:gd name="connsiteX834" fmla="*/ 784225 w 8802688"/>
                <a:gd name="connsiteY834" fmla="*/ 2833688 h 6677025"/>
                <a:gd name="connsiteX835" fmla="*/ 828675 w 8802688"/>
                <a:gd name="connsiteY835" fmla="*/ 2735263 h 6677025"/>
                <a:gd name="connsiteX836" fmla="*/ 879475 w 8802688"/>
                <a:gd name="connsiteY836" fmla="*/ 2643188 h 6677025"/>
                <a:gd name="connsiteX837" fmla="*/ 933450 w 8802688"/>
                <a:gd name="connsiteY837" fmla="*/ 2551113 h 6677025"/>
                <a:gd name="connsiteX838" fmla="*/ 992188 w 8802688"/>
                <a:gd name="connsiteY838" fmla="*/ 2465388 h 6677025"/>
                <a:gd name="connsiteX839" fmla="*/ 1055688 w 8802688"/>
                <a:gd name="connsiteY839" fmla="*/ 2379663 h 6677025"/>
                <a:gd name="connsiteX840" fmla="*/ 1123950 w 8802688"/>
                <a:gd name="connsiteY840" fmla="*/ 2295525 h 6677025"/>
                <a:gd name="connsiteX841" fmla="*/ 1195388 w 8802688"/>
                <a:gd name="connsiteY841" fmla="*/ 2212975 h 6677025"/>
                <a:gd name="connsiteX842" fmla="*/ 1271588 w 8802688"/>
                <a:gd name="connsiteY842" fmla="*/ 2132013 h 6677025"/>
                <a:gd name="connsiteX843" fmla="*/ 1355725 w 8802688"/>
                <a:gd name="connsiteY843" fmla="*/ 2054225 h 6677025"/>
                <a:gd name="connsiteX844" fmla="*/ 1423988 w 8802688"/>
                <a:gd name="connsiteY844" fmla="*/ 2001838 h 6677025"/>
                <a:gd name="connsiteX845" fmla="*/ 1495425 w 8802688"/>
                <a:gd name="connsiteY845" fmla="*/ 1951038 h 6677025"/>
                <a:gd name="connsiteX846" fmla="*/ 1566863 w 8802688"/>
                <a:gd name="connsiteY846" fmla="*/ 1900238 h 6677025"/>
                <a:gd name="connsiteX847" fmla="*/ 1641475 w 8802688"/>
                <a:gd name="connsiteY847" fmla="*/ 1855788 h 6677025"/>
                <a:gd name="connsiteX848" fmla="*/ 1714500 w 8802688"/>
                <a:gd name="connsiteY848" fmla="*/ 1814513 h 6677025"/>
                <a:gd name="connsiteX849" fmla="*/ 1789113 w 8802688"/>
                <a:gd name="connsiteY849" fmla="*/ 1774825 h 6677025"/>
                <a:gd name="connsiteX850" fmla="*/ 1866900 w 8802688"/>
                <a:gd name="connsiteY850" fmla="*/ 1739900 h 6677025"/>
                <a:gd name="connsiteX851" fmla="*/ 1944688 w 8802688"/>
                <a:gd name="connsiteY851" fmla="*/ 1703388 h 6677025"/>
                <a:gd name="connsiteX852" fmla="*/ 2020888 w 8802688"/>
                <a:gd name="connsiteY852" fmla="*/ 1671638 h 6677025"/>
                <a:gd name="connsiteX853" fmla="*/ 2101850 w 8802688"/>
                <a:gd name="connsiteY853" fmla="*/ 1641476 h 6677025"/>
                <a:gd name="connsiteX854" fmla="*/ 2184400 w 8802688"/>
                <a:gd name="connsiteY854" fmla="*/ 1614488 h 6677025"/>
                <a:gd name="connsiteX855" fmla="*/ 2268538 w 8802688"/>
                <a:gd name="connsiteY855" fmla="*/ 1587500 h 6677025"/>
                <a:gd name="connsiteX856" fmla="*/ 2351088 w 8802688"/>
                <a:gd name="connsiteY856" fmla="*/ 1562100 h 6677025"/>
                <a:gd name="connsiteX857" fmla="*/ 2436813 w 8802688"/>
                <a:gd name="connsiteY857" fmla="*/ 1538288 h 6677025"/>
                <a:gd name="connsiteX858" fmla="*/ 2616200 w 8802688"/>
                <a:gd name="connsiteY858" fmla="*/ 1492250 h 6677025"/>
                <a:gd name="connsiteX859" fmla="*/ 2725738 w 8802688"/>
                <a:gd name="connsiteY859" fmla="*/ 1492250 h 6677025"/>
                <a:gd name="connsiteX860" fmla="*/ 2654300 w 8802688"/>
                <a:gd name="connsiteY860" fmla="*/ 1590675 h 6677025"/>
                <a:gd name="connsiteX861" fmla="*/ 2582863 w 8802688"/>
                <a:gd name="connsiteY861" fmla="*/ 1682750 h 6677025"/>
                <a:gd name="connsiteX862" fmla="*/ 2435225 w 8802688"/>
                <a:gd name="connsiteY862" fmla="*/ 1866901 h 6677025"/>
                <a:gd name="connsiteX863" fmla="*/ 2363788 w 8802688"/>
                <a:gd name="connsiteY863" fmla="*/ 1958975 h 6677025"/>
                <a:gd name="connsiteX864" fmla="*/ 2295525 w 8802688"/>
                <a:gd name="connsiteY864" fmla="*/ 2052638 h 6677025"/>
                <a:gd name="connsiteX865" fmla="*/ 2228850 w 8802688"/>
                <a:gd name="connsiteY865" fmla="*/ 2144713 h 6677025"/>
                <a:gd name="connsiteX866" fmla="*/ 2200275 w 8802688"/>
                <a:gd name="connsiteY866" fmla="*/ 2192338 h 6677025"/>
                <a:gd name="connsiteX867" fmla="*/ 2170113 w 8802688"/>
                <a:gd name="connsiteY867" fmla="*/ 2241550 h 6677025"/>
                <a:gd name="connsiteX868" fmla="*/ 2089150 w 8802688"/>
                <a:gd name="connsiteY868" fmla="*/ 2355850 h 6677025"/>
                <a:gd name="connsiteX869" fmla="*/ 2047875 w 8802688"/>
                <a:gd name="connsiteY869" fmla="*/ 2411413 h 6677025"/>
                <a:gd name="connsiteX870" fmla="*/ 2012950 w 8802688"/>
                <a:gd name="connsiteY870" fmla="*/ 2471738 h 6677025"/>
                <a:gd name="connsiteX871" fmla="*/ 1979613 w 8802688"/>
                <a:gd name="connsiteY871" fmla="*/ 2530475 h 6677025"/>
                <a:gd name="connsiteX872" fmla="*/ 1952625 w 8802688"/>
                <a:gd name="connsiteY872" fmla="*/ 2592388 h 6677025"/>
                <a:gd name="connsiteX873" fmla="*/ 1928813 w 8802688"/>
                <a:gd name="connsiteY873" fmla="*/ 2659063 h 6677025"/>
                <a:gd name="connsiteX874" fmla="*/ 1917700 w 8802688"/>
                <a:gd name="connsiteY874" fmla="*/ 2693988 h 6677025"/>
                <a:gd name="connsiteX875" fmla="*/ 1911350 w 8802688"/>
                <a:gd name="connsiteY875" fmla="*/ 2727325 h 6677025"/>
                <a:gd name="connsiteX876" fmla="*/ 1893888 w 8802688"/>
                <a:gd name="connsiteY876" fmla="*/ 2776538 h 6677025"/>
                <a:gd name="connsiteX877" fmla="*/ 1881188 w 8802688"/>
                <a:gd name="connsiteY877" fmla="*/ 2824163 h 6677025"/>
                <a:gd name="connsiteX878" fmla="*/ 1873250 w 8802688"/>
                <a:gd name="connsiteY878" fmla="*/ 2868613 h 6677025"/>
                <a:gd name="connsiteX879" fmla="*/ 1873250 w 8802688"/>
                <a:gd name="connsiteY879" fmla="*/ 2916238 h 6677025"/>
                <a:gd name="connsiteX880" fmla="*/ 1876425 w 8802688"/>
                <a:gd name="connsiteY880" fmla="*/ 2962275 h 6677025"/>
                <a:gd name="connsiteX881" fmla="*/ 1881188 w 8802688"/>
                <a:gd name="connsiteY881" fmla="*/ 3006725 h 6677025"/>
                <a:gd name="connsiteX882" fmla="*/ 1893888 w 8802688"/>
                <a:gd name="connsiteY882" fmla="*/ 3048000 h 6677025"/>
                <a:gd name="connsiteX883" fmla="*/ 1905000 w 8802688"/>
                <a:gd name="connsiteY883" fmla="*/ 3092450 h 6677025"/>
                <a:gd name="connsiteX884" fmla="*/ 1924050 w 8802688"/>
                <a:gd name="connsiteY884" fmla="*/ 3133725 h 6677025"/>
                <a:gd name="connsiteX885" fmla="*/ 1944688 w 8802688"/>
                <a:gd name="connsiteY885" fmla="*/ 3171825 h 6677025"/>
                <a:gd name="connsiteX886" fmla="*/ 1965325 w 8802688"/>
                <a:gd name="connsiteY886" fmla="*/ 3214688 h 6677025"/>
                <a:gd name="connsiteX887" fmla="*/ 1989138 w 8802688"/>
                <a:gd name="connsiteY887" fmla="*/ 3252788 h 6677025"/>
                <a:gd name="connsiteX888" fmla="*/ 2041525 w 8802688"/>
                <a:gd name="connsiteY888" fmla="*/ 3327400 h 6677025"/>
                <a:gd name="connsiteX889" fmla="*/ 2095500 w 8802688"/>
                <a:gd name="connsiteY889" fmla="*/ 3398838 h 6677025"/>
                <a:gd name="connsiteX890" fmla="*/ 2149475 w 8802688"/>
                <a:gd name="connsiteY890" fmla="*/ 3470275 h 6677025"/>
                <a:gd name="connsiteX891" fmla="*/ 2197100 w 8802688"/>
                <a:gd name="connsiteY891" fmla="*/ 3541713 h 6677025"/>
                <a:gd name="connsiteX892" fmla="*/ 2217738 w 8802688"/>
                <a:gd name="connsiteY892" fmla="*/ 3576638 h 6677025"/>
                <a:gd name="connsiteX893" fmla="*/ 2238375 w 8802688"/>
                <a:gd name="connsiteY893" fmla="*/ 3613150 h 6677025"/>
                <a:gd name="connsiteX894" fmla="*/ 2252663 w 8802688"/>
                <a:gd name="connsiteY894" fmla="*/ 3648075 h 6677025"/>
                <a:gd name="connsiteX895" fmla="*/ 2268538 w 8802688"/>
                <a:gd name="connsiteY895" fmla="*/ 3684588 h 6677025"/>
                <a:gd name="connsiteX896" fmla="*/ 2279650 w 8802688"/>
                <a:gd name="connsiteY896" fmla="*/ 3722688 h 6677025"/>
                <a:gd name="connsiteX897" fmla="*/ 2286000 w 8802688"/>
                <a:gd name="connsiteY897" fmla="*/ 3757613 h 6677025"/>
                <a:gd name="connsiteX898" fmla="*/ 2289175 w 8802688"/>
                <a:gd name="connsiteY898" fmla="*/ 3797300 h 6677025"/>
                <a:gd name="connsiteX899" fmla="*/ 2289175 w 8802688"/>
                <a:gd name="connsiteY899" fmla="*/ 3835400 h 6677025"/>
                <a:gd name="connsiteX900" fmla="*/ 2286000 w 8802688"/>
                <a:gd name="connsiteY900" fmla="*/ 3873500 h 6677025"/>
                <a:gd name="connsiteX901" fmla="*/ 2276475 w 8802688"/>
                <a:gd name="connsiteY901" fmla="*/ 3916363 h 6677025"/>
                <a:gd name="connsiteX902" fmla="*/ 2262188 w 8802688"/>
                <a:gd name="connsiteY902" fmla="*/ 3954463 h 6677025"/>
                <a:gd name="connsiteX903" fmla="*/ 2244725 w 8802688"/>
                <a:gd name="connsiteY903" fmla="*/ 3995738 h 6677025"/>
                <a:gd name="connsiteX904" fmla="*/ 2232025 w 8802688"/>
                <a:gd name="connsiteY904" fmla="*/ 4013200 h 6677025"/>
                <a:gd name="connsiteX905" fmla="*/ 2224088 w 8802688"/>
                <a:gd name="connsiteY905" fmla="*/ 4037013 h 6677025"/>
                <a:gd name="connsiteX906" fmla="*/ 2217738 w 8802688"/>
                <a:gd name="connsiteY906" fmla="*/ 4064000 h 6677025"/>
                <a:gd name="connsiteX907" fmla="*/ 2217738 w 8802688"/>
                <a:gd name="connsiteY907" fmla="*/ 4090988 h 6677025"/>
                <a:gd name="connsiteX908" fmla="*/ 2217738 w 8802688"/>
                <a:gd name="connsiteY908" fmla="*/ 4117975 h 6677025"/>
                <a:gd name="connsiteX909" fmla="*/ 2224088 w 8802688"/>
                <a:gd name="connsiteY909" fmla="*/ 4144963 h 6677025"/>
                <a:gd name="connsiteX910" fmla="*/ 2232025 w 8802688"/>
                <a:gd name="connsiteY910" fmla="*/ 4168775 h 6677025"/>
                <a:gd name="connsiteX911" fmla="*/ 2244725 w 8802688"/>
                <a:gd name="connsiteY911" fmla="*/ 4183063 h 6677025"/>
                <a:gd name="connsiteX912" fmla="*/ 2306638 w 8802688"/>
                <a:gd name="connsiteY912" fmla="*/ 4251325 h 6677025"/>
                <a:gd name="connsiteX913" fmla="*/ 2368550 w 8802688"/>
                <a:gd name="connsiteY913" fmla="*/ 4313238 h 6677025"/>
                <a:gd name="connsiteX914" fmla="*/ 2435225 w 8802688"/>
                <a:gd name="connsiteY914" fmla="*/ 4373563 h 6677025"/>
                <a:gd name="connsiteX915" fmla="*/ 2497138 w 8802688"/>
                <a:gd name="connsiteY915" fmla="*/ 4424363 h 6677025"/>
                <a:gd name="connsiteX916" fmla="*/ 2562225 w 8802688"/>
                <a:gd name="connsiteY916" fmla="*/ 4471988 h 6677025"/>
                <a:gd name="connsiteX917" fmla="*/ 2627313 w 8802688"/>
                <a:gd name="connsiteY917" fmla="*/ 4510088 h 6677025"/>
                <a:gd name="connsiteX918" fmla="*/ 2660650 w 8802688"/>
                <a:gd name="connsiteY918" fmla="*/ 4527550 h 6677025"/>
                <a:gd name="connsiteX919" fmla="*/ 2695575 w 8802688"/>
                <a:gd name="connsiteY919" fmla="*/ 4543425 h 6677025"/>
                <a:gd name="connsiteX920" fmla="*/ 2728913 w 8802688"/>
                <a:gd name="connsiteY920" fmla="*/ 4554538 h 6677025"/>
                <a:gd name="connsiteX921" fmla="*/ 2763838 w 8802688"/>
                <a:gd name="connsiteY921" fmla="*/ 4567238 h 6677025"/>
                <a:gd name="connsiteX922" fmla="*/ 2800350 w 8802688"/>
                <a:gd name="connsiteY922" fmla="*/ 4575175 h 6677025"/>
                <a:gd name="connsiteX923" fmla="*/ 2835275 w 8802688"/>
                <a:gd name="connsiteY923" fmla="*/ 4584700 h 6677025"/>
                <a:gd name="connsiteX924" fmla="*/ 2871788 w 8802688"/>
                <a:gd name="connsiteY924" fmla="*/ 4591050 h 6677025"/>
                <a:gd name="connsiteX925" fmla="*/ 2906713 w 8802688"/>
                <a:gd name="connsiteY925" fmla="*/ 4594225 h 6677025"/>
                <a:gd name="connsiteX926" fmla="*/ 2943225 w 8802688"/>
                <a:gd name="connsiteY926" fmla="*/ 4594225 h 6677025"/>
                <a:gd name="connsiteX927" fmla="*/ 2981325 w 8802688"/>
                <a:gd name="connsiteY927" fmla="*/ 4594225 h 6677025"/>
                <a:gd name="connsiteX928" fmla="*/ 3021013 w 8802688"/>
                <a:gd name="connsiteY928" fmla="*/ 4591050 h 6677025"/>
                <a:gd name="connsiteX929" fmla="*/ 3059113 w 8802688"/>
                <a:gd name="connsiteY929" fmla="*/ 4584700 h 6677025"/>
                <a:gd name="connsiteX930" fmla="*/ 3097213 w 8802688"/>
                <a:gd name="connsiteY930" fmla="*/ 4575175 h 6677025"/>
                <a:gd name="connsiteX931" fmla="*/ 3138488 w 8802688"/>
                <a:gd name="connsiteY931" fmla="*/ 4564063 h 6677025"/>
                <a:gd name="connsiteX932" fmla="*/ 3178175 w 8802688"/>
                <a:gd name="connsiteY932" fmla="*/ 4551363 h 6677025"/>
                <a:gd name="connsiteX933" fmla="*/ 3219450 w 8802688"/>
                <a:gd name="connsiteY933" fmla="*/ 4537075 h 6677025"/>
                <a:gd name="connsiteX934" fmla="*/ 3263900 w 8802688"/>
                <a:gd name="connsiteY934" fmla="*/ 4516438 h 6677025"/>
                <a:gd name="connsiteX935" fmla="*/ 3305175 w 8802688"/>
                <a:gd name="connsiteY935" fmla="*/ 4495800 h 6677025"/>
                <a:gd name="connsiteX936" fmla="*/ 3349625 w 8802688"/>
                <a:gd name="connsiteY936" fmla="*/ 4471988 h 6677025"/>
                <a:gd name="connsiteX937" fmla="*/ 3394075 w 8802688"/>
                <a:gd name="connsiteY937" fmla="*/ 4445000 h 6677025"/>
                <a:gd name="connsiteX938" fmla="*/ 3617913 w 8802688"/>
                <a:gd name="connsiteY938" fmla="*/ 4329113 h 6677025"/>
                <a:gd name="connsiteX939" fmla="*/ 3730625 w 8802688"/>
                <a:gd name="connsiteY939" fmla="*/ 4271963 h 6677025"/>
                <a:gd name="connsiteX940" fmla="*/ 3843338 w 8802688"/>
                <a:gd name="connsiteY940" fmla="*/ 4216400 h 6677025"/>
                <a:gd name="connsiteX941" fmla="*/ 3959225 w 8802688"/>
                <a:gd name="connsiteY941" fmla="*/ 4168775 h 6677025"/>
                <a:gd name="connsiteX942" fmla="*/ 4019550 w 8802688"/>
                <a:gd name="connsiteY942" fmla="*/ 4144963 h 6677025"/>
                <a:gd name="connsiteX943" fmla="*/ 4078288 w 8802688"/>
                <a:gd name="connsiteY943" fmla="*/ 4124325 h 6677025"/>
                <a:gd name="connsiteX944" fmla="*/ 4138613 w 8802688"/>
                <a:gd name="connsiteY944" fmla="*/ 4108450 h 6677025"/>
                <a:gd name="connsiteX945" fmla="*/ 4197350 w 8802688"/>
                <a:gd name="connsiteY945" fmla="*/ 4094163 h 6677025"/>
                <a:gd name="connsiteX946" fmla="*/ 4259263 w 8802688"/>
                <a:gd name="connsiteY946" fmla="*/ 4081463 h 6677025"/>
                <a:gd name="connsiteX947" fmla="*/ 4322763 w 8802688"/>
                <a:gd name="connsiteY947" fmla="*/ 4073525 h 6677025"/>
                <a:gd name="connsiteX948" fmla="*/ 4337050 w 8802688"/>
                <a:gd name="connsiteY948" fmla="*/ 4067175 h 6677025"/>
                <a:gd name="connsiteX949" fmla="*/ 4354513 w 8802688"/>
                <a:gd name="connsiteY949" fmla="*/ 4057650 h 6677025"/>
                <a:gd name="connsiteX950" fmla="*/ 4375150 w 8802688"/>
                <a:gd name="connsiteY950" fmla="*/ 4043363 h 6677025"/>
                <a:gd name="connsiteX951" fmla="*/ 4397375 w 8802688"/>
                <a:gd name="connsiteY951" fmla="*/ 4025900 h 6677025"/>
                <a:gd name="connsiteX952" fmla="*/ 4418013 w 8802688"/>
                <a:gd name="connsiteY952" fmla="*/ 4002088 h 6677025"/>
                <a:gd name="connsiteX953" fmla="*/ 4438650 w 8802688"/>
                <a:gd name="connsiteY953" fmla="*/ 3978275 h 6677025"/>
                <a:gd name="connsiteX954" fmla="*/ 4456113 w 8802688"/>
                <a:gd name="connsiteY954" fmla="*/ 3951288 h 6677025"/>
                <a:gd name="connsiteX955" fmla="*/ 4470400 w 8802688"/>
                <a:gd name="connsiteY955" fmla="*/ 3921125 h 6677025"/>
                <a:gd name="connsiteX956" fmla="*/ 4497388 w 8802688"/>
                <a:gd name="connsiteY956" fmla="*/ 3844925 h 6677025"/>
                <a:gd name="connsiteX957" fmla="*/ 4518025 w 8802688"/>
                <a:gd name="connsiteY957" fmla="*/ 3767138 h 6677025"/>
                <a:gd name="connsiteX958" fmla="*/ 4537075 w 8802688"/>
                <a:gd name="connsiteY958" fmla="*/ 3689350 h 6677025"/>
                <a:gd name="connsiteX959" fmla="*/ 4548188 w 8802688"/>
                <a:gd name="connsiteY959" fmla="*/ 3613150 h 6677025"/>
                <a:gd name="connsiteX960" fmla="*/ 4560888 w 8802688"/>
                <a:gd name="connsiteY960" fmla="*/ 3535363 h 6677025"/>
                <a:gd name="connsiteX961" fmla="*/ 4565650 w 8802688"/>
                <a:gd name="connsiteY961" fmla="*/ 3457575 h 6677025"/>
                <a:gd name="connsiteX962" fmla="*/ 4572000 w 8802688"/>
                <a:gd name="connsiteY962" fmla="*/ 3381375 h 6677025"/>
                <a:gd name="connsiteX963" fmla="*/ 4572000 w 8802688"/>
                <a:gd name="connsiteY963" fmla="*/ 3300413 h 6677025"/>
                <a:gd name="connsiteX964" fmla="*/ 4572000 w 8802688"/>
                <a:gd name="connsiteY964" fmla="*/ 3222625 h 6677025"/>
                <a:gd name="connsiteX965" fmla="*/ 4568825 w 8802688"/>
                <a:gd name="connsiteY965" fmla="*/ 3143250 h 6677025"/>
                <a:gd name="connsiteX966" fmla="*/ 4562475 w 8802688"/>
                <a:gd name="connsiteY966" fmla="*/ 3062288 h 6677025"/>
                <a:gd name="connsiteX967" fmla="*/ 4554538 w 8802688"/>
                <a:gd name="connsiteY967" fmla="*/ 2982913 h 6677025"/>
                <a:gd name="connsiteX968" fmla="*/ 4533900 w 8802688"/>
                <a:gd name="connsiteY968" fmla="*/ 2819400 h 6677025"/>
                <a:gd name="connsiteX969" fmla="*/ 4506913 w 8802688"/>
                <a:gd name="connsiteY969" fmla="*/ 2652713 h 6677025"/>
                <a:gd name="connsiteX970" fmla="*/ 4479925 w 8802688"/>
                <a:gd name="connsiteY970" fmla="*/ 2476500 h 6677025"/>
                <a:gd name="connsiteX971" fmla="*/ 4446588 w 8802688"/>
                <a:gd name="connsiteY971" fmla="*/ 2292351 h 6677025"/>
                <a:gd name="connsiteX972" fmla="*/ 4429125 w 8802688"/>
                <a:gd name="connsiteY972" fmla="*/ 2197100 h 6677025"/>
                <a:gd name="connsiteX973" fmla="*/ 4408488 w 8802688"/>
                <a:gd name="connsiteY973" fmla="*/ 2098675 h 6677025"/>
                <a:gd name="connsiteX974" fmla="*/ 4384675 w 8802688"/>
                <a:gd name="connsiteY974" fmla="*/ 2005013 h 6677025"/>
                <a:gd name="connsiteX975" fmla="*/ 4360863 w 8802688"/>
                <a:gd name="connsiteY975" fmla="*/ 1906588 h 6677025"/>
                <a:gd name="connsiteX976" fmla="*/ 4360863 w 8802688"/>
                <a:gd name="connsiteY976" fmla="*/ 2765425 h 6677025"/>
                <a:gd name="connsiteX977" fmla="*/ 4360863 w 8802688"/>
                <a:gd name="connsiteY977" fmla="*/ 3698875 h 6677025"/>
                <a:gd name="connsiteX978" fmla="*/ 4357688 w 8802688"/>
                <a:gd name="connsiteY978" fmla="*/ 3725863 h 6677025"/>
                <a:gd name="connsiteX979" fmla="*/ 4354513 w 8802688"/>
                <a:gd name="connsiteY979" fmla="*/ 3752850 h 6677025"/>
                <a:gd name="connsiteX980" fmla="*/ 4349750 w 8802688"/>
                <a:gd name="connsiteY980" fmla="*/ 3776663 h 6677025"/>
                <a:gd name="connsiteX981" fmla="*/ 4340225 w 8802688"/>
                <a:gd name="connsiteY981" fmla="*/ 3797300 h 6677025"/>
                <a:gd name="connsiteX982" fmla="*/ 4327525 w 8802688"/>
                <a:gd name="connsiteY982" fmla="*/ 3817938 h 6677025"/>
                <a:gd name="connsiteX983" fmla="*/ 4316413 w 8802688"/>
                <a:gd name="connsiteY983" fmla="*/ 3838575 h 6677025"/>
                <a:gd name="connsiteX984" fmla="*/ 4302125 w 8802688"/>
                <a:gd name="connsiteY984" fmla="*/ 3856038 h 6677025"/>
                <a:gd name="connsiteX985" fmla="*/ 4286250 w 8802688"/>
                <a:gd name="connsiteY985" fmla="*/ 3870325 h 6677025"/>
                <a:gd name="connsiteX986" fmla="*/ 4265613 w 8802688"/>
                <a:gd name="connsiteY986" fmla="*/ 3886200 h 6677025"/>
                <a:gd name="connsiteX987" fmla="*/ 4248150 w 8802688"/>
                <a:gd name="connsiteY987" fmla="*/ 3900488 h 6677025"/>
                <a:gd name="connsiteX988" fmla="*/ 4203700 w 8802688"/>
                <a:gd name="connsiteY988" fmla="*/ 3924300 h 6677025"/>
                <a:gd name="connsiteX989" fmla="*/ 4152900 w 8802688"/>
                <a:gd name="connsiteY989" fmla="*/ 3944938 h 6677025"/>
                <a:gd name="connsiteX990" fmla="*/ 4098925 w 8802688"/>
                <a:gd name="connsiteY990" fmla="*/ 3960813 h 6677025"/>
                <a:gd name="connsiteX991" fmla="*/ 4000500 w 8802688"/>
                <a:gd name="connsiteY991" fmla="*/ 3989388 h 6677025"/>
                <a:gd name="connsiteX992" fmla="*/ 3906838 w 8802688"/>
                <a:gd name="connsiteY992" fmla="*/ 4022725 h 6677025"/>
                <a:gd name="connsiteX993" fmla="*/ 3811588 w 8802688"/>
                <a:gd name="connsiteY993" fmla="*/ 4057650 h 6677025"/>
                <a:gd name="connsiteX994" fmla="*/ 3716338 w 8802688"/>
                <a:gd name="connsiteY994" fmla="*/ 4100513 h 6677025"/>
                <a:gd name="connsiteX995" fmla="*/ 3621088 w 8802688"/>
                <a:gd name="connsiteY995" fmla="*/ 4144963 h 6677025"/>
                <a:gd name="connsiteX996" fmla="*/ 3532188 w 8802688"/>
                <a:gd name="connsiteY996" fmla="*/ 4192588 h 6677025"/>
                <a:gd name="connsiteX997" fmla="*/ 3441700 w 8802688"/>
                <a:gd name="connsiteY997" fmla="*/ 4243388 h 6677025"/>
                <a:gd name="connsiteX998" fmla="*/ 3359150 w 8802688"/>
                <a:gd name="connsiteY998" fmla="*/ 4295775 h 6677025"/>
                <a:gd name="connsiteX999" fmla="*/ 3287713 w 8802688"/>
                <a:gd name="connsiteY999" fmla="*/ 4329113 h 6677025"/>
                <a:gd name="connsiteX1000" fmla="*/ 3222625 w 8802688"/>
                <a:gd name="connsiteY1000" fmla="*/ 4359275 h 6677025"/>
                <a:gd name="connsiteX1001" fmla="*/ 3157538 w 8802688"/>
                <a:gd name="connsiteY1001" fmla="*/ 4379913 h 6677025"/>
                <a:gd name="connsiteX1002" fmla="*/ 3094038 w 8802688"/>
                <a:gd name="connsiteY1002" fmla="*/ 4400550 h 6677025"/>
                <a:gd name="connsiteX1003" fmla="*/ 3032125 w 8802688"/>
                <a:gd name="connsiteY1003" fmla="*/ 4411663 h 6677025"/>
                <a:gd name="connsiteX1004" fmla="*/ 2973388 w 8802688"/>
                <a:gd name="connsiteY1004" fmla="*/ 4421188 h 6677025"/>
                <a:gd name="connsiteX1005" fmla="*/ 2913063 w 8802688"/>
                <a:gd name="connsiteY1005" fmla="*/ 4421188 h 6677025"/>
                <a:gd name="connsiteX1006" fmla="*/ 2857500 w 8802688"/>
                <a:gd name="connsiteY1006" fmla="*/ 4418013 h 6677025"/>
                <a:gd name="connsiteX1007" fmla="*/ 2803525 w 8802688"/>
                <a:gd name="connsiteY1007" fmla="*/ 4406900 h 6677025"/>
                <a:gd name="connsiteX1008" fmla="*/ 2749550 w 8802688"/>
                <a:gd name="connsiteY1008" fmla="*/ 4391025 h 6677025"/>
                <a:gd name="connsiteX1009" fmla="*/ 2698750 w 8802688"/>
                <a:gd name="connsiteY1009" fmla="*/ 4367213 h 6677025"/>
                <a:gd name="connsiteX1010" fmla="*/ 2647950 w 8802688"/>
                <a:gd name="connsiteY1010" fmla="*/ 4337050 h 6677025"/>
                <a:gd name="connsiteX1011" fmla="*/ 2600325 w 8802688"/>
                <a:gd name="connsiteY1011" fmla="*/ 4302125 h 6677025"/>
                <a:gd name="connsiteX1012" fmla="*/ 2554288 w 8802688"/>
                <a:gd name="connsiteY1012" fmla="*/ 4257675 h 6677025"/>
                <a:gd name="connsiteX1013" fmla="*/ 2508250 w 8802688"/>
                <a:gd name="connsiteY1013" fmla="*/ 4206875 h 6677025"/>
                <a:gd name="connsiteX1014" fmla="*/ 2466975 w 8802688"/>
                <a:gd name="connsiteY1014" fmla="*/ 4148138 h 6677025"/>
                <a:gd name="connsiteX1015" fmla="*/ 2452688 w 8802688"/>
                <a:gd name="connsiteY1015" fmla="*/ 4117975 h 6677025"/>
                <a:gd name="connsiteX1016" fmla="*/ 2439988 w 8802688"/>
                <a:gd name="connsiteY1016" fmla="*/ 4084638 h 6677025"/>
                <a:gd name="connsiteX1017" fmla="*/ 2428875 w 8802688"/>
                <a:gd name="connsiteY1017" fmla="*/ 4049713 h 6677025"/>
                <a:gd name="connsiteX1018" fmla="*/ 2419350 w 8802688"/>
                <a:gd name="connsiteY1018" fmla="*/ 4016375 h 6677025"/>
                <a:gd name="connsiteX1019" fmla="*/ 2416175 w 8802688"/>
                <a:gd name="connsiteY1019" fmla="*/ 3981450 h 6677025"/>
                <a:gd name="connsiteX1020" fmla="*/ 2416175 w 8802688"/>
                <a:gd name="connsiteY1020" fmla="*/ 3948113 h 6677025"/>
                <a:gd name="connsiteX1021" fmla="*/ 2419350 w 8802688"/>
                <a:gd name="connsiteY1021" fmla="*/ 3916363 h 6677025"/>
                <a:gd name="connsiteX1022" fmla="*/ 2425700 w 8802688"/>
                <a:gd name="connsiteY1022" fmla="*/ 3900488 h 6677025"/>
                <a:gd name="connsiteX1023" fmla="*/ 2432050 w 8802688"/>
                <a:gd name="connsiteY1023" fmla="*/ 3886200 h 6677025"/>
                <a:gd name="connsiteX1024" fmla="*/ 2446338 w 8802688"/>
                <a:gd name="connsiteY1024" fmla="*/ 3829050 h 6677025"/>
                <a:gd name="connsiteX1025" fmla="*/ 2463800 w 8802688"/>
                <a:gd name="connsiteY1025" fmla="*/ 3778250 h 6677025"/>
                <a:gd name="connsiteX1026" fmla="*/ 2484438 w 8802688"/>
                <a:gd name="connsiteY1026" fmla="*/ 3730625 h 6677025"/>
                <a:gd name="connsiteX1027" fmla="*/ 2508250 w 8802688"/>
                <a:gd name="connsiteY1027" fmla="*/ 3684588 h 6677025"/>
                <a:gd name="connsiteX1028" fmla="*/ 2535238 w 8802688"/>
                <a:gd name="connsiteY1028" fmla="*/ 3638550 h 6677025"/>
                <a:gd name="connsiteX1029" fmla="*/ 2559050 w 8802688"/>
                <a:gd name="connsiteY1029" fmla="*/ 3597275 h 6677025"/>
                <a:gd name="connsiteX1030" fmla="*/ 2616200 w 8802688"/>
                <a:gd name="connsiteY1030" fmla="*/ 3511550 h 6677025"/>
                <a:gd name="connsiteX1031" fmla="*/ 2667000 w 8802688"/>
                <a:gd name="connsiteY1031" fmla="*/ 3406775 h 6677025"/>
                <a:gd name="connsiteX1032" fmla="*/ 2705100 w 8802688"/>
                <a:gd name="connsiteY1032" fmla="*/ 3311525 h 6677025"/>
                <a:gd name="connsiteX1033" fmla="*/ 2735263 w 8802688"/>
                <a:gd name="connsiteY1033" fmla="*/ 3222625 h 6677025"/>
                <a:gd name="connsiteX1034" fmla="*/ 2763838 w 8802688"/>
                <a:gd name="connsiteY1034" fmla="*/ 3136900 h 6677025"/>
                <a:gd name="connsiteX1035" fmla="*/ 2722563 w 8802688"/>
                <a:gd name="connsiteY1035" fmla="*/ 3181350 h 6677025"/>
                <a:gd name="connsiteX1036" fmla="*/ 2681288 w 8802688"/>
                <a:gd name="connsiteY1036" fmla="*/ 3228975 h 6677025"/>
                <a:gd name="connsiteX1037" fmla="*/ 2598738 w 8802688"/>
                <a:gd name="connsiteY1037" fmla="*/ 3330575 h 6677025"/>
                <a:gd name="connsiteX1038" fmla="*/ 2514600 w 8802688"/>
                <a:gd name="connsiteY1038" fmla="*/ 3436938 h 6677025"/>
                <a:gd name="connsiteX1039" fmla="*/ 2432050 w 8802688"/>
                <a:gd name="connsiteY1039" fmla="*/ 3549650 h 6677025"/>
                <a:gd name="connsiteX1040" fmla="*/ 2374900 w 8802688"/>
                <a:gd name="connsiteY1040" fmla="*/ 3478213 h 6677025"/>
                <a:gd name="connsiteX1041" fmla="*/ 2324100 w 8802688"/>
                <a:gd name="connsiteY1041" fmla="*/ 3409950 h 6677025"/>
                <a:gd name="connsiteX1042" fmla="*/ 2276475 w 8802688"/>
                <a:gd name="connsiteY1042" fmla="*/ 3338513 h 6677025"/>
                <a:gd name="connsiteX1043" fmla="*/ 2228850 w 8802688"/>
                <a:gd name="connsiteY1043" fmla="*/ 3267075 h 6677025"/>
                <a:gd name="connsiteX1044" fmla="*/ 2143125 w 8802688"/>
                <a:gd name="connsiteY1044" fmla="*/ 3127375 h 6677025"/>
                <a:gd name="connsiteX1045" fmla="*/ 2060575 w 8802688"/>
                <a:gd name="connsiteY1045" fmla="*/ 2987675 h 6677025"/>
                <a:gd name="connsiteX1046" fmla="*/ 2047875 w 8802688"/>
                <a:gd name="connsiteY1046" fmla="*/ 2973388 h 6677025"/>
                <a:gd name="connsiteX1047" fmla="*/ 2039938 w 8802688"/>
                <a:gd name="connsiteY1047" fmla="*/ 2955925 h 6677025"/>
                <a:gd name="connsiteX1048" fmla="*/ 2030413 w 8802688"/>
                <a:gd name="connsiteY1048" fmla="*/ 2935288 h 6677025"/>
                <a:gd name="connsiteX1049" fmla="*/ 2027238 w 8802688"/>
                <a:gd name="connsiteY1049" fmla="*/ 2914650 h 6677025"/>
                <a:gd name="connsiteX1050" fmla="*/ 2020888 w 8802688"/>
                <a:gd name="connsiteY1050" fmla="*/ 2871788 h 6677025"/>
                <a:gd name="connsiteX1051" fmla="*/ 2020888 w 8802688"/>
                <a:gd name="connsiteY1051" fmla="*/ 2840038 h 6677025"/>
                <a:gd name="connsiteX1052" fmla="*/ 2063750 w 8802688"/>
                <a:gd name="connsiteY1052" fmla="*/ 2755900 h 6677025"/>
                <a:gd name="connsiteX1053" fmla="*/ 2101850 w 8802688"/>
                <a:gd name="connsiteY1053" fmla="*/ 2673350 h 6677025"/>
                <a:gd name="connsiteX1054" fmla="*/ 2176463 w 8802688"/>
                <a:gd name="connsiteY1054" fmla="*/ 2506663 h 6677025"/>
                <a:gd name="connsiteX1055" fmla="*/ 2214563 w 8802688"/>
                <a:gd name="connsiteY1055" fmla="*/ 2428875 h 6677025"/>
                <a:gd name="connsiteX1056" fmla="*/ 2255838 w 8802688"/>
                <a:gd name="connsiteY1056" fmla="*/ 2352675 h 6677025"/>
                <a:gd name="connsiteX1057" fmla="*/ 2303463 w 8802688"/>
                <a:gd name="connsiteY1057" fmla="*/ 2274888 h 6677025"/>
                <a:gd name="connsiteX1058" fmla="*/ 2330450 w 8802688"/>
                <a:gd name="connsiteY1058" fmla="*/ 2238375 h 6677025"/>
                <a:gd name="connsiteX1059" fmla="*/ 2357438 w 8802688"/>
                <a:gd name="connsiteY1059" fmla="*/ 2203450 h 6677025"/>
                <a:gd name="connsiteX1060" fmla="*/ 2482850 w 8802688"/>
                <a:gd name="connsiteY1060" fmla="*/ 2054225 h 6677025"/>
                <a:gd name="connsiteX1061" fmla="*/ 2613025 w 8802688"/>
                <a:gd name="connsiteY1061" fmla="*/ 1909763 h 6677025"/>
                <a:gd name="connsiteX1062" fmla="*/ 2743200 w 8802688"/>
                <a:gd name="connsiteY1062" fmla="*/ 1766888 h 6677025"/>
                <a:gd name="connsiteX1063" fmla="*/ 2874963 w 8802688"/>
                <a:gd name="connsiteY1063" fmla="*/ 1630363 h 6677025"/>
                <a:gd name="connsiteX1064" fmla="*/ 3138488 w 8802688"/>
                <a:gd name="connsiteY1064" fmla="*/ 1358900 h 6677025"/>
                <a:gd name="connsiteX1065" fmla="*/ 3267075 w 8802688"/>
                <a:gd name="connsiteY1065" fmla="*/ 1222376 h 6677025"/>
                <a:gd name="connsiteX1066" fmla="*/ 3394075 w 8802688"/>
                <a:gd name="connsiteY1066" fmla="*/ 1082675 h 6677025"/>
                <a:gd name="connsiteX1067" fmla="*/ 3430588 w 8802688"/>
                <a:gd name="connsiteY1067" fmla="*/ 1044576 h 6677025"/>
                <a:gd name="connsiteX1068" fmla="*/ 3468688 w 8802688"/>
                <a:gd name="connsiteY1068" fmla="*/ 1011238 h 6677025"/>
                <a:gd name="connsiteX1069" fmla="*/ 3508375 w 8802688"/>
                <a:gd name="connsiteY1069" fmla="*/ 984250 h 6677025"/>
                <a:gd name="connsiteX1070" fmla="*/ 3546475 w 8802688"/>
                <a:gd name="connsiteY1070" fmla="*/ 963613 h 6677025"/>
                <a:gd name="connsiteX1071" fmla="*/ 3587750 w 8802688"/>
                <a:gd name="connsiteY1071" fmla="*/ 946150 h 6677025"/>
                <a:gd name="connsiteX1072" fmla="*/ 3629025 w 8802688"/>
                <a:gd name="connsiteY1072" fmla="*/ 933450 h 6677025"/>
                <a:gd name="connsiteX1073" fmla="*/ 3671888 w 8802688"/>
                <a:gd name="connsiteY1073" fmla="*/ 922338 h 6677025"/>
                <a:gd name="connsiteX1074" fmla="*/ 3716338 w 8802688"/>
                <a:gd name="connsiteY1074" fmla="*/ 915988 h 6677025"/>
                <a:gd name="connsiteX1075" fmla="*/ 3802063 w 8802688"/>
                <a:gd name="connsiteY1075" fmla="*/ 904875 h 6677025"/>
                <a:gd name="connsiteX1076" fmla="*/ 3890963 w 8802688"/>
                <a:gd name="connsiteY1076" fmla="*/ 895350 h 6677025"/>
                <a:gd name="connsiteX1077" fmla="*/ 3932238 w 8802688"/>
                <a:gd name="connsiteY1077" fmla="*/ 889000 h 6677025"/>
                <a:gd name="connsiteX1078" fmla="*/ 3976688 w 8802688"/>
                <a:gd name="connsiteY1078" fmla="*/ 881063 h 6677025"/>
                <a:gd name="connsiteX1079" fmla="*/ 4022725 w 8802688"/>
                <a:gd name="connsiteY1079" fmla="*/ 871538 h 6677025"/>
                <a:gd name="connsiteX1080" fmla="*/ 4064000 w 8802688"/>
                <a:gd name="connsiteY1080" fmla="*/ 860425 h 6677025"/>
                <a:gd name="connsiteX1081" fmla="*/ 4090988 w 8802688"/>
                <a:gd name="connsiteY1081" fmla="*/ 857250 h 6677025"/>
                <a:gd name="connsiteX1082" fmla="*/ 4117975 w 8802688"/>
                <a:gd name="connsiteY1082" fmla="*/ 854075 h 6677025"/>
                <a:gd name="connsiteX1083" fmla="*/ 4143375 w 8802688"/>
                <a:gd name="connsiteY1083" fmla="*/ 844550 h 6677025"/>
                <a:gd name="connsiteX1084" fmla="*/ 4170363 w 8802688"/>
                <a:gd name="connsiteY1084" fmla="*/ 836613 h 6677025"/>
                <a:gd name="connsiteX1085" fmla="*/ 4191000 w 8802688"/>
                <a:gd name="connsiteY1085" fmla="*/ 823913 h 6677025"/>
                <a:gd name="connsiteX1086" fmla="*/ 4214813 w 8802688"/>
                <a:gd name="connsiteY1086" fmla="*/ 812801 h 6677025"/>
                <a:gd name="connsiteX1087" fmla="*/ 4233863 w 8802688"/>
                <a:gd name="connsiteY1087" fmla="*/ 796926 h 6677025"/>
                <a:gd name="connsiteX1088" fmla="*/ 4248150 w 8802688"/>
                <a:gd name="connsiteY1088" fmla="*/ 785813 h 6677025"/>
                <a:gd name="connsiteX1089" fmla="*/ 3876675 w 8802688"/>
                <a:gd name="connsiteY1089" fmla="*/ 785813 h 6677025"/>
                <a:gd name="connsiteX1090" fmla="*/ 3906838 w 8802688"/>
                <a:gd name="connsiteY1090" fmla="*/ 728663 h 6677025"/>
                <a:gd name="connsiteX1091" fmla="*/ 3938588 w 8802688"/>
                <a:gd name="connsiteY1091" fmla="*/ 677863 h 6677025"/>
                <a:gd name="connsiteX1092" fmla="*/ 3971925 w 8802688"/>
                <a:gd name="connsiteY1092" fmla="*/ 630238 h 6677025"/>
                <a:gd name="connsiteX1093" fmla="*/ 4006850 w 8802688"/>
                <a:gd name="connsiteY1093" fmla="*/ 585788 h 6677025"/>
                <a:gd name="connsiteX1094" fmla="*/ 4046538 w 8802688"/>
                <a:gd name="connsiteY1094" fmla="*/ 544513 h 6677025"/>
                <a:gd name="connsiteX1095" fmla="*/ 4084638 w 8802688"/>
                <a:gd name="connsiteY1095" fmla="*/ 506413 h 6677025"/>
                <a:gd name="connsiteX1096" fmla="*/ 4125913 w 8802688"/>
                <a:gd name="connsiteY1096" fmla="*/ 466725 h 6677025"/>
                <a:gd name="connsiteX1097" fmla="*/ 4170363 w 8802688"/>
                <a:gd name="connsiteY1097" fmla="*/ 434975 h 6677025"/>
                <a:gd name="connsiteX1098" fmla="*/ 4211638 w 8802688"/>
                <a:gd name="connsiteY1098" fmla="*/ 401638 h 6677025"/>
                <a:gd name="connsiteX1099" fmla="*/ 4259263 w 8802688"/>
                <a:gd name="connsiteY1099" fmla="*/ 373063 h 6677025"/>
                <a:gd name="connsiteX1100" fmla="*/ 4303713 w 8802688"/>
                <a:gd name="connsiteY1100" fmla="*/ 342900 h 6677025"/>
                <a:gd name="connsiteX1101" fmla="*/ 4351338 w 8802688"/>
                <a:gd name="connsiteY1101" fmla="*/ 315913 h 6677025"/>
                <a:gd name="connsiteX1102" fmla="*/ 4446588 w 8802688"/>
                <a:gd name="connsiteY1102" fmla="*/ 268288 h 6677025"/>
                <a:gd name="connsiteX1103" fmla="*/ 4545013 w 8802688"/>
                <a:gd name="connsiteY1103" fmla="*/ 223838 h 6677025"/>
                <a:gd name="connsiteX1104" fmla="*/ 4654550 w 8802688"/>
                <a:gd name="connsiteY1104" fmla="*/ 193675 h 6677025"/>
                <a:gd name="connsiteX1105" fmla="*/ 4768850 w 8802688"/>
                <a:gd name="connsiteY1105" fmla="*/ 163513 h 6677025"/>
                <a:gd name="connsiteX1106" fmla="*/ 4991101 w 8802688"/>
                <a:gd name="connsiteY1106" fmla="*/ 98425 h 6677025"/>
                <a:gd name="connsiteX1107" fmla="*/ 5100638 w 8802688"/>
                <a:gd name="connsiteY1107" fmla="*/ 69850 h 6677025"/>
                <a:gd name="connsiteX1108" fmla="*/ 5213351 w 8802688"/>
                <a:gd name="connsiteY1108" fmla="*/ 39688 h 6677025"/>
                <a:gd name="connsiteX1109" fmla="*/ 5324476 w 8802688"/>
                <a:gd name="connsiteY1109" fmla="*/ 19050 h 667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</a:cxnLst>
              <a:rect l="l" t="t" r="r" b="b"/>
              <a:pathLst>
                <a:path w="8802688" h="6677025">
                  <a:moveTo>
                    <a:pt x="5546725" y="4819650"/>
                  </a:moveTo>
                  <a:lnTo>
                    <a:pt x="5573713" y="4926013"/>
                  </a:lnTo>
                  <a:lnTo>
                    <a:pt x="5603875" y="5024438"/>
                  </a:lnTo>
                  <a:lnTo>
                    <a:pt x="5630863" y="5122863"/>
                  </a:lnTo>
                  <a:lnTo>
                    <a:pt x="5657850" y="5229225"/>
                  </a:lnTo>
                  <a:lnTo>
                    <a:pt x="5668963" y="5313363"/>
                  </a:lnTo>
                  <a:lnTo>
                    <a:pt x="5681663" y="5399088"/>
                  </a:lnTo>
                  <a:lnTo>
                    <a:pt x="5686425" y="5484813"/>
                  </a:lnTo>
                  <a:lnTo>
                    <a:pt x="5689600" y="5572126"/>
                  </a:lnTo>
                  <a:lnTo>
                    <a:pt x="5695950" y="5749926"/>
                  </a:lnTo>
                  <a:lnTo>
                    <a:pt x="5695950" y="5940426"/>
                  </a:lnTo>
                  <a:lnTo>
                    <a:pt x="5692775" y="5957888"/>
                  </a:lnTo>
                  <a:lnTo>
                    <a:pt x="5689600" y="5978526"/>
                  </a:lnTo>
                  <a:lnTo>
                    <a:pt x="5681663" y="6002338"/>
                  </a:lnTo>
                  <a:lnTo>
                    <a:pt x="5672138" y="6029326"/>
                  </a:lnTo>
                  <a:lnTo>
                    <a:pt x="5659438" y="6053138"/>
                  </a:lnTo>
                  <a:lnTo>
                    <a:pt x="5648325" y="6070601"/>
                  </a:lnTo>
                  <a:lnTo>
                    <a:pt x="5634038" y="6086476"/>
                  </a:lnTo>
                  <a:lnTo>
                    <a:pt x="5627688" y="6088063"/>
                  </a:lnTo>
                  <a:lnTo>
                    <a:pt x="5621338" y="6088063"/>
                  </a:lnTo>
                  <a:lnTo>
                    <a:pt x="5526088" y="6100763"/>
                  </a:lnTo>
                  <a:lnTo>
                    <a:pt x="5430838" y="6107113"/>
                  </a:lnTo>
                  <a:lnTo>
                    <a:pt x="5338763" y="6107113"/>
                  </a:lnTo>
                  <a:lnTo>
                    <a:pt x="5249862" y="6103938"/>
                  </a:lnTo>
                  <a:lnTo>
                    <a:pt x="5068887" y="6094413"/>
                  </a:lnTo>
                  <a:lnTo>
                    <a:pt x="4973637" y="6091238"/>
                  </a:lnTo>
                  <a:lnTo>
                    <a:pt x="4878387" y="6088063"/>
                  </a:lnTo>
                  <a:lnTo>
                    <a:pt x="5045075" y="5780088"/>
                  </a:lnTo>
                  <a:lnTo>
                    <a:pt x="5213350" y="5467350"/>
                  </a:lnTo>
                  <a:lnTo>
                    <a:pt x="5380038" y="5149850"/>
                  </a:lnTo>
                  <a:close/>
                  <a:moveTo>
                    <a:pt x="576262" y="4632325"/>
                  </a:moveTo>
                  <a:lnTo>
                    <a:pt x="685799" y="4827588"/>
                  </a:lnTo>
                  <a:lnTo>
                    <a:pt x="796925" y="5030788"/>
                  </a:lnTo>
                  <a:lnTo>
                    <a:pt x="909637" y="5235575"/>
                  </a:lnTo>
                  <a:lnTo>
                    <a:pt x="1019175" y="5456238"/>
                  </a:lnTo>
                  <a:lnTo>
                    <a:pt x="1031875" y="5481638"/>
                  </a:lnTo>
                  <a:lnTo>
                    <a:pt x="1039812" y="5508626"/>
                  </a:lnTo>
                  <a:lnTo>
                    <a:pt x="1046162" y="5532438"/>
                  </a:lnTo>
                  <a:lnTo>
                    <a:pt x="1049337" y="5559426"/>
                  </a:lnTo>
                  <a:lnTo>
                    <a:pt x="1049337" y="5580063"/>
                  </a:lnTo>
                  <a:lnTo>
                    <a:pt x="1046162" y="5600701"/>
                  </a:lnTo>
                  <a:lnTo>
                    <a:pt x="1039812" y="5621338"/>
                  </a:lnTo>
                  <a:lnTo>
                    <a:pt x="1028699" y="5640388"/>
                  </a:lnTo>
                  <a:lnTo>
                    <a:pt x="1019175" y="5657851"/>
                  </a:lnTo>
                  <a:lnTo>
                    <a:pt x="1004887" y="5672138"/>
                  </a:lnTo>
                  <a:lnTo>
                    <a:pt x="987425" y="5684838"/>
                  </a:lnTo>
                  <a:lnTo>
                    <a:pt x="968375" y="5695951"/>
                  </a:lnTo>
                  <a:lnTo>
                    <a:pt x="947737" y="5705476"/>
                  </a:lnTo>
                  <a:lnTo>
                    <a:pt x="923925" y="5711826"/>
                  </a:lnTo>
                  <a:lnTo>
                    <a:pt x="896937" y="5713413"/>
                  </a:lnTo>
                  <a:lnTo>
                    <a:pt x="871537" y="5716588"/>
                  </a:lnTo>
                  <a:lnTo>
                    <a:pt x="844549" y="5716588"/>
                  </a:lnTo>
                  <a:lnTo>
                    <a:pt x="814387" y="5716588"/>
                  </a:lnTo>
                  <a:lnTo>
                    <a:pt x="787399" y="5713413"/>
                  </a:lnTo>
                  <a:lnTo>
                    <a:pt x="757237" y="5711826"/>
                  </a:lnTo>
                  <a:lnTo>
                    <a:pt x="728662" y="5702301"/>
                  </a:lnTo>
                  <a:lnTo>
                    <a:pt x="695325" y="5692776"/>
                  </a:lnTo>
                  <a:lnTo>
                    <a:pt x="636587" y="5668963"/>
                  </a:lnTo>
                  <a:lnTo>
                    <a:pt x="576262" y="5637213"/>
                  </a:lnTo>
                  <a:lnTo>
                    <a:pt x="520699" y="5600701"/>
                  </a:lnTo>
                  <a:lnTo>
                    <a:pt x="463549" y="5556251"/>
                  </a:lnTo>
                  <a:lnTo>
                    <a:pt x="406399" y="5508626"/>
                  </a:lnTo>
                  <a:lnTo>
                    <a:pt x="360362" y="5457826"/>
                  </a:lnTo>
                  <a:lnTo>
                    <a:pt x="312737" y="5405438"/>
                  </a:lnTo>
                  <a:lnTo>
                    <a:pt x="269875" y="5351463"/>
                  </a:lnTo>
                  <a:lnTo>
                    <a:pt x="234949" y="5294313"/>
                  </a:lnTo>
                  <a:lnTo>
                    <a:pt x="207962" y="5238750"/>
                  </a:lnTo>
                  <a:lnTo>
                    <a:pt x="184149" y="5184775"/>
                  </a:lnTo>
                  <a:lnTo>
                    <a:pt x="177799" y="5157788"/>
                  </a:lnTo>
                  <a:lnTo>
                    <a:pt x="173037" y="5130800"/>
                  </a:lnTo>
                  <a:lnTo>
                    <a:pt x="169862" y="5105400"/>
                  </a:lnTo>
                  <a:lnTo>
                    <a:pt x="166687" y="5081588"/>
                  </a:lnTo>
                  <a:lnTo>
                    <a:pt x="169862" y="5054600"/>
                  </a:lnTo>
                  <a:lnTo>
                    <a:pt x="173037" y="5024438"/>
                  </a:lnTo>
                  <a:lnTo>
                    <a:pt x="180975" y="4997450"/>
                  </a:lnTo>
                  <a:lnTo>
                    <a:pt x="190499" y="4973638"/>
                  </a:lnTo>
                  <a:lnTo>
                    <a:pt x="201612" y="4949825"/>
                  </a:lnTo>
                  <a:lnTo>
                    <a:pt x="214312" y="4929188"/>
                  </a:lnTo>
                  <a:lnTo>
                    <a:pt x="228599" y="4908550"/>
                  </a:lnTo>
                  <a:lnTo>
                    <a:pt x="241299" y="4894263"/>
                  </a:lnTo>
                  <a:lnTo>
                    <a:pt x="285749" y="4851400"/>
                  </a:lnTo>
                  <a:lnTo>
                    <a:pt x="330199" y="4816475"/>
                  </a:lnTo>
                  <a:lnTo>
                    <a:pt x="377825" y="4779963"/>
                  </a:lnTo>
                  <a:lnTo>
                    <a:pt x="422275" y="4748213"/>
                  </a:lnTo>
                  <a:lnTo>
                    <a:pt x="507999" y="4687888"/>
                  </a:lnTo>
                  <a:lnTo>
                    <a:pt x="544512" y="4662488"/>
                  </a:lnTo>
                  <a:close/>
                  <a:moveTo>
                    <a:pt x="6180138" y="3546475"/>
                  </a:moveTo>
                  <a:lnTo>
                    <a:pt x="6124576" y="3562350"/>
                  </a:lnTo>
                  <a:lnTo>
                    <a:pt x="6076951" y="3579813"/>
                  </a:lnTo>
                  <a:lnTo>
                    <a:pt x="6037263" y="3600450"/>
                  </a:lnTo>
                  <a:lnTo>
                    <a:pt x="6002338" y="3624263"/>
                  </a:lnTo>
                  <a:lnTo>
                    <a:pt x="5978526" y="3651250"/>
                  </a:lnTo>
                  <a:lnTo>
                    <a:pt x="5961063" y="3678238"/>
                  </a:lnTo>
                  <a:lnTo>
                    <a:pt x="5948363" y="3705225"/>
                  </a:lnTo>
                  <a:lnTo>
                    <a:pt x="5945188" y="3719513"/>
                  </a:lnTo>
                  <a:lnTo>
                    <a:pt x="5945188" y="3733800"/>
                  </a:lnTo>
                  <a:lnTo>
                    <a:pt x="5986463" y="3698875"/>
                  </a:lnTo>
                  <a:lnTo>
                    <a:pt x="6046788" y="3654425"/>
                  </a:lnTo>
                  <a:lnTo>
                    <a:pt x="6115051" y="3600450"/>
                  </a:lnTo>
                  <a:lnTo>
                    <a:pt x="6148388" y="3573463"/>
                  </a:lnTo>
                  <a:close/>
                  <a:moveTo>
                    <a:pt x="279400" y="2203450"/>
                  </a:moveTo>
                  <a:lnTo>
                    <a:pt x="354013" y="2203450"/>
                  </a:lnTo>
                  <a:lnTo>
                    <a:pt x="327025" y="2274888"/>
                  </a:lnTo>
                  <a:lnTo>
                    <a:pt x="303213" y="2343150"/>
                  </a:lnTo>
                  <a:lnTo>
                    <a:pt x="261938" y="2482850"/>
                  </a:lnTo>
                  <a:lnTo>
                    <a:pt x="217488" y="2625726"/>
                  </a:lnTo>
                  <a:lnTo>
                    <a:pt x="193675" y="2693988"/>
                  </a:lnTo>
                  <a:lnTo>
                    <a:pt x="166688" y="2765425"/>
                  </a:lnTo>
                  <a:lnTo>
                    <a:pt x="169863" y="2792413"/>
                  </a:lnTo>
                  <a:lnTo>
                    <a:pt x="173038" y="2819400"/>
                  </a:lnTo>
                  <a:lnTo>
                    <a:pt x="180975" y="2844801"/>
                  </a:lnTo>
                  <a:lnTo>
                    <a:pt x="190500" y="2871788"/>
                  </a:lnTo>
                  <a:lnTo>
                    <a:pt x="201613" y="2895601"/>
                  </a:lnTo>
                  <a:lnTo>
                    <a:pt x="214313" y="2916238"/>
                  </a:lnTo>
                  <a:lnTo>
                    <a:pt x="228600" y="2935288"/>
                  </a:lnTo>
                  <a:lnTo>
                    <a:pt x="241300" y="2952751"/>
                  </a:lnTo>
                  <a:lnTo>
                    <a:pt x="242888" y="2959101"/>
                  </a:lnTo>
                  <a:lnTo>
                    <a:pt x="242888" y="2963863"/>
                  </a:lnTo>
                  <a:lnTo>
                    <a:pt x="255588" y="2973388"/>
                  </a:lnTo>
                  <a:lnTo>
                    <a:pt x="266700" y="2979738"/>
                  </a:lnTo>
                  <a:lnTo>
                    <a:pt x="288925" y="2984501"/>
                  </a:lnTo>
                  <a:lnTo>
                    <a:pt x="336550" y="2987676"/>
                  </a:lnTo>
                  <a:lnTo>
                    <a:pt x="388938" y="2987676"/>
                  </a:lnTo>
                  <a:lnTo>
                    <a:pt x="404813" y="2987676"/>
                  </a:lnTo>
                  <a:lnTo>
                    <a:pt x="425450" y="2982913"/>
                  </a:lnTo>
                  <a:lnTo>
                    <a:pt x="469900" y="2963863"/>
                  </a:lnTo>
                  <a:lnTo>
                    <a:pt x="520700" y="2940051"/>
                  </a:lnTo>
                  <a:lnTo>
                    <a:pt x="576263" y="2914651"/>
                  </a:lnTo>
                  <a:lnTo>
                    <a:pt x="573088" y="2946401"/>
                  </a:lnTo>
                  <a:lnTo>
                    <a:pt x="568325" y="2979738"/>
                  </a:lnTo>
                  <a:lnTo>
                    <a:pt x="558801" y="3008313"/>
                  </a:lnTo>
                  <a:lnTo>
                    <a:pt x="544513" y="3038476"/>
                  </a:lnTo>
                  <a:lnTo>
                    <a:pt x="528638" y="3062288"/>
                  </a:lnTo>
                  <a:lnTo>
                    <a:pt x="508000" y="3086101"/>
                  </a:lnTo>
                  <a:lnTo>
                    <a:pt x="487363" y="3106738"/>
                  </a:lnTo>
                  <a:lnTo>
                    <a:pt x="463550" y="3124201"/>
                  </a:lnTo>
                  <a:lnTo>
                    <a:pt x="439738" y="3136901"/>
                  </a:lnTo>
                  <a:lnTo>
                    <a:pt x="412750" y="3148013"/>
                  </a:lnTo>
                  <a:lnTo>
                    <a:pt x="382588" y="3157538"/>
                  </a:lnTo>
                  <a:lnTo>
                    <a:pt x="357188" y="3160713"/>
                  </a:lnTo>
                  <a:lnTo>
                    <a:pt x="327025" y="3160713"/>
                  </a:lnTo>
                  <a:lnTo>
                    <a:pt x="296863" y="3157538"/>
                  </a:lnTo>
                  <a:lnTo>
                    <a:pt x="269875" y="3148013"/>
                  </a:lnTo>
                  <a:lnTo>
                    <a:pt x="241300" y="3136901"/>
                  </a:lnTo>
                  <a:lnTo>
                    <a:pt x="228600" y="3130551"/>
                  </a:lnTo>
                  <a:lnTo>
                    <a:pt x="214313" y="3119438"/>
                  </a:lnTo>
                  <a:lnTo>
                    <a:pt x="187325" y="3092451"/>
                  </a:lnTo>
                  <a:lnTo>
                    <a:pt x="160338" y="3055938"/>
                  </a:lnTo>
                  <a:lnTo>
                    <a:pt x="133350" y="3017838"/>
                  </a:lnTo>
                  <a:lnTo>
                    <a:pt x="109538" y="2970213"/>
                  </a:lnTo>
                  <a:lnTo>
                    <a:pt x="85725" y="2922588"/>
                  </a:lnTo>
                  <a:lnTo>
                    <a:pt x="65088" y="2868613"/>
                  </a:lnTo>
                  <a:lnTo>
                    <a:pt x="47625" y="2816225"/>
                  </a:lnTo>
                  <a:lnTo>
                    <a:pt x="30163" y="2762250"/>
                  </a:lnTo>
                  <a:lnTo>
                    <a:pt x="17463" y="2708275"/>
                  </a:lnTo>
                  <a:lnTo>
                    <a:pt x="9525" y="2655888"/>
                  </a:lnTo>
                  <a:lnTo>
                    <a:pt x="3175" y="2608263"/>
                  </a:lnTo>
                  <a:lnTo>
                    <a:pt x="0" y="2563813"/>
                  </a:lnTo>
                  <a:lnTo>
                    <a:pt x="0" y="2524125"/>
                  </a:lnTo>
                  <a:lnTo>
                    <a:pt x="9525" y="2492375"/>
                  </a:lnTo>
                  <a:lnTo>
                    <a:pt x="11113" y="2476500"/>
                  </a:lnTo>
                  <a:lnTo>
                    <a:pt x="17463" y="2465388"/>
                  </a:lnTo>
                  <a:lnTo>
                    <a:pt x="47625" y="2425700"/>
                  </a:lnTo>
                  <a:lnTo>
                    <a:pt x="79375" y="2387600"/>
                  </a:lnTo>
                  <a:lnTo>
                    <a:pt x="112713" y="2352675"/>
                  </a:lnTo>
                  <a:lnTo>
                    <a:pt x="149225" y="2322513"/>
                  </a:lnTo>
                  <a:lnTo>
                    <a:pt x="217488" y="2260600"/>
                  </a:lnTo>
                  <a:close/>
                  <a:moveTo>
                    <a:pt x="5886450" y="2019300"/>
                  </a:moveTo>
                  <a:lnTo>
                    <a:pt x="5907087" y="2022475"/>
                  </a:lnTo>
                  <a:lnTo>
                    <a:pt x="5930900" y="2028825"/>
                  </a:lnTo>
                  <a:lnTo>
                    <a:pt x="5957888" y="2036763"/>
                  </a:lnTo>
                  <a:lnTo>
                    <a:pt x="5984875" y="2049463"/>
                  </a:lnTo>
                  <a:lnTo>
                    <a:pt x="6010275" y="2060575"/>
                  </a:lnTo>
                  <a:lnTo>
                    <a:pt x="6034088" y="2078038"/>
                  </a:lnTo>
                  <a:lnTo>
                    <a:pt x="6057900" y="2093913"/>
                  </a:lnTo>
                  <a:lnTo>
                    <a:pt x="5951538" y="2170113"/>
                  </a:lnTo>
                  <a:lnTo>
                    <a:pt x="5897562" y="2209800"/>
                  </a:lnTo>
                  <a:lnTo>
                    <a:pt x="5838825" y="2244725"/>
                  </a:lnTo>
                  <a:lnTo>
                    <a:pt x="5811837" y="2216150"/>
                  </a:lnTo>
                  <a:lnTo>
                    <a:pt x="5788025" y="2182813"/>
                  </a:lnTo>
                  <a:lnTo>
                    <a:pt x="5775325" y="2165350"/>
                  </a:lnTo>
                  <a:lnTo>
                    <a:pt x="5770562" y="2146300"/>
                  </a:lnTo>
                  <a:lnTo>
                    <a:pt x="5764212" y="2132013"/>
                  </a:lnTo>
                  <a:lnTo>
                    <a:pt x="5764212" y="2117725"/>
                  </a:lnTo>
                  <a:lnTo>
                    <a:pt x="5770562" y="2101850"/>
                  </a:lnTo>
                  <a:lnTo>
                    <a:pt x="5778500" y="2087563"/>
                  </a:lnTo>
                  <a:lnTo>
                    <a:pt x="5791200" y="2073275"/>
                  </a:lnTo>
                  <a:lnTo>
                    <a:pt x="5805487" y="2057400"/>
                  </a:lnTo>
                  <a:lnTo>
                    <a:pt x="5821362" y="2046288"/>
                  </a:lnTo>
                  <a:lnTo>
                    <a:pt x="5838825" y="2033588"/>
                  </a:lnTo>
                  <a:lnTo>
                    <a:pt x="5853112" y="2025650"/>
                  </a:lnTo>
                  <a:lnTo>
                    <a:pt x="5870575" y="2022475"/>
                  </a:lnTo>
                  <a:close/>
                  <a:moveTo>
                    <a:pt x="6169026" y="1685925"/>
                  </a:moveTo>
                  <a:lnTo>
                    <a:pt x="6076951" y="1712913"/>
                  </a:lnTo>
                  <a:lnTo>
                    <a:pt x="5984875" y="1739900"/>
                  </a:lnTo>
                  <a:lnTo>
                    <a:pt x="5938838" y="1757363"/>
                  </a:lnTo>
                  <a:lnTo>
                    <a:pt x="5894388" y="1774825"/>
                  </a:lnTo>
                  <a:lnTo>
                    <a:pt x="5849938" y="1798638"/>
                  </a:lnTo>
                  <a:lnTo>
                    <a:pt x="5805488" y="1828800"/>
                  </a:lnTo>
                  <a:lnTo>
                    <a:pt x="5764213" y="1862138"/>
                  </a:lnTo>
                  <a:lnTo>
                    <a:pt x="5722938" y="1897063"/>
                  </a:lnTo>
                  <a:lnTo>
                    <a:pt x="5683250" y="1933575"/>
                  </a:lnTo>
                  <a:lnTo>
                    <a:pt x="5648325" y="1971675"/>
                  </a:lnTo>
                  <a:lnTo>
                    <a:pt x="5576888" y="2052638"/>
                  </a:lnTo>
                  <a:lnTo>
                    <a:pt x="5502275" y="2128838"/>
                  </a:lnTo>
                  <a:lnTo>
                    <a:pt x="5522913" y="2122488"/>
                  </a:lnTo>
                  <a:lnTo>
                    <a:pt x="5543550" y="2117725"/>
                  </a:lnTo>
                  <a:lnTo>
                    <a:pt x="5586413" y="2098675"/>
                  </a:lnTo>
                  <a:lnTo>
                    <a:pt x="5607050" y="2093913"/>
                  </a:lnTo>
                  <a:lnTo>
                    <a:pt x="5624513" y="2087563"/>
                  </a:lnTo>
                  <a:lnTo>
                    <a:pt x="5641975" y="2087563"/>
                  </a:lnTo>
                  <a:lnTo>
                    <a:pt x="5657850" y="2093913"/>
                  </a:lnTo>
                  <a:lnTo>
                    <a:pt x="5832475" y="2357438"/>
                  </a:lnTo>
                  <a:lnTo>
                    <a:pt x="5975350" y="2265363"/>
                  </a:lnTo>
                  <a:lnTo>
                    <a:pt x="6115051" y="2170113"/>
                  </a:lnTo>
                  <a:lnTo>
                    <a:pt x="6264276" y="2078038"/>
                  </a:lnTo>
                  <a:lnTo>
                    <a:pt x="6340476" y="2030413"/>
                  </a:lnTo>
                  <a:lnTo>
                    <a:pt x="6424613" y="1982788"/>
                  </a:lnTo>
                  <a:lnTo>
                    <a:pt x="6400801" y="1981200"/>
                  </a:lnTo>
                  <a:lnTo>
                    <a:pt x="6364288" y="1971675"/>
                  </a:lnTo>
                  <a:lnTo>
                    <a:pt x="6323013" y="1958975"/>
                  </a:lnTo>
                  <a:lnTo>
                    <a:pt x="6302376" y="1947863"/>
                  </a:lnTo>
                  <a:lnTo>
                    <a:pt x="6281738" y="1935163"/>
                  </a:lnTo>
                  <a:lnTo>
                    <a:pt x="6261101" y="1917700"/>
                  </a:lnTo>
                  <a:lnTo>
                    <a:pt x="6240463" y="1900238"/>
                  </a:lnTo>
                  <a:lnTo>
                    <a:pt x="6221413" y="1876425"/>
                  </a:lnTo>
                  <a:lnTo>
                    <a:pt x="6203951" y="1849438"/>
                  </a:lnTo>
                  <a:lnTo>
                    <a:pt x="6192838" y="1817688"/>
                  </a:lnTo>
                  <a:lnTo>
                    <a:pt x="6180138" y="1778000"/>
                  </a:lnTo>
                  <a:lnTo>
                    <a:pt x="6170613" y="1736725"/>
                  </a:lnTo>
                  <a:close/>
                  <a:moveTo>
                    <a:pt x="8401050" y="1338262"/>
                  </a:moveTo>
                  <a:lnTo>
                    <a:pt x="8332788" y="1382712"/>
                  </a:lnTo>
                  <a:lnTo>
                    <a:pt x="8264525" y="1430337"/>
                  </a:lnTo>
                  <a:lnTo>
                    <a:pt x="8131175" y="1531937"/>
                  </a:lnTo>
                  <a:lnTo>
                    <a:pt x="8002588" y="1630363"/>
                  </a:lnTo>
                  <a:lnTo>
                    <a:pt x="7886700" y="1722438"/>
                  </a:lnTo>
                  <a:lnTo>
                    <a:pt x="7920038" y="1727200"/>
                  </a:lnTo>
                  <a:lnTo>
                    <a:pt x="7954963" y="1727200"/>
                  </a:lnTo>
                  <a:lnTo>
                    <a:pt x="7993063" y="1725613"/>
                  </a:lnTo>
                  <a:lnTo>
                    <a:pt x="8029575" y="1716088"/>
                  </a:lnTo>
                  <a:lnTo>
                    <a:pt x="8064500" y="1703388"/>
                  </a:lnTo>
                  <a:lnTo>
                    <a:pt x="8101013" y="1689100"/>
                  </a:lnTo>
                  <a:lnTo>
                    <a:pt x="8135938" y="1668463"/>
                  </a:lnTo>
                  <a:lnTo>
                    <a:pt x="8172450" y="1644650"/>
                  </a:lnTo>
                  <a:lnTo>
                    <a:pt x="8204200" y="1617662"/>
                  </a:lnTo>
                  <a:lnTo>
                    <a:pt x="8237538" y="1587500"/>
                  </a:lnTo>
                  <a:lnTo>
                    <a:pt x="8270875" y="1555750"/>
                  </a:lnTo>
                  <a:lnTo>
                    <a:pt x="8299450" y="1516062"/>
                  </a:lnTo>
                  <a:lnTo>
                    <a:pt x="8329613" y="1477963"/>
                  </a:lnTo>
                  <a:lnTo>
                    <a:pt x="8356600" y="1433512"/>
                  </a:lnTo>
                  <a:lnTo>
                    <a:pt x="8380413" y="1389062"/>
                  </a:lnTo>
                  <a:close/>
                  <a:moveTo>
                    <a:pt x="4067176" y="1181100"/>
                  </a:moveTo>
                  <a:lnTo>
                    <a:pt x="3979864" y="1184275"/>
                  </a:lnTo>
                  <a:lnTo>
                    <a:pt x="3900489" y="1192213"/>
                  </a:lnTo>
                  <a:lnTo>
                    <a:pt x="3860801" y="1201738"/>
                  </a:lnTo>
                  <a:lnTo>
                    <a:pt x="3825876" y="1211263"/>
                  </a:lnTo>
                  <a:lnTo>
                    <a:pt x="3790951" y="1219200"/>
                  </a:lnTo>
                  <a:lnTo>
                    <a:pt x="3757613" y="1231900"/>
                  </a:lnTo>
                  <a:lnTo>
                    <a:pt x="3724276" y="1246188"/>
                  </a:lnTo>
                  <a:lnTo>
                    <a:pt x="3695701" y="1260475"/>
                  </a:lnTo>
                  <a:lnTo>
                    <a:pt x="3665538" y="1279525"/>
                  </a:lnTo>
                  <a:lnTo>
                    <a:pt x="3635376" y="1296988"/>
                  </a:lnTo>
                  <a:lnTo>
                    <a:pt x="3608388" y="1317625"/>
                  </a:lnTo>
                  <a:lnTo>
                    <a:pt x="3581401" y="1341438"/>
                  </a:lnTo>
                  <a:lnTo>
                    <a:pt x="3557588" y="1365250"/>
                  </a:lnTo>
                  <a:lnTo>
                    <a:pt x="3533776" y="1392238"/>
                  </a:lnTo>
                  <a:lnTo>
                    <a:pt x="3509963" y="1419225"/>
                  </a:lnTo>
                  <a:lnTo>
                    <a:pt x="3489326" y="1450975"/>
                  </a:lnTo>
                  <a:lnTo>
                    <a:pt x="3468688" y="1481138"/>
                  </a:lnTo>
                  <a:lnTo>
                    <a:pt x="3448051" y="1516063"/>
                  </a:lnTo>
                  <a:lnTo>
                    <a:pt x="3413126" y="1590675"/>
                  </a:lnTo>
                  <a:lnTo>
                    <a:pt x="3379788" y="1671638"/>
                  </a:lnTo>
                  <a:lnTo>
                    <a:pt x="3349626" y="1763713"/>
                  </a:lnTo>
                  <a:lnTo>
                    <a:pt x="3325813" y="1865313"/>
                  </a:lnTo>
                  <a:lnTo>
                    <a:pt x="3302001" y="1971676"/>
                  </a:lnTo>
                  <a:lnTo>
                    <a:pt x="3281363" y="2090738"/>
                  </a:lnTo>
                  <a:lnTo>
                    <a:pt x="3368676" y="1944688"/>
                  </a:lnTo>
                  <a:lnTo>
                    <a:pt x="3451226" y="1787526"/>
                  </a:lnTo>
                  <a:lnTo>
                    <a:pt x="3533776" y="1624013"/>
                  </a:lnTo>
                  <a:lnTo>
                    <a:pt x="3617913" y="1454150"/>
                  </a:lnTo>
                  <a:lnTo>
                    <a:pt x="3652838" y="1454150"/>
                  </a:lnTo>
                  <a:lnTo>
                    <a:pt x="3656013" y="1495425"/>
                  </a:lnTo>
                  <a:lnTo>
                    <a:pt x="3659188" y="1531938"/>
                  </a:lnTo>
                  <a:lnTo>
                    <a:pt x="3673476" y="1600200"/>
                  </a:lnTo>
                  <a:lnTo>
                    <a:pt x="3686176" y="1658938"/>
                  </a:lnTo>
                  <a:lnTo>
                    <a:pt x="3689351" y="1689100"/>
                  </a:lnTo>
                  <a:lnTo>
                    <a:pt x="3692526" y="1716088"/>
                  </a:lnTo>
                  <a:lnTo>
                    <a:pt x="3713163" y="1662113"/>
                  </a:lnTo>
                  <a:lnTo>
                    <a:pt x="3736976" y="1609725"/>
                  </a:lnTo>
                  <a:lnTo>
                    <a:pt x="3757613" y="1562101"/>
                  </a:lnTo>
                  <a:lnTo>
                    <a:pt x="3784601" y="1514475"/>
                  </a:lnTo>
                  <a:lnTo>
                    <a:pt x="3811588" y="1471613"/>
                  </a:lnTo>
                  <a:lnTo>
                    <a:pt x="3840163" y="1430338"/>
                  </a:lnTo>
                  <a:lnTo>
                    <a:pt x="3870326" y="1392238"/>
                  </a:lnTo>
                  <a:lnTo>
                    <a:pt x="3906839" y="1355725"/>
                  </a:lnTo>
                  <a:lnTo>
                    <a:pt x="3941764" y="1327150"/>
                  </a:lnTo>
                  <a:lnTo>
                    <a:pt x="3979864" y="1296988"/>
                  </a:lnTo>
                  <a:lnTo>
                    <a:pt x="4022726" y="1273175"/>
                  </a:lnTo>
                  <a:lnTo>
                    <a:pt x="4067176" y="1249363"/>
                  </a:lnTo>
                  <a:lnTo>
                    <a:pt x="4117976" y="1231900"/>
                  </a:lnTo>
                  <a:lnTo>
                    <a:pt x="4167189" y="1216025"/>
                  </a:lnTo>
                  <a:lnTo>
                    <a:pt x="4224339" y="1201738"/>
                  </a:lnTo>
                  <a:lnTo>
                    <a:pt x="4286251" y="1195388"/>
                  </a:lnTo>
                  <a:lnTo>
                    <a:pt x="4170364" y="1184275"/>
                  </a:lnTo>
                  <a:lnTo>
                    <a:pt x="4117976" y="1181100"/>
                  </a:lnTo>
                  <a:close/>
                  <a:moveTo>
                    <a:pt x="5586413" y="1166812"/>
                  </a:moveTo>
                  <a:lnTo>
                    <a:pt x="5481638" y="1204912"/>
                  </a:lnTo>
                  <a:lnTo>
                    <a:pt x="5437188" y="1225550"/>
                  </a:lnTo>
                  <a:lnTo>
                    <a:pt x="5399088" y="1243012"/>
                  </a:lnTo>
                  <a:lnTo>
                    <a:pt x="5365751" y="1260475"/>
                  </a:lnTo>
                  <a:lnTo>
                    <a:pt x="5335588" y="1282700"/>
                  </a:lnTo>
                  <a:lnTo>
                    <a:pt x="5308601" y="1300162"/>
                  </a:lnTo>
                  <a:lnTo>
                    <a:pt x="5287963" y="1320800"/>
                  </a:lnTo>
                  <a:lnTo>
                    <a:pt x="5270501" y="1341437"/>
                  </a:lnTo>
                  <a:lnTo>
                    <a:pt x="5259388" y="1362075"/>
                  </a:lnTo>
                  <a:lnTo>
                    <a:pt x="5246688" y="1385887"/>
                  </a:lnTo>
                  <a:lnTo>
                    <a:pt x="5240338" y="1409700"/>
                  </a:lnTo>
                  <a:lnTo>
                    <a:pt x="5237163" y="1436687"/>
                  </a:lnTo>
                  <a:lnTo>
                    <a:pt x="5237163" y="1463675"/>
                  </a:lnTo>
                  <a:lnTo>
                    <a:pt x="5240338" y="1492250"/>
                  </a:lnTo>
                  <a:lnTo>
                    <a:pt x="5246688" y="1525587"/>
                  </a:lnTo>
                  <a:lnTo>
                    <a:pt x="5287963" y="1484312"/>
                  </a:lnTo>
                  <a:lnTo>
                    <a:pt x="5330826" y="1439862"/>
                  </a:lnTo>
                  <a:lnTo>
                    <a:pt x="5416551" y="1347787"/>
                  </a:lnTo>
                  <a:lnTo>
                    <a:pt x="5499101" y="1252537"/>
                  </a:lnTo>
                  <a:lnTo>
                    <a:pt x="5540376" y="1208087"/>
                  </a:lnTo>
                  <a:close/>
                  <a:moveTo>
                    <a:pt x="5434013" y="0"/>
                  </a:moveTo>
                  <a:lnTo>
                    <a:pt x="5519738" y="3175"/>
                  </a:lnTo>
                  <a:lnTo>
                    <a:pt x="5610226" y="12700"/>
                  </a:lnTo>
                  <a:lnTo>
                    <a:pt x="5699126" y="30163"/>
                  </a:lnTo>
                  <a:lnTo>
                    <a:pt x="5788026" y="50800"/>
                  </a:lnTo>
                  <a:lnTo>
                    <a:pt x="5876926" y="77788"/>
                  </a:lnTo>
                  <a:lnTo>
                    <a:pt x="5965826" y="111125"/>
                  </a:lnTo>
                  <a:lnTo>
                    <a:pt x="6054726" y="146050"/>
                  </a:lnTo>
                  <a:lnTo>
                    <a:pt x="6142038" y="187325"/>
                  </a:lnTo>
                  <a:lnTo>
                    <a:pt x="6237288" y="258763"/>
                  </a:lnTo>
                  <a:lnTo>
                    <a:pt x="6329363" y="333375"/>
                  </a:lnTo>
                  <a:lnTo>
                    <a:pt x="6418263" y="407988"/>
                  </a:lnTo>
                  <a:lnTo>
                    <a:pt x="6507163" y="485775"/>
                  </a:lnTo>
                  <a:lnTo>
                    <a:pt x="6677026" y="639763"/>
                  </a:lnTo>
                  <a:lnTo>
                    <a:pt x="6762751" y="714375"/>
                  </a:lnTo>
                  <a:lnTo>
                    <a:pt x="6846888" y="785813"/>
                  </a:lnTo>
                  <a:lnTo>
                    <a:pt x="6846888" y="796926"/>
                  </a:lnTo>
                  <a:lnTo>
                    <a:pt x="6851651" y="812801"/>
                  </a:lnTo>
                  <a:lnTo>
                    <a:pt x="6858001" y="823913"/>
                  </a:lnTo>
                  <a:lnTo>
                    <a:pt x="6867526" y="836613"/>
                  </a:lnTo>
                  <a:lnTo>
                    <a:pt x="6878638" y="844550"/>
                  </a:lnTo>
                  <a:lnTo>
                    <a:pt x="6891338" y="854075"/>
                  </a:lnTo>
                  <a:lnTo>
                    <a:pt x="6905626" y="857250"/>
                  </a:lnTo>
                  <a:lnTo>
                    <a:pt x="6919913" y="860425"/>
                  </a:lnTo>
                  <a:lnTo>
                    <a:pt x="6973888" y="868363"/>
                  </a:lnTo>
                  <a:lnTo>
                    <a:pt x="7024688" y="884238"/>
                  </a:lnTo>
                  <a:lnTo>
                    <a:pt x="7072313" y="901700"/>
                  </a:lnTo>
                  <a:lnTo>
                    <a:pt x="7116763" y="925513"/>
                  </a:lnTo>
                  <a:lnTo>
                    <a:pt x="7158038" y="952500"/>
                  </a:lnTo>
                  <a:lnTo>
                    <a:pt x="7199313" y="981075"/>
                  </a:lnTo>
                  <a:lnTo>
                    <a:pt x="7235826" y="1014413"/>
                  </a:lnTo>
                  <a:lnTo>
                    <a:pt x="7270751" y="1049338"/>
                  </a:lnTo>
                  <a:lnTo>
                    <a:pt x="7307263" y="1089025"/>
                  </a:lnTo>
                  <a:lnTo>
                    <a:pt x="7337426" y="1127125"/>
                  </a:lnTo>
                  <a:lnTo>
                    <a:pt x="7399338" y="1211263"/>
                  </a:lnTo>
                  <a:lnTo>
                    <a:pt x="7454901" y="1296988"/>
                  </a:lnTo>
                  <a:lnTo>
                    <a:pt x="7512051" y="1382713"/>
                  </a:lnTo>
                  <a:lnTo>
                    <a:pt x="7069138" y="1492250"/>
                  </a:lnTo>
                  <a:lnTo>
                    <a:pt x="7083426" y="1573213"/>
                  </a:lnTo>
                  <a:lnTo>
                    <a:pt x="7092951" y="1611313"/>
                  </a:lnTo>
                  <a:lnTo>
                    <a:pt x="7104063" y="1647826"/>
                  </a:lnTo>
                  <a:lnTo>
                    <a:pt x="7116763" y="1677988"/>
                  </a:lnTo>
                  <a:lnTo>
                    <a:pt x="7131051" y="1706563"/>
                  </a:lnTo>
                  <a:lnTo>
                    <a:pt x="7150101" y="1733550"/>
                  </a:lnTo>
                  <a:lnTo>
                    <a:pt x="7170738" y="1754188"/>
                  </a:lnTo>
                  <a:lnTo>
                    <a:pt x="7191376" y="1774825"/>
                  </a:lnTo>
                  <a:lnTo>
                    <a:pt x="7218363" y="1790700"/>
                  </a:lnTo>
                  <a:lnTo>
                    <a:pt x="7243763" y="1801813"/>
                  </a:lnTo>
                  <a:lnTo>
                    <a:pt x="7277101" y="1811338"/>
                  </a:lnTo>
                  <a:lnTo>
                    <a:pt x="7310438" y="1814513"/>
                  </a:lnTo>
                  <a:lnTo>
                    <a:pt x="7348538" y="1811338"/>
                  </a:lnTo>
                  <a:lnTo>
                    <a:pt x="7392988" y="1804988"/>
                  </a:lnTo>
                  <a:lnTo>
                    <a:pt x="7437438" y="1793875"/>
                  </a:lnTo>
                  <a:lnTo>
                    <a:pt x="7550151" y="1906588"/>
                  </a:lnTo>
                  <a:lnTo>
                    <a:pt x="7362826" y="1941513"/>
                  </a:lnTo>
                  <a:lnTo>
                    <a:pt x="7221538" y="1974850"/>
                  </a:lnTo>
                  <a:lnTo>
                    <a:pt x="7164388" y="1992313"/>
                  </a:lnTo>
                  <a:lnTo>
                    <a:pt x="7116763" y="2006600"/>
                  </a:lnTo>
                  <a:lnTo>
                    <a:pt x="7075488" y="2025650"/>
                  </a:lnTo>
                  <a:lnTo>
                    <a:pt x="7038976" y="2046288"/>
                  </a:lnTo>
                  <a:lnTo>
                    <a:pt x="7011988" y="2066925"/>
                  </a:lnTo>
                  <a:lnTo>
                    <a:pt x="6988176" y="2093913"/>
                  </a:lnTo>
                  <a:lnTo>
                    <a:pt x="6970713" y="2122488"/>
                  </a:lnTo>
                  <a:lnTo>
                    <a:pt x="6956426" y="2159000"/>
                  </a:lnTo>
                  <a:lnTo>
                    <a:pt x="6943726" y="2197100"/>
                  </a:lnTo>
                  <a:lnTo>
                    <a:pt x="6935788" y="2241550"/>
                  </a:lnTo>
                  <a:lnTo>
                    <a:pt x="6926263" y="2295525"/>
                  </a:lnTo>
                  <a:lnTo>
                    <a:pt x="6919913" y="2355850"/>
                  </a:lnTo>
                  <a:lnTo>
                    <a:pt x="6946901" y="2298700"/>
                  </a:lnTo>
                  <a:lnTo>
                    <a:pt x="6973888" y="2244725"/>
                  </a:lnTo>
                  <a:lnTo>
                    <a:pt x="7004051" y="2200275"/>
                  </a:lnTo>
                  <a:lnTo>
                    <a:pt x="7015163" y="2182813"/>
                  </a:lnTo>
                  <a:lnTo>
                    <a:pt x="7031038" y="2168525"/>
                  </a:lnTo>
                  <a:lnTo>
                    <a:pt x="7081838" y="2117725"/>
                  </a:lnTo>
                  <a:lnTo>
                    <a:pt x="7127876" y="2073276"/>
                  </a:lnTo>
                  <a:lnTo>
                    <a:pt x="7181851" y="2030413"/>
                  </a:lnTo>
                  <a:lnTo>
                    <a:pt x="7253288" y="1981200"/>
                  </a:lnTo>
                  <a:lnTo>
                    <a:pt x="7226301" y="2135188"/>
                  </a:lnTo>
                  <a:lnTo>
                    <a:pt x="7197726" y="2268538"/>
                  </a:lnTo>
                  <a:lnTo>
                    <a:pt x="7170738" y="2390775"/>
                  </a:lnTo>
                  <a:lnTo>
                    <a:pt x="7140576" y="2503488"/>
                  </a:lnTo>
                  <a:lnTo>
                    <a:pt x="7178676" y="2503488"/>
                  </a:lnTo>
                  <a:lnTo>
                    <a:pt x="7235826" y="2414588"/>
                  </a:lnTo>
                  <a:lnTo>
                    <a:pt x="7289801" y="2316163"/>
                  </a:lnTo>
                  <a:lnTo>
                    <a:pt x="7345363" y="2217738"/>
                  </a:lnTo>
                  <a:lnTo>
                    <a:pt x="7402513" y="2128838"/>
                  </a:lnTo>
                  <a:lnTo>
                    <a:pt x="7405688" y="2117725"/>
                  </a:lnTo>
                  <a:lnTo>
                    <a:pt x="7413626" y="2108200"/>
                  </a:lnTo>
                  <a:lnTo>
                    <a:pt x="7426326" y="2098675"/>
                  </a:lnTo>
                  <a:lnTo>
                    <a:pt x="7443788" y="2093913"/>
                  </a:lnTo>
                  <a:lnTo>
                    <a:pt x="7478713" y="2076451"/>
                  </a:lnTo>
                  <a:lnTo>
                    <a:pt x="7497763" y="2066925"/>
                  </a:lnTo>
                  <a:lnTo>
                    <a:pt x="7512051" y="2054225"/>
                  </a:lnTo>
                  <a:lnTo>
                    <a:pt x="7539038" y="2084388"/>
                  </a:lnTo>
                  <a:lnTo>
                    <a:pt x="7553326" y="2098675"/>
                  </a:lnTo>
                  <a:lnTo>
                    <a:pt x="7562851" y="2114550"/>
                  </a:lnTo>
                  <a:lnTo>
                    <a:pt x="7573963" y="2135188"/>
                  </a:lnTo>
                  <a:lnTo>
                    <a:pt x="7580313" y="2155825"/>
                  </a:lnTo>
                  <a:lnTo>
                    <a:pt x="7586663" y="2176463"/>
                  </a:lnTo>
                  <a:lnTo>
                    <a:pt x="7586663" y="2203450"/>
                  </a:lnTo>
                  <a:lnTo>
                    <a:pt x="7586663" y="2262188"/>
                  </a:lnTo>
                  <a:lnTo>
                    <a:pt x="7580313" y="2322513"/>
                  </a:lnTo>
                  <a:lnTo>
                    <a:pt x="7569201" y="2452688"/>
                  </a:lnTo>
                  <a:lnTo>
                    <a:pt x="7556501" y="2587625"/>
                  </a:lnTo>
                  <a:lnTo>
                    <a:pt x="7550151" y="2659063"/>
                  </a:lnTo>
                  <a:lnTo>
                    <a:pt x="7550151" y="2727325"/>
                  </a:lnTo>
                  <a:lnTo>
                    <a:pt x="7589838" y="2613025"/>
                  </a:lnTo>
                  <a:lnTo>
                    <a:pt x="7624763" y="2503488"/>
                  </a:lnTo>
                  <a:lnTo>
                    <a:pt x="7654926" y="2390775"/>
                  </a:lnTo>
                  <a:lnTo>
                    <a:pt x="7666038" y="2333625"/>
                  </a:lnTo>
                  <a:lnTo>
                    <a:pt x="7675563" y="2278063"/>
                  </a:lnTo>
                  <a:lnTo>
                    <a:pt x="7681913" y="2224088"/>
                  </a:lnTo>
                  <a:lnTo>
                    <a:pt x="7688263" y="2168525"/>
                  </a:lnTo>
                  <a:lnTo>
                    <a:pt x="7689851" y="2111375"/>
                  </a:lnTo>
                  <a:lnTo>
                    <a:pt x="7689851" y="2054225"/>
                  </a:lnTo>
                  <a:lnTo>
                    <a:pt x="7688263" y="1998663"/>
                  </a:lnTo>
                  <a:lnTo>
                    <a:pt x="7681913" y="1941513"/>
                  </a:lnTo>
                  <a:lnTo>
                    <a:pt x="7672388" y="1885950"/>
                  </a:lnTo>
                  <a:lnTo>
                    <a:pt x="7661276" y="1831975"/>
                  </a:lnTo>
                  <a:lnTo>
                    <a:pt x="7654926" y="1811338"/>
                  </a:lnTo>
                  <a:lnTo>
                    <a:pt x="7651751" y="1790700"/>
                  </a:lnTo>
                  <a:lnTo>
                    <a:pt x="7651751" y="1773238"/>
                  </a:lnTo>
                  <a:lnTo>
                    <a:pt x="7651751" y="1754188"/>
                  </a:lnTo>
                  <a:lnTo>
                    <a:pt x="7654926" y="1736725"/>
                  </a:lnTo>
                  <a:lnTo>
                    <a:pt x="7661276" y="1719263"/>
                  </a:lnTo>
                  <a:lnTo>
                    <a:pt x="7675563" y="1689100"/>
                  </a:lnTo>
                  <a:lnTo>
                    <a:pt x="7696201" y="1665288"/>
                  </a:lnTo>
                  <a:lnTo>
                    <a:pt x="7720013" y="1641476"/>
                  </a:lnTo>
                  <a:lnTo>
                    <a:pt x="7743826" y="1620838"/>
                  </a:lnTo>
                  <a:lnTo>
                    <a:pt x="7773988" y="1606550"/>
                  </a:lnTo>
                  <a:lnTo>
                    <a:pt x="7805738" y="1590675"/>
                  </a:lnTo>
                  <a:lnTo>
                    <a:pt x="7839076" y="1576388"/>
                  </a:lnTo>
                  <a:lnTo>
                    <a:pt x="7904163" y="1538288"/>
                  </a:lnTo>
                  <a:lnTo>
                    <a:pt x="7967663" y="1495425"/>
                  </a:lnTo>
                  <a:lnTo>
                    <a:pt x="8026401" y="1447801"/>
                  </a:lnTo>
                  <a:lnTo>
                    <a:pt x="8085138" y="1398588"/>
                  </a:lnTo>
                  <a:lnTo>
                    <a:pt x="8142288" y="1344613"/>
                  </a:lnTo>
                  <a:lnTo>
                    <a:pt x="8255001" y="1235076"/>
                  </a:lnTo>
                  <a:lnTo>
                    <a:pt x="8275638" y="1208088"/>
                  </a:lnTo>
                  <a:lnTo>
                    <a:pt x="8296276" y="1187450"/>
                  </a:lnTo>
                  <a:lnTo>
                    <a:pt x="8318501" y="1168400"/>
                  </a:lnTo>
                  <a:lnTo>
                    <a:pt x="8339138" y="1154113"/>
                  </a:lnTo>
                  <a:lnTo>
                    <a:pt x="8359776" y="1144588"/>
                  </a:lnTo>
                  <a:lnTo>
                    <a:pt x="8377238" y="1139825"/>
                  </a:lnTo>
                  <a:lnTo>
                    <a:pt x="8397876" y="1139825"/>
                  </a:lnTo>
                  <a:lnTo>
                    <a:pt x="8415338" y="1139825"/>
                  </a:lnTo>
                  <a:lnTo>
                    <a:pt x="8435976" y="1144588"/>
                  </a:lnTo>
                  <a:lnTo>
                    <a:pt x="8455026" y="1154113"/>
                  </a:lnTo>
                  <a:lnTo>
                    <a:pt x="8472488" y="1166813"/>
                  </a:lnTo>
                  <a:lnTo>
                    <a:pt x="8489951" y="1181100"/>
                  </a:lnTo>
                  <a:lnTo>
                    <a:pt x="8504238" y="1198563"/>
                  </a:lnTo>
                  <a:lnTo>
                    <a:pt x="8523288" y="1219201"/>
                  </a:lnTo>
                  <a:lnTo>
                    <a:pt x="8537576" y="1243013"/>
                  </a:lnTo>
                  <a:lnTo>
                    <a:pt x="8551863" y="1270000"/>
                  </a:lnTo>
                  <a:lnTo>
                    <a:pt x="8605838" y="1403350"/>
                  </a:lnTo>
                  <a:lnTo>
                    <a:pt x="8659813" y="1531938"/>
                  </a:lnTo>
                  <a:lnTo>
                    <a:pt x="8680451" y="1593850"/>
                  </a:lnTo>
                  <a:lnTo>
                    <a:pt x="8704263" y="1658938"/>
                  </a:lnTo>
                  <a:lnTo>
                    <a:pt x="8721726" y="1725613"/>
                  </a:lnTo>
                  <a:lnTo>
                    <a:pt x="8737601" y="1793875"/>
                  </a:lnTo>
                  <a:lnTo>
                    <a:pt x="8763001" y="1974850"/>
                  </a:lnTo>
                  <a:lnTo>
                    <a:pt x="8785226" y="2149475"/>
                  </a:lnTo>
                  <a:lnTo>
                    <a:pt x="8789988" y="2238375"/>
                  </a:lnTo>
                  <a:lnTo>
                    <a:pt x="8796338" y="2325688"/>
                  </a:lnTo>
                  <a:lnTo>
                    <a:pt x="8802688" y="2411413"/>
                  </a:lnTo>
                  <a:lnTo>
                    <a:pt x="8802688" y="2497138"/>
                  </a:lnTo>
                  <a:lnTo>
                    <a:pt x="8802688" y="2584450"/>
                  </a:lnTo>
                  <a:lnTo>
                    <a:pt x="8796338" y="2670175"/>
                  </a:lnTo>
                  <a:lnTo>
                    <a:pt x="8789988" y="2752725"/>
                  </a:lnTo>
                  <a:lnTo>
                    <a:pt x="8778876" y="2840038"/>
                  </a:lnTo>
                  <a:lnTo>
                    <a:pt x="8763001" y="2922588"/>
                  </a:lnTo>
                  <a:lnTo>
                    <a:pt x="8748713" y="3006725"/>
                  </a:lnTo>
                  <a:lnTo>
                    <a:pt x="8724901" y="3092450"/>
                  </a:lnTo>
                  <a:lnTo>
                    <a:pt x="8701088" y="3175000"/>
                  </a:lnTo>
                  <a:lnTo>
                    <a:pt x="8670926" y="3249613"/>
                  </a:lnTo>
                  <a:lnTo>
                    <a:pt x="8642351" y="3321050"/>
                  </a:lnTo>
                  <a:lnTo>
                    <a:pt x="8609013" y="3389313"/>
                  </a:lnTo>
                  <a:lnTo>
                    <a:pt x="8575676" y="3451225"/>
                  </a:lnTo>
                  <a:lnTo>
                    <a:pt x="8543926" y="3514725"/>
                  </a:lnTo>
                  <a:lnTo>
                    <a:pt x="8507413" y="3570288"/>
                  </a:lnTo>
                  <a:lnTo>
                    <a:pt x="8469313" y="3621088"/>
                  </a:lnTo>
                  <a:lnTo>
                    <a:pt x="8431213" y="3671888"/>
                  </a:lnTo>
                  <a:lnTo>
                    <a:pt x="8391526" y="3719513"/>
                  </a:lnTo>
                  <a:lnTo>
                    <a:pt x="8350251" y="3760788"/>
                  </a:lnTo>
                  <a:lnTo>
                    <a:pt x="8305801" y="3802063"/>
                  </a:lnTo>
                  <a:lnTo>
                    <a:pt x="8261351" y="3838575"/>
                  </a:lnTo>
                  <a:lnTo>
                    <a:pt x="8216901" y="3870325"/>
                  </a:lnTo>
                  <a:lnTo>
                    <a:pt x="8172451" y="3903663"/>
                  </a:lnTo>
                  <a:lnTo>
                    <a:pt x="8124826" y="3930650"/>
                  </a:lnTo>
                  <a:lnTo>
                    <a:pt x="8074026" y="3954463"/>
                  </a:lnTo>
                  <a:lnTo>
                    <a:pt x="8023226" y="3978275"/>
                  </a:lnTo>
                  <a:lnTo>
                    <a:pt x="7972426" y="3995738"/>
                  </a:lnTo>
                  <a:lnTo>
                    <a:pt x="7920038" y="4013200"/>
                  </a:lnTo>
                  <a:lnTo>
                    <a:pt x="7866063" y="4029075"/>
                  </a:lnTo>
                  <a:lnTo>
                    <a:pt x="7812088" y="4040188"/>
                  </a:lnTo>
                  <a:lnTo>
                    <a:pt x="7756526" y="4049713"/>
                  </a:lnTo>
                  <a:lnTo>
                    <a:pt x="7699376" y="4057650"/>
                  </a:lnTo>
                  <a:lnTo>
                    <a:pt x="7640638" y="4064000"/>
                  </a:lnTo>
                  <a:lnTo>
                    <a:pt x="7583488" y="4067175"/>
                  </a:lnTo>
                  <a:lnTo>
                    <a:pt x="7521576" y="4067175"/>
                  </a:lnTo>
                  <a:lnTo>
                    <a:pt x="7461251" y="4067175"/>
                  </a:lnTo>
                  <a:lnTo>
                    <a:pt x="7399338" y="4064000"/>
                  </a:lnTo>
                  <a:lnTo>
                    <a:pt x="7270751" y="4052888"/>
                  </a:lnTo>
                  <a:lnTo>
                    <a:pt x="7140576" y="4033838"/>
                  </a:lnTo>
                  <a:lnTo>
                    <a:pt x="7018338" y="4016375"/>
                  </a:lnTo>
                  <a:lnTo>
                    <a:pt x="6896101" y="3992563"/>
                  </a:lnTo>
                  <a:lnTo>
                    <a:pt x="6780213" y="3965575"/>
                  </a:lnTo>
                  <a:lnTo>
                    <a:pt x="6664326" y="3937000"/>
                  </a:lnTo>
                  <a:lnTo>
                    <a:pt x="6438901" y="3870325"/>
                  </a:lnTo>
                  <a:lnTo>
                    <a:pt x="6326188" y="3841750"/>
                  </a:lnTo>
                  <a:lnTo>
                    <a:pt x="6216651" y="3811588"/>
                  </a:lnTo>
                  <a:lnTo>
                    <a:pt x="6186488" y="3951288"/>
                  </a:lnTo>
                  <a:lnTo>
                    <a:pt x="6162676" y="4094163"/>
                  </a:lnTo>
                  <a:lnTo>
                    <a:pt x="6153151" y="4171950"/>
                  </a:lnTo>
                  <a:lnTo>
                    <a:pt x="6148388" y="4244975"/>
                  </a:lnTo>
                  <a:lnTo>
                    <a:pt x="6142038" y="4325938"/>
                  </a:lnTo>
                  <a:lnTo>
                    <a:pt x="6142038" y="4408488"/>
                  </a:lnTo>
                  <a:lnTo>
                    <a:pt x="6142038" y="4438650"/>
                  </a:lnTo>
                  <a:lnTo>
                    <a:pt x="6148388" y="4468813"/>
                  </a:lnTo>
                  <a:lnTo>
                    <a:pt x="6156326" y="4500563"/>
                  </a:lnTo>
                  <a:lnTo>
                    <a:pt x="6169026" y="4530725"/>
                  </a:lnTo>
                  <a:lnTo>
                    <a:pt x="6183313" y="4554538"/>
                  </a:lnTo>
                  <a:lnTo>
                    <a:pt x="6203951" y="4575175"/>
                  </a:lnTo>
                  <a:lnTo>
                    <a:pt x="6213476" y="4584700"/>
                  </a:lnTo>
                  <a:lnTo>
                    <a:pt x="6224588" y="4591050"/>
                  </a:lnTo>
                  <a:lnTo>
                    <a:pt x="6237288" y="4594225"/>
                  </a:lnTo>
                  <a:lnTo>
                    <a:pt x="6251576" y="4595813"/>
                  </a:lnTo>
                  <a:lnTo>
                    <a:pt x="6281738" y="4608513"/>
                  </a:lnTo>
                  <a:lnTo>
                    <a:pt x="6313488" y="4619625"/>
                  </a:lnTo>
                  <a:lnTo>
                    <a:pt x="6350001" y="4629150"/>
                  </a:lnTo>
                  <a:lnTo>
                    <a:pt x="6384926" y="4632325"/>
                  </a:lnTo>
                  <a:lnTo>
                    <a:pt x="6405563" y="4632325"/>
                  </a:lnTo>
                  <a:lnTo>
                    <a:pt x="6424613" y="4629150"/>
                  </a:lnTo>
                  <a:lnTo>
                    <a:pt x="6445251" y="4622800"/>
                  </a:lnTo>
                  <a:lnTo>
                    <a:pt x="6465888" y="4616450"/>
                  </a:lnTo>
                  <a:lnTo>
                    <a:pt x="6486526" y="4605338"/>
                  </a:lnTo>
                  <a:lnTo>
                    <a:pt x="6507163" y="4594225"/>
                  </a:lnTo>
                  <a:lnTo>
                    <a:pt x="6527801" y="4575175"/>
                  </a:lnTo>
                  <a:lnTo>
                    <a:pt x="6548438" y="4557713"/>
                  </a:lnTo>
                  <a:lnTo>
                    <a:pt x="6578601" y="4516438"/>
                  </a:lnTo>
                  <a:lnTo>
                    <a:pt x="6608763" y="4476750"/>
                  </a:lnTo>
                  <a:lnTo>
                    <a:pt x="6673851" y="4403725"/>
                  </a:lnTo>
                  <a:lnTo>
                    <a:pt x="6704013" y="4364038"/>
                  </a:lnTo>
                  <a:lnTo>
                    <a:pt x="6731001" y="4319588"/>
                  </a:lnTo>
                  <a:lnTo>
                    <a:pt x="6754813" y="4275138"/>
                  </a:lnTo>
                  <a:lnTo>
                    <a:pt x="6762751" y="4248150"/>
                  </a:lnTo>
                  <a:lnTo>
                    <a:pt x="6772276" y="4221163"/>
                  </a:lnTo>
                  <a:lnTo>
                    <a:pt x="6775451" y="4210050"/>
                  </a:lnTo>
                  <a:lnTo>
                    <a:pt x="6783388" y="4197350"/>
                  </a:lnTo>
                  <a:lnTo>
                    <a:pt x="6796088" y="4192588"/>
                  </a:lnTo>
                  <a:lnTo>
                    <a:pt x="6813551" y="4183063"/>
                  </a:lnTo>
                  <a:lnTo>
                    <a:pt x="6848476" y="4168775"/>
                  </a:lnTo>
                  <a:lnTo>
                    <a:pt x="6867526" y="4159250"/>
                  </a:lnTo>
                  <a:lnTo>
                    <a:pt x="6881813" y="4148138"/>
                  </a:lnTo>
                  <a:lnTo>
                    <a:pt x="6881813" y="4200525"/>
                  </a:lnTo>
                  <a:lnTo>
                    <a:pt x="6875463" y="4254500"/>
                  </a:lnTo>
                  <a:lnTo>
                    <a:pt x="6867526" y="4302125"/>
                  </a:lnTo>
                  <a:lnTo>
                    <a:pt x="6854826" y="4349750"/>
                  </a:lnTo>
                  <a:lnTo>
                    <a:pt x="6840538" y="4394200"/>
                  </a:lnTo>
                  <a:lnTo>
                    <a:pt x="6823076" y="4435475"/>
                  </a:lnTo>
                  <a:lnTo>
                    <a:pt x="6800851" y="4475163"/>
                  </a:lnTo>
                  <a:lnTo>
                    <a:pt x="6775451" y="4510088"/>
                  </a:lnTo>
                  <a:lnTo>
                    <a:pt x="6748463" y="4546600"/>
                  </a:lnTo>
                  <a:lnTo>
                    <a:pt x="6718301" y="4575175"/>
                  </a:lnTo>
                  <a:lnTo>
                    <a:pt x="6683376" y="4605338"/>
                  </a:lnTo>
                  <a:lnTo>
                    <a:pt x="6646863" y="4629150"/>
                  </a:lnTo>
                  <a:lnTo>
                    <a:pt x="6608763" y="4652963"/>
                  </a:lnTo>
                  <a:lnTo>
                    <a:pt x="6567488" y="4673600"/>
                  </a:lnTo>
                  <a:lnTo>
                    <a:pt x="6521451" y="4691063"/>
                  </a:lnTo>
                  <a:lnTo>
                    <a:pt x="6473826" y="4706938"/>
                  </a:lnTo>
                  <a:lnTo>
                    <a:pt x="6438901" y="4718050"/>
                  </a:lnTo>
                  <a:lnTo>
                    <a:pt x="6403976" y="4727575"/>
                  </a:lnTo>
                  <a:lnTo>
                    <a:pt x="6370638" y="4733925"/>
                  </a:lnTo>
                  <a:lnTo>
                    <a:pt x="6334126" y="4735513"/>
                  </a:lnTo>
                  <a:lnTo>
                    <a:pt x="6302376" y="4735513"/>
                  </a:lnTo>
                  <a:lnTo>
                    <a:pt x="6265863" y="4733925"/>
                  </a:lnTo>
                  <a:lnTo>
                    <a:pt x="6234113" y="4724400"/>
                  </a:lnTo>
                  <a:lnTo>
                    <a:pt x="6200776" y="4714875"/>
                  </a:lnTo>
                  <a:lnTo>
                    <a:pt x="6169026" y="4703763"/>
                  </a:lnTo>
                  <a:lnTo>
                    <a:pt x="6135688" y="4691063"/>
                  </a:lnTo>
                  <a:lnTo>
                    <a:pt x="6102351" y="4673600"/>
                  </a:lnTo>
                  <a:lnTo>
                    <a:pt x="6073776" y="4656138"/>
                  </a:lnTo>
                  <a:lnTo>
                    <a:pt x="6040438" y="4632325"/>
                  </a:lnTo>
                  <a:lnTo>
                    <a:pt x="6010276" y="4611688"/>
                  </a:lnTo>
                  <a:lnTo>
                    <a:pt x="5984876" y="4584700"/>
                  </a:lnTo>
                  <a:lnTo>
                    <a:pt x="5954713" y="4557713"/>
                  </a:lnTo>
                  <a:lnTo>
                    <a:pt x="5903913" y="4510088"/>
                  </a:lnTo>
                  <a:lnTo>
                    <a:pt x="5853113" y="4465638"/>
                  </a:lnTo>
                  <a:lnTo>
                    <a:pt x="5802313" y="4424363"/>
                  </a:lnTo>
                  <a:lnTo>
                    <a:pt x="5746751" y="4384675"/>
                  </a:lnTo>
                  <a:lnTo>
                    <a:pt x="5692776" y="4349750"/>
                  </a:lnTo>
                  <a:lnTo>
                    <a:pt x="5635626" y="4316413"/>
                  </a:lnTo>
                  <a:lnTo>
                    <a:pt x="5576888" y="4284663"/>
                  </a:lnTo>
                  <a:lnTo>
                    <a:pt x="5519738" y="4254500"/>
                  </a:lnTo>
                  <a:lnTo>
                    <a:pt x="5399088" y="4197350"/>
                  </a:lnTo>
                  <a:lnTo>
                    <a:pt x="5276851" y="4141788"/>
                  </a:lnTo>
                  <a:lnTo>
                    <a:pt x="5027613" y="4033838"/>
                  </a:lnTo>
                  <a:lnTo>
                    <a:pt x="5110163" y="4090988"/>
                  </a:lnTo>
                  <a:lnTo>
                    <a:pt x="5151438" y="4121150"/>
                  </a:lnTo>
                  <a:lnTo>
                    <a:pt x="5191126" y="4151313"/>
                  </a:lnTo>
                  <a:lnTo>
                    <a:pt x="5226051" y="4183063"/>
                  </a:lnTo>
                  <a:lnTo>
                    <a:pt x="5260976" y="4219575"/>
                  </a:lnTo>
                  <a:lnTo>
                    <a:pt x="5294313" y="4254500"/>
                  </a:lnTo>
                  <a:lnTo>
                    <a:pt x="5324476" y="4295775"/>
                  </a:lnTo>
                  <a:lnTo>
                    <a:pt x="5356226" y="4329113"/>
                  </a:lnTo>
                  <a:lnTo>
                    <a:pt x="5392738" y="4370388"/>
                  </a:lnTo>
                  <a:lnTo>
                    <a:pt x="5410201" y="4391025"/>
                  </a:lnTo>
                  <a:lnTo>
                    <a:pt x="5422901" y="4411663"/>
                  </a:lnTo>
                  <a:lnTo>
                    <a:pt x="5430838" y="4430713"/>
                  </a:lnTo>
                  <a:lnTo>
                    <a:pt x="5434013" y="4445000"/>
                  </a:lnTo>
                  <a:lnTo>
                    <a:pt x="5376863" y="4656138"/>
                  </a:lnTo>
                  <a:lnTo>
                    <a:pt x="5348288" y="4759325"/>
                  </a:lnTo>
                  <a:lnTo>
                    <a:pt x="5314951" y="4864100"/>
                  </a:lnTo>
                  <a:lnTo>
                    <a:pt x="5280026" y="4965700"/>
                  </a:lnTo>
                  <a:lnTo>
                    <a:pt x="5243513" y="5068888"/>
                  </a:lnTo>
                  <a:lnTo>
                    <a:pt x="5205413" y="5167313"/>
                  </a:lnTo>
                  <a:lnTo>
                    <a:pt x="5160963" y="5268913"/>
                  </a:lnTo>
                  <a:lnTo>
                    <a:pt x="5116513" y="5362575"/>
                  </a:lnTo>
                  <a:lnTo>
                    <a:pt x="5068888" y="5457825"/>
                  </a:lnTo>
                  <a:lnTo>
                    <a:pt x="5014913" y="5553075"/>
                  </a:lnTo>
                  <a:lnTo>
                    <a:pt x="4960938" y="5643563"/>
                  </a:lnTo>
                  <a:lnTo>
                    <a:pt x="4902201" y="5732463"/>
                  </a:lnTo>
                  <a:lnTo>
                    <a:pt x="4837113" y="5815013"/>
                  </a:lnTo>
                  <a:lnTo>
                    <a:pt x="4768850" y="5899150"/>
                  </a:lnTo>
                  <a:lnTo>
                    <a:pt x="4694238" y="5978525"/>
                  </a:lnTo>
                  <a:lnTo>
                    <a:pt x="4581525" y="6062663"/>
                  </a:lnTo>
                  <a:lnTo>
                    <a:pt x="4470400" y="6151563"/>
                  </a:lnTo>
                  <a:lnTo>
                    <a:pt x="4360863" y="6246813"/>
                  </a:lnTo>
                  <a:lnTo>
                    <a:pt x="4303713" y="6296025"/>
                  </a:lnTo>
                  <a:lnTo>
                    <a:pt x="4248150" y="6350000"/>
                  </a:lnTo>
                  <a:lnTo>
                    <a:pt x="4221163" y="6365875"/>
                  </a:lnTo>
                  <a:lnTo>
                    <a:pt x="4194175" y="6386513"/>
                  </a:lnTo>
                  <a:lnTo>
                    <a:pt x="4167188" y="6407150"/>
                  </a:lnTo>
                  <a:lnTo>
                    <a:pt x="4140200" y="6430963"/>
                  </a:lnTo>
                  <a:lnTo>
                    <a:pt x="4117975" y="6454775"/>
                  </a:lnTo>
                  <a:lnTo>
                    <a:pt x="4095750" y="6481763"/>
                  </a:lnTo>
                  <a:lnTo>
                    <a:pt x="4078288" y="6510338"/>
                  </a:lnTo>
                  <a:lnTo>
                    <a:pt x="4064000" y="6537325"/>
                  </a:lnTo>
                  <a:lnTo>
                    <a:pt x="4033838" y="6564313"/>
                  </a:lnTo>
                  <a:lnTo>
                    <a:pt x="4003675" y="6588125"/>
                  </a:lnTo>
                  <a:lnTo>
                    <a:pt x="3975100" y="6608763"/>
                  </a:lnTo>
                  <a:lnTo>
                    <a:pt x="3944938" y="6626225"/>
                  </a:lnTo>
                  <a:lnTo>
                    <a:pt x="3914775" y="6645275"/>
                  </a:lnTo>
                  <a:lnTo>
                    <a:pt x="3884613" y="6656388"/>
                  </a:lnTo>
                  <a:lnTo>
                    <a:pt x="3852863" y="6665913"/>
                  </a:lnTo>
                  <a:lnTo>
                    <a:pt x="3822700" y="6673850"/>
                  </a:lnTo>
                  <a:lnTo>
                    <a:pt x="3790950" y="6677025"/>
                  </a:lnTo>
                  <a:lnTo>
                    <a:pt x="3760788" y="6677025"/>
                  </a:lnTo>
                  <a:lnTo>
                    <a:pt x="3727450" y="6673850"/>
                  </a:lnTo>
                  <a:lnTo>
                    <a:pt x="3697288" y="6669088"/>
                  </a:lnTo>
                  <a:lnTo>
                    <a:pt x="3668713" y="6659563"/>
                  </a:lnTo>
                  <a:lnTo>
                    <a:pt x="3638550" y="6646863"/>
                  </a:lnTo>
                  <a:lnTo>
                    <a:pt x="3608388" y="6632575"/>
                  </a:lnTo>
                  <a:lnTo>
                    <a:pt x="3579813" y="6611938"/>
                  </a:lnTo>
                  <a:lnTo>
                    <a:pt x="3525838" y="6543675"/>
                  </a:lnTo>
                  <a:lnTo>
                    <a:pt x="3475038" y="6472238"/>
                  </a:lnTo>
                  <a:lnTo>
                    <a:pt x="3427413" y="6400800"/>
                  </a:lnTo>
                  <a:lnTo>
                    <a:pt x="3379788" y="6326188"/>
                  </a:lnTo>
                  <a:lnTo>
                    <a:pt x="3335338" y="6251575"/>
                  </a:lnTo>
                  <a:lnTo>
                    <a:pt x="3294063" y="6175375"/>
                  </a:lnTo>
                  <a:lnTo>
                    <a:pt x="3252788" y="6097588"/>
                  </a:lnTo>
                  <a:lnTo>
                    <a:pt x="3209925" y="6015038"/>
                  </a:lnTo>
                  <a:lnTo>
                    <a:pt x="3195638" y="5999163"/>
                  </a:lnTo>
                  <a:lnTo>
                    <a:pt x="3186113" y="5984875"/>
                  </a:lnTo>
                  <a:lnTo>
                    <a:pt x="3181350" y="5967413"/>
                  </a:lnTo>
                  <a:lnTo>
                    <a:pt x="3175000" y="5946775"/>
                  </a:lnTo>
                  <a:lnTo>
                    <a:pt x="3171825" y="5927725"/>
                  </a:lnTo>
                  <a:lnTo>
                    <a:pt x="3171825" y="5907088"/>
                  </a:lnTo>
                  <a:lnTo>
                    <a:pt x="3175000" y="5886450"/>
                  </a:lnTo>
                  <a:lnTo>
                    <a:pt x="3181350" y="5865813"/>
                  </a:lnTo>
                  <a:lnTo>
                    <a:pt x="3189288" y="5845175"/>
                  </a:lnTo>
                  <a:lnTo>
                    <a:pt x="3201988" y="5824538"/>
                  </a:lnTo>
                  <a:lnTo>
                    <a:pt x="3213100" y="5803900"/>
                  </a:lnTo>
                  <a:lnTo>
                    <a:pt x="3230563" y="5783263"/>
                  </a:lnTo>
                  <a:lnTo>
                    <a:pt x="3249613" y="5764213"/>
                  </a:lnTo>
                  <a:lnTo>
                    <a:pt x="3270250" y="5746750"/>
                  </a:lnTo>
                  <a:lnTo>
                    <a:pt x="3294063" y="5732463"/>
                  </a:lnTo>
                  <a:lnTo>
                    <a:pt x="3321050" y="5716588"/>
                  </a:lnTo>
                  <a:lnTo>
                    <a:pt x="3362325" y="5699125"/>
                  </a:lnTo>
                  <a:lnTo>
                    <a:pt x="3403600" y="5681663"/>
                  </a:lnTo>
                  <a:lnTo>
                    <a:pt x="3492500" y="5637213"/>
                  </a:lnTo>
                  <a:lnTo>
                    <a:pt x="3587750" y="5583238"/>
                  </a:lnTo>
                  <a:lnTo>
                    <a:pt x="3692525" y="5529263"/>
                  </a:lnTo>
                  <a:lnTo>
                    <a:pt x="3692525" y="5081588"/>
                  </a:lnTo>
                  <a:lnTo>
                    <a:pt x="3683000" y="5116513"/>
                  </a:lnTo>
                  <a:lnTo>
                    <a:pt x="3673475" y="5153025"/>
                  </a:lnTo>
                  <a:lnTo>
                    <a:pt x="3665538" y="5184775"/>
                  </a:lnTo>
                  <a:lnTo>
                    <a:pt x="3652838" y="5211763"/>
                  </a:lnTo>
                  <a:lnTo>
                    <a:pt x="3641725" y="5238750"/>
                  </a:lnTo>
                  <a:lnTo>
                    <a:pt x="3629025" y="5265738"/>
                  </a:lnTo>
                  <a:lnTo>
                    <a:pt x="3614738" y="5286375"/>
                  </a:lnTo>
                  <a:lnTo>
                    <a:pt x="3600450" y="5307013"/>
                  </a:lnTo>
                  <a:lnTo>
                    <a:pt x="3581400" y="5324475"/>
                  </a:lnTo>
                  <a:lnTo>
                    <a:pt x="3567113" y="5340350"/>
                  </a:lnTo>
                  <a:lnTo>
                    <a:pt x="3549650" y="5354638"/>
                  </a:lnTo>
                  <a:lnTo>
                    <a:pt x="3529013" y="5365750"/>
                  </a:lnTo>
                  <a:lnTo>
                    <a:pt x="3489325" y="5386388"/>
                  </a:lnTo>
                  <a:lnTo>
                    <a:pt x="3451225" y="5402263"/>
                  </a:lnTo>
                  <a:lnTo>
                    <a:pt x="3406775" y="5413375"/>
                  </a:lnTo>
                  <a:lnTo>
                    <a:pt x="3365500" y="5419725"/>
                  </a:lnTo>
                  <a:lnTo>
                    <a:pt x="3321050" y="5422900"/>
                  </a:lnTo>
                  <a:lnTo>
                    <a:pt x="3273425" y="5422900"/>
                  </a:lnTo>
                  <a:lnTo>
                    <a:pt x="3182938" y="5419725"/>
                  </a:lnTo>
                  <a:lnTo>
                    <a:pt x="3097213" y="5416550"/>
                  </a:lnTo>
                  <a:lnTo>
                    <a:pt x="2838450" y="5416550"/>
                  </a:lnTo>
                  <a:lnTo>
                    <a:pt x="2770188" y="5416550"/>
                  </a:lnTo>
                  <a:lnTo>
                    <a:pt x="2708275" y="5413375"/>
                  </a:lnTo>
                  <a:lnTo>
                    <a:pt x="2678113" y="5408613"/>
                  </a:lnTo>
                  <a:lnTo>
                    <a:pt x="2647950" y="5402263"/>
                  </a:lnTo>
                  <a:lnTo>
                    <a:pt x="2622550" y="5395913"/>
                  </a:lnTo>
                  <a:lnTo>
                    <a:pt x="2598738" y="5384800"/>
                  </a:lnTo>
                  <a:lnTo>
                    <a:pt x="2574925" y="5368925"/>
                  </a:lnTo>
                  <a:lnTo>
                    <a:pt x="2554288" y="5354638"/>
                  </a:lnTo>
                  <a:lnTo>
                    <a:pt x="2532063" y="5330825"/>
                  </a:lnTo>
                  <a:lnTo>
                    <a:pt x="2514600" y="5307013"/>
                  </a:lnTo>
                  <a:lnTo>
                    <a:pt x="2500313" y="5276850"/>
                  </a:lnTo>
                  <a:lnTo>
                    <a:pt x="2484438" y="5241925"/>
                  </a:lnTo>
                  <a:lnTo>
                    <a:pt x="2476500" y="5202238"/>
                  </a:lnTo>
                  <a:lnTo>
                    <a:pt x="2466975" y="5154613"/>
                  </a:lnTo>
                  <a:lnTo>
                    <a:pt x="2466975" y="5229225"/>
                  </a:lnTo>
                  <a:lnTo>
                    <a:pt x="2466975" y="5341938"/>
                  </a:lnTo>
                  <a:lnTo>
                    <a:pt x="2466975" y="5440363"/>
                  </a:lnTo>
                  <a:lnTo>
                    <a:pt x="2463800" y="5538788"/>
                  </a:lnTo>
                  <a:lnTo>
                    <a:pt x="2459038" y="5634038"/>
                  </a:lnTo>
                  <a:lnTo>
                    <a:pt x="2452688" y="5681663"/>
                  </a:lnTo>
                  <a:lnTo>
                    <a:pt x="2443163" y="5729288"/>
                  </a:lnTo>
                  <a:lnTo>
                    <a:pt x="2435225" y="5776913"/>
                  </a:lnTo>
                  <a:lnTo>
                    <a:pt x="2422525" y="5824538"/>
                  </a:lnTo>
                  <a:lnTo>
                    <a:pt x="2408238" y="5868988"/>
                  </a:lnTo>
                  <a:lnTo>
                    <a:pt x="2390775" y="5916613"/>
                  </a:lnTo>
                  <a:lnTo>
                    <a:pt x="2368550" y="5961063"/>
                  </a:lnTo>
                  <a:lnTo>
                    <a:pt x="2343150" y="6002338"/>
                  </a:lnTo>
                  <a:lnTo>
                    <a:pt x="2316163" y="6046788"/>
                  </a:lnTo>
                  <a:lnTo>
                    <a:pt x="2282825" y="6088063"/>
                  </a:lnTo>
                  <a:lnTo>
                    <a:pt x="2268538" y="6103938"/>
                  </a:lnTo>
                  <a:lnTo>
                    <a:pt x="2255838" y="6121400"/>
                  </a:lnTo>
                  <a:lnTo>
                    <a:pt x="2238375" y="6156325"/>
                  </a:lnTo>
                  <a:lnTo>
                    <a:pt x="2224088" y="6199188"/>
                  </a:lnTo>
                  <a:lnTo>
                    <a:pt x="2211388" y="6243638"/>
                  </a:lnTo>
                  <a:lnTo>
                    <a:pt x="2193925" y="6335713"/>
                  </a:lnTo>
                  <a:lnTo>
                    <a:pt x="2181225" y="6383338"/>
                  </a:lnTo>
                  <a:lnTo>
                    <a:pt x="2170113" y="6424613"/>
                  </a:lnTo>
                  <a:lnTo>
                    <a:pt x="2166938" y="6442075"/>
                  </a:lnTo>
                  <a:lnTo>
                    <a:pt x="2157413" y="6459538"/>
                  </a:lnTo>
                  <a:lnTo>
                    <a:pt x="2143125" y="6478588"/>
                  </a:lnTo>
                  <a:lnTo>
                    <a:pt x="2125663" y="6496050"/>
                  </a:lnTo>
                  <a:lnTo>
                    <a:pt x="2101850" y="6510338"/>
                  </a:lnTo>
                  <a:lnTo>
                    <a:pt x="2078038" y="6526213"/>
                  </a:lnTo>
                  <a:lnTo>
                    <a:pt x="2051050" y="6534150"/>
                  </a:lnTo>
                  <a:lnTo>
                    <a:pt x="2020888" y="6537325"/>
                  </a:lnTo>
                  <a:lnTo>
                    <a:pt x="1828800" y="6507163"/>
                  </a:lnTo>
                  <a:lnTo>
                    <a:pt x="1628775" y="6478588"/>
                  </a:lnTo>
                  <a:lnTo>
                    <a:pt x="1525588" y="6457950"/>
                  </a:lnTo>
                  <a:lnTo>
                    <a:pt x="1420813" y="6435725"/>
                  </a:lnTo>
                  <a:lnTo>
                    <a:pt x="1316038" y="6415088"/>
                  </a:lnTo>
                  <a:lnTo>
                    <a:pt x="1206500" y="6389688"/>
                  </a:lnTo>
                  <a:lnTo>
                    <a:pt x="1168400" y="6370638"/>
                  </a:lnTo>
                  <a:lnTo>
                    <a:pt x="1150938" y="6362700"/>
                  </a:lnTo>
                  <a:lnTo>
                    <a:pt x="1135063" y="6353175"/>
                  </a:lnTo>
                  <a:lnTo>
                    <a:pt x="1123950" y="6342063"/>
                  </a:lnTo>
                  <a:lnTo>
                    <a:pt x="1111250" y="6326188"/>
                  </a:lnTo>
                  <a:lnTo>
                    <a:pt x="1103313" y="6311900"/>
                  </a:lnTo>
                  <a:lnTo>
                    <a:pt x="1093788" y="6294438"/>
                  </a:lnTo>
                  <a:lnTo>
                    <a:pt x="1087438" y="6275388"/>
                  </a:lnTo>
                  <a:lnTo>
                    <a:pt x="1084263" y="6254750"/>
                  </a:lnTo>
                  <a:lnTo>
                    <a:pt x="1082675" y="6234113"/>
                  </a:lnTo>
                  <a:lnTo>
                    <a:pt x="1082675" y="6210300"/>
                  </a:lnTo>
                  <a:lnTo>
                    <a:pt x="1084263" y="6154738"/>
                  </a:lnTo>
                  <a:lnTo>
                    <a:pt x="1093788" y="6088063"/>
                  </a:lnTo>
                  <a:lnTo>
                    <a:pt x="1120775" y="6046788"/>
                  </a:lnTo>
                  <a:lnTo>
                    <a:pt x="1144588" y="5999163"/>
                  </a:lnTo>
                  <a:lnTo>
                    <a:pt x="1162050" y="5948363"/>
                  </a:lnTo>
                  <a:lnTo>
                    <a:pt x="1176338" y="5899150"/>
                  </a:lnTo>
                  <a:lnTo>
                    <a:pt x="1189038" y="5845175"/>
                  </a:lnTo>
                  <a:lnTo>
                    <a:pt x="1198563" y="5788025"/>
                  </a:lnTo>
                  <a:lnTo>
                    <a:pt x="1203325" y="5735638"/>
                  </a:lnTo>
                  <a:lnTo>
                    <a:pt x="1206500" y="5678488"/>
                  </a:lnTo>
                  <a:lnTo>
                    <a:pt x="1212850" y="5657850"/>
                  </a:lnTo>
                  <a:lnTo>
                    <a:pt x="1216025" y="5634038"/>
                  </a:lnTo>
                  <a:lnTo>
                    <a:pt x="1216025" y="5613400"/>
                  </a:lnTo>
                  <a:lnTo>
                    <a:pt x="1216025" y="5589588"/>
                  </a:lnTo>
                  <a:lnTo>
                    <a:pt x="1209675" y="5541963"/>
                  </a:lnTo>
                  <a:lnTo>
                    <a:pt x="1198563" y="5497513"/>
                  </a:lnTo>
                  <a:lnTo>
                    <a:pt x="1179513" y="5453063"/>
                  </a:lnTo>
                  <a:lnTo>
                    <a:pt x="1165225" y="5410200"/>
                  </a:lnTo>
                  <a:lnTo>
                    <a:pt x="1131888" y="5341938"/>
                  </a:lnTo>
                  <a:lnTo>
                    <a:pt x="1069975" y="5238750"/>
                  </a:lnTo>
                  <a:lnTo>
                    <a:pt x="1012825" y="5130800"/>
                  </a:lnTo>
                  <a:lnTo>
                    <a:pt x="957263" y="5027613"/>
                  </a:lnTo>
                  <a:lnTo>
                    <a:pt x="903288" y="4919663"/>
                  </a:lnTo>
                  <a:lnTo>
                    <a:pt x="855663" y="4813300"/>
                  </a:lnTo>
                  <a:lnTo>
                    <a:pt x="811213" y="4706938"/>
                  </a:lnTo>
                  <a:lnTo>
                    <a:pt x="769938" y="4598988"/>
                  </a:lnTo>
                  <a:lnTo>
                    <a:pt x="733425" y="4492625"/>
                  </a:lnTo>
                  <a:lnTo>
                    <a:pt x="701675" y="4383088"/>
                  </a:lnTo>
                  <a:lnTo>
                    <a:pt x="671513" y="4271963"/>
                  </a:lnTo>
                  <a:lnTo>
                    <a:pt x="647700" y="4162425"/>
                  </a:lnTo>
                  <a:lnTo>
                    <a:pt x="630238" y="4049713"/>
                  </a:lnTo>
                  <a:lnTo>
                    <a:pt x="617538" y="3937000"/>
                  </a:lnTo>
                  <a:lnTo>
                    <a:pt x="609600" y="3821113"/>
                  </a:lnTo>
                  <a:lnTo>
                    <a:pt x="609600" y="3705225"/>
                  </a:lnTo>
                  <a:lnTo>
                    <a:pt x="612775" y="3586163"/>
                  </a:lnTo>
                  <a:lnTo>
                    <a:pt x="620713" y="3470275"/>
                  </a:lnTo>
                  <a:lnTo>
                    <a:pt x="636588" y="3354388"/>
                  </a:lnTo>
                  <a:lnTo>
                    <a:pt x="657225" y="3243263"/>
                  </a:lnTo>
                  <a:lnTo>
                    <a:pt x="681038" y="3136900"/>
                  </a:lnTo>
                  <a:lnTo>
                    <a:pt x="709613" y="3032125"/>
                  </a:lnTo>
                  <a:lnTo>
                    <a:pt x="746125" y="2932113"/>
                  </a:lnTo>
                  <a:lnTo>
                    <a:pt x="784225" y="2833688"/>
                  </a:lnTo>
                  <a:lnTo>
                    <a:pt x="828675" y="2735263"/>
                  </a:lnTo>
                  <a:lnTo>
                    <a:pt x="879475" y="2643188"/>
                  </a:lnTo>
                  <a:lnTo>
                    <a:pt x="933450" y="2551113"/>
                  </a:lnTo>
                  <a:lnTo>
                    <a:pt x="992188" y="2465388"/>
                  </a:lnTo>
                  <a:lnTo>
                    <a:pt x="1055688" y="2379663"/>
                  </a:lnTo>
                  <a:lnTo>
                    <a:pt x="1123950" y="2295525"/>
                  </a:lnTo>
                  <a:lnTo>
                    <a:pt x="1195388" y="2212975"/>
                  </a:lnTo>
                  <a:lnTo>
                    <a:pt x="1271588" y="2132013"/>
                  </a:lnTo>
                  <a:lnTo>
                    <a:pt x="1355725" y="2054225"/>
                  </a:lnTo>
                  <a:lnTo>
                    <a:pt x="1423988" y="2001838"/>
                  </a:lnTo>
                  <a:lnTo>
                    <a:pt x="1495425" y="1951038"/>
                  </a:lnTo>
                  <a:lnTo>
                    <a:pt x="1566863" y="1900238"/>
                  </a:lnTo>
                  <a:lnTo>
                    <a:pt x="1641475" y="1855788"/>
                  </a:lnTo>
                  <a:lnTo>
                    <a:pt x="1714500" y="1814513"/>
                  </a:lnTo>
                  <a:lnTo>
                    <a:pt x="1789113" y="1774825"/>
                  </a:lnTo>
                  <a:lnTo>
                    <a:pt x="1866900" y="1739900"/>
                  </a:lnTo>
                  <a:lnTo>
                    <a:pt x="1944688" y="1703388"/>
                  </a:lnTo>
                  <a:lnTo>
                    <a:pt x="2020888" y="1671638"/>
                  </a:lnTo>
                  <a:lnTo>
                    <a:pt x="2101850" y="1641476"/>
                  </a:lnTo>
                  <a:lnTo>
                    <a:pt x="2184400" y="1614488"/>
                  </a:lnTo>
                  <a:lnTo>
                    <a:pt x="2268538" y="1587500"/>
                  </a:lnTo>
                  <a:lnTo>
                    <a:pt x="2351088" y="1562100"/>
                  </a:lnTo>
                  <a:lnTo>
                    <a:pt x="2436813" y="1538288"/>
                  </a:lnTo>
                  <a:lnTo>
                    <a:pt x="2616200" y="1492250"/>
                  </a:lnTo>
                  <a:lnTo>
                    <a:pt x="2725738" y="1492250"/>
                  </a:lnTo>
                  <a:lnTo>
                    <a:pt x="2654300" y="1590675"/>
                  </a:lnTo>
                  <a:lnTo>
                    <a:pt x="2582863" y="1682750"/>
                  </a:lnTo>
                  <a:lnTo>
                    <a:pt x="2435225" y="1866901"/>
                  </a:lnTo>
                  <a:lnTo>
                    <a:pt x="2363788" y="1958975"/>
                  </a:lnTo>
                  <a:lnTo>
                    <a:pt x="2295525" y="2052638"/>
                  </a:lnTo>
                  <a:lnTo>
                    <a:pt x="2228850" y="2144713"/>
                  </a:lnTo>
                  <a:lnTo>
                    <a:pt x="2200275" y="2192338"/>
                  </a:lnTo>
                  <a:lnTo>
                    <a:pt x="2170113" y="2241550"/>
                  </a:lnTo>
                  <a:lnTo>
                    <a:pt x="2089150" y="2355850"/>
                  </a:lnTo>
                  <a:lnTo>
                    <a:pt x="2047875" y="2411413"/>
                  </a:lnTo>
                  <a:lnTo>
                    <a:pt x="2012950" y="2471738"/>
                  </a:lnTo>
                  <a:lnTo>
                    <a:pt x="1979613" y="2530475"/>
                  </a:lnTo>
                  <a:lnTo>
                    <a:pt x="1952625" y="2592388"/>
                  </a:lnTo>
                  <a:lnTo>
                    <a:pt x="1928813" y="2659063"/>
                  </a:lnTo>
                  <a:lnTo>
                    <a:pt x="1917700" y="2693988"/>
                  </a:lnTo>
                  <a:lnTo>
                    <a:pt x="1911350" y="2727325"/>
                  </a:lnTo>
                  <a:lnTo>
                    <a:pt x="1893888" y="2776538"/>
                  </a:lnTo>
                  <a:lnTo>
                    <a:pt x="1881188" y="2824163"/>
                  </a:lnTo>
                  <a:lnTo>
                    <a:pt x="1873250" y="2868613"/>
                  </a:lnTo>
                  <a:lnTo>
                    <a:pt x="1873250" y="2916238"/>
                  </a:lnTo>
                  <a:lnTo>
                    <a:pt x="1876425" y="2962275"/>
                  </a:lnTo>
                  <a:lnTo>
                    <a:pt x="1881188" y="3006725"/>
                  </a:lnTo>
                  <a:lnTo>
                    <a:pt x="1893888" y="3048000"/>
                  </a:lnTo>
                  <a:lnTo>
                    <a:pt x="1905000" y="3092450"/>
                  </a:lnTo>
                  <a:lnTo>
                    <a:pt x="1924050" y="3133725"/>
                  </a:lnTo>
                  <a:lnTo>
                    <a:pt x="1944688" y="3171825"/>
                  </a:lnTo>
                  <a:lnTo>
                    <a:pt x="1965325" y="3214688"/>
                  </a:lnTo>
                  <a:lnTo>
                    <a:pt x="1989138" y="3252788"/>
                  </a:lnTo>
                  <a:lnTo>
                    <a:pt x="2041525" y="3327400"/>
                  </a:lnTo>
                  <a:lnTo>
                    <a:pt x="2095500" y="3398838"/>
                  </a:lnTo>
                  <a:lnTo>
                    <a:pt x="2149475" y="3470275"/>
                  </a:lnTo>
                  <a:lnTo>
                    <a:pt x="2197100" y="3541713"/>
                  </a:lnTo>
                  <a:lnTo>
                    <a:pt x="2217738" y="3576638"/>
                  </a:lnTo>
                  <a:lnTo>
                    <a:pt x="2238375" y="3613150"/>
                  </a:lnTo>
                  <a:lnTo>
                    <a:pt x="2252663" y="3648075"/>
                  </a:lnTo>
                  <a:lnTo>
                    <a:pt x="2268538" y="3684588"/>
                  </a:lnTo>
                  <a:lnTo>
                    <a:pt x="2279650" y="3722688"/>
                  </a:lnTo>
                  <a:lnTo>
                    <a:pt x="2286000" y="3757613"/>
                  </a:lnTo>
                  <a:lnTo>
                    <a:pt x="2289175" y="3797300"/>
                  </a:lnTo>
                  <a:lnTo>
                    <a:pt x="2289175" y="3835400"/>
                  </a:lnTo>
                  <a:lnTo>
                    <a:pt x="2286000" y="3873500"/>
                  </a:lnTo>
                  <a:lnTo>
                    <a:pt x="2276475" y="3916363"/>
                  </a:lnTo>
                  <a:lnTo>
                    <a:pt x="2262188" y="3954463"/>
                  </a:lnTo>
                  <a:lnTo>
                    <a:pt x="2244725" y="3995738"/>
                  </a:lnTo>
                  <a:lnTo>
                    <a:pt x="2232025" y="4013200"/>
                  </a:lnTo>
                  <a:lnTo>
                    <a:pt x="2224088" y="4037013"/>
                  </a:lnTo>
                  <a:lnTo>
                    <a:pt x="2217738" y="4064000"/>
                  </a:lnTo>
                  <a:lnTo>
                    <a:pt x="2217738" y="4090988"/>
                  </a:lnTo>
                  <a:lnTo>
                    <a:pt x="2217738" y="4117975"/>
                  </a:lnTo>
                  <a:lnTo>
                    <a:pt x="2224088" y="4144963"/>
                  </a:lnTo>
                  <a:lnTo>
                    <a:pt x="2232025" y="4168775"/>
                  </a:lnTo>
                  <a:lnTo>
                    <a:pt x="2244725" y="4183063"/>
                  </a:lnTo>
                  <a:lnTo>
                    <a:pt x="2306638" y="4251325"/>
                  </a:lnTo>
                  <a:lnTo>
                    <a:pt x="2368550" y="4313238"/>
                  </a:lnTo>
                  <a:lnTo>
                    <a:pt x="2435225" y="4373563"/>
                  </a:lnTo>
                  <a:lnTo>
                    <a:pt x="2497138" y="4424363"/>
                  </a:lnTo>
                  <a:lnTo>
                    <a:pt x="2562225" y="4471988"/>
                  </a:lnTo>
                  <a:lnTo>
                    <a:pt x="2627313" y="4510088"/>
                  </a:lnTo>
                  <a:lnTo>
                    <a:pt x="2660650" y="4527550"/>
                  </a:lnTo>
                  <a:lnTo>
                    <a:pt x="2695575" y="4543425"/>
                  </a:lnTo>
                  <a:lnTo>
                    <a:pt x="2728913" y="4554538"/>
                  </a:lnTo>
                  <a:lnTo>
                    <a:pt x="2763838" y="4567238"/>
                  </a:lnTo>
                  <a:lnTo>
                    <a:pt x="2800350" y="4575175"/>
                  </a:lnTo>
                  <a:lnTo>
                    <a:pt x="2835275" y="4584700"/>
                  </a:lnTo>
                  <a:lnTo>
                    <a:pt x="2871788" y="4591050"/>
                  </a:lnTo>
                  <a:lnTo>
                    <a:pt x="2906713" y="4594225"/>
                  </a:lnTo>
                  <a:lnTo>
                    <a:pt x="2943225" y="4594225"/>
                  </a:lnTo>
                  <a:lnTo>
                    <a:pt x="2981325" y="4594225"/>
                  </a:lnTo>
                  <a:lnTo>
                    <a:pt x="3021013" y="4591050"/>
                  </a:lnTo>
                  <a:lnTo>
                    <a:pt x="3059113" y="4584700"/>
                  </a:lnTo>
                  <a:lnTo>
                    <a:pt x="3097213" y="4575175"/>
                  </a:lnTo>
                  <a:lnTo>
                    <a:pt x="3138488" y="4564063"/>
                  </a:lnTo>
                  <a:lnTo>
                    <a:pt x="3178175" y="4551363"/>
                  </a:lnTo>
                  <a:lnTo>
                    <a:pt x="3219450" y="4537075"/>
                  </a:lnTo>
                  <a:lnTo>
                    <a:pt x="3263900" y="4516438"/>
                  </a:lnTo>
                  <a:lnTo>
                    <a:pt x="3305175" y="4495800"/>
                  </a:lnTo>
                  <a:lnTo>
                    <a:pt x="3349625" y="4471988"/>
                  </a:lnTo>
                  <a:lnTo>
                    <a:pt x="3394075" y="4445000"/>
                  </a:lnTo>
                  <a:lnTo>
                    <a:pt x="3617913" y="4329113"/>
                  </a:lnTo>
                  <a:lnTo>
                    <a:pt x="3730625" y="4271963"/>
                  </a:lnTo>
                  <a:lnTo>
                    <a:pt x="3843338" y="4216400"/>
                  </a:lnTo>
                  <a:lnTo>
                    <a:pt x="3959225" y="4168775"/>
                  </a:lnTo>
                  <a:lnTo>
                    <a:pt x="4019550" y="4144963"/>
                  </a:lnTo>
                  <a:lnTo>
                    <a:pt x="4078288" y="4124325"/>
                  </a:lnTo>
                  <a:lnTo>
                    <a:pt x="4138613" y="4108450"/>
                  </a:lnTo>
                  <a:lnTo>
                    <a:pt x="4197350" y="4094163"/>
                  </a:lnTo>
                  <a:lnTo>
                    <a:pt x="4259263" y="4081463"/>
                  </a:lnTo>
                  <a:lnTo>
                    <a:pt x="4322763" y="4073525"/>
                  </a:lnTo>
                  <a:lnTo>
                    <a:pt x="4337050" y="4067175"/>
                  </a:lnTo>
                  <a:lnTo>
                    <a:pt x="4354513" y="4057650"/>
                  </a:lnTo>
                  <a:lnTo>
                    <a:pt x="4375150" y="4043363"/>
                  </a:lnTo>
                  <a:lnTo>
                    <a:pt x="4397375" y="4025900"/>
                  </a:lnTo>
                  <a:lnTo>
                    <a:pt x="4418013" y="4002088"/>
                  </a:lnTo>
                  <a:lnTo>
                    <a:pt x="4438650" y="3978275"/>
                  </a:lnTo>
                  <a:lnTo>
                    <a:pt x="4456113" y="3951288"/>
                  </a:lnTo>
                  <a:lnTo>
                    <a:pt x="4470400" y="3921125"/>
                  </a:lnTo>
                  <a:lnTo>
                    <a:pt x="4497388" y="3844925"/>
                  </a:lnTo>
                  <a:lnTo>
                    <a:pt x="4518025" y="3767138"/>
                  </a:lnTo>
                  <a:lnTo>
                    <a:pt x="4537075" y="3689350"/>
                  </a:lnTo>
                  <a:lnTo>
                    <a:pt x="4548188" y="3613150"/>
                  </a:lnTo>
                  <a:lnTo>
                    <a:pt x="4560888" y="3535363"/>
                  </a:lnTo>
                  <a:lnTo>
                    <a:pt x="4565650" y="3457575"/>
                  </a:lnTo>
                  <a:lnTo>
                    <a:pt x="4572000" y="3381375"/>
                  </a:lnTo>
                  <a:lnTo>
                    <a:pt x="4572000" y="3300413"/>
                  </a:lnTo>
                  <a:lnTo>
                    <a:pt x="4572000" y="3222625"/>
                  </a:lnTo>
                  <a:lnTo>
                    <a:pt x="4568825" y="3143250"/>
                  </a:lnTo>
                  <a:lnTo>
                    <a:pt x="4562475" y="3062288"/>
                  </a:lnTo>
                  <a:lnTo>
                    <a:pt x="4554538" y="2982913"/>
                  </a:lnTo>
                  <a:lnTo>
                    <a:pt x="4533900" y="2819400"/>
                  </a:lnTo>
                  <a:lnTo>
                    <a:pt x="4506913" y="2652713"/>
                  </a:lnTo>
                  <a:lnTo>
                    <a:pt x="4479925" y="2476500"/>
                  </a:lnTo>
                  <a:lnTo>
                    <a:pt x="4446588" y="2292351"/>
                  </a:lnTo>
                  <a:lnTo>
                    <a:pt x="4429125" y="2197100"/>
                  </a:lnTo>
                  <a:lnTo>
                    <a:pt x="4408488" y="2098675"/>
                  </a:lnTo>
                  <a:lnTo>
                    <a:pt x="4384675" y="2005013"/>
                  </a:lnTo>
                  <a:lnTo>
                    <a:pt x="4360863" y="1906588"/>
                  </a:lnTo>
                  <a:lnTo>
                    <a:pt x="4360863" y="2765425"/>
                  </a:lnTo>
                  <a:lnTo>
                    <a:pt x="4360863" y="3698875"/>
                  </a:lnTo>
                  <a:lnTo>
                    <a:pt x="4357688" y="3725863"/>
                  </a:lnTo>
                  <a:lnTo>
                    <a:pt x="4354513" y="3752850"/>
                  </a:lnTo>
                  <a:lnTo>
                    <a:pt x="4349750" y="3776663"/>
                  </a:lnTo>
                  <a:lnTo>
                    <a:pt x="4340225" y="3797300"/>
                  </a:lnTo>
                  <a:lnTo>
                    <a:pt x="4327525" y="3817938"/>
                  </a:lnTo>
                  <a:lnTo>
                    <a:pt x="4316413" y="3838575"/>
                  </a:lnTo>
                  <a:lnTo>
                    <a:pt x="4302125" y="3856038"/>
                  </a:lnTo>
                  <a:lnTo>
                    <a:pt x="4286250" y="3870325"/>
                  </a:lnTo>
                  <a:lnTo>
                    <a:pt x="4265613" y="3886200"/>
                  </a:lnTo>
                  <a:lnTo>
                    <a:pt x="4248150" y="3900488"/>
                  </a:lnTo>
                  <a:lnTo>
                    <a:pt x="4203700" y="3924300"/>
                  </a:lnTo>
                  <a:lnTo>
                    <a:pt x="4152900" y="3944938"/>
                  </a:lnTo>
                  <a:lnTo>
                    <a:pt x="4098925" y="3960813"/>
                  </a:lnTo>
                  <a:lnTo>
                    <a:pt x="4000500" y="3989388"/>
                  </a:lnTo>
                  <a:lnTo>
                    <a:pt x="3906838" y="4022725"/>
                  </a:lnTo>
                  <a:lnTo>
                    <a:pt x="3811588" y="4057650"/>
                  </a:lnTo>
                  <a:lnTo>
                    <a:pt x="3716338" y="4100513"/>
                  </a:lnTo>
                  <a:lnTo>
                    <a:pt x="3621088" y="4144963"/>
                  </a:lnTo>
                  <a:lnTo>
                    <a:pt x="3532188" y="4192588"/>
                  </a:lnTo>
                  <a:lnTo>
                    <a:pt x="3441700" y="4243388"/>
                  </a:lnTo>
                  <a:lnTo>
                    <a:pt x="3359150" y="4295775"/>
                  </a:lnTo>
                  <a:lnTo>
                    <a:pt x="3287713" y="4329113"/>
                  </a:lnTo>
                  <a:lnTo>
                    <a:pt x="3222625" y="4359275"/>
                  </a:lnTo>
                  <a:lnTo>
                    <a:pt x="3157538" y="4379913"/>
                  </a:lnTo>
                  <a:lnTo>
                    <a:pt x="3094038" y="4400550"/>
                  </a:lnTo>
                  <a:lnTo>
                    <a:pt x="3032125" y="4411663"/>
                  </a:lnTo>
                  <a:lnTo>
                    <a:pt x="2973388" y="4421188"/>
                  </a:lnTo>
                  <a:lnTo>
                    <a:pt x="2913063" y="4421188"/>
                  </a:lnTo>
                  <a:lnTo>
                    <a:pt x="2857500" y="4418013"/>
                  </a:lnTo>
                  <a:lnTo>
                    <a:pt x="2803525" y="4406900"/>
                  </a:lnTo>
                  <a:lnTo>
                    <a:pt x="2749550" y="4391025"/>
                  </a:lnTo>
                  <a:lnTo>
                    <a:pt x="2698750" y="4367213"/>
                  </a:lnTo>
                  <a:lnTo>
                    <a:pt x="2647950" y="4337050"/>
                  </a:lnTo>
                  <a:lnTo>
                    <a:pt x="2600325" y="4302125"/>
                  </a:lnTo>
                  <a:lnTo>
                    <a:pt x="2554288" y="4257675"/>
                  </a:lnTo>
                  <a:lnTo>
                    <a:pt x="2508250" y="4206875"/>
                  </a:lnTo>
                  <a:lnTo>
                    <a:pt x="2466975" y="4148138"/>
                  </a:lnTo>
                  <a:lnTo>
                    <a:pt x="2452688" y="4117975"/>
                  </a:lnTo>
                  <a:lnTo>
                    <a:pt x="2439988" y="4084638"/>
                  </a:lnTo>
                  <a:lnTo>
                    <a:pt x="2428875" y="4049713"/>
                  </a:lnTo>
                  <a:lnTo>
                    <a:pt x="2419350" y="4016375"/>
                  </a:lnTo>
                  <a:lnTo>
                    <a:pt x="2416175" y="3981450"/>
                  </a:lnTo>
                  <a:lnTo>
                    <a:pt x="2416175" y="3948113"/>
                  </a:lnTo>
                  <a:lnTo>
                    <a:pt x="2419350" y="3916363"/>
                  </a:lnTo>
                  <a:lnTo>
                    <a:pt x="2425700" y="3900488"/>
                  </a:lnTo>
                  <a:lnTo>
                    <a:pt x="2432050" y="3886200"/>
                  </a:lnTo>
                  <a:lnTo>
                    <a:pt x="2446338" y="3829050"/>
                  </a:lnTo>
                  <a:lnTo>
                    <a:pt x="2463800" y="3778250"/>
                  </a:lnTo>
                  <a:lnTo>
                    <a:pt x="2484438" y="3730625"/>
                  </a:lnTo>
                  <a:lnTo>
                    <a:pt x="2508250" y="3684588"/>
                  </a:lnTo>
                  <a:lnTo>
                    <a:pt x="2535238" y="3638550"/>
                  </a:lnTo>
                  <a:lnTo>
                    <a:pt x="2559050" y="3597275"/>
                  </a:lnTo>
                  <a:lnTo>
                    <a:pt x="2616200" y="3511550"/>
                  </a:lnTo>
                  <a:lnTo>
                    <a:pt x="2667000" y="3406775"/>
                  </a:lnTo>
                  <a:lnTo>
                    <a:pt x="2705100" y="3311525"/>
                  </a:lnTo>
                  <a:lnTo>
                    <a:pt x="2735263" y="3222625"/>
                  </a:lnTo>
                  <a:lnTo>
                    <a:pt x="2763838" y="3136900"/>
                  </a:lnTo>
                  <a:lnTo>
                    <a:pt x="2722563" y="3181350"/>
                  </a:lnTo>
                  <a:lnTo>
                    <a:pt x="2681288" y="3228975"/>
                  </a:lnTo>
                  <a:lnTo>
                    <a:pt x="2598738" y="3330575"/>
                  </a:lnTo>
                  <a:lnTo>
                    <a:pt x="2514600" y="3436938"/>
                  </a:lnTo>
                  <a:lnTo>
                    <a:pt x="2432050" y="3549650"/>
                  </a:lnTo>
                  <a:lnTo>
                    <a:pt x="2374900" y="3478213"/>
                  </a:lnTo>
                  <a:lnTo>
                    <a:pt x="2324100" y="3409950"/>
                  </a:lnTo>
                  <a:lnTo>
                    <a:pt x="2276475" y="3338513"/>
                  </a:lnTo>
                  <a:lnTo>
                    <a:pt x="2228850" y="3267075"/>
                  </a:lnTo>
                  <a:lnTo>
                    <a:pt x="2143125" y="3127375"/>
                  </a:lnTo>
                  <a:lnTo>
                    <a:pt x="2060575" y="2987675"/>
                  </a:lnTo>
                  <a:lnTo>
                    <a:pt x="2047875" y="2973388"/>
                  </a:lnTo>
                  <a:lnTo>
                    <a:pt x="2039938" y="2955925"/>
                  </a:lnTo>
                  <a:lnTo>
                    <a:pt x="2030413" y="2935288"/>
                  </a:lnTo>
                  <a:lnTo>
                    <a:pt x="2027238" y="2914650"/>
                  </a:lnTo>
                  <a:lnTo>
                    <a:pt x="2020888" y="2871788"/>
                  </a:lnTo>
                  <a:lnTo>
                    <a:pt x="2020888" y="2840038"/>
                  </a:lnTo>
                  <a:lnTo>
                    <a:pt x="2063750" y="2755900"/>
                  </a:lnTo>
                  <a:lnTo>
                    <a:pt x="2101850" y="2673350"/>
                  </a:lnTo>
                  <a:lnTo>
                    <a:pt x="2176463" y="2506663"/>
                  </a:lnTo>
                  <a:lnTo>
                    <a:pt x="2214563" y="2428875"/>
                  </a:lnTo>
                  <a:lnTo>
                    <a:pt x="2255838" y="2352675"/>
                  </a:lnTo>
                  <a:lnTo>
                    <a:pt x="2303463" y="2274888"/>
                  </a:lnTo>
                  <a:lnTo>
                    <a:pt x="2330450" y="2238375"/>
                  </a:lnTo>
                  <a:lnTo>
                    <a:pt x="2357438" y="2203450"/>
                  </a:lnTo>
                  <a:lnTo>
                    <a:pt x="2482850" y="2054225"/>
                  </a:lnTo>
                  <a:lnTo>
                    <a:pt x="2613025" y="1909763"/>
                  </a:lnTo>
                  <a:lnTo>
                    <a:pt x="2743200" y="1766888"/>
                  </a:lnTo>
                  <a:lnTo>
                    <a:pt x="2874963" y="1630363"/>
                  </a:lnTo>
                  <a:lnTo>
                    <a:pt x="3138488" y="1358900"/>
                  </a:lnTo>
                  <a:lnTo>
                    <a:pt x="3267075" y="1222376"/>
                  </a:lnTo>
                  <a:lnTo>
                    <a:pt x="3394075" y="1082675"/>
                  </a:lnTo>
                  <a:lnTo>
                    <a:pt x="3430588" y="1044576"/>
                  </a:lnTo>
                  <a:lnTo>
                    <a:pt x="3468688" y="1011238"/>
                  </a:lnTo>
                  <a:lnTo>
                    <a:pt x="3508375" y="984250"/>
                  </a:lnTo>
                  <a:lnTo>
                    <a:pt x="3546475" y="963613"/>
                  </a:lnTo>
                  <a:lnTo>
                    <a:pt x="3587750" y="946150"/>
                  </a:lnTo>
                  <a:lnTo>
                    <a:pt x="3629025" y="933450"/>
                  </a:lnTo>
                  <a:lnTo>
                    <a:pt x="3671888" y="922338"/>
                  </a:lnTo>
                  <a:lnTo>
                    <a:pt x="3716338" y="915988"/>
                  </a:lnTo>
                  <a:lnTo>
                    <a:pt x="3802063" y="904875"/>
                  </a:lnTo>
                  <a:lnTo>
                    <a:pt x="3890963" y="895350"/>
                  </a:lnTo>
                  <a:lnTo>
                    <a:pt x="3932238" y="889000"/>
                  </a:lnTo>
                  <a:lnTo>
                    <a:pt x="3976688" y="881063"/>
                  </a:lnTo>
                  <a:lnTo>
                    <a:pt x="4022725" y="871538"/>
                  </a:lnTo>
                  <a:lnTo>
                    <a:pt x="4064000" y="860425"/>
                  </a:lnTo>
                  <a:lnTo>
                    <a:pt x="4090988" y="857250"/>
                  </a:lnTo>
                  <a:lnTo>
                    <a:pt x="4117975" y="854075"/>
                  </a:lnTo>
                  <a:lnTo>
                    <a:pt x="4143375" y="844550"/>
                  </a:lnTo>
                  <a:lnTo>
                    <a:pt x="4170363" y="836613"/>
                  </a:lnTo>
                  <a:lnTo>
                    <a:pt x="4191000" y="823913"/>
                  </a:lnTo>
                  <a:lnTo>
                    <a:pt x="4214813" y="812801"/>
                  </a:lnTo>
                  <a:lnTo>
                    <a:pt x="4233863" y="796926"/>
                  </a:lnTo>
                  <a:lnTo>
                    <a:pt x="4248150" y="785813"/>
                  </a:lnTo>
                  <a:lnTo>
                    <a:pt x="3876675" y="785813"/>
                  </a:lnTo>
                  <a:lnTo>
                    <a:pt x="3906838" y="728663"/>
                  </a:lnTo>
                  <a:lnTo>
                    <a:pt x="3938588" y="677863"/>
                  </a:lnTo>
                  <a:lnTo>
                    <a:pt x="3971925" y="630238"/>
                  </a:lnTo>
                  <a:lnTo>
                    <a:pt x="4006850" y="585788"/>
                  </a:lnTo>
                  <a:lnTo>
                    <a:pt x="4046538" y="544513"/>
                  </a:lnTo>
                  <a:lnTo>
                    <a:pt x="4084638" y="506413"/>
                  </a:lnTo>
                  <a:lnTo>
                    <a:pt x="4125913" y="466725"/>
                  </a:lnTo>
                  <a:lnTo>
                    <a:pt x="4170363" y="434975"/>
                  </a:lnTo>
                  <a:lnTo>
                    <a:pt x="4211638" y="401638"/>
                  </a:lnTo>
                  <a:lnTo>
                    <a:pt x="4259263" y="373063"/>
                  </a:lnTo>
                  <a:lnTo>
                    <a:pt x="4303713" y="342900"/>
                  </a:lnTo>
                  <a:lnTo>
                    <a:pt x="4351338" y="315913"/>
                  </a:lnTo>
                  <a:lnTo>
                    <a:pt x="4446588" y="268288"/>
                  </a:lnTo>
                  <a:lnTo>
                    <a:pt x="4545013" y="223838"/>
                  </a:lnTo>
                  <a:lnTo>
                    <a:pt x="4654550" y="193675"/>
                  </a:lnTo>
                  <a:lnTo>
                    <a:pt x="4768850" y="163513"/>
                  </a:lnTo>
                  <a:lnTo>
                    <a:pt x="4991101" y="98425"/>
                  </a:lnTo>
                  <a:lnTo>
                    <a:pt x="5100638" y="69850"/>
                  </a:lnTo>
                  <a:lnTo>
                    <a:pt x="5213351" y="39688"/>
                  </a:lnTo>
                  <a:lnTo>
                    <a:pt x="5324476" y="1905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6" name="Freeform 121"/>
            <p:cNvSpPr/>
            <p:nvPr/>
          </p:nvSpPr>
          <p:spPr bwMode="auto">
            <a:xfrm>
              <a:off x="4595905" y="4065201"/>
              <a:ext cx="679812" cy="679812"/>
            </a:xfrm>
            <a:custGeom>
              <a:avLst/>
              <a:gdLst>
                <a:gd name="connsiteX0" fmla="*/ 448503 w 897006"/>
                <a:gd name="connsiteY0" fmla="*/ 51420 h 897006"/>
                <a:gd name="connsiteX1" fmla="*/ 51420 w 897006"/>
                <a:gd name="connsiteY1" fmla="*/ 448503 h 897006"/>
                <a:gd name="connsiteX2" fmla="*/ 448503 w 897006"/>
                <a:gd name="connsiteY2" fmla="*/ 845586 h 897006"/>
                <a:gd name="connsiteX3" fmla="*/ 845586 w 897006"/>
                <a:gd name="connsiteY3" fmla="*/ 448503 h 897006"/>
                <a:gd name="connsiteX4" fmla="*/ 448503 w 897006"/>
                <a:gd name="connsiteY4" fmla="*/ 51420 h 897006"/>
                <a:gd name="connsiteX5" fmla="*/ 448503 w 897006"/>
                <a:gd name="connsiteY5" fmla="*/ 0 h 897006"/>
                <a:gd name="connsiteX6" fmla="*/ 897006 w 897006"/>
                <a:gd name="connsiteY6" fmla="*/ 448503 h 897006"/>
                <a:gd name="connsiteX7" fmla="*/ 448503 w 897006"/>
                <a:gd name="connsiteY7" fmla="*/ 897006 h 897006"/>
                <a:gd name="connsiteX8" fmla="*/ 0 w 897006"/>
                <a:gd name="connsiteY8" fmla="*/ 448503 h 897006"/>
                <a:gd name="connsiteX9" fmla="*/ 448503 w 897006"/>
                <a:gd name="connsiteY9" fmla="*/ 0 h 89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7006" h="897006">
                  <a:moveTo>
                    <a:pt x="448503" y="51420"/>
                  </a:moveTo>
                  <a:cubicBezTo>
                    <a:pt x="229200" y="51420"/>
                    <a:pt x="51420" y="229200"/>
                    <a:pt x="51420" y="448503"/>
                  </a:cubicBezTo>
                  <a:cubicBezTo>
                    <a:pt x="51420" y="667806"/>
                    <a:pt x="229200" y="845586"/>
                    <a:pt x="448503" y="845586"/>
                  </a:cubicBezTo>
                  <a:cubicBezTo>
                    <a:pt x="667806" y="845586"/>
                    <a:pt x="845586" y="667806"/>
                    <a:pt x="845586" y="448503"/>
                  </a:cubicBezTo>
                  <a:cubicBezTo>
                    <a:pt x="845586" y="229200"/>
                    <a:pt x="667806" y="51420"/>
                    <a:pt x="448503" y="51420"/>
                  </a:cubicBezTo>
                  <a:close/>
                  <a:moveTo>
                    <a:pt x="448503" y="0"/>
                  </a:moveTo>
                  <a:cubicBezTo>
                    <a:pt x="696204" y="0"/>
                    <a:pt x="897006" y="200802"/>
                    <a:pt x="897006" y="448503"/>
                  </a:cubicBezTo>
                  <a:cubicBezTo>
                    <a:pt x="897006" y="696204"/>
                    <a:pt x="696204" y="897006"/>
                    <a:pt x="448503" y="897006"/>
                  </a:cubicBezTo>
                  <a:cubicBezTo>
                    <a:pt x="200802" y="897006"/>
                    <a:pt x="0" y="696204"/>
                    <a:pt x="0" y="448503"/>
                  </a:cubicBezTo>
                  <a:cubicBezTo>
                    <a:pt x="0" y="200802"/>
                    <a:pt x="200802" y="0"/>
                    <a:pt x="448503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80943" y="4766203"/>
              <a:ext cx="1000416" cy="3616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896214">
                <a:defRPr/>
              </a:pPr>
              <a:r>
                <a:rPr lang="en-US" sz="1175" kern="0" dirty="0">
                  <a:solidFill>
                    <a:srgbClr val="505050"/>
                  </a:solidFill>
                  <a:latin typeface="Segoe UI"/>
                </a:rPr>
                <a:t>HDInsight Hive</a:t>
              </a:r>
              <a:br>
                <a:rPr lang="en-US" sz="1175" kern="0" dirty="0">
                  <a:solidFill>
                    <a:srgbClr val="505050"/>
                  </a:solidFill>
                  <a:latin typeface="Segoe UI"/>
                </a:rPr>
              </a:br>
              <a:endParaRPr lang="en-US" sz="1175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5077414" y="3845379"/>
            <a:ext cx="0" cy="431849"/>
          </a:xfrm>
          <a:prstGeom prst="straightConnector1">
            <a:avLst/>
          </a:prstGeom>
          <a:ln w="19050">
            <a:solidFill>
              <a:srgbClr val="0072C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01443" y="4519467"/>
            <a:ext cx="8076" cy="819914"/>
          </a:xfrm>
          <a:prstGeom prst="straightConnector1">
            <a:avLst/>
          </a:prstGeom>
          <a:ln w="19050">
            <a:solidFill>
              <a:srgbClr val="0072C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141"/>
          <p:cNvSpPr/>
          <p:nvPr/>
        </p:nvSpPr>
        <p:spPr bwMode="auto">
          <a:xfrm>
            <a:off x="7138284" y="2848850"/>
            <a:ext cx="978790" cy="978790"/>
          </a:xfrm>
          <a:custGeom>
            <a:avLst/>
            <a:gdLst>
              <a:gd name="connsiteX0" fmla="*/ 448503 w 897006"/>
              <a:gd name="connsiteY0" fmla="*/ 51420 h 897006"/>
              <a:gd name="connsiteX1" fmla="*/ 51420 w 897006"/>
              <a:gd name="connsiteY1" fmla="*/ 448503 h 897006"/>
              <a:gd name="connsiteX2" fmla="*/ 448503 w 897006"/>
              <a:gd name="connsiteY2" fmla="*/ 845586 h 897006"/>
              <a:gd name="connsiteX3" fmla="*/ 845586 w 897006"/>
              <a:gd name="connsiteY3" fmla="*/ 448503 h 897006"/>
              <a:gd name="connsiteX4" fmla="*/ 448503 w 897006"/>
              <a:gd name="connsiteY4" fmla="*/ 51420 h 897006"/>
              <a:gd name="connsiteX5" fmla="*/ 448503 w 897006"/>
              <a:gd name="connsiteY5" fmla="*/ 0 h 897006"/>
              <a:gd name="connsiteX6" fmla="*/ 897006 w 897006"/>
              <a:gd name="connsiteY6" fmla="*/ 448503 h 897006"/>
              <a:gd name="connsiteX7" fmla="*/ 448503 w 897006"/>
              <a:gd name="connsiteY7" fmla="*/ 897006 h 897006"/>
              <a:gd name="connsiteX8" fmla="*/ 0 w 897006"/>
              <a:gd name="connsiteY8" fmla="*/ 448503 h 897006"/>
              <a:gd name="connsiteX9" fmla="*/ 448503 w 897006"/>
              <a:gd name="connsiteY9" fmla="*/ 0 h 89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7006" h="897006">
                <a:moveTo>
                  <a:pt x="448503" y="51420"/>
                </a:moveTo>
                <a:cubicBezTo>
                  <a:pt x="229200" y="51420"/>
                  <a:pt x="51420" y="229200"/>
                  <a:pt x="51420" y="448503"/>
                </a:cubicBezTo>
                <a:cubicBezTo>
                  <a:pt x="51420" y="667806"/>
                  <a:pt x="229200" y="845586"/>
                  <a:pt x="448503" y="845586"/>
                </a:cubicBezTo>
                <a:cubicBezTo>
                  <a:pt x="667806" y="845586"/>
                  <a:pt x="845586" y="667806"/>
                  <a:pt x="845586" y="448503"/>
                </a:cubicBezTo>
                <a:cubicBezTo>
                  <a:pt x="845586" y="229200"/>
                  <a:pt x="667806" y="51420"/>
                  <a:pt x="448503" y="51420"/>
                </a:cubicBezTo>
                <a:close/>
                <a:moveTo>
                  <a:pt x="448503" y="0"/>
                </a:moveTo>
                <a:cubicBezTo>
                  <a:pt x="696204" y="0"/>
                  <a:pt x="897006" y="200802"/>
                  <a:pt x="897006" y="448503"/>
                </a:cubicBezTo>
                <a:cubicBezTo>
                  <a:pt x="897006" y="696204"/>
                  <a:pt x="696204" y="897006"/>
                  <a:pt x="448503" y="897006"/>
                </a:cubicBezTo>
                <a:cubicBezTo>
                  <a:pt x="200802" y="897006"/>
                  <a:pt x="0" y="696204"/>
                  <a:pt x="0" y="448503"/>
                </a:cubicBezTo>
                <a:cubicBezTo>
                  <a:pt x="0" y="200802"/>
                  <a:pt x="200802" y="0"/>
                  <a:pt x="448503" y="0"/>
                </a:cubicBezTo>
                <a:close/>
              </a:path>
            </a:pathLst>
          </a:cu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89576" y="3885473"/>
            <a:ext cx="904211" cy="542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6214">
              <a:defRPr/>
            </a:pPr>
            <a:r>
              <a:rPr lang="en-US" sz="1175" kern="0" dirty="0">
                <a:solidFill>
                  <a:srgbClr val="505050"/>
                </a:solidFill>
                <a:latin typeface="Segoe UI"/>
              </a:rPr>
              <a:t>SQL Data Warehouse</a:t>
            </a:r>
          </a:p>
          <a:p>
            <a:pPr algn="ctr" defTabSz="896214">
              <a:defRPr/>
            </a:pPr>
            <a:r>
              <a:rPr lang="en-US" sz="1175" kern="0" dirty="0">
                <a:solidFill>
                  <a:srgbClr val="505050"/>
                </a:solidFill>
                <a:latin typeface="Segoe UI"/>
              </a:rPr>
              <a:t>(Data Mart)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160625" y="4187442"/>
            <a:ext cx="1194238" cy="750905"/>
            <a:chOff x="10540583" y="3924907"/>
            <a:chExt cx="1194407" cy="751012"/>
          </a:xfrm>
        </p:grpSpPr>
        <p:sp>
          <p:nvSpPr>
            <p:cNvPr id="109" name="Freeform 718"/>
            <p:cNvSpPr>
              <a:spLocks/>
            </p:cNvSpPr>
            <p:nvPr/>
          </p:nvSpPr>
          <p:spPr bwMode="auto">
            <a:xfrm>
              <a:off x="10919555" y="3924907"/>
              <a:ext cx="395102" cy="511186"/>
            </a:xfrm>
            <a:custGeom>
              <a:avLst/>
              <a:gdLst>
                <a:gd name="connsiteX0" fmla="*/ 194437 w 2257425"/>
                <a:gd name="connsiteY0" fmla="*/ 122771 h 2920668"/>
                <a:gd name="connsiteX1" fmla="*/ 121523 w 2257425"/>
                <a:gd name="connsiteY1" fmla="*/ 195680 h 2920668"/>
                <a:gd name="connsiteX2" fmla="*/ 121523 w 2257425"/>
                <a:gd name="connsiteY2" fmla="*/ 2726243 h 2920668"/>
                <a:gd name="connsiteX3" fmla="*/ 194437 w 2257425"/>
                <a:gd name="connsiteY3" fmla="*/ 2799152 h 2920668"/>
                <a:gd name="connsiteX4" fmla="*/ 2059814 w 2257425"/>
                <a:gd name="connsiteY4" fmla="*/ 2799152 h 2920668"/>
                <a:gd name="connsiteX5" fmla="*/ 2132727 w 2257425"/>
                <a:gd name="connsiteY5" fmla="*/ 2726243 h 2920668"/>
                <a:gd name="connsiteX6" fmla="*/ 2132727 w 2257425"/>
                <a:gd name="connsiteY6" fmla="*/ 1078413 h 2920668"/>
                <a:gd name="connsiteX7" fmla="*/ 2132727 w 2257425"/>
                <a:gd name="connsiteY7" fmla="*/ 1054761 h 2920668"/>
                <a:gd name="connsiteX8" fmla="*/ 2129823 w 2257425"/>
                <a:gd name="connsiteY8" fmla="*/ 1055355 h 2920668"/>
                <a:gd name="connsiteX9" fmla="*/ 2126785 w 2257425"/>
                <a:gd name="connsiteY9" fmla="*/ 1055355 h 2920668"/>
                <a:gd name="connsiteX10" fmla="*/ 2123747 w 2257425"/>
                <a:gd name="connsiteY10" fmla="*/ 1055355 h 2920668"/>
                <a:gd name="connsiteX11" fmla="*/ 1327752 w 2257425"/>
                <a:gd name="connsiteY11" fmla="*/ 1055355 h 2920668"/>
                <a:gd name="connsiteX12" fmla="*/ 1200150 w 2257425"/>
                <a:gd name="connsiteY12" fmla="*/ 927704 h 2920668"/>
                <a:gd name="connsiteX13" fmla="*/ 1200150 w 2257425"/>
                <a:gd name="connsiteY13" fmla="*/ 128364 h 2920668"/>
                <a:gd name="connsiteX14" fmla="*/ 1200966 w 2257425"/>
                <a:gd name="connsiteY14" fmla="*/ 122771 h 2920668"/>
                <a:gd name="connsiteX15" fmla="*/ 1128166 w 2257425"/>
                <a:gd name="connsiteY15" fmla="*/ 122771 h 2920668"/>
                <a:gd name="connsiteX16" fmla="*/ 194437 w 2257425"/>
                <a:gd name="connsiteY16" fmla="*/ 122771 h 2920668"/>
                <a:gd name="connsiteX17" fmla="*/ 1331572 w 2257425"/>
                <a:gd name="connsiteY17" fmla="*/ 121972 h 2920668"/>
                <a:gd name="connsiteX18" fmla="*/ 1327638 w 2257425"/>
                <a:gd name="connsiteY18" fmla="*/ 122771 h 2920668"/>
                <a:gd name="connsiteX19" fmla="*/ 1324994 w 2257425"/>
                <a:gd name="connsiteY19" fmla="*/ 122771 h 2920668"/>
                <a:gd name="connsiteX20" fmla="*/ 1322388 w 2257425"/>
                <a:gd name="connsiteY20" fmla="*/ 127982 h 2920668"/>
                <a:gd name="connsiteX21" fmla="*/ 1322388 w 2257425"/>
                <a:gd name="connsiteY21" fmla="*/ 927042 h 2920668"/>
                <a:gd name="connsiteX22" fmla="*/ 1328466 w 2257425"/>
                <a:gd name="connsiteY22" fmla="*/ 933118 h 2920668"/>
                <a:gd name="connsiteX23" fmla="*/ 2130699 w 2257425"/>
                <a:gd name="connsiteY23" fmla="*/ 933118 h 2920668"/>
                <a:gd name="connsiteX24" fmla="*/ 2132727 w 2257425"/>
                <a:gd name="connsiteY24" fmla="*/ 931091 h 2920668"/>
                <a:gd name="connsiteX25" fmla="*/ 2132727 w 2257425"/>
                <a:gd name="connsiteY25" fmla="*/ 927812 h 2920668"/>
                <a:gd name="connsiteX26" fmla="*/ 2134009 w 2257425"/>
                <a:gd name="connsiteY26" fmla="*/ 921508 h 2920668"/>
                <a:gd name="connsiteX27" fmla="*/ 2133737 w 2257425"/>
                <a:gd name="connsiteY27" fmla="*/ 920965 h 2920668"/>
                <a:gd name="connsiteX28" fmla="*/ 2127660 w 2257425"/>
                <a:gd name="connsiteY28" fmla="*/ 917927 h 2920668"/>
                <a:gd name="connsiteX29" fmla="*/ 1333060 w 2257425"/>
                <a:gd name="connsiteY29" fmla="*/ 123460 h 2920668"/>
                <a:gd name="connsiteX30" fmla="*/ 1315932 w 2257425"/>
                <a:gd name="connsiteY30" fmla="*/ 0 h 2920668"/>
                <a:gd name="connsiteX31" fmla="*/ 1325803 w 2257425"/>
                <a:gd name="connsiteY31" fmla="*/ 1255 h 2920668"/>
                <a:gd name="connsiteX32" fmla="*/ 1327638 w 2257425"/>
                <a:gd name="connsiteY32" fmla="*/ 1255 h 2920668"/>
                <a:gd name="connsiteX33" fmla="*/ 1330705 w 2257425"/>
                <a:gd name="connsiteY33" fmla="*/ 1878 h 2920668"/>
                <a:gd name="connsiteX34" fmla="*/ 1370138 w 2257425"/>
                <a:gd name="connsiteY34" fmla="*/ 6892 h 2920668"/>
                <a:gd name="connsiteX35" fmla="*/ 1418897 w 2257425"/>
                <a:gd name="connsiteY35" fmla="*/ 37184 h 2920668"/>
                <a:gd name="connsiteX36" fmla="*/ 2205777 w 2257425"/>
                <a:gd name="connsiteY36" fmla="*/ 827406 h 2920668"/>
                <a:gd name="connsiteX37" fmla="*/ 2257425 w 2257425"/>
                <a:gd name="connsiteY37" fmla="*/ 927704 h 2920668"/>
                <a:gd name="connsiteX38" fmla="*/ 2254250 w 2257425"/>
                <a:gd name="connsiteY38" fmla="*/ 943227 h 2920668"/>
                <a:gd name="connsiteX39" fmla="*/ 2254250 w 2257425"/>
                <a:gd name="connsiteY39" fmla="*/ 1091201 h 2920668"/>
                <a:gd name="connsiteX40" fmla="*/ 2254250 w 2257425"/>
                <a:gd name="connsiteY40" fmla="*/ 2726243 h 2920668"/>
                <a:gd name="connsiteX41" fmla="*/ 2059814 w 2257425"/>
                <a:gd name="connsiteY41" fmla="*/ 2920668 h 2920668"/>
                <a:gd name="connsiteX42" fmla="*/ 194437 w 2257425"/>
                <a:gd name="connsiteY42" fmla="*/ 2920668 h 2920668"/>
                <a:gd name="connsiteX43" fmla="*/ 0 w 2257425"/>
                <a:gd name="connsiteY43" fmla="*/ 2726243 h 2920668"/>
                <a:gd name="connsiteX44" fmla="*/ 0 w 2257425"/>
                <a:gd name="connsiteY44" fmla="*/ 195680 h 2920668"/>
                <a:gd name="connsiteX45" fmla="*/ 194437 w 2257425"/>
                <a:gd name="connsiteY45" fmla="*/ 1255 h 2920668"/>
                <a:gd name="connsiteX46" fmla="*/ 1309932 w 2257425"/>
                <a:gd name="connsiteY46" fmla="*/ 1255 h 2920668"/>
                <a:gd name="connsiteX47" fmla="*/ 1311235 w 2257425"/>
                <a:gd name="connsiteY47" fmla="*/ 1255 h 29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257425" h="2920668">
                  <a:moveTo>
                    <a:pt x="194437" y="122771"/>
                  </a:moveTo>
                  <a:cubicBezTo>
                    <a:pt x="154942" y="122771"/>
                    <a:pt x="121523" y="153150"/>
                    <a:pt x="121523" y="195680"/>
                  </a:cubicBezTo>
                  <a:cubicBezTo>
                    <a:pt x="121523" y="2726243"/>
                    <a:pt x="121523" y="2726243"/>
                    <a:pt x="121523" y="2726243"/>
                  </a:cubicBezTo>
                  <a:cubicBezTo>
                    <a:pt x="121523" y="2768774"/>
                    <a:pt x="154942" y="2799152"/>
                    <a:pt x="194437" y="2799152"/>
                  </a:cubicBezTo>
                  <a:cubicBezTo>
                    <a:pt x="2059814" y="2799152"/>
                    <a:pt x="2059814" y="2799152"/>
                    <a:pt x="2059814" y="2799152"/>
                  </a:cubicBezTo>
                  <a:cubicBezTo>
                    <a:pt x="2099308" y="2799152"/>
                    <a:pt x="2132727" y="2768774"/>
                    <a:pt x="2132727" y="2726243"/>
                  </a:cubicBezTo>
                  <a:cubicBezTo>
                    <a:pt x="2132727" y="1714626"/>
                    <a:pt x="2132727" y="1272043"/>
                    <a:pt x="2132727" y="1078413"/>
                  </a:cubicBezTo>
                  <a:lnTo>
                    <a:pt x="2132727" y="1054761"/>
                  </a:lnTo>
                  <a:lnTo>
                    <a:pt x="2129823" y="1055355"/>
                  </a:lnTo>
                  <a:lnTo>
                    <a:pt x="2126785" y="1055355"/>
                  </a:lnTo>
                  <a:cubicBezTo>
                    <a:pt x="2123747" y="1055355"/>
                    <a:pt x="2123747" y="1055355"/>
                    <a:pt x="2123747" y="1055355"/>
                  </a:cubicBezTo>
                  <a:cubicBezTo>
                    <a:pt x="1327752" y="1055355"/>
                    <a:pt x="1327752" y="1055355"/>
                    <a:pt x="1327752" y="1055355"/>
                  </a:cubicBezTo>
                  <a:cubicBezTo>
                    <a:pt x="1257875" y="1055355"/>
                    <a:pt x="1200150" y="997608"/>
                    <a:pt x="1200150" y="927704"/>
                  </a:cubicBezTo>
                  <a:cubicBezTo>
                    <a:pt x="1200150" y="128364"/>
                    <a:pt x="1200150" y="128364"/>
                    <a:pt x="1200150" y="128364"/>
                  </a:cubicBezTo>
                  <a:lnTo>
                    <a:pt x="1200966" y="122771"/>
                  </a:lnTo>
                  <a:lnTo>
                    <a:pt x="1128166" y="122771"/>
                  </a:lnTo>
                  <a:cubicBezTo>
                    <a:pt x="194437" y="122771"/>
                    <a:pt x="194437" y="122771"/>
                    <a:pt x="194437" y="122771"/>
                  </a:cubicBezTo>
                  <a:close/>
                  <a:moveTo>
                    <a:pt x="1331572" y="121972"/>
                  </a:moveTo>
                  <a:lnTo>
                    <a:pt x="1327638" y="122771"/>
                  </a:lnTo>
                  <a:lnTo>
                    <a:pt x="1324994" y="122771"/>
                  </a:lnTo>
                  <a:lnTo>
                    <a:pt x="1322388" y="127982"/>
                  </a:lnTo>
                  <a:cubicBezTo>
                    <a:pt x="1322388" y="927042"/>
                    <a:pt x="1322388" y="927042"/>
                    <a:pt x="1322388" y="927042"/>
                  </a:cubicBezTo>
                  <a:cubicBezTo>
                    <a:pt x="1322388" y="930080"/>
                    <a:pt x="1325427" y="933118"/>
                    <a:pt x="1328466" y="933118"/>
                  </a:cubicBezTo>
                  <a:cubicBezTo>
                    <a:pt x="2130699" y="933118"/>
                    <a:pt x="2130699" y="933118"/>
                    <a:pt x="2130699" y="933118"/>
                  </a:cubicBezTo>
                  <a:lnTo>
                    <a:pt x="2132727" y="931091"/>
                  </a:lnTo>
                  <a:lnTo>
                    <a:pt x="2132727" y="927812"/>
                  </a:lnTo>
                  <a:lnTo>
                    <a:pt x="2134009" y="921508"/>
                  </a:lnTo>
                  <a:lnTo>
                    <a:pt x="2133737" y="920965"/>
                  </a:lnTo>
                  <a:cubicBezTo>
                    <a:pt x="2127660" y="917927"/>
                    <a:pt x="2127660" y="917927"/>
                    <a:pt x="2127660" y="917927"/>
                  </a:cubicBezTo>
                  <a:cubicBezTo>
                    <a:pt x="1431025" y="221408"/>
                    <a:pt x="1343945" y="134343"/>
                    <a:pt x="1333060" y="123460"/>
                  </a:cubicBezTo>
                  <a:close/>
                  <a:moveTo>
                    <a:pt x="1315932" y="0"/>
                  </a:moveTo>
                  <a:lnTo>
                    <a:pt x="1325803" y="1255"/>
                  </a:lnTo>
                  <a:lnTo>
                    <a:pt x="1327638" y="1255"/>
                  </a:lnTo>
                  <a:lnTo>
                    <a:pt x="1330705" y="1878"/>
                  </a:lnTo>
                  <a:lnTo>
                    <a:pt x="1370138" y="6892"/>
                  </a:lnTo>
                  <a:cubicBezTo>
                    <a:pt x="1387566" y="13249"/>
                    <a:pt x="1404086" y="23507"/>
                    <a:pt x="1418897" y="37184"/>
                  </a:cubicBezTo>
                  <a:cubicBezTo>
                    <a:pt x="2205777" y="827406"/>
                    <a:pt x="2205777" y="827406"/>
                    <a:pt x="2205777" y="827406"/>
                  </a:cubicBezTo>
                  <a:cubicBezTo>
                    <a:pt x="2239196" y="851721"/>
                    <a:pt x="2257425" y="888193"/>
                    <a:pt x="2257425" y="927704"/>
                  </a:cubicBezTo>
                  <a:lnTo>
                    <a:pt x="2254250" y="943227"/>
                  </a:lnTo>
                  <a:lnTo>
                    <a:pt x="2254250" y="1091201"/>
                  </a:lnTo>
                  <a:cubicBezTo>
                    <a:pt x="2254250" y="2726243"/>
                    <a:pt x="2254250" y="2726243"/>
                    <a:pt x="2254250" y="2726243"/>
                  </a:cubicBezTo>
                  <a:cubicBezTo>
                    <a:pt x="2254250" y="2835607"/>
                    <a:pt x="2166146" y="2920668"/>
                    <a:pt x="2059814" y="2920668"/>
                  </a:cubicBezTo>
                  <a:cubicBezTo>
                    <a:pt x="194437" y="2920668"/>
                    <a:pt x="194437" y="2920668"/>
                    <a:pt x="194437" y="2920668"/>
                  </a:cubicBezTo>
                  <a:cubicBezTo>
                    <a:pt x="88104" y="2920668"/>
                    <a:pt x="0" y="2835607"/>
                    <a:pt x="0" y="2726243"/>
                  </a:cubicBezTo>
                  <a:cubicBezTo>
                    <a:pt x="0" y="195680"/>
                    <a:pt x="0" y="195680"/>
                    <a:pt x="0" y="195680"/>
                  </a:cubicBezTo>
                  <a:cubicBezTo>
                    <a:pt x="0" y="86316"/>
                    <a:pt x="88104" y="1255"/>
                    <a:pt x="194437" y="1255"/>
                  </a:cubicBezTo>
                  <a:cubicBezTo>
                    <a:pt x="1044338" y="1255"/>
                    <a:pt x="1256813" y="1255"/>
                    <a:pt x="1309932" y="1255"/>
                  </a:cubicBezTo>
                  <a:lnTo>
                    <a:pt x="1311235" y="1255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89630" rIns="0" bIns="44814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96214">
                <a:defRPr/>
              </a:pPr>
              <a:endParaRPr lang="en-US" sz="882" kern="0" dirty="0">
                <a:solidFill>
                  <a:srgbClr val="D83B01">
                    <a:lumMod val="75000"/>
                  </a:srgbClr>
                </a:solidFill>
                <a:latin typeface="Segoe UI"/>
              </a:endParaRPr>
            </a:p>
            <a:p>
              <a:pPr algn="ctr" defTabSz="896214">
                <a:defRPr/>
              </a:pPr>
              <a:r>
                <a:rPr lang="en-US" sz="1400" kern="0" dirty="0">
                  <a:solidFill>
                    <a:srgbClr val="002050">
                      <a:lumMod val="50000"/>
                      <a:lumOff val="50000"/>
                    </a:srgbClr>
                  </a:solidFill>
                  <a:latin typeface="Segoe UI"/>
                </a:rPr>
                <a:t>&lt;&gt;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540583" y="4495074"/>
              <a:ext cx="1194407" cy="1808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896214">
                <a:defRPr/>
              </a:pPr>
              <a:r>
                <a:rPr lang="en-US" sz="1175" kern="0" dirty="0">
                  <a:solidFill>
                    <a:srgbClr val="505050"/>
                  </a:solidFill>
                  <a:latin typeface="Segoe UI"/>
                </a:rPr>
                <a:t>Jupyter Notebook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202915" y="3919937"/>
            <a:ext cx="17007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96214">
              <a:defRPr/>
            </a:pPr>
            <a:r>
              <a:rPr lang="en-US" sz="900" b="1" kern="0" dirty="0">
                <a:solidFill>
                  <a:srgbClr val="505050">
                    <a:lumMod val="60000"/>
                    <a:lumOff val="40000"/>
                  </a:srgbClr>
                </a:solidFill>
                <a:latin typeface="Segoe UI"/>
              </a:rPr>
              <a:t>Generate Facts and Dimensions</a:t>
            </a:r>
          </a:p>
          <a:p>
            <a:pPr defTabSz="896214">
              <a:defRPr/>
            </a:pPr>
            <a:r>
              <a:rPr lang="en-US" sz="900" b="1" kern="0" dirty="0">
                <a:solidFill>
                  <a:srgbClr val="505050">
                    <a:lumMod val="60000"/>
                    <a:lumOff val="40000"/>
                  </a:srgbClr>
                </a:solidFill>
                <a:latin typeface="Segoe UI"/>
              </a:rPr>
              <a:t>From Source Tables in Blob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425995" y="4617265"/>
            <a:ext cx="791792" cy="69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6214">
              <a:defRPr/>
            </a:pPr>
            <a:r>
              <a:rPr lang="en-US" sz="900" b="1" kern="0" dirty="0">
                <a:solidFill>
                  <a:srgbClr val="505050">
                    <a:lumMod val="60000"/>
                    <a:lumOff val="40000"/>
                  </a:srgbClr>
                </a:solidFill>
                <a:latin typeface="Segoe UI"/>
              </a:rPr>
              <a:t>Sync source tables at </a:t>
            </a:r>
          </a:p>
          <a:p>
            <a:pPr defTabSz="896214">
              <a:defRPr/>
            </a:pPr>
            <a:r>
              <a:rPr lang="en-US" sz="900" b="1" kern="0" dirty="0">
                <a:solidFill>
                  <a:srgbClr val="505050">
                    <a:lumMod val="60000"/>
                    <a:lumOff val="40000"/>
                  </a:srgbClr>
                </a:solidFill>
                <a:latin typeface="Segoe UI"/>
              </a:rPr>
              <a:t>hourly interval to partitioned </a:t>
            </a:r>
          </a:p>
          <a:p>
            <a:pPr defTabSz="896214">
              <a:defRPr/>
            </a:pPr>
            <a:r>
              <a:rPr lang="en-US" sz="900" b="1" kern="0" dirty="0">
                <a:solidFill>
                  <a:srgbClr val="505050">
                    <a:lumMod val="60000"/>
                    <a:lumOff val="40000"/>
                  </a:srgbClr>
                </a:solidFill>
                <a:latin typeface="Segoe UI"/>
              </a:rPr>
              <a:t>store in Blob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455466" y="2910149"/>
            <a:ext cx="79179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6214">
              <a:defRPr/>
            </a:pPr>
            <a:r>
              <a:rPr lang="en-US" sz="900" b="1" kern="0" dirty="0">
                <a:solidFill>
                  <a:srgbClr val="505050">
                    <a:lumMod val="60000"/>
                    <a:lumOff val="40000"/>
                  </a:srgbClr>
                </a:solidFill>
                <a:latin typeface="Segoe UI"/>
              </a:rPr>
              <a:t>Writes to </a:t>
            </a:r>
          </a:p>
          <a:p>
            <a:pPr defTabSz="896214">
              <a:defRPr/>
            </a:pPr>
            <a:r>
              <a:rPr lang="en-US" sz="900" b="1" kern="0" dirty="0">
                <a:solidFill>
                  <a:srgbClr val="505050">
                    <a:lumMod val="60000"/>
                    <a:lumOff val="40000"/>
                  </a:srgbClr>
                </a:solidFill>
                <a:latin typeface="Segoe UI"/>
              </a:rPr>
              <a:t>Transactional store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775477" y="4678928"/>
            <a:ext cx="79179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6214">
              <a:defRPr/>
            </a:pPr>
            <a:r>
              <a:rPr lang="en-US" sz="900" b="1" kern="0" dirty="0">
                <a:solidFill>
                  <a:srgbClr val="505050">
                    <a:lumMod val="60000"/>
                    <a:lumOff val="40000"/>
                  </a:srgbClr>
                </a:solidFill>
                <a:latin typeface="Segoe UI"/>
              </a:rPr>
              <a:t>Insert incrementals via Polybase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931086" y="1115500"/>
            <a:ext cx="803105" cy="2716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896214">
              <a:defRPr/>
            </a:pPr>
            <a:r>
              <a:rPr lang="en-US" sz="1765" kern="0" dirty="0">
                <a:solidFill>
                  <a:sysClr val="windowText" lastClr="000000"/>
                </a:solidFill>
                <a:latin typeface="Segoe UI"/>
              </a:rPr>
              <a:t>Caching</a:t>
            </a:r>
          </a:p>
        </p:txBody>
      </p:sp>
      <p:sp>
        <p:nvSpPr>
          <p:cNvPr id="72" name="Isosceles Triangle 71"/>
          <p:cNvSpPr/>
          <p:nvPr/>
        </p:nvSpPr>
        <p:spPr bwMode="auto">
          <a:xfrm rot="5400000">
            <a:off x="8652975" y="1199770"/>
            <a:ext cx="161012" cy="138804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9781499" y="1533580"/>
            <a:ext cx="0" cy="442464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963" y="2635941"/>
            <a:ext cx="1304799" cy="1439377"/>
          </a:xfrm>
          <a:prstGeom prst="rect">
            <a:avLst/>
          </a:prstGeom>
        </p:spPr>
      </p:pic>
      <p:cxnSp>
        <p:nvCxnSpPr>
          <p:cNvPr id="84" name="Straight Arrow Connector 83"/>
          <p:cNvCxnSpPr/>
          <p:nvPr/>
        </p:nvCxnSpPr>
        <p:spPr>
          <a:xfrm>
            <a:off x="8920797" y="3873909"/>
            <a:ext cx="0" cy="1477050"/>
          </a:xfrm>
          <a:prstGeom prst="straightConnector1">
            <a:avLst/>
          </a:prstGeom>
          <a:ln w="19050">
            <a:solidFill>
              <a:srgbClr val="0072C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006819" y="4393615"/>
            <a:ext cx="67202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6214">
              <a:defRPr/>
            </a:pPr>
            <a:r>
              <a:rPr lang="en-US" sz="900" b="1" kern="0" dirty="0">
                <a:solidFill>
                  <a:srgbClr val="505050">
                    <a:lumMod val="60000"/>
                    <a:lumOff val="40000"/>
                  </a:srgbClr>
                </a:solidFill>
                <a:latin typeface="Segoe UI"/>
              </a:rPr>
              <a:t>Scheduled </a:t>
            </a:r>
          </a:p>
          <a:p>
            <a:pPr defTabSz="896214">
              <a:defRPr/>
            </a:pPr>
            <a:r>
              <a:rPr lang="en-US" sz="900" b="1" kern="0" dirty="0">
                <a:solidFill>
                  <a:srgbClr val="505050">
                    <a:lumMod val="60000"/>
                    <a:lumOff val="40000"/>
                  </a:srgbClr>
                </a:solidFill>
                <a:latin typeface="Segoe UI"/>
              </a:rPr>
              <a:t>Cache Refresh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39" y="3603092"/>
            <a:ext cx="434446" cy="4344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47" y="2988428"/>
            <a:ext cx="675638" cy="6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DocumentDB</a:t>
            </a:r>
          </a:p>
        </p:txBody>
      </p:sp>
    </p:spTree>
    <p:extLst>
      <p:ext uri="{BB962C8B-B14F-4D97-AF65-F5344CB8AC3E}">
        <p14:creationId xmlns:p14="http://schemas.microsoft.com/office/powerpoint/2010/main" val="961853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6604" y="324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DocumentDB (NoSQL)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54093" y="1630174"/>
            <a:ext cx="9323962" cy="46830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It’s a NoSQL store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Query using familiar SQL / JavaScript syntax &amp; MongoDB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Guaranteed low latency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&lt; 10 ms on reads, &lt; 15 ms on writes 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Replicate and scale data globally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Replicates your data to any number of regions worldwide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Choice of four consistency models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Strong, bounded staleness, session, and eventual</a:t>
            </a:r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6" y="1738076"/>
            <a:ext cx="1285564" cy="5903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54" y="2934263"/>
            <a:ext cx="993020" cy="713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0" y="4098968"/>
            <a:ext cx="1183102" cy="7181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4" y="5267919"/>
            <a:ext cx="1521845" cy="6092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8822" y="65458"/>
            <a:ext cx="1153545" cy="12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93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4390"/>
            <a:ext cx="10515600" cy="4351338"/>
          </a:xfrm>
        </p:spPr>
        <p:txBody>
          <a:bodyPr/>
          <a:lstStyle/>
          <a:p>
            <a:r>
              <a:rPr lang="en-GB" dirty="0"/>
              <a:t>Ad hoc queries with familiar SQL syntax</a:t>
            </a:r>
          </a:p>
          <a:p>
            <a:pPr lvl="1"/>
            <a:r>
              <a:rPr lang="en-GB" dirty="0"/>
              <a:t>Uses highly concurrent, lock free, log structured indexing technology to automatically index all document content</a:t>
            </a:r>
          </a:p>
          <a:p>
            <a:pPr lvl="1"/>
            <a:r>
              <a:rPr lang="en-GB" dirty="0"/>
              <a:t>LINQ query support for .NET</a:t>
            </a:r>
          </a:p>
          <a:p>
            <a:pPr lvl="1"/>
            <a:r>
              <a:rPr lang="en-GB" dirty="0"/>
              <a:t>Procedures, triggers and user defined functions (UDFs) natively in JavaScript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99" y="5695950"/>
            <a:ext cx="3343275" cy="771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3174965"/>
            <a:ext cx="9610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95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5" y="1169058"/>
            <a:ext cx="9256483" cy="762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416" y="2213553"/>
            <a:ext cx="8069912" cy="1008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88" y="3694166"/>
            <a:ext cx="4613761" cy="19867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8016" y="3565186"/>
            <a:ext cx="64008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"id": "</a:t>
            </a:r>
            <a:r>
              <a:rPr lang="en-US" sz="11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AndersenFamily</a:t>
            </a: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",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"</a:t>
            </a:r>
            <a:r>
              <a:rPr lang="en-US" sz="11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lastName</a:t>
            </a: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": "Andersen",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"parents": [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   { "</a:t>
            </a:r>
            <a:r>
              <a:rPr lang="en-US" sz="11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firstName</a:t>
            </a: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": "Thomas" },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   { "</a:t>
            </a:r>
            <a:r>
              <a:rPr lang="en-US" sz="11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firstName</a:t>
            </a: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": "Mary Kay"} ],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"children": [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   { "</a:t>
            </a:r>
            <a:r>
              <a:rPr lang="en-US" sz="11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firstName</a:t>
            </a: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": "Henriette </a:t>
            </a:r>
            <a:r>
              <a:rPr lang="en-US" sz="11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Thaulow</a:t>
            </a: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", "gender": "female", "grade": 5,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       "pets": [</a:t>
            </a:r>
          </a:p>
          <a:p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{ "</a:t>
            </a:r>
            <a:r>
              <a:rPr lang="en-US" sz="11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givenName</a:t>
            </a: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": "Fluffy" }]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   }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],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"address": { "state": "WA", "county": "King", "city": "</a:t>
            </a:r>
            <a:r>
              <a:rPr lang="en-US" sz="11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seattle</a:t>
            </a: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" },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"</a:t>
            </a:r>
            <a:r>
              <a:rPr lang="en-US" sz="11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creationDate</a:t>
            </a: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": 1431620472,</a:t>
            </a:r>
            <a:b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    "</a:t>
            </a:r>
            <a:r>
              <a:rPr lang="en-US" sz="1100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isRegistered</a:t>
            </a:r>
            <a:r>
              <a:rPr lang="en-US" sz="1100" i="1" dirty="0">
                <a:solidFill>
                  <a:srgbClr val="00B0F0"/>
                </a:solidFill>
                <a:latin typeface="Consolas" panose="020B0609020204030204" pitchFamily="49" charset="0"/>
              </a:rPr>
              <a:t>": true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905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Code access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866377" y="1375620"/>
              <a:ext cx="4569120" cy="10319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2057" y="1371301"/>
                <a:ext cx="4577760" cy="1040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4107997" y="2296320"/>
              <a:ext cx="6115860" cy="14344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3677" y="2292002"/>
                <a:ext cx="6124499" cy="14430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342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9289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Pricing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2097" y="1068421"/>
            <a:ext cx="7780506" cy="4956142"/>
          </a:xfrm>
        </p:spPr>
        <p:txBody>
          <a:bodyPr>
            <a:normAutofit/>
          </a:bodyPr>
          <a:lstStyle/>
          <a:p>
            <a:r>
              <a:rPr lang="en-GB" dirty="0"/>
              <a:t>Two elements to pricing</a:t>
            </a:r>
          </a:p>
          <a:p>
            <a:pPr lvl="1"/>
            <a:r>
              <a:rPr lang="en-GB" dirty="0"/>
              <a:t>SSD backed store (GB)</a:t>
            </a:r>
          </a:p>
          <a:p>
            <a:pPr lvl="1"/>
            <a:r>
              <a:rPr lang="en-GB" dirty="0"/>
              <a:t>Throughput (Request Units)</a:t>
            </a:r>
          </a:p>
          <a:p>
            <a:r>
              <a:rPr lang="en-GB" dirty="0"/>
              <a:t>1 Request Unit (RU) corresponds to throughput of a GET of a 1KB document</a:t>
            </a:r>
          </a:p>
          <a:p>
            <a:pPr lvl="1"/>
            <a:r>
              <a:rPr lang="en-GB" dirty="0"/>
              <a:t>Abstraction of CPU, IO and memory </a:t>
            </a:r>
          </a:p>
          <a:p>
            <a:pPr lvl="1"/>
            <a:r>
              <a:rPr lang="en-GB" dirty="0"/>
              <a:t>All operations have deterministic RU value, returned in header</a:t>
            </a:r>
          </a:p>
          <a:p>
            <a:r>
              <a:rPr lang="en-GB" dirty="0">
                <a:hlinkClick r:id="rId3"/>
              </a:rPr>
              <a:t>www.documentdb.com/capacityplanner</a:t>
            </a:r>
            <a:r>
              <a:rPr lang="en-GB" dirty="0"/>
              <a:t> </a:t>
            </a:r>
            <a:endParaRPr lang="en-GB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89" y="5102087"/>
            <a:ext cx="7720360" cy="1395569"/>
          </a:xfrm>
          <a:prstGeom prst="rect">
            <a:avLst/>
          </a:prstGeom>
        </p:spPr>
      </p:pic>
      <p:pic>
        <p:nvPicPr>
          <p:cNvPr id="3074" name="Picture 2" descr="Add Collection &#10;Collection O &#10;Enter collection id &#10;•k STORAGE CAPACITY (up to and more) 0 &#10;x &#10;10 CB &#10;250 CB &#10;THROUGHPUT CAPACITY (Ru,'s) 0 &#10;Between 400 and 1 Rus &#10;Estimated hourly spend $003USD &#10;PARTITION O &#10;* DATABASE O &#10;C) Create New &#10;ToDoList &#10;@ use existing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405" y="1172184"/>
            <a:ext cx="2812286" cy="446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19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Partitioning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272"/>
            <a:ext cx="10515600" cy="4669176"/>
          </a:xfrm>
        </p:spPr>
        <p:txBody>
          <a:bodyPr/>
          <a:lstStyle/>
          <a:p>
            <a:r>
              <a:rPr lang="en-GB" dirty="0"/>
              <a:t>Partitioning is completely transparent to your application</a:t>
            </a:r>
          </a:p>
          <a:p>
            <a:pPr lvl="1"/>
            <a:r>
              <a:rPr lang="en-GB" dirty="0"/>
              <a:t>Service handles distributing of data and query requests</a:t>
            </a:r>
          </a:p>
          <a:p>
            <a:pPr lvl="1"/>
            <a:r>
              <a:rPr lang="en-GB" dirty="0"/>
              <a:t>Single or multiple partition model</a:t>
            </a:r>
          </a:p>
          <a:p>
            <a:r>
              <a:rPr lang="en-GB" dirty="0"/>
              <a:t>Every partition has a fixed amount of SSD-backed storage </a:t>
            </a:r>
          </a:p>
          <a:p>
            <a:pPr lvl="1"/>
            <a:r>
              <a:rPr lang="en-GB" dirty="0"/>
              <a:t>Which is replicated for high availability</a:t>
            </a:r>
          </a:p>
          <a:p>
            <a:endParaRPr lang="en-GB" dirty="0"/>
          </a:p>
        </p:txBody>
      </p:sp>
      <p:pic>
        <p:nvPicPr>
          <p:cNvPr id="1028" name="Picture 4" descr="Partitioned collections in Document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82" y="3467860"/>
            <a:ext cx="6365317" cy="32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067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38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Consistency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727"/>
            <a:ext cx="10515600" cy="5607995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DocumentDB provides four consistency levels</a:t>
            </a:r>
          </a:p>
          <a:p>
            <a:pPr lvl="1" fontAlgn="ctr"/>
            <a:r>
              <a:rPr lang="en-GB" sz="1800" b="1" dirty="0"/>
              <a:t>Strong</a:t>
            </a:r>
            <a:endParaRPr lang="en-GB" sz="1800" dirty="0"/>
          </a:p>
          <a:p>
            <a:pPr lvl="1" fontAlgn="ctr"/>
            <a:r>
              <a:rPr lang="en-GB" sz="1800" dirty="0"/>
              <a:t>Bounded-staleness</a:t>
            </a:r>
          </a:p>
          <a:p>
            <a:pPr lvl="1" fontAlgn="ctr"/>
            <a:r>
              <a:rPr lang="en-GB" sz="1800" dirty="0"/>
              <a:t>Session</a:t>
            </a:r>
          </a:p>
          <a:p>
            <a:pPr lvl="1" fontAlgn="ctr"/>
            <a:r>
              <a:rPr lang="en-GB" sz="1800" b="1" dirty="0"/>
              <a:t>Eventual </a:t>
            </a:r>
            <a:br>
              <a:rPr lang="en-GB" sz="1800" b="1" dirty="0"/>
            </a:br>
            <a:endParaRPr lang="en-GB" sz="1800" b="1" dirty="0"/>
          </a:p>
          <a:p>
            <a:pPr lvl="1" fontAlgn="ctr"/>
            <a:endParaRPr lang="en-GB" sz="1800" b="1" dirty="0"/>
          </a:p>
          <a:p>
            <a:pPr lvl="1" fontAlgn="ctr"/>
            <a:endParaRPr lang="en-GB" sz="18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CAP theorem (aka Brewer's) states It is impossible for a </a:t>
            </a:r>
            <a:r>
              <a:rPr lang="en-GB" sz="2400" i="1" dirty="0"/>
              <a:t>distributed</a:t>
            </a:r>
            <a:r>
              <a:rPr lang="en-GB" sz="2400" dirty="0"/>
              <a:t> system to simultaneously provide more than two out of three of the following guarantees:</a:t>
            </a:r>
          </a:p>
          <a:p>
            <a:pPr lvl="2"/>
            <a:r>
              <a:rPr lang="en-GB" sz="1600" dirty="0"/>
              <a:t>Consistency - Every read receives the most recent write or an error</a:t>
            </a:r>
          </a:p>
          <a:p>
            <a:pPr lvl="2"/>
            <a:r>
              <a:rPr lang="en-GB" sz="1600" dirty="0"/>
              <a:t>Availability - Every request receives a response, without guarantee that it contains the most recent write</a:t>
            </a:r>
          </a:p>
          <a:p>
            <a:pPr lvl="2"/>
            <a:r>
              <a:rPr lang="en-GB" sz="1600" dirty="0"/>
              <a:t>Partition tolerance - System continues to operate despite an arbitrary number of messages being dropped (or delayed) by the network between nodes</a:t>
            </a:r>
          </a:p>
          <a:p>
            <a:r>
              <a:rPr lang="en-GB" sz="2400" dirty="0"/>
              <a:t>“strong” is fully CP and “Eventual” is fully AP</a:t>
            </a:r>
          </a:p>
        </p:txBody>
      </p:sp>
      <p:pic>
        <p:nvPicPr>
          <p:cNvPr id="2050" name="Picture 2" descr="DocumentDB offers multiple, well defined (relaxed) consistency models to choose fr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70" y="2936437"/>
            <a:ext cx="93535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716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Thank You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359964"/>
            <a:ext cx="9144000" cy="897835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Part 2 after coffee…</a:t>
            </a:r>
          </a:p>
        </p:txBody>
      </p:sp>
    </p:spTree>
    <p:extLst>
      <p:ext uri="{BB962C8B-B14F-4D97-AF65-F5344CB8AC3E}">
        <p14:creationId xmlns:p14="http://schemas.microsoft.com/office/powerpoint/2010/main" val="153379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68" y="11391"/>
            <a:ext cx="10515600" cy="903734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Data on Azure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717" y="1627174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VMs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33" y="2447803"/>
            <a:ext cx="1019836" cy="13896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8" y="2525714"/>
            <a:ext cx="591660" cy="9336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5627" y="1589853"/>
            <a:ext cx="725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Azure</a:t>
            </a:r>
          </a:p>
          <a:p>
            <a:pPr algn="ctr"/>
            <a:r>
              <a:rPr lang="en-GB" sz="1400" dirty="0">
                <a:solidFill>
                  <a:srgbClr val="0070C0"/>
                </a:solidFill>
              </a:rPr>
              <a:t>storage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125" y="4806180"/>
            <a:ext cx="584820" cy="8865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723" y="3225273"/>
            <a:ext cx="584820" cy="933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723" y="2356593"/>
            <a:ext cx="584820" cy="9336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775" y="2482616"/>
            <a:ext cx="697680" cy="10499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284" y="2535927"/>
            <a:ext cx="584820" cy="9336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0331" y="2525714"/>
            <a:ext cx="584820" cy="803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8199" y="2475366"/>
            <a:ext cx="598500" cy="9336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852070" y="1660643"/>
            <a:ext cx="20977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Relational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74515" y="1608533"/>
            <a:ext cx="1302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Big 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95562" y="1611518"/>
            <a:ext cx="956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NoSQL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9962" y="2540756"/>
            <a:ext cx="584820" cy="9336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3788" y="2443493"/>
            <a:ext cx="655647" cy="108239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593184" y="1750449"/>
            <a:ext cx="945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Cache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693733" y="1746804"/>
            <a:ext cx="945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Search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6982" y="5755225"/>
            <a:ext cx="1261980" cy="8865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562" y="4708788"/>
            <a:ext cx="584820" cy="8865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4699" y="5692768"/>
            <a:ext cx="577980" cy="8443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4994" y="919904"/>
            <a:ext cx="986396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services</a:t>
            </a:r>
            <a:endParaRPr lang="en-GB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74994" y="1589853"/>
            <a:ext cx="0" cy="267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160952" y="1627174"/>
            <a:ext cx="0" cy="267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0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39" y="0"/>
            <a:ext cx="11655840" cy="899665"/>
          </a:xfrm>
        </p:spPr>
        <p:txBody>
          <a:bodyPr/>
          <a:lstStyle/>
          <a:p>
            <a:pPr algn="ctr"/>
            <a:r>
              <a:rPr lang="en-GB" sz="4800" dirty="0">
                <a:solidFill>
                  <a:srgbClr val="0070C0"/>
                </a:solidFill>
              </a:rPr>
              <a:t>Use an appropriate type of Store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98179"/>
              </p:ext>
            </p:extLst>
          </p:nvPr>
        </p:nvGraphicFramePr>
        <p:xfrm>
          <a:off x="389672" y="1049481"/>
          <a:ext cx="11636095" cy="5436776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2570990">
                  <a:extLst>
                    <a:ext uri="{9D8B030D-6E8A-4147-A177-3AD203B41FA5}">
                      <a16:colId xmlns:a16="http://schemas.microsoft.com/office/drawing/2014/main" val="1024634685"/>
                    </a:ext>
                  </a:extLst>
                </a:gridCol>
                <a:gridCol w="1650249">
                  <a:extLst>
                    <a:ext uri="{9D8B030D-6E8A-4147-A177-3AD203B41FA5}">
                      <a16:colId xmlns:a16="http://schemas.microsoft.com/office/drawing/2014/main" val="2722542833"/>
                    </a:ext>
                  </a:extLst>
                </a:gridCol>
                <a:gridCol w="1447179">
                  <a:extLst>
                    <a:ext uri="{9D8B030D-6E8A-4147-A177-3AD203B41FA5}">
                      <a16:colId xmlns:a16="http://schemas.microsoft.com/office/drawing/2014/main" val="1226943663"/>
                    </a:ext>
                  </a:extLst>
                </a:gridCol>
                <a:gridCol w="1169561">
                  <a:extLst>
                    <a:ext uri="{9D8B030D-6E8A-4147-A177-3AD203B41FA5}">
                      <a16:colId xmlns:a16="http://schemas.microsoft.com/office/drawing/2014/main" val="1293770781"/>
                    </a:ext>
                  </a:extLst>
                </a:gridCol>
                <a:gridCol w="1546698">
                  <a:extLst>
                    <a:ext uri="{9D8B030D-6E8A-4147-A177-3AD203B41FA5}">
                      <a16:colId xmlns:a16="http://schemas.microsoft.com/office/drawing/2014/main" val="211746891"/>
                    </a:ext>
                  </a:extLst>
                </a:gridCol>
                <a:gridCol w="3251418">
                  <a:extLst>
                    <a:ext uri="{9D8B030D-6E8A-4147-A177-3AD203B41FA5}">
                      <a16:colId xmlns:a16="http://schemas.microsoft.com/office/drawing/2014/main" val="3748569952"/>
                    </a:ext>
                  </a:extLst>
                </a:gridCol>
              </a:tblGrid>
              <a:tr h="52937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Storage Mechanism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Interaction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Starts</a:t>
                      </a:r>
                      <a:r>
                        <a:rPr lang="en-US" sz="1600" baseline="0" dirty="0"/>
                        <a:t> at*</a:t>
                      </a:r>
                      <a:endParaRPr lang="en-US" sz="160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 GB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  <a:r>
                        <a:rPr lang="en-US" sz="1600" baseline="0" dirty="0"/>
                        <a:t> TB</a:t>
                      </a:r>
                      <a:endParaRPr lang="en-US" sz="160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 Case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067554"/>
                  </a:ext>
                </a:extLst>
              </a:tr>
              <a:tr h="509623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‘Cool’ Block Blob storage</a:t>
                      </a:r>
                      <a:endParaRPr lang="en-GB" sz="1400" b="0" i="1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/>
                        <a:t>REST (Blob), SDKs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/>
                        <a:t>£0.01/GB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/>
                        <a:t>0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/>
                        <a:t>500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="0" i="1" dirty="0"/>
                        <a:t>Archive</a:t>
                      </a:r>
                      <a:r>
                        <a:rPr lang="en-GB" sz="1100" b="0" i="1" baseline="0" dirty="0"/>
                        <a:t>, nearline unstructured https storage</a:t>
                      </a:r>
                      <a:endParaRPr lang="en-GB" sz="1100" b="0" i="1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902051"/>
                  </a:ext>
                </a:extLst>
              </a:tr>
              <a:tr h="509623">
                <a:tc>
                  <a:txBody>
                    <a:bodyPr/>
                    <a:lstStyle/>
                    <a:p>
                      <a:pPr algn="l"/>
                      <a:r>
                        <a:rPr lang="en-GB" sz="1400" b="0" baseline="0" dirty="0"/>
                        <a:t>‘</a:t>
                      </a:r>
                      <a:r>
                        <a:rPr lang="en-GB" sz="1400" b="0" dirty="0"/>
                        <a:t>Hot’ Block</a:t>
                      </a:r>
                      <a:r>
                        <a:rPr lang="en-GB" sz="1400" b="0" baseline="0" dirty="0"/>
                        <a:t> </a:t>
                      </a:r>
                      <a:r>
                        <a:rPr lang="en-GB" sz="1400" b="0" dirty="0"/>
                        <a:t>Blob</a:t>
                      </a:r>
                      <a:r>
                        <a:rPr lang="en-GB" sz="1400" b="0" baseline="0" dirty="0"/>
                        <a:t> storage</a:t>
                      </a:r>
                      <a:endParaRPr lang="en-GB" sz="1400" b="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/>
                        <a:t>REST (Blob), SDKs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/>
                        <a:t>£0.02/GB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/>
                        <a:t>0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dirty="0"/>
                        <a:t>500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="0" dirty="0"/>
                        <a:t>Online unstructured</a:t>
                      </a:r>
                      <a:r>
                        <a:rPr lang="en-GB" sz="1100" b="0" baseline="0" dirty="0"/>
                        <a:t> </a:t>
                      </a:r>
                      <a:r>
                        <a:rPr lang="en-GB" sz="1100" b="0" i="1" baseline="0" dirty="0"/>
                        <a:t>https </a:t>
                      </a:r>
                      <a:r>
                        <a:rPr lang="en-GB" sz="1100" b="0" baseline="0" dirty="0"/>
                        <a:t>storage</a:t>
                      </a:r>
                      <a:endParaRPr lang="en-GB" sz="1100" b="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9108"/>
                  </a:ext>
                </a:extLst>
              </a:tr>
              <a:tr h="567155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Virtual Machine Disk / Page Blob Storage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VM Only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£0.05/GB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0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500</a:t>
                      </a:r>
                    </a:p>
                    <a:p>
                      <a:pPr algn="ctr"/>
                      <a:r>
                        <a:rPr lang="en-GB" sz="1400" b="0" dirty="0"/>
                        <a:t>(Not per VM)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="0" dirty="0"/>
                        <a:t>High Performance storage,</a:t>
                      </a:r>
                      <a:r>
                        <a:rPr lang="en-GB" sz="1100" b="0" baseline="0" dirty="0"/>
                        <a:t> up to 500 IOPS per disk volume (up to max volumes per VM type).</a:t>
                      </a:r>
                      <a:endParaRPr lang="en-GB" sz="1100" b="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234710"/>
                  </a:ext>
                </a:extLst>
              </a:tr>
              <a:tr h="567155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Table Storage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/>
                        <a:t>REST (Blob), SDKs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/>
                        <a:t>£0.07/GB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/>
                        <a:t>0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/>
                        <a:t>500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="0" dirty="0"/>
                        <a:t>Tabular, non-relational (NoSQL)</a:t>
                      </a:r>
                      <a:r>
                        <a:rPr lang="en-GB" sz="1100" b="0" baseline="0" dirty="0"/>
                        <a:t> Mass-scale dictionary </a:t>
                      </a:r>
                      <a:r>
                        <a:rPr lang="en-GB" sz="1100" b="0" i="1" baseline="0" dirty="0"/>
                        <a:t>https </a:t>
                      </a:r>
                      <a:r>
                        <a:rPr lang="en-GB" sz="1100" b="0" baseline="0" dirty="0"/>
                        <a:t>lookup service</a:t>
                      </a:r>
                      <a:r>
                        <a:rPr lang="en-GB" sz="1100" b="0" dirty="0"/>
                        <a:t>,</a:t>
                      </a:r>
                      <a:r>
                        <a:rPr lang="en-GB" sz="1100" b="0" baseline="0" dirty="0"/>
                        <a:t> partitioned by default, no secondary indexes allowed.</a:t>
                      </a:r>
                      <a:endParaRPr lang="en-GB" sz="1100" b="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667261"/>
                  </a:ext>
                </a:extLst>
              </a:tr>
              <a:tr h="739751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Premium Virtual Machine Disk/ Page Blob Storage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VM Only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£0.13/GB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128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35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="0" dirty="0"/>
                        <a:t>GUARANTEED</a:t>
                      </a:r>
                      <a:r>
                        <a:rPr lang="en-GB" sz="1100" b="0" baseline="0" dirty="0"/>
                        <a:t> High </a:t>
                      </a:r>
                      <a:r>
                        <a:rPr lang="en-GB" sz="1100" b="0" dirty="0"/>
                        <a:t>Performance</a:t>
                      </a:r>
                      <a:r>
                        <a:rPr lang="en-GB" sz="1100" b="0" baseline="0" dirty="0"/>
                        <a:t> storage, up to 5000 IOPS per disk volume (up to max volumes per VM type &gt; </a:t>
                      </a:r>
                      <a:r>
                        <a:rPr lang="en-GB" sz="1100" dirty="0"/>
                        <a:t>80,000 IOPS &amp; 2TB</a:t>
                      </a:r>
                      <a:r>
                        <a:rPr lang="en-GB" sz="1100" baseline="0" dirty="0"/>
                        <a:t> / Second</a:t>
                      </a:r>
                      <a:r>
                        <a:rPr lang="en-GB" sz="1100" b="0" baseline="0" dirty="0"/>
                        <a:t>).</a:t>
                      </a:r>
                      <a:endParaRPr lang="en-GB" sz="1100" b="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43050"/>
                  </a:ext>
                </a:extLst>
              </a:tr>
              <a:tr h="379969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/>
                        <a:t>SQL</a:t>
                      </a:r>
                      <a:r>
                        <a:rPr lang="en-GB" sz="1400" b="0" baseline="0" dirty="0"/>
                        <a:t> Database Basic</a:t>
                      </a:r>
                      <a:endParaRPr lang="en-GB" sz="1400" b="0" i="1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1" dirty="0"/>
                        <a:t>T-SQL</a:t>
                      </a:r>
                      <a:r>
                        <a:rPr lang="en-GB" sz="1400" b="0" i="1" baseline="0" dirty="0"/>
                        <a:t> (TDS)</a:t>
                      </a:r>
                      <a:endParaRPr lang="en-GB" sz="1400" b="0" i="1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/>
                        <a:t>£2.33/GB *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1" dirty="0"/>
                        <a:t>2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1" dirty="0"/>
                        <a:t>1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1" dirty="0"/>
                        <a:t>Tabular,</a:t>
                      </a:r>
                      <a:r>
                        <a:rPr lang="en-GB" sz="1100" b="0" i="1" baseline="0" dirty="0"/>
                        <a:t> Scalable, Classic Relational DBMS, Always On</a:t>
                      </a:r>
                      <a:endParaRPr lang="en-GB" sz="1100" b="0" i="1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369146"/>
                  </a:ext>
                </a:extLst>
              </a:tr>
              <a:tr h="678777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SQL Data</a:t>
                      </a:r>
                      <a:r>
                        <a:rPr lang="en-GB" sz="1400" b="0" baseline="0" dirty="0"/>
                        <a:t> Warehouse</a:t>
                      </a:r>
                      <a:endParaRPr lang="en-GB" sz="1400" b="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1" dirty="0"/>
                        <a:t>T-SQL </a:t>
                      </a:r>
                      <a:r>
                        <a:rPr lang="en-GB" sz="1400" b="0" i="1" baseline="0" dirty="0"/>
                        <a:t>(TDS)</a:t>
                      </a:r>
                      <a:endParaRPr lang="en-GB" sz="1400" b="0" i="1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£1.03/GB * </a:t>
                      </a:r>
                      <a:endParaRPr lang="en-GB" sz="1400" b="0" i="1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1" dirty="0"/>
                        <a:t>1024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1" dirty="0"/>
                        <a:t>~250 Compressed</a:t>
                      </a:r>
                      <a:r>
                        <a:rPr lang="en-GB" sz="1400" b="0" i="1" baseline="0" dirty="0"/>
                        <a:t> (~1PB)</a:t>
                      </a:r>
                      <a:endParaRPr lang="en-GB" sz="1400" b="0" i="1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/>
                        <a:t>Scalable, </a:t>
                      </a:r>
                      <a:r>
                        <a:rPr lang="en-GB" sz="1100" b="0" i="1" dirty="0"/>
                        <a:t>Tabular,</a:t>
                      </a:r>
                      <a:r>
                        <a:rPr lang="en-GB" sz="1100" b="0" i="1" baseline="0" dirty="0"/>
                        <a:t> </a:t>
                      </a:r>
                      <a:r>
                        <a:rPr lang="en-GB" sz="1100" b="0" dirty="0"/>
                        <a:t>Parallelized</a:t>
                      </a:r>
                      <a:r>
                        <a:rPr lang="en-GB" sz="1100" b="0" baseline="0" dirty="0"/>
                        <a:t>, </a:t>
                      </a:r>
                      <a:r>
                        <a:rPr lang="en-GB" sz="1100" b="0" i="1" baseline="0" dirty="0"/>
                        <a:t>Relational DBMS, can be paused.</a:t>
                      </a:r>
                      <a:endParaRPr lang="en-GB" sz="1100" b="0" i="1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30430"/>
                  </a:ext>
                </a:extLst>
              </a:tr>
              <a:tr h="394559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/>
                        <a:t>DocumentDB</a:t>
                      </a:r>
                      <a:endParaRPr lang="en-GB" sz="1400" b="0" i="1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/>
                        <a:t>REST (Blob), SDK</a:t>
                      </a:r>
                      <a:r>
                        <a:rPr lang="en-GB" sz="1400" b="0" i="1" dirty="0"/>
                        <a:t>s</a:t>
                      </a:r>
                      <a:endParaRPr lang="en-GB" sz="1400" b="0" i="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/>
                        <a:t>£4.62/GB *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/>
                        <a:t>1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/>
                        <a:t>0.01 (10GB)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="0" i="0" dirty="0"/>
                        <a:t>JSON Indexed document</a:t>
                      </a:r>
                      <a:r>
                        <a:rPr lang="en-GB" sz="1100" b="0" i="0" baseline="0" dirty="0"/>
                        <a:t> storage, can be partitioned. </a:t>
                      </a:r>
                      <a:endParaRPr lang="en-GB" sz="1100" b="0" i="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59576"/>
                  </a:ext>
                </a:extLst>
              </a:tr>
              <a:tr h="544313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/>
                        <a:t>Data Lake Store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WebHDFS</a:t>
                      </a:r>
                      <a:endParaRPr lang="en-GB" sz="1400" b="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£0.06/GB *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1PB per file (!)</a:t>
                      </a:r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="0" dirty="0"/>
                        <a:t>Hadoop</a:t>
                      </a:r>
                      <a:r>
                        <a:rPr lang="en-GB" sz="1100" b="0" baseline="0" dirty="0"/>
                        <a:t> based unstructured data storage layer. – Preview price includes 50% discount off US pricing, not available in Europe yet.</a:t>
                      </a:r>
                      <a:endParaRPr lang="en-GB" sz="1100" b="0" dirty="0"/>
                    </a:p>
                  </a:txBody>
                  <a:tcPr marL="51280" marR="51280" marT="25640" marB="25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56714"/>
                  </a:ext>
                </a:extLst>
              </a:tr>
            </a:tbl>
          </a:graphicData>
        </a:graphic>
      </p:graphicFrame>
      <p:sp>
        <p:nvSpPr>
          <p:cNvPr id="6" name="TextBox 2"/>
          <p:cNvSpPr txBox="1"/>
          <p:nvPr/>
        </p:nvSpPr>
        <p:spPr>
          <a:xfrm>
            <a:off x="193103" y="6375740"/>
            <a:ext cx="1219490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 These are indicative numbers, these numbers are variable on a number of factors</a:t>
            </a:r>
            <a:r>
              <a:rPr lang="en-GB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</a:t>
            </a:r>
            <a:r>
              <a:rPr lang="en-GB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example SQL DW starts billing at 1TB of capacity,  storage has an access charge per million transactions.</a:t>
            </a:r>
            <a:endParaRPr lang="en-GB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202170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376191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21" y="0"/>
            <a:ext cx="11004479" cy="1419642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Azure Storage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529" y="1115253"/>
            <a:ext cx="11176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>
                <a:solidFill>
                  <a:srgbClr val="00B0F0"/>
                </a:solidFill>
              </a:rPr>
              <a:t>Azure Storage is the cloud storage solution for </a:t>
            </a:r>
            <a:r>
              <a:rPr lang="en-GB" sz="2000" b="1" i="1" dirty="0">
                <a:solidFill>
                  <a:srgbClr val="00B0F0"/>
                </a:solidFill>
              </a:rPr>
              <a:t>modern</a:t>
            </a:r>
            <a:r>
              <a:rPr lang="en-GB" sz="2000" i="1" dirty="0">
                <a:solidFill>
                  <a:srgbClr val="00B0F0"/>
                </a:solidFill>
              </a:rPr>
              <a:t> applications that rely on durability, high availability, and scalability. It is highly scalable, elastic, globally accessible, and automatically load-balances your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7529" y="2227477"/>
            <a:ext cx="9926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Massively scalable, highly available data store for hundreds of terabytes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Used by Skype, Office 365, </a:t>
            </a:r>
            <a:r>
              <a:rPr lang="en-GB" sz="3600" dirty="0" err="1"/>
              <a:t>XBox</a:t>
            </a:r>
            <a:r>
              <a:rPr lang="en-GB" sz="3600" dirty="0"/>
              <a:t>, OneDrive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Stores more than 120 Trillion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Multiple redundancy options to never loose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Encryption at rest, Key Vault integration</a:t>
            </a:r>
          </a:p>
        </p:txBody>
      </p:sp>
    </p:spTree>
    <p:extLst>
      <p:ext uri="{BB962C8B-B14F-4D97-AF65-F5344CB8AC3E}">
        <p14:creationId xmlns:p14="http://schemas.microsoft.com/office/powerpoint/2010/main" val="178697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84" y="1910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Azure Storage Services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699994" y="2464106"/>
            <a:ext cx="2285883" cy="31201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729" tIns="131782" rIns="164729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3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Files</a:t>
            </a:r>
          </a:p>
          <a:p>
            <a:pPr defTabSz="83988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Fully Managed File Shares in the Cloud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SMB and REST access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7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“Lift and shift” legacy apps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2801" y="2464106"/>
            <a:ext cx="2285883" cy="31201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729" tIns="131782" rIns="164729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3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Disks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Persistent disks for Azure IaaS VMs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Premium Storage Disks option: SSD based, high IOPS, low latency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2801" y="5638840"/>
            <a:ext cx="11594661" cy="927647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729" tIns="131782" rIns="164729" bIns="1317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Built on a unified Distributed Storage System</a:t>
            </a:r>
          </a:p>
          <a:p>
            <a:pPr algn="ctr"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Durability, Encryption at Rest, Strongly Consistent Replication, Fault Tolerance, Auto Load-Balancing</a:t>
            </a: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5985" y="1187938"/>
            <a:ext cx="5392810" cy="1367069"/>
            <a:chOff x="148911" y="1211262"/>
            <a:chExt cx="5500947" cy="1394482"/>
          </a:xfrm>
        </p:grpSpPr>
        <p:sp>
          <p:nvSpPr>
            <p:cNvPr id="45" name="Rectangle 44"/>
            <p:cNvSpPr/>
            <p:nvPr/>
          </p:nvSpPr>
          <p:spPr bwMode="auto">
            <a:xfrm>
              <a:off x="380276" y="1211262"/>
              <a:ext cx="4705578" cy="125871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225">
                <a:lnSpc>
                  <a:spcPct val="90000"/>
                </a:lnSpc>
                <a:defRPr/>
              </a:pPr>
              <a:r>
                <a:rPr lang="en-US" sz="2745" b="1" kern="0" spc="-29" dirty="0">
                  <a:ln w="3175">
                    <a:noFill/>
                  </a:ln>
                  <a:gradFill>
                    <a:gsLst>
                      <a:gs pos="83772">
                        <a:srgbClr val="353535"/>
                      </a:gs>
                      <a:gs pos="42857">
                        <a:srgbClr val="353535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IaaS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209908" y="1673113"/>
              <a:ext cx="2377141" cy="932631"/>
              <a:chOff x="8107511" y="4954363"/>
              <a:chExt cx="2377141" cy="932631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8107511" y="5139811"/>
                <a:ext cx="2377141" cy="747183"/>
              </a:xfrm>
              <a:prstGeom prst="rect">
                <a:avLst/>
              </a:prstGeom>
              <a:noFill/>
            </p:spPr>
            <p:txBody>
              <a:bodyPr wrap="square" lIns="627408" tIns="143407" rIns="179259" bIns="143407" rtlCol="0">
                <a:spAutoFit/>
              </a:bodyPr>
              <a:lstStyle/>
              <a:p>
                <a:pPr algn="ctr" defTabSz="914225">
                  <a:lnSpc>
                    <a:spcPct val="90000"/>
                  </a:lnSpc>
                  <a:spcBef>
                    <a:spcPts val="1765"/>
                  </a:spcBef>
                  <a:defRPr/>
                </a:pPr>
                <a: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Virtual </a:t>
                </a:r>
                <a:b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: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machines</a:t>
                </a:r>
              </a:p>
            </p:txBody>
          </p:sp>
          <p:sp>
            <p:nvSpPr>
              <p:cNvPr id="47" name="Freeform 30"/>
              <p:cNvSpPr>
                <a:spLocks noChangeAspect="1" noEditPoints="1"/>
              </p:cNvSpPr>
              <p:nvPr/>
            </p:nvSpPr>
            <p:spPr bwMode="auto">
              <a:xfrm>
                <a:off x="9345141" y="4954363"/>
                <a:ext cx="376358" cy="211739"/>
              </a:xfrm>
              <a:custGeom>
                <a:avLst/>
                <a:gdLst>
                  <a:gd name="T0" fmla="*/ 155 w 259"/>
                  <a:gd name="T1" fmla="*/ 53 h 143"/>
                  <a:gd name="T2" fmla="*/ 146 w 259"/>
                  <a:gd name="T3" fmla="*/ 56 h 143"/>
                  <a:gd name="T4" fmla="*/ 146 w 259"/>
                  <a:gd name="T5" fmla="*/ 55 h 143"/>
                  <a:gd name="T6" fmla="*/ 130 w 259"/>
                  <a:gd name="T7" fmla="*/ 44 h 143"/>
                  <a:gd name="T8" fmla="*/ 113 w 259"/>
                  <a:gd name="T9" fmla="*/ 58 h 143"/>
                  <a:gd name="T10" fmla="*/ 113 w 259"/>
                  <a:gd name="T11" fmla="*/ 60 h 143"/>
                  <a:gd name="T12" fmla="*/ 112 w 259"/>
                  <a:gd name="T13" fmla="*/ 60 h 143"/>
                  <a:gd name="T14" fmla="*/ 102 w 259"/>
                  <a:gd name="T15" fmla="*/ 69 h 143"/>
                  <a:gd name="T16" fmla="*/ 110 w 259"/>
                  <a:gd name="T17" fmla="*/ 79 h 143"/>
                  <a:gd name="T18" fmla="*/ 112 w 259"/>
                  <a:gd name="T19" fmla="*/ 79 h 143"/>
                  <a:gd name="T20" fmla="*/ 155 w 259"/>
                  <a:gd name="T21" fmla="*/ 79 h 143"/>
                  <a:gd name="T22" fmla="*/ 168 w 259"/>
                  <a:gd name="T23" fmla="*/ 66 h 143"/>
                  <a:gd name="T24" fmla="*/ 155 w 259"/>
                  <a:gd name="T25" fmla="*/ 53 h 143"/>
                  <a:gd name="T26" fmla="*/ 34 w 259"/>
                  <a:gd name="T27" fmla="*/ 0 h 143"/>
                  <a:gd name="T28" fmla="*/ 34 w 259"/>
                  <a:gd name="T29" fmla="*/ 126 h 143"/>
                  <a:gd name="T30" fmla="*/ 230 w 259"/>
                  <a:gd name="T31" fmla="*/ 126 h 143"/>
                  <a:gd name="T32" fmla="*/ 230 w 259"/>
                  <a:gd name="T33" fmla="*/ 0 h 143"/>
                  <a:gd name="T34" fmla="*/ 34 w 259"/>
                  <a:gd name="T35" fmla="*/ 0 h 143"/>
                  <a:gd name="T36" fmla="*/ 221 w 259"/>
                  <a:gd name="T37" fmla="*/ 118 h 143"/>
                  <a:gd name="T38" fmla="*/ 42 w 259"/>
                  <a:gd name="T39" fmla="*/ 118 h 143"/>
                  <a:gd name="T40" fmla="*/ 42 w 259"/>
                  <a:gd name="T41" fmla="*/ 8 h 143"/>
                  <a:gd name="T42" fmla="*/ 221 w 259"/>
                  <a:gd name="T43" fmla="*/ 8 h 143"/>
                  <a:gd name="T44" fmla="*/ 221 w 259"/>
                  <a:gd name="T45" fmla="*/ 118 h 143"/>
                  <a:gd name="T46" fmla="*/ 150 w 259"/>
                  <a:gd name="T47" fmla="*/ 132 h 143"/>
                  <a:gd name="T48" fmla="*/ 150 w 259"/>
                  <a:gd name="T49" fmla="*/ 135 h 143"/>
                  <a:gd name="T50" fmla="*/ 114 w 259"/>
                  <a:gd name="T51" fmla="*/ 135 h 143"/>
                  <a:gd name="T52" fmla="*/ 114 w 259"/>
                  <a:gd name="T53" fmla="*/ 132 h 143"/>
                  <a:gd name="T54" fmla="*/ 4 w 259"/>
                  <a:gd name="T55" fmla="*/ 132 h 143"/>
                  <a:gd name="T56" fmla="*/ 12 w 259"/>
                  <a:gd name="T57" fmla="*/ 143 h 143"/>
                  <a:gd name="T58" fmla="*/ 251 w 259"/>
                  <a:gd name="T59" fmla="*/ 143 h 143"/>
                  <a:gd name="T60" fmla="*/ 259 w 259"/>
                  <a:gd name="T61" fmla="*/ 132 h 143"/>
                  <a:gd name="T62" fmla="*/ 150 w 259"/>
                  <a:gd name="T63" fmla="*/ 132 h 143"/>
                  <a:gd name="T64" fmla="*/ 150 w 259"/>
                  <a:gd name="T65" fmla="*/ 13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9" h="143">
                    <a:moveTo>
                      <a:pt x="155" y="53"/>
                    </a:moveTo>
                    <a:cubicBezTo>
                      <a:pt x="152" y="53"/>
                      <a:pt x="149" y="54"/>
                      <a:pt x="146" y="56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3" y="49"/>
                      <a:pt x="137" y="44"/>
                      <a:pt x="130" y="44"/>
                    </a:cubicBezTo>
                    <a:cubicBezTo>
                      <a:pt x="122" y="44"/>
                      <a:pt x="115" y="50"/>
                      <a:pt x="113" y="5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2" y="60"/>
                      <a:pt x="112" y="60"/>
                      <a:pt x="112" y="60"/>
                    </a:cubicBezTo>
                    <a:cubicBezTo>
                      <a:pt x="107" y="60"/>
                      <a:pt x="102" y="64"/>
                      <a:pt x="102" y="69"/>
                    </a:cubicBezTo>
                    <a:cubicBezTo>
                      <a:pt x="102" y="74"/>
                      <a:pt x="106" y="78"/>
                      <a:pt x="110" y="79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55" y="79"/>
                      <a:pt x="155" y="79"/>
                      <a:pt x="155" y="79"/>
                    </a:cubicBezTo>
                    <a:cubicBezTo>
                      <a:pt x="162" y="79"/>
                      <a:pt x="168" y="73"/>
                      <a:pt x="168" y="66"/>
                    </a:cubicBezTo>
                    <a:cubicBezTo>
                      <a:pt x="168" y="59"/>
                      <a:pt x="162" y="53"/>
                      <a:pt x="155" y="53"/>
                    </a:cubicBezTo>
                    <a:close/>
                    <a:moveTo>
                      <a:pt x="34" y="0"/>
                    </a:moveTo>
                    <a:cubicBezTo>
                      <a:pt x="34" y="126"/>
                      <a:pt x="34" y="126"/>
                      <a:pt x="34" y="126"/>
                    </a:cubicBezTo>
                    <a:cubicBezTo>
                      <a:pt x="230" y="126"/>
                      <a:pt x="230" y="126"/>
                      <a:pt x="230" y="126"/>
                    </a:cubicBezTo>
                    <a:cubicBezTo>
                      <a:pt x="230" y="0"/>
                      <a:pt x="230" y="0"/>
                      <a:pt x="230" y="0"/>
                    </a:cubicBezTo>
                    <a:lnTo>
                      <a:pt x="34" y="0"/>
                    </a:lnTo>
                    <a:close/>
                    <a:moveTo>
                      <a:pt x="221" y="118"/>
                    </a:moveTo>
                    <a:cubicBezTo>
                      <a:pt x="42" y="118"/>
                      <a:pt x="42" y="118"/>
                      <a:pt x="42" y="11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221" y="8"/>
                      <a:pt x="221" y="8"/>
                      <a:pt x="221" y="8"/>
                    </a:cubicBezTo>
                    <a:cubicBezTo>
                      <a:pt x="221" y="118"/>
                      <a:pt x="221" y="118"/>
                      <a:pt x="221" y="118"/>
                    </a:cubicBezTo>
                    <a:close/>
                    <a:moveTo>
                      <a:pt x="150" y="132"/>
                    </a:moveTo>
                    <a:cubicBezTo>
                      <a:pt x="150" y="133"/>
                      <a:pt x="150" y="135"/>
                      <a:pt x="150" y="135"/>
                    </a:cubicBezTo>
                    <a:cubicBezTo>
                      <a:pt x="114" y="135"/>
                      <a:pt x="114" y="135"/>
                      <a:pt x="114" y="135"/>
                    </a:cubicBezTo>
                    <a:cubicBezTo>
                      <a:pt x="114" y="132"/>
                      <a:pt x="114" y="132"/>
                      <a:pt x="114" y="132"/>
                    </a:cubicBezTo>
                    <a:cubicBezTo>
                      <a:pt x="0" y="132"/>
                      <a:pt x="4" y="132"/>
                      <a:pt x="4" y="132"/>
                    </a:cubicBezTo>
                    <a:cubicBezTo>
                      <a:pt x="12" y="143"/>
                      <a:pt x="12" y="143"/>
                      <a:pt x="12" y="143"/>
                    </a:cubicBezTo>
                    <a:cubicBezTo>
                      <a:pt x="251" y="143"/>
                      <a:pt x="251" y="143"/>
                      <a:pt x="251" y="143"/>
                    </a:cubicBezTo>
                    <a:cubicBezTo>
                      <a:pt x="259" y="132"/>
                      <a:pt x="259" y="132"/>
                      <a:pt x="259" y="132"/>
                    </a:cubicBezTo>
                    <a:cubicBezTo>
                      <a:pt x="150" y="132"/>
                      <a:pt x="150" y="132"/>
                      <a:pt x="150" y="132"/>
                    </a:cubicBezTo>
                    <a:cubicBezTo>
                      <a:pt x="150" y="132"/>
                      <a:pt x="150" y="132"/>
                      <a:pt x="150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gradFill>
                    <a:gsLst>
                      <a:gs pos="83772">
                        <a:srgbClr val="353535"/>
                      </a:gs>
                      <a:gs pos="42857">
                        <a:srgbClr val="353535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8911" y="1742616"/>
              <a:ext cx="1718120" cy="793625"/>
              <a:chOff x="7270490" y="4989638"/>
              <a:chExt cx="1718120" cy="793625"/>
            </a:xfrm>
          </p:grpSpPr>
          <p:sp>
            <p:nvSpPr>
              <p:cNvPr id="48" name="Freeform 21"/>
              <p:cNvSpPr>
                <a:spLocks noChangeAspect="1" noEditPoints="1"/>
              </p:cNvSpPr>
              <p:nvPr/>
            </p:nvSpPr>
            <p:spPr bwMode="auto">
              <a:xfrm>
                <a:off x="8164456" y="4989638"/>
                <a:ext cx="223248" cy="192242"/>
              </a:xfrm>
              <a:custGeom>
                <a:avLst/>
                <a:gdLst>
                  <a:gd name="T0" fmla="*/ 143 w 288"/>
                  <a:gd name="T1" fmla="*/ 175 h 248"/>
                  <a:gd name="T2" fmla="*/ 3 w 288"/>
                  <a:gd name="T3" fmla="*/ 139 h 248"/>
                  <a:gd name="T4" fmla="*/ 3 w 288"/>
                  <a:gd name="T5" fmla="*/ 117 h 248"/>
                  <a:gd name="T6" fmla="*/ 141 w 288"/>
                  <a:gd name="T7" fmla="*/ 151 h 248"/>
                  <a:gd name="T8" fmla="*/ 143 w 288"/>
                  <a:gd name="T9" fmla="*/ 151 h 248"/>
                  <a:gd name="T10" fmla="*/ 145 w 288"/>
                  <a:gd name="T11" fmla="*/ 151 h 248"/>
                  <a:gd name="T12" fmla="*/ 283 w 288"/>
                  <a:gd name="T13" fmla="*/ 117 h 248"/>
                  <a:gd name="T14" fmla="*/ 283 w 288"/>
                  <a:gd name="T15" fmla="*/ 139 h 248"/>
                  <a:gd name="T16" fmla="*/ 143 w 288"/>
                  <a:gd name="T17" fmla="*/ 175 h 248"/>
                  <a:gd name="T18" fmla="*/ 283 w 288"/>
                  <a:gd name="T19" fmla="*/ 214 h 248"/>
                  <a:gd name="T20" fmla="*/ 283 w 288"/>
                  <a:gd name="T21" fmla="*/ 190 h 248"/>
                  <a:gd name="T22" fmla="*/ 145 w 288"/>
                  <a:gd name="T23" fmla="*/ 227 h 248"/>
                  <a:gd name="T24" fmla="*/ 143 w 288"/>
                  <a:gd name="T25" fmla="*/ 227 h 248"/>
                  <a:gd name="T26" fmla="*/ 141 w 288"/>
                  <a:gd name="T27" fmla="*/ 227 h 248"/>
                  <a:gd name="T28" fmla="*/ 3 w 288"/>
                  <a:gd name="T29" fmla="*/ 190 h 248"/>
                  <a:gd name="T30" fmla="*/ 3 w 288"/>
                  <a:gd name="T31" fmla="*/ 214 h 248"/>
                  <a:gd name="T32" fmla="*/ 143 w 288"/>
                  <a:gd name="T33" fmla="*/ 248 h 248"/>
                  <a:gd name="T34" fmla="*/ 283 w 288"/>
                  <a:gd name="T35" fmla="*/ 214 h 248"/>
                  <a:gd name="T36" fmla="*/ 288 w 288"/>
                  <a:gd name="T37" fmla="*/ 68 h 248"/>
                  <a:gd name="T38" fmla="*/ 288 w 288"/>
                  <a:gd name="T39" fmla="*/ 37 h 248"/>
                  <a:gd name="T40" fmla="*/ 143 w 288"/>
                  <a:gd name="T41" fmla="*/ 0 h 248"/>
                  <a:gd name="T42" fmla="*/ 0 w 288"/>
                  <a:gd name="T43" fmla="*/ 37 h 248"/>
                  <a:gd name="T44" fmla="*/ 0 w 288"/>
                  <a:gd name="T45" fmla="*/ 68 h 248"/>
                  <a:gd name="T46" fmla="*/ 143 w 288"/>
                  <a:gd name="T47" fmla="*/ 103 h 248"/>
                  <a:gd name="T48" fmla="*/ 288 w 288"/>
                  <a:gd name="T49" fmla="*/ 6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8" h="248">
                    <a:moveTo>
                      <a:pt x="143" y="175"/>
                    </a:moveTo>
                    <a:lnTo>
                      <a:pt x="3" y="139"/>
                    </a:lnTo>
                    <a:lnTo>
                      <a:pt x="3" y="117"/>
                    </a:lnTo>
                    <a:lnTo>
                      <a:pt x="141" y="151"/>
                    </a:lnTo>
                    <a:lnTo>
                      <a:pt x="143" y="151"/>
                    </a:lnTo>
                    <a:lnTo>
                      <a:pt x="145" y="151"/>
                    </a:lnTo>
                    <a:lnTo>
                      <a:pt x="283" y="117"/>
                    </a:lnTo>
                    <a:lnTo>
                      <a:pt x="283" y="139"/>
                    </a:lnTo>
                    <a:lnTo>
                      <a:pt x="143" y="175"/>
                    </a:lnTo>
                    <a:close/>
                    <a:moveTo>
                      <a:pt x="283" y="214"/>
                    </a:moveTo>
                    <a:lnTo>
                      <a:pt x="283" y="190"/>
                    </a:lnTo>
                    <a:lnTo>
                      <a:pt x="145" y="227"/>
                    </a:lnTo>
                    <a:lnTo>
                      <a:pt x="143" y="227"/>
                    </a:lnTo>
                    <a:lnTo>
                      <a:pt x="141" y="227"/>
                    </a:lnTo>
                    <a:lnTo>
                      <a:pt x="3" y="190"/>
                    </a:lnTo>
                    <a:lnTo>
                      <a:pt x="3" y="214"/>
                    </a:lnTo>
                    <a:lnTo>
                      <a:pt x="143" y="248"/>
                    </a:lnTo>
                    <a:lnTo>
                      <a:pt x="283" y="214"/>
                    </a:lnTo>
                    <a:close/>
                    <a:moveTo>
                      <a:pt x="288" y="68"/>
                    </a:moveTo>
                    <a:lnTo>
                      <a:pt x="288" y="37"/>
                    </a:lnTo>
                    <a:lnTo>
                      <a:pt x="143" y="0"/>
                    </a:lnTo>
                    <a:lnTo>
                      <a:pt x="0" y="37"/>
                    </a:lnTo>
                    <a:lnTo>
                      <a:pt x="0" y="68"/>
                    </a:lnTo>
                    <a:lnTo>
                      <a:pt x="143" y="103"/>
                    </a:lnTo>
                    <a:lnTo>
                      <a:pt x="288" y="6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gradFill>
                    <a:gsLst>
                      <a:gs pos="83772">
                        <a:srgbClr val="353535"/>
                      </a:gs>
                      <a:gs pos="42857">
                        <a:srgbClr val="353535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270490" y="5266271"/>
                <a:ext cx="1718120" cy="516992"/>
              </a:xfrm>
              <a:prstGeom prst="rect">
                <a:avLst/>
              </a:prstGeom>
              <a:noFill/>
            </p:spPr>
            <p:txBody>
              <a:bodyPr wrap="square" lIns="627408" tIns="143407" rIns="179259" bIns="143407" rtlCol="0">
                <a:spAutoFit/>
              </a:bodyPr>
              <a:lstStyle/>
              <a:p>
                <a:pPr defTabSz="914225">
                  <a:lnSpc>
                    <a:spcPct val="90000"/>
                  </a:lnSpc>
                  <a:spcBef>
                    <a:spcPts val="1765"/>
                  </a:spcBef>
                  <a:defRPr/>
                </a:pPr>
                <a: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Storage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929925" y="1720328"/>
              <a:ext cx="2719933" cy="838201"/>
              <a:chOff x="9659512" y="4945062"/>
              <a:chExt cx="2719933" cy="838201"/>
            </a:xfrm>
          </p:grpSpPr>
          <p:sp>
            <p:nvSpPr>
              <p:cNvPr id="49" name="Freeform 21"/>
              <p:cNvSpPr>
                <a:spLocks noChangeAspect="1" noEditPoints="1"/>
              </p:cNvSpPr>
              <p:nvPr/>
            </p:nvSpPr>
            <p:spPr bwMode="auto">
              <a:xfrm>
                <a:off x="10676210" y="4945062"/>
                <a:ext cx="330579" cy="230339"/>
              </a:xfrm>
              <a:custGeom>
                <a:avLst/>
                <a:gdLst>
                  <a:gd name="T0" fmla="*/ 28 w 128"/>
                  <a:gd name="T1" fmla="*/ 88 h 88"/>
                  <a:gd name="T2" fmla="*/ 94 w 128"/>
                  <a:gd name="T3" fmla="*/ 88 h 88"/>
                  <a:gd name="T4" fmla="*/ 128 w 128"/>
                  <a:gd name="T5" fmla="*/ 54 h 88"/>
                  <a:gd name="T6" fmla="*/ 96 w 128"/>
                  <a:gd name="T7" fmla="*/ 20 h 88"/>
                  <a:gd name="T8" fmla="*/ 64 w 128"/>
                  <a:gd name="T9" fmla="*/ 0 h 88"/>
                  <a:gd name="T10" fmla="*/ 28 w 128"/>
                  <a:gd name="T11" fmla="*/ 32 h 88"/>
                  <a:gd name="T12" fmla="*/ 28 w 128"/>
                  <a:gd name="T13" fmla="*/ 32 h 88"/>
                  <a:gd name="T14" fmla="*/ 0 w 128"/>
                  <a:gd name="T15" fmla="*/ 60 h 88"/>
                  <a:gd name="T16" fmla="*/ 28 w 128"/>
                  <a:gd name="T17" fmla="*/ 88 h 88"/>
                  <a:gd name="T18" fmla="*/ 28 w 128"/>
                  <a:gd name="T19" fmla="*/ 40 h 88"/>
                  <a:gd name="T20" fmla="*/ 31 w 128"/>
                  <a:gd name="T21" fmla="*/ 41 h 88"/>
                  <a:gd name="T22" fmla="*/ 36 w 128"/>
                  <a:gd name="T23" fmla="*/ 41 h 88"/>
                  <a:gd name="T24" fmla="*/ 36 w 128"/>
                  <a:gd name="T25" fmla="*/ 36 h 88"/>
                  <a:gd name="T26" fmla="*/ 64 w 128"/>
                  <a:gd name="T27" fmla="*/ 8 h 88"/>
                  <a:gd name="T28" fmla="*/ 90 w 128"/>
                  <a:gd name="T29" fmla="*/ 26 h 88"/>
                  <a:gd name="T30" fmla="*/ 91 w 128"/>
                  <a:gd name="T31" fmla="*/ 28 h 88"/>
                  <a:gd name="T32" fmla="*/ 94 w 128"/>
                  <a:gd name="T33" fmla="*/ 28 h 88"/>
                  <a:gd name="T34" fmla="*/ 120 w 128"/>
                  <a:gd name="T35" fmla="*/ 54 h 88"/>
                  <a:gd name="T36" fmla="*/ 94 w 128"/>
                  <a:gd name="T37" fmla="*/ 80 h 88"/>
                  <a:gd name="T38" fmla="*/ 28 w 128"/>
                  <a:gd name="T39" fmla="*/ 80 h 88"/>
                  <a:gd name="T40" fmla="*/ 8 w 128"/>
                  <a:gd name="T41" fmla="*/ 60 h 88"/>
                  <a:gd name="T42" fmla="*/ 28 w 128"/>
                  <a:gd name="T43" fmla="*/ 40 h 88"/>
                  <a:gd name="T44" fmla="*/ 78 w 128"/>
                  <a:gd name="T45" fmla="*/ 57 h 88"/>
                  <a:gd name="T46" fmla="*/ 72 w 128"/>
                  <a:gd name="T47" fmla="*/ 60 h 88"/>
                  <a:gd name="T48" fmla="*/ 56 w 128"/>
                  <a:gd name="T49" fmla="*/ 54 h 88"/>
                  <a:gd name="T50" fmla="*/ 56 w 128"/>
                  <a:gd name="T51" fmla="*/ 52 h 88"/>
                  <a:gd name="T52" fmla="*/ 56 w 128"/>
                  <a:gd name="T53" fmla="*/ 51 h 88"/>
                  <a:gd name="T54" fmla="*/ 72 w 128"/>
                  <a:gd name="T55" fmla="*/ 41 h 88"/>
                  <a:gd name="T56" fmla="*/ 78 w 128"/>
                  <a:gd name="T57" fmla="*/ 44 h 88"/>
                  <a:gd name="T58" fmla="*/ 84 w 128"/>
                  <a:gd name="T59" fmla="*/ 38 h 88"/>
                  <a:gd name="T60" fmla="*/ 78 w 128"/>
                  <a:gd name="T61" fmla="*/ 31 h 88"/>
                  <a:gd name="T62" fmla="*/ 71 w 128"/>
                  <a:gd name="T63" fmla="*/ 36 h 88"/>
                  <a:gd name="T64" fmla="*/ 53 w 128"/>
                  <a:gd name="T65" fmla="*/ 47 h 88"/>
                  <a:gd name="T66" fmla="*/ 50 w 128"/>
                  <a:gd name="T67" fmla="*/ 46 h 88"/>
                  <a:gd name="T68" fmla="*/ 43 w 128"/>
                  <a:gd name="T69" fmla="*/ 52 h 88"/>
                  <a:gd name="T70" fmla="*/ 50 w 128"/>
                  <a:gd name="T71" fmla="*/ 59 h 88"/>
                  <a:gd name="T72" fmla="*/ 53 w 128"/>
                  <a:gd name="T73" fmla="*/ 58 h 88"/>
                  <a:gd name="T74" fmla="*/ 71 w 128"/>
                  <a:gd name="T75" fmla="*/ 65 h 88"/>
                  <a:gd name="T76" fmla="*/ 78 w 128"/>
                  <a:gd name="T77" fmla="*/ 70 h 88"/>
                  <a:gd name="T78" fmla="*/ 84 w 128"/>
                  <a:gd name="T79" fmla="*/ 64 h 88"/>
                  <a:gd name="T80" fmla="*/ 78 w 128"/>
                  <a:gd name="T81" fmla="*/ 5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" h="88">
                    <a:moveTo>
                      <a:pt x="28" y="88"/>
                    </a:moveTo>
                    <a:cubicBezTo>
                      <a:pt x="94" y="88"/>
                      <a:pt x="94" y="88"/>
                      <a:pt x="94" y="88"/>
                    </a:cubicBezTo>
                    <a:cubicBezTo>
                      <a:pt x="112" y="88"/>
                      <a:pt x="128" y="73"/>
                      <a:pt x="128" y="54"/>
                    </a:cubicBezTo>
                    <a:cubicBezTo>
                      <a:pt x="128" y="36"/>
                      <a:pt x="114" y="21"/>
                      <a:pt x="96" y="20"/>
                    </a:cubicBezTo>
                    <a:cubicBezTo>
                      <a:pt x="90" y="8"/>
                      <a:pt x="77" y="0"/>
                      <a:pt x="64" y="0"/>
                    </a:cubicBezTo>
                    <a:cubicBezTo>
                      <a:pt x="45" y="0"/>
                      <a:pt x="30" y="14"/>
                      <a:pt x="28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12" y="32"/>
                      <a:pt x="0" y="45"/>
                      <a:pt x="0" y="60"/>
                    </a:cubicBezTo>
                    <a:cubicBezTo>
                      <a:pt x="0" y="76"/>
                      <a:pt x="12" y="88"/>
                      <a:pt x="28" y="88"/>
                    </a:cubicBezTo>
                    <a:close/>
                    <a:moveTo>
                      <a:pt x="28" y="40"/>
                    </a:moveTo>
                    <a:cubicBezTo>
                      <a:pt x="29" y="40"/>
                      <a:pt x="30" y="40"/>
                      <a:pt x="31" y="41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21"/>
                      <a:pt x="48" y="8"/>
                      <a:pt x="64" y="8"/>
                    </a:cubicBezTo>
                    <a:cubicBezTo>
                      <a:pt x="75" y="8"/>
                      <a:pt x="85" y="15"/>
                      <a:pt x="90" y="26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4" y="28"/>
                      <a:pt x="94" y="28"/>
                      <a:pt x="94" y="28"/>
                    </a:cubicBezTo>
                    <a:cubicBezTo>
                      <a:pt x="108" y="28"/>
                      <a:pt x="120" y="40"/>
                      <a:pt x="120" y="54"/>
                    </a:cubicBezTo>
                    <a:cubicBezTo>
                      <a:pt x="120" y="69"/>
                      <a:pt x="108" y="80"/>
                      <a:pt x="94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17" y="80"/>
                      <a:pt x="8" y="71"/>
                      <a:pt x="8" y="60"/>
                    </a:cubicBezTo>
                    <a:cubicBezTo>
                      <a:pt x="8" y="49"/>
                      <a:pt x="17" y="40"/>
                      <a:pt x="28" y="40"/>
                    </a:cubicBezTo>
                    <a:close/>
                    <a:moveTo>
                      <a:pt x="78" y="57"/>
                    </a:moveTo>
                    <a:cubicBezTo>
                      <a:pt x="75" y="57"/>
                      <a:pt x="73" y="58"/>
                      <a:pt x="72" y="60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4"/>
                      <a:pt x="56" y="53"/>
                      <a:pt x="56" y="52"/>
                    </a:cubicBezTo>
                    <a:cubicBezTo>
                      <a:pt x="56" y="52"/>
                      <a:pt x="56" y="51"/>
                      <a:pt x="56" y="5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3" y="43"/>
                      <a:pt x="75" y="44"/>
                      <a:pt x="78" y="44"/>
                    </a:cubicBezTo>
                    <a:cubicBezTo>
                      <a:pt x="81" y="44"/>
                      <a:pt x="84" y="41"/>
                      <a:pt x="84" y="38"/>
                    </a:cubicBezTo>
                    <a:cubicBezTo>
                      <a:pt x="84" y="34"/>
                      <a:pt x="81" y="31"/>
                      <a:pt x="78" y="31"/>
                    </a:cubicBezTo>
                    <a:cubicBezTo>
                      <a:pt x="75" y="31"/>
                      <a:pt x="72" y="33"/>
                      <a:pt x="71" y="36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2" y="46"/>
                      <a:pt x="51" y="46"/>
                      <a:pt x="50" y="46"/>
                    </a:cubicBezTo>
                    <a:cubicBezTo>
                      <a:pt x="46" y="46"/>
                      <a:pt x="43" y="49"/>
                      <a:pt x="43" y="52"/>
                    </a:cubicBezTo>
                    <a:cubicBezTo>
                      <a:pt x="43" y="56"/>
                      <a:pt x="46" y="59"/>
                      <a:pt x="50" y="59"/>
                    </a:cubicBezTo>
                    <a:cubicBezTo>
                      <a:pt x="51" y="59"/>
                      <a:pt x="52" y="59"/>
                      <a:pt x="53" y="58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2" y="68"/>
                      <a:pt x="75" y="70"/>
                      <a:pt x="78" y="70"/>
                    </a:cubicBezTo>
                    <a:cubicBezTo>
                      <a:pt x="81" y="70"/>
                      <a:pt x="84" y="67"/>
                      <a:pt x="84" y="64"/>
                    </a:cubicBezTo>
                    <a:cubicBezTo>
                      <a:pt x="84" y="60"/>
                      <a:pt x="81" y="57"/>
                      <a:pt x="78" y="5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225">
                  <a:lnSpc>
                    <a:spcPct val="90000"/>
                  </a:lnSpc>
                  <a:defRPr/>
                </a:pPr>
                <a:endParaRPr lang="en-US" sz="2353" kern="0" dirty="0">
                  <a:ln w="3175">
                    <a:noFill/>
                  </a:ln>
                  <a:gradFill>
                    <a:gsLst>
                      <a:gs pos="83772">
                        <a:srgbClr val="353535"/>
                      </a:gs>
                      <a:gs pos="42857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659512" y="5266271"/>
                <a:ext cx="2719933" cy="516992"/>
              </a:xfrm>
              <a:prstGeom prst="rect">
                <a:avLst/>
              </a:prstGeom>
              <a:noFill/>
            </p:spPr>
            <p:txBody>
              <a:bodyPr wrap="square" lIns="627408" tIns="143407" rIns="179259" bIns="143407" rtlCol="0">
                <a:spAutoFit/>
              </a:bodyPr>
              <a:lstStyle/>
              <a:p>
                <a:pPr defTabSz="914225">
                  <a:lnSpc>
                    <a:spcPct val="90000"/>
                  </a:lnSpc>
                  <a:spcBef>
                    <a:spcPts val="1765"/>
                  </a:spcBef>
                  <a:defRPr/>
                </a:pPr>
                <a: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Networking</a:t>
                </a:r>
              </a:p>
            </p:txBody>
          </p:sp>
        </p:grpSp>
      </p:grpSp>
      <p:sp>
        <p:nvSpPr>
          <p:cNvPr id="60" name="Rectangle 59"/>
          <p:cNvSpPr/>
          <p:nvPr/>
        </p:nvSpPr>
        <p:spPr bwMode="auto">
          <a:xfrm>
            <a:off x="5027187" y="2464106"/>
            <a:ext cx="2285883" cy="312013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729" tIns="131782" rIns="164729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3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Blobs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Highly scalable, REST based cloud </a:t>
            </a:r>
            <a:r>
              <a:rPr lang="en-US" sz="1568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object</a:t>
            </a: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store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Block Blobs: Sequential file I/O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Cool Tier Available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Page Blobs: Random-write pattern data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Append Blobs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9681577" y="2464106"/>
            <a:ext cx="2285883" cy="312013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729" tIns="131782" rIns="164729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37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Queues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8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Reliable queues at scale for cloud services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rPr>
              <a:t>Decouple and scale components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rPr>
              <a:t>Message visibility timeout and update message to protect against unreliable dequeuers 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354382" y="2464106"/>
            <a:ext cx="2285883" cy="312013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729" tIns="131782" rIns="164729" bIns="1317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3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Tables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Massive auto-scaling NoSQL store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Dynamic scaling based on load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7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Scale to PBs of table data 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7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Fast key/value lookups</a:t>
            </a: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defTabSz="83997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32252" y="1190542"/>
            <a:ext cx="7789446" cy="1273564"/>
            <a:chOff x="5133158" y="1213918"/>
            <a:chExt cx="7945641" cy="1299102"/>
          </a:xfrm>
        </p:grpSpPr>
        <p:sp>
          <p:nvSpPr>
            <p:cNvPr id="63" name="Rectangle 62"/>
            <p:cNvSpPr/>
            <p:nvPr/>
          </p:nvSpPr>
          <p:spPr bwMode="auto">
            <a:xfrm>
              <a:off x="5142474" y="1213918"/>
              <a:ext cx="7064958" cy="125628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225">
                <a:lnSpc>
                  <a:spcPct val="90000"/>
                </a:lnSpc>
                <a:defRPr/>
              </a:pPr>
              <a:r>
                <a:rPr lang="en-US" sz="2745" b="1" kern="0" spc="-29" dirty="0">
                  <a:ln w="3175">
                    <a:noFill/>
                  </a:ln>
                  <a:gradFill>
                    <a:gsLst>
                      <a:gs pos="83772">
                        <a:srgbClr val="353535"/>
                      </a:gs>
                      <a:gs pos="42857">
                        <a:srgbClr val="353535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PaaS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133158" y="1765837"/>
              <a:ext cx="2719933" cy="747183"/>
              <a:chOff x="385441" y="5036080"/>
              <a:chExt cx="2719933" cy="747183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385441" y="5036080"/>
                <a:ext cx="2719933" cy="747183"/>
              </a:xfrm>
              <a:prstGeom prst="rect">
                <a:avLst/>
              </a:prstGeom>
              <a:noFill/>
            </p:spPr>
            <p:txBody>
              <a:bodyPr wrap="square" lIns="627408" tIns="143407" rIns="179259" bIns="143407" rtlCol="0">
                <a:spAutoFit/>
              </a:bodyPr>
              <a:lstStyle/>
              <a:p>
                <a:pPr defTabSz="914225">
                  <a:lnSpc>
                    <a:spcPct val="90000"/>
                  </a:lnSpc>
                  <a:spcBef>
                    <a:spcPts val="1765"/>
                  </a:spcBef>
                  <a:defRPr/>
                </a:pPr>
                <a: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Existing </a:t>
                </a:r>
                <a:b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: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frameworks</a:t>
                </a:r>
              </a:p>
            </p:txBody>
          </p:sp>
          <p:sp>
            <p:nvSpPr>
              <p:cNvPr id="66" name="Freeform 699"/>
              <p:cNvSpPr>
                <a:spLocks noChangeAspect="1" noEditPoints="1"/>
              </p:cNvSpPr>
              <p:nvPr/>
            </p:nvSpPr>
            <p:spPr bwMode="auto">
              <a:xfrm>
                <a:off x="567224" y="5230409"/>
                <a:ext cx="271941" cy="271941"/>
              </a:xfrm>
              <a:custGeom>
                <a:avLst/>
                <a:gdLst>
                  <a:gd name="T0" fmla="*/ 149 w 194"/>
                  <a:gd name="T1" fmla="*/ 132 h 194"/>
                  <a:gd name="T2" fmla="*/ 142 w 194"/>
                  <a:gd name="T3" fmla="*/ 147 h 194"/>
                  <a:gd name="T4" fmla="*/ 149 w 194"/>
                  <a:gd name="T5" fmla="*/ 163 h 194"/>
                  <a:gd name="T6" fmla="*/ 167 w 194"/>
                  <a:gd name="T7" fmla="*/ 167 h 194"/>
                  <a:gd name="T8" fmla="*/ 180 w 194"/>
                  <a:gd name="T9" fmla="*/ 153 h 194"/>
                  <a:gd name="T10" fmla="*/ 176 w 194"/>
                  <a:gd name="T11" fmla="*/ 136 h 194"/>
                  <a:gd name="T12" fmla="*/ 161 w 194"/>
                  <a:gd name="T13" fmla="*/ 128 h 194"/>
                  <a:gd name="T14" fmla="*/ 21 w 194"/>
                  <a:gd name="T15" fmla="*/ 132 h 194"/>
                  <a:gd name="T16" fmla="*/ 13 w 194"/>
                  <a:gd name="T17" fmla="*/ 147 h 194"/>
                  <a:gd name="T18" fmla="*/ 21 w 194"/>
                  <a:gd name="T19" fmla="*/ 163 h 194"/>
                  <a:gd name="T20" fmla="*/ 38 w 194"/>
                  <a:gd name="T21" fmla="*/ 167 h 194"/>
                  <a:gd name="T22" fmla="*/ 50 w 194"/>
                  <a:gd name="T23" fmla="*/ 153 h 194"/>
                  <a:gd name="T24" fmla="*/ 48 w 194"/>
                  <a:gd name="T25" fmla="*/ 136 h 194"/>
                  <a:gd name="T26" fmla="*/ 32 w 194"/>
                  <a:gd name="T27" fmla="*/ 128 h 194"/>
                  <a:gd name="T28" fmla="*/ 30 w 194"/>
                  <a:gd name="T29" fmla="*/ 82 h 194"/>
                  <a:gd name="T30" fmla="*/ 32 w 194"/>
                  <a:gd name="T31" fmla="*/ 115 h 194"/>
                  <a:gd name="T32" fmla="*/ 65 w 194"/>
                  <a:gd name="T33" fmla="*/ 147 h 194"/>
                  <a:gd name="T34" fmla="*/ 57 w 194"/>
                  <a:gd name="T35" fmla="*/ 169 h 194"/>
                  <a:gd name="T36" fmla="*/ 117 w 194"/>
                  <a:gd name="T37" fmla="*/ 176 h 194"/>
                  <a:gd name="T38" fmla="*/ 130 w 194"/>
                  <a:gd name="T39" fmla="*/ 155 h 194"/>
                  <a:gd name="T40" fmla="*/ 146 w 194"/>
                  <a:gd name="T41" fmla="*/ 121 h 194"/>
                  <a:gd name="T42" fmla="*/ 167 w 194"/>
                  <a:gd name="T43" fmla="*/ 109 h 194"/>
                  <a:gd name="T44" fmla="*/ 126 w 194"/>
                  <a:gd name="T45" fmla="*/ 44 h 194"/>
                  <a:gd name="T46" fmla="*/ 105 w 194"/>
                  <a:gd name="T47" fmla="*/ 63 h 194"/>
                  <a:gd name="T48" fmla="*/ 78 w 194"/>
                  <a:gd name="T49" fmla="*/ 57 h 194"/>
                  <a:gd name="T50" fmla="*/ 96 w 194"/>
                  <a:gd name="T51" fmla="*/ 11 h 194"/>
                  <a:gd name="T52" fmla="*/ 80 w 194"/>
                  <a:gd name="T53" fmla="*/ 19 h 194"/>
                  <a:gd name="T54" fmla="*/ 78 w 194"/>
                  <a:gd name="T55" fmla="*/ 38 h 194"/>
                  <a:gd name="T56" fmla="*/ 90 w 194"/>
                  <a:gd name="T57" fmla="*/ 49 h 194"/>
                  <a:gd name="T58" fmla="*/ 107 w 194"/>
                  <a:gd name="T59" fmla="*/ 48 h 194"/>
                  <a:gd name="T60" fmla="*/ 117 w 194"/>
                  <a:gd name="T61" fmla="*/ 30 h 194"/>
                  <a:gd name="T62" fmla="*/ 107 w 194"/>
                  <a:gd name="T63" fmla="*/ 15 h 194"/>
                  <a:gd name="T64" fmla="*/ 96 w 194"/>
                  <a:gd name="T65" fmla="*/ 0 h 194"/>
                  <a:gd name="T66" fmla="*/ 128 w 194"/>
                  <a:gd name="T67" fmla="*/ 30 h 194"/>
                  <a:gd name="T68" fmla="*/ 167 w 194"/>
                  <a:gd name="T69" fmla="*/ 61 h 194"/>
                  <a:gd name="T70" fmla="*/ 180 w 194"/>
                  <a:gd name="T71" fmla="*/ 121 h 194"/>
                  <a:gd name="T72" fmla="*/ 192 w 194"/>
                  <a:gd name="T73" fmla="*/ 140 h 194"/>
                  <a:gd name="T74" fmla="*/ 178 w 194"/>
                  <a:gd name="T75" fmla="*/ 176 h 194"/>
                  <a:gd name="T76" fmla="*/ 146 w 194"/>
                  <a:gd name="T77" fmla="*/ 176 h 194"/>
                  <a:gd name="T78" fmla="*/ 69 w 194"/>
                  <a:gd name="T79" fmla="*/ 188 h 194"/>
                  <a:gd name="T80" fmla="*/ 32 w 194"/>
                  <a:gd name="T81" fmla="*/ 180 h 194"/>
                  <a:gd name="T82" fmla="*/ 0 w 194"/>
                  <a:gd name="T83" fmla="*/ 147 h 194"/>
                  <a:gd name="T84" fmla="*/ 7 w 194"/>
                  <a:gd name="T85" fmla="*/ 126 h 194"/>
                  <a:gd name="T86" fmla="*/ 17 w 194"/>
                  <a:gd name="T87" fmla="*/ 84 h 194"/>
                  <a:gd name="T88" fmla="*/ 65 w 194"/>
                  <a:gd name="T89" fmla="*/ 30 h 194"/>
                  <a:gd name="T90" fmla="*/ 80 w 194"/>
                  <a:gd name="T91" fmla="*/ 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4" h="194">
                    <a:moveTo>
                      <a:pt x="161" y="128"/>
                    </a:moveTo>
                    <a:lnTo>
                      <a:pt x="155" y="128"/>
                    </a:lnTo>
                    <a:lnTo>
                      <a:pt x="149" y="132"/>
                    </a:lnTo>
                    <a:lnTo>
                      <a:pt x="146" y="136"/>
                    </a:lnTo>
                    <a:lnTo>
                      <a:pt x="144" y="142"/>
                    </a:lnTo>
                    <a:lnTo>
                      <a:pt x="142" y="147"/>
                    </a:lnTo>
                    <a:lnTo>
                      <a:pt x="144" y="153"/>
                    </a:lnTo>
                    <a:lnTo>
                      <a:pt x="146" y="159"/>
                    </a:lnTo>
                    <a:lnTo>
                      <a:pt x="149" y="163"/>
                    </a:lnTo>
                    <a:lnTo>
                      <a:pt x="155" y="167"/>
                    </a:lnTo>
                    <a:lnTo>
                      <a:pt x="161" y="167"/>
                    </a:lnTo>
                    <a:lnTo>
                      <a:pt x="167" y="167"/>
                    </a:lnTo>
                    <a:lnTo>
                      <a:pt x="172" y="163"/>
                    </a:lnTo>
                    <a:lnTo>
                      <a:pt x="176" y="159"/>
                    </a:lnTo>
                    <a:lnTo>
                      <a:pt x="180" y="153"/>
                    </a:lnTo>
                    <a:lnTo>
                      <a:pt x="180" y="147"/>
                    </a:lnTo>
                    <a:lnTo>
                      <a:pt x="180" y="142"/>
                    </a:lnTo>
                    <a:lnTo>
                      <a:pt x="176" y="136"/>
                    </a:lnTo>
                    <a:lnTo>
                      <a:pt x="172" y="132"/>
                    </a:lnTo>
                    <a:lnTo>
                      <a:pt x="167" y="128"/>
                    </a:lnTo>
                    <a:lnTo>
                      <a:pt x="161" y="128"/>
                    </a:lnTo>
                    <a:close/>
                    <a:moveTo>
                      <a:pt x="32" y="128"/>
                    </a:moveTo>
                    <a:lnTo>
                      <a:pt x="27" y="128"/>
                    </a:lnTo>
                    <a:lnTo>
                      <a:pt x="21" y="132"/>
                    </a:lnTo>
                    <a:lnTo>
                      <a:pt x="17" y="136"/>
                    </a:lnTo>
                    <a:lnTo>
                      <a:pt x="13" y="142"/>
                    </a:lnTo>
                    <a:lnTo>
                      <a:pt x="13" y="147"/>
                    </a:lnTo>
                    <a:lnTo>
                      <a:pt x="13" y="153"/>
                    </a:lnTo>
                    <a:lnTo>
                      <a:pt x="17" y="159"/>
                    </a:lnTo>
                    <a:lnTo>
                      <a:pt x="21" y="163"/>
                    </a:lnTo>
                    <a:lnTo>
                      <a:pt x="27" y="167"/>
                    </a:lnTo>
                    <a:lnTo>
                      <a:pt x="32" y="167"/>
                    </a:lnTo>
                    <a:lnTo>
                      <a:pt x="38" y="167"/>
                    </a:lnTo>
                    <a:lnTo>
                      <a:pt x="44" y="163"/>
                    </a:lnTo>
                    <a:lnTo>
                      <a:pt x="48" y="159"/>
                    </a:lnTo>
                    <a:lnTo>
                      <a:pt x="50" y="153"/>
                    </a:lnTo>
                    <a:lnTo>
                      <a:pt x="52" y="147"/>
                    </a:lnTo>
                    <a:lnTo>
                      <a:pt x="50" y="142"/>
                    </a:lnTo>
                    <a:lnTo>
                      <a:pt x="48" y="136"/>
                    </a:lnTo>
                    <a:lnTo>
                      <a:pt x="44" y="132"/>
                    </a:lnTo>
                    <a:lnTo>
                      <a:pt x="38" y="128"/>
                    </a:lnTo>
                    <a:lnTo>
                      <a:pt x="32" y="128"/>
                    </a:lnTo>
                    <a:close/>
                    <a:moveTo>
                      <a:pt x="67" y="44"/>
                    </a:moveTo>
                    <a:lnTo>
                      <a:pt x="46" y="59"/>
                    </a:lnTo>
                    <a:lnTo>
                      <a:pt x="30" y="82"/>
                    </a:lnTo>
                    <a:lnTo>
                      <a:pt x="25" y="109"/>
                    </a:lnTo>
                    <a:lnTo>
                      <a:pt x="27" y="117"/>
                    </a:lnTo>
                    <a:lnTo>
                      <a:pt x="32" y="115"/>
                    </a:lnTo>
                    <a:lnTo>
                      <a:pt x="48" y="121"/>
                    </a:lnTo>
                    <a:lnTo>
                      <a:pt x="59" y="132"/>
                    </a:lnTo>
                    <a:lnTo>
                      <a:pt x="65" y="147"/>
                    </a:lnTo>
                    <a:lnTo>
                      <a:pt x="63" y="155"/>
                    </a:lnTo>
                    <a:lnTo>
                      <a:pt x="61" y="161"/>
                    </a:lnTo>
                    <a:lnTo>
                      <a:pt x="57" y="169"/>
                    </a:lnTo>
                    <a:lnTo>
                      <a:pt x="75" y="176"/>
                    </a:lnTo>
                    <a:lnTo>
                      <a:pt x="96" y="180"/>
                    </a:lnTo>
                    <a:lnTo>
                      <a:pt x="117" y="176"/>
                    </a:lnTo>
                    <a:lnTo>
                      <a:pt x="136" y="169"/>
                    </a:lnTo>
                    <a:lnTo>
                      <a:pt x="132" y="161"/>
                    </a:lnTo>
                    <a:lnTo>
                      <a:pt x="130" y="155"/>
                    </a:lnTo>
                    <a:lnTo>
                      <a:pt x="128" y="147"/>
                    </a:lnTo>
                    <a:lnTo>
                      <a:pt x="134" y="132"/>
                    </a:lnTo>
                    <a:lnTo>
                      <a:pt x="146" y="121"/>
                    </a:lnTo>
                    <a:lnTo>
                      <a:pt x="161" y="115"/>
                    </a:lnTo>
                    <a:lnTo>
                      <a:pt x="167" y="117"/>
                    </a:lnTo>
                    <a:lnTo>
                      <a:pt x="167" y="109"/>
                    </a:lnTo>
                    <a:lnTo>
                      <a:pt x="163" y="82"/>
                    </a:lnTo>
                    <a:lnTo>
                      <a:pt x="148" y="59"/>
                    </a:lnTo>
                    <a:lnTo>
                      <a:pt x="126" y="44"/>
                    </a:lnTo>
                    <a:lnTo>
                      <a:pt x="121" y="51"/>
                    </a:lnTo>
                    <a:lnTo>
                      <a:pt x="115" y="57"/>
                    </a:lnTo>
                    <a:lnTo>
                      <a:pt x="105" y="63"/>
                    </a:lnTo>
                    <a:lnTo>
                      <a:pt x="96" y="63"/>
                    </a:lnTo>
                    <a:lnTo>
                      <a:pt x="86" y="63"/>
                    </a:lnTo>
                    <a:lnTo>
                      <a:pt x="78" y="57"/>
                    </a:lnTo>
                    <a:lnTo>
                      <a:pt x="73" y="51"/>
                    </a:lnTo>
                    <a:lnTo>
                      <a:pt x="67" y="44"/>
                    </a:lnTo>
                    <a:close/>
                    <a:moveTo>
                      <a:pt x="96" y="11"/>
                    </a:moveTo>
                    <a:lnTo>
                      <a:pt x="90" y="13"/>
                    </a:lnTo>
                    <a:lnTo>
                      <a:pt x="84" y="15"/>
                    </a:lnTo>
                    <a:lnTo>
                      <a:pt x="80" y="19"/>
                    </a:lnTo>
                    <a:lnTo>
                      <a:pt x="78" y="24"/>
                    </a:lnTo>
                    <a:lnTo>
                      <a:pt x="76" y="30"/>
                    </a:lnTo>
                    <a:lnTo>
                      <a:pt x="78" y="38"/>
                    </a:lnTo>
                    <a:lnTo>
                      <a:pt x="80" y="42"/>
                    </a:lnTo>
                    <a:lnTo>
                      <a:pt x="84" y="48"/>
                    </a:lnTo>
                    <a:lnTo>
                      <a:pt x="90" y="49"/>
                    </a:lnTo>
                    <a:lnTo>
                      <a:pt x="96" y="51"/>
                    </a:lnTo>
                    <a:lnTo>
                      <a:pt x="103" y="49"/>
                    </a:lnTo>
                    <a:lnTo>
                      <a:pt x="107" y="48"/>
                    </a:lnTo>
                    <a:lnTo>
                      <a:pt x="113" y="42"/>
                    </a:lnTo>
                    <a:lnTo>
                      <a:pt x="115" y="38"/>
                    </a:lnTo>
                    <a:lnTo>
                      <a:pt x="117" y="30"/>
                    </a:lnTo>
                    <a:lnTo>
                      <a:pt x="115" y="24"/>
                    </a:lnTo>
                    <a:lnTo>
                      <a:pt x="113" y="19"/>
                    </a:lnTo>
                    <a:lnTo>
                      <a:pt x="107" y="15"/>
                    </a:lnTo>
                    <a:lnTo>
                      <a:pt x="103" y="13"/>
                    </a:lnTo>
                    <a:lnTo>
                      <a:pt x="96" y="11"/>
                    </a:lnTo>
                    <a:close/>
                    <a:moveTo>
                      <a:pt x="96" y="0"/>
                    </a:moveTo>
                    <a:lnTo>
                      <a:pt x="113" y="3"/>
                    </a:lnTo>
                    <a:lnTo>
                      <a:pt x="124" y="15"/>
                    </a:lnTo>
                    <a:lnTo>
                      <a:pt x="128" y="30"/>
                    </a:lnTo>
                    <a:lnTo>
                      <a:pt x="128" y="30"/>
                    </a:lnTo>
                    <a:lnTo>
                      <a:pt x="149" y="44"/>
                    </a:lnTo>
                    <a:lnTo>
                      <a:pt x="167" y="61"/>
                    </a:lnTo>
                    <a:lnTo>
                      <a:pt x="176" y="84"/>
                    </a:lnTo>
                    <a:lnTo>
                      <a:pt x="180" y="109"/>
                    </a:lnTo>
                    <a:lnTo>
                      <a:pt x="180" y="121"/>
                    </a:lnTo>
                    <a:lnTo>
                      <a:pt x="186" y="126"/>
                    </a:lnTo>
                    <a:lnTo>
                      <a:pt x="190" y="132"/>
                    </a:lnTo>
                    <a:lnTo>
                      <a:pt x="192" y="140"/>
                    </a:lnTo>
                    <a:lnTo>
                      <a:pt x="194" y="147"/>
                    </a:lnTo>
                    <a:lnTo>
                      <a:pt x="190" y="165"/>
                    </a:lnTo>
                    <a:lnTo>
                      <a:pt x="178" y="176"/>
                    </a:lnTo>
                    <a:lnTo>
                      <a:pt x="161" y="180"/>
                    </a:lnTo>
                    <a:lnTo>
                      <a:pt x="153" y="178"/>
                    </a:lnTo>
                    <a:lnTo>
                      <a:pt x="146" y="176"/>
                    </a:lnTo>
                    <a:lnTo>
                      <a:pt x="123" y="188"/>
                    </a:lnTo>
                    <a:lnTo>
                      <a:pt x="96" y="194"/>
                    </a:lnTo>
                    <a:lnTo>
                      <a:pt x="69" y="188"/>
                    </a:lnTo>
                    <a:lnTo>
                      <a:pt x="46" y="176"/>
                    </a:lnTo>
                    <a:lnTo>
                      <a:pt x="40" y="178"/>
                    </a:lnTo>
                    <a:lnTo>
                      <a:pt x="32" y="180"/>
                    </a:lnTo>
                    <a:lnTo>
                      <a:pt x="15" y="176"/>
                    </a:lnTo>
                    <a:lnTo>
                      <a:pt x="4" y="165"/>
                    </a:lnTo>
                    <a:lnTo>
                      <a:pt x="0" y="147"/>
                    </a:lnTo>
                    <a:lnTo>
                      <a:pt x="0" y="140"/>
                    </a:lnTo>
                    <a:lnTo>
                      <a:pt x="4" y="132"/>
                    </a:lnTo>
                    <a:lnTo>
                      <a:pt x="7" y="126"/>
                    </a:lnTo>
                    <a:lnTo>
                      <a:pt x="13" y="121"/>
                    </a:lnTo>
                    <a:lnTo>
                      <a:pt x="13" y="109"/>
                    </a:lnTo>
                    <a:lnTo>
                      <a:pt x="17" y="84"/>
                    </a:lnTo>
                    <a:lnTo>
                      <a:pt x="27" y="61"/>
                    </a:lnTo>
                    <a:lnTo>
                      <a:pt x="44" y="44"/>
                    </a:lnTo>
                    <a:lnTo>
                      <a:pt x="65" y="30"/>
                    </a:lnTo>
                    <a:lnTo>
                      <a:pt x="65" y="30"/>
                    </a:lnTo>
                    <a:lnTo>
                      <a:pt x="69" y="15"/>
                    </a:lnTo>
                    <a:lnTo>
                      <a:pt x="80" y="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7845" tIns="43923" rIns="87845" bIns="4392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28" kern="0" dirty="0">
                  <a:gradFill>
                    <a:gsLst>
                      <a:gs pos="83772">
                        <a:srgbClr val="353535"/>
                      </a:gs>
                      <a:gs pos="42857">
                        <a:srgbClr val="353535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935268" y="1765837"/>
              <a:ext cx="2719933" cy="747183"/>
              <a:chOff x="2187551" y="5036080"/>
              <a:chExt cx="2719933" cy="747183"/>
            </a:xfrm>
          </p:grpSpPr>
          <p:grpSp>
            <p:nvGrpSpPr>
              <p:cNvPr id="68" name="Group 67"/>
              <p:cNvGrpSpPr>
                <a:grpSpLocks noChangeAspect="1"/>
              </p:cNvGrpSpPr>
              <p:nvPr/>
            </p:nvGrpSpPr>
            <p:grpSpPr>
              <a:xfrm>
                <a:off x="2418123" y="5235396"/>
                <a:ext cx="253188" cy="254801"/>
                <a:chOff x="6512990" y="1747047"/>
                <a:chExt cx="1235956" cy="1270956"/>
              </a:xfrm>
              <a:solidFill>
                <a:schemeClr val="tx1"/>
              </a:solidFill>
            </p:grpSpPr>
            <p:sp>
              <p:nvSpPr>
                <p:cNvPr id="70" name="Rectangle 69"/>
                <p:cNvSpPr>
                  <a:spLocks noChangeArrowheads="1"/>
                </p:cNvSpPr>
                <p:nvPr/>
              </p:nvSpPr>
              <p:spPr bwMode="auto">
                <a:xfrm>
                  <a:off x="6512990" y="1747047"/>
                  <a:ext cx="522386" cy="554698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25">
                    <a:defRPr/>
                  </a:pPr>
                  <a:endParaRPr lang="en-US" sz="1200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endParaRPr>
                </a:p>
              </p:txBody>
            </p:sp>
            <p:sp>
              <p:nvSpPr>
                <p:cNvPr id="71" name="Rectangle 70"/>
                <p:cNvSpPr>
                  <a:spLocks noChangeArrowheads="1"/>
                </p:cNvSpPr>
                <p:nvPr/>
              </p:nvSpPr>
              <p:spPr bwMode="auto">
                <a:xfrm>
                  <a:off x="7210403" y="1747047"/>
                  <a:ext cx="538542" cy="554698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25">
                    <a:defRPr/>
                  </a:pPr>
                  <a:endParaRPr lang="en-US" sz="1200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endParaRPr>
                </a:p>
              </p:txBody>
            </p:sp>
            <p:sp>
              <p:nvSpPr>
                <p:cNvPr id="72" name="Rectangle 71"/>
                <p:cNvSpPr>
                  <a:spLocks noChangeArrowheads="1"/>
                </p:cNvSpPr>
                <p:nvPr/>
              </p:nvSpPr>
              <p:spPr bwMode="auto">
                <a:xfrm>
                  <a:off x="6512990" y="2463304"/>
                  <a:ext cx="522385" cy="554698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25">
                    <a:defRPr/>
                  </a:pPr>
                  <a:endParaRPr lang="en-US" sz="1200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endParaRPr>
                </a:p>
              </p:txBody>
            </p:sp>
            <p:sp>
              <p:nvSpPr>
                <p:cNvPr id="73" name="Rectangle 72"/>
                <p:cNvSpPr>
                  <a:spLocks noChangeArrowheads="1"/>
                </p:cNvSpPr>
                <p:nvPr/>
              </p:nvSpPr>
              <p:spPr bwMode="auto">
                <a:xfrm>
                  <a:off x="7210404" y="2463304"/>
                  <a:ext cx="538542" cy="554699"/>
                </a:xfrm>
                <a:prstGeom prst="rect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25">
                    <a:defRPr/>
                  </a:pPr>
                  <a:endParaRPr lang="en-US" sz="1200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endParaRPr>
                </a:p>
              </p:txBody>
            </p:sp>
            <p:sp>
              <p:nvSpPr>
                <p:cNvPr id="74" name="Freeform 37"/>
                <p:cNvSpPr>
                  <a:spLocks/>
                </p:cNvSpPr>
                <p:nvPr/>
              </p:nvSpPr>
              <p:spPr bwMode="auto">
                <a:xfrm>
                  <a:off x="6635507" y="2094629"/>
                  <a:ext cx="974766" cy="552007"/>
                </a:xfrm>
                <a:custGeom>
                  <a:avLst/>
                  <a:gdLst>
                    <a:gd name="T0" fmla="*/ 48 w 268"/>
                    <a:gd name="T1" fmla="*/ 41 h 151"/>
                    <a:gd name="T2" fmla="*/ 73 w 268"/>
                    <a:gd name="T3" fmla="*/ 49 h 151"/>
                    <a:gd name="T4" fmla="*/ 141 w 268"/>
                    <a:gd name="T5" fmla="*/ 0 h 151"/>
                    <a:gd name="T6" fmla="*/ 214 w 268"/>
                    <a:gd name="T7" fmla="*/ 67 h 151"/>
                    <a:gd name="T8" fmla="*/ 229 w 268"/>
                    <a:gd name="T9" fmla="*/ 63 h 151"/>
                    <a:gd name="T10" fmla="*/ 268 w 268"/>
                    <a:gd name="T11" fmla="*/ 107 h 151"/>
                    <a:gd name="T12" fmla="*/ 229 w 268"/>
                    <a:gd name="T13" fmla="*/ 151 h 151"/>
                    <a:gd name="T14" fmla="*/ 48 w 268"/>
                    <a:gd name="T15" fmla="*/ 151 h 151"/>
                    <a:gd name="T16" fmla="*/ 0 w 268"/>
                    <a:gd name="T17" fmla="*/ 96 h 151"/>
                    <a:gd name="T18" fmla="*/ 48 w 268"/>
                    <a:gd name="T19" fmla="*/ 4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8" h="151">
                      <a:moveTo>
                        <a:pt x="48" y="41"/>
                      </a:moveTo>
                      <a:cubicBezTo>
                        <a:pt x="57" y="41"/>
                        <a:pt x="66" y="44"/>
                        <a:pt x="73" y="49"/>
                      </a:cubicBezTo>
                      <a:cubicBezTo>
                        <a:pt x="85" y="20"/>
                        <a:pt x="111" y="0"/>
                        <a:pt x="141" y="0"/>
                      </a:cubicBezTo>
                      <a:cubicBezTo>
                        <a:pt x="177" y="0"/>
                        <a:pt x="207" y="29"/>
                        <a:pt x="214" y="67"/>
                      </a:cubicBezTo>
                      <a:cubicBezTo>
                        <a:pt x="219" y="65"/>
                        <a:pt x="224" y="63"/>
                        <a:pt x="229" y="63"/>
                      </a:cubicBezTo>
                      <a:cubicBezTo>
                        <a:pt x="251" y="63"/>
                        <a:pt x="268" y="83"/>
                        <a:pt x="268" y="107"/>
                      </a:cubicBezTo>
                      <a:cubicBezTo>
                        <a:pt x="268" y="131"/>
                        <a:pt x="251" y="151"/>
                        <a:pt x="229" y="151"/>
                      </a:cubicBezTo>
                      <a:cubicBezTo>
                        <a:pt x="48" y="151"/>
                        <a:pt x="48" y="151"/>
                        <a:pt x="48" y="151"/>
                      </a:cubicBezTo>
                      <a:cubicBezTo>
                        <a:pt x="21" y="151"/>
                        <a:pt x="0" y="126"/>
                        <a:pt x="0" y="96"/>
                      </a:cubicBezTo>
                      <a:cubicBezTo>
                        <a:pt x="0" y="66"/>
                        <a:pt x="21" y="41"/>
                        <a:pt x="48" y="41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225">
                    <a:defRPr/>
                  </a:pPr>
                  <a:endParaRPr lang="en-US" sz="1200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Light"/>
                  </a:endParaRPr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2187551" y="5036080"/>
                <a:ext cx="2719933" cy="747183"/>
              </a:xfrm>
              <a:prstGeom prst="rect">
                <a:avLst/>
              </a:prstGeom>
              <a:noFill/>
            </p:spPr>
            <p:txBody>
              <a:bodyPr wrap="square" lIns="627408" tIns="143407" rIns="179259" bIns="143407" rtlCol="0">
                <a:spAutoFit/>
              </a:bodyPr>
              <a:lstStyle/>
              <a:p>
                <a:pPr defTabSz="914225">
                  <a:lnSpc>
                    <a:spcPct val="90000"/>
                  </a:lnSpc>
                  <a:spcBef>
                    <a:spcPts val="1765"/>
                  </a:spcBef>
                  <a:defRPr/>
                </a:pPr>
                <a: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Web </a:t>
                </a:r>
                <a:b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: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and mobile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358866" y="1765837"/>
              <a:ext cx="2719933" cy="747183"/>
              <a:chOff x="5611149" y="4984470"/>
              <a:chExt cx="2719933" cy="747183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611149" y="4984470"/>
                <a:ext cx="2719933" cy="747183"/>
              </a:xfrm>
              <a:prstGeom prst="rect">
                <a:avLst/>
              </a:prstGeom>
              <a:noFill/>
            </p:spPr>
            <p:txBody>
              <a:bodyPr wrap="square" lIns="627408" tIns="143407" rIns="179259" bIns="143407" rtlCol="0">
                <a:spAutoFit/>
              </a:bodyPr>
              <a:lstStyle/>
              <a:p>
                <a:pPr defTabSz="914225">
                  <a:lnSpc>
                    <a:spcPct val="90000"/>
                  </a:lnSpc>
                  <a:spcBef>
                    <a:spcPts val="1765"/>
                  </a:spcBef>
                  <a:defRPr/>
                </a:pPr>
                <a: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Serverless </a:t>
                </a:r>
                <a:b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: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Compute</a:t>
                </a:r>
              </a:p>
            </p:txBody>
          </p:sp>
          <p:sp>
            <p:nvSpPr>
              <p:cNvPr id="77" name="Freeform 10"/>
              <p:cNvSpPr>
                <a:spLocks noChangeAspect="1"/>
              </p:cNvSpPr>
              <p:nvPr/>
            </p:nvSpPr>
            <p:spPr bwMode="auto">
              <a:xfrm>
                <a:off x="5851114" y="5206537"/>
                <a:ext cx="158139" cy="267422"/>
              </a:xfrm>
              <a:custGeom>
                <a:avLst/>
                <a:gdLst>
                  <a:gd name="T0" fmla="*/ 123 w 123"/>
                  <a:gd name="T1" fmla="*/ 77 h 208"/>
                  <a:gd name="T2" fmla="*/ 74 w 123"/>
                  <a:gd name="T3" fmla="*/ 77 h 208"/>
                  <a:gd name="T4" fmla="*/ 115 w 123"/>
                  <a:gd name="T5" fmla="*/ 0 h 208"/>
                  <a:gd name="T6" fmla="*/ 34 w 123"/>
                  <a:gd name="T7" fmla="*/ 0 h 208"/>
                  <a:gd name="T8" fmla="*/ 0 w 123"/>
                  <a:gd name="T9" fmla="*/ 115 h 208"/>
                  <a:gd name="T10" fmla="*/ 50 w 123"/>
                  <a:gd name="T11" fmla="*/ 115 h 208"/>
                  <a:gd name="T12" fmla="*/ 32 w 123"/>
                  <a:gd name="T13" fmla="*/ 208 h 208"/>
                  <a:gd name="T14" fmla="*/ 123 w 123"/>
                  <a:gd name="T15" fmla="*/ 7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208">
                    <a:moveTo>
                      <a:pt x="123" y="77"/>
                    </a:moveTo>
                    <a:lnTo>
                      <a:pt x="74" y="77"/>
                    </a:lnTo>
                    <a:lnTo>
                      <a:pt x="115" y="0"/>
                    </a:lnTo>
                    <a:lnTo>
                      <a:pt x="34" y="0"/>
                    </a:lnTo>
                    <a:lnTo>
                      <a:pt x="0" y="115"/>
                    </a:lnTo>
                    <a:lnTo>
                      <a:pt x="50" y="115"/>
                    </a:lnTo>
                    <a:lnTo>
                      <a:pt x="32" y="208"/>
                    </a:lnTo>
                    <a:lnTo>
                      <a:pt x="123" y="77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45" tIns="43923" rIns="87845" bIns="4392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28" kern="0" dirty="0">
                  <a:gradFill>
                    <a:gsLst>
                      <a:gs pos="83772">
                        <a:srgbClr val="353535"/>
                      </a:gs>
                      <a:gs pos="42857">
                        <a:srgbClr val="353535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538014" y="1880932"/>
              <a:ext cx="2719933" cy="516992"/>
              <a:chOff x="3790297" y="5095254"/>
              <a:chExt cx="2719933" cy="516992"/>
            </a:xfrm>
          </p:grpSpPr>
          <p:sp>
            <p:nvSpPr>
              <p:cNvPr id="79" name="Freeform 5"/>
              <p:cNvSpPr>
                <a:spLocks noChangeAspect="1" noEditPoints="1"/>
              </p:cNvSpPr>
              <p:nvPr/>
            </p:nvSpPr>
            <p:spPr bwMode="auto">
              <a:xfrm>
                <a:off x="3972080" y="5235018"/>
                <a:ext cx="332129" cy="210461"/>
              </a:xfrm>
              <a:custGeom>
                <a:avLst/>
                <a:gdLst>
                  <a:gd name="T0" fmla="*/ 916 w 925"/>
                  <a:gd name="T1" fmla="*/ 435 h 585"/>
                  <a:gd name="T2" fmla="*/ 763 w 925"/>
                  <a:gd name="T3" fmla="*/ 377 h 585"/>
                  <a:gd name="T4" fmla="*/ 567 w 925"/>
                  <a:gd name="T5" fmla="*/ 438 h 585"/>
                  <a:gd name="T6" fmla="*/ 588 w 925"/>
                  <a:gd name="T7" fmla="*/ 399 h 585"/>
                  <a:gd name="T8" fmla="*/ 523 w 925"/>
                  <a:gd name="T9" fmla="*/ 357 h 585"/>
                  <a:gd name="T10" fmla="*/ 474 w 925"/>
                  <a:gd name="T11" fmla="*/ 381 h 585"/>
                  <a:gd name="T12" fmla="*/ 458 w 925"/>
                  <a:gd name="T13" fmla="*/ 357 h 585"/>
                  <a:gd name="T14" fmla="*/ 426 w 925"/>
                  <a:gd name="T15" fmla="*/ 371 h 585"/>
                  <a:gd name="T16" fmla="*/ 369 w 925"/>
                  <a:gd name="T17" fmla="*/ 310 h 585"/>
                  <a:gd name="T18" fmla="*/ 348 w 925"/>
                  <a:gd name="T19" fmla="*/ 274 h 585"/>
                  <a:gd name="T20" fmla="*/ 306 w 925"/>
                  <a:gd name="T21" fmla="*/ 277 h 585"/>
                  <a:gd name="T22" fmla="*/ 240 w 925"/>
                  <a:gd name="T23" fmla="*/ 267 h 585"/>
                  <a:gd name="T24" fmla="*/ 0 w 925"/>
                  <a:gd name="T25" fmla="*/ 286 h 585"/>
                  <a:gd name="T26" fmla="*/ 153 w 925"/>
                  <a:gd name="T27" fmla="*/ 480 h 585"/>
                  <a:gd name="T28" fmla="*/ 596 w 925"/>
                  <a:gd name="T29" fmla="*/ 585 h 585"/>
                  <a:gd name="T30" fmla="*/ 925 w 925"/>
                  <a:gd name="T31" fmla="*/ 454 h 585"/>
                  <a:gd name="T32" fmla="*/ 710 w 925"/>
                  <a:gd name="T33" fmla="*/ 516 h 585"/>
                  <a:gd name="T34" fmla="*/ 417 w 925"/>
                  <a:gd name="T35" fmla="*/ 543 h 585"/>
                  <a:gd name="T36" fmla="*/ 165 w 925"/>
                  <a:gd name="T37" fmla="*/ 438 h 585"/>
                  <a:gd name="T38" fmla="*/ 42 w 925"/>
                  <a:gd name="T39" fmla="*/ 328 h 585"/>
                  <a:gd name="T40" fmla="*/ 244 w 925"/>
                  <a:gd name="T41" fmla="*/ 309 h 585"/>
                  <a:gd name="T42" fmla="*/ 417 w 925"/>
                  <a:gd name="T43" fmla="*/ 422 h 585"/>
                  <a:gd name="T44" fmla="*/ 534 w 925"/>
                  <a:gd name="T45" fmla="*/ 469 h 585"/>
                  <a:gd name="T46" fmla="*/ 273 w 925"/>
                  <a:gd name="T47" fmla="*/ 375 h 585"/>
                  <a:gd name="T48" fmla="*/ 236 w 925"/>
                  <a:gd name="T49" fmla="*/ 417 h 585"/>
                  <a:gd name="T50" fmla="*/ 381 w 925"/>
                  <a:gd name="T51" fmla="*/ 511 h 585"/>
                  <a:gd name="T52" fmla="*/ 578 w 925"/>
                  <a:gd name="T53" fmla="*/ 485 h 585"/>
                  <a:gd name="T54" fmla="*/ 625 w 925"/>
                  <a:gd name="T55" fmla="*/ 484 h 585"/>
                  <a:gd name="T56" fmla="*/ 781 w 925"/>
                  <a:gd name="T57" fmla="*/ 415 h 585"/>
                  <a:gd name="T58" fmla="*/ 868 w 925"/>
                  <a:gd name="T59" fmla="*/ 436 h 585"/>
                  <a:gd name="T60" fmla="*/ 348 w 925"/>
                  <a:gd name="T61" fmla="*/ 200 h 585"/>
                  <a:gd name="T62" fmla="*/ 306 w 925"/>
                  <a:gd name="T63" fmla="*/ 126 h 585"/>
                  <a:gd name="T64" fmla="*/ 348 w 925"/>
                  <a:gd name="T65" fmla="*/ 200 h 585"/>
                  <a:gd name="T66" fmla="*/ 306 w 925"/>
                  <a:gd name="T67" fmla="*/ 52 h 585"/>
                  <a:gd name="T68" fmla="*/ 359 w 925"/>
                  <a:gd name="T69" fmla="*/ 0 h 585"/>
                  <a:gd name="T70" fmla="*/ 348 w 925"/>
                  <a:gd name="T71" fmla="*/ 42 h 585"/>
                  <a:gd name="T72" fmla="*/ 594 w 925"/>
                  <a:gd name="T73" fmla="*/ 42 h 585"/>
                  <a:gd name="T74" fmla="*/ 535 w 925"/>
                  <a:gd name="T75" fmla="*/ 0 h 585"/>
                  <a:gd name="T76" fmla="*/ 594 w 925"/>
                  <a:gd name="T77" fmla="*/ 42 h 585"/>
                  <a:gd name="T78" fmla="*/ 417 w 925"/>
                  <a:gd name="T79" fmla="*/ 42 h 585"/>
                  <a:gd name="T80" fmla="*/ 476 w 925"/>
                  <a:gd name="T81" fmla="*/ 0 h 585"/>
                  <a:gd name="T82" fmla="*/ 663 w 925"/>
                  <a:gd name="T83" fmla="*/ 42 h 585"/>
                  <a:gd name="T84" fmla="*/ 653 w 925"/>
                  <a:gd name="T85" fmla="*/ 0 h 585"/>
                  <a:gd name="T86" fmla="*/ 705 w 925"/>
                  <a:gd name="T87" fmla="*/ 52 h 585"/>
                  <a:gd name="T88" fmla="*/ 663 w 925"/>
                  <a:gd name="T89" fmla="*/ 42 h 585"/>
                  <a:gd name="T90" fmla="*/ 663 w 925"/>
                  <a:gd name="T91" fmla="*/ 170 h 585"/>
                  <a:gd name="T92" fmla="*/ 705 w 925"/>
                  <a:gd name="T93" fmla="*/ 111 h 585"/>
                  <a:gd name="T94" fmla="*/ 663 w 925"/>
                  <a:gd name="T95" fmla="*/ 229 h 585"/>
                  <a:gd name="T96" fmla="*/ 705 w 925"/>
                  <a:gd name="T97" fmla="*/ 288 h 585"/>
                  <a:gd name="T98" fmla="*/ 663 w 925"/>
                  <a:gd name="T99" fmla="*/ 229 h 585"/>
                  <a:gd name="T100" fmla="*/ 653 w 925"/>
                  <a:gd name="T101" fmla="*/ 399 h 585"/>
                  <a:gd name="T102" fmla="*/ 663 w 925"/>
                  <a:gd name="T103" fmla="*/ 357 h 585"/>
                  <a:gd name="T104" fmla="*/ 705 w 925"/>
                  <a:gd name="T105" fmla="*/ 34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25" h="585">
                    <a:moveTo>
                      <a:pt x="916" y="435"/>
                    </a:moveTo>
                    <a:cubicBezTo>
                      <a:pt x="916" y="435"/>
                      <a:pt x="916" y="435"/>
                      <a:pt x="916" y="435"/>
                    </a:cubicBezTo>
                    <a:cubicBezTo>
                      <a:pt x="899" y="400"/>
                      <a:pt x="875" y="377"/>
                      <a:pt x="846" y="368"/>
                    </a:cubicBezTo>
                    <a:cubicBezTo>
                      <a:pt x="820" y="359"/>
                      <a:pt x="791" y="363"/>
                      <a:pt x="763" y="377"/>
                    </a:cubicBezTo>
                    <a:cubicBezTo>
                      <a:pt x="618" y="442"/>
                      <a:pt x="618" y="442"/>
                      <a:pt x="618" y="442"/>
                    </a:cubicBezTo>
                    <a:cubicBezTo>
                      <a:pt x="567" y="438"/>
                      <a:pt x="567" y="438"/>
                      <a:pt x="567" y="438"/>
                    </a:cubicBezTo>
                    <a:cubicBezTo>
                      <a:pt x="559" y="422"/>
                      <a:pt x="547" y="409"/>
                      <a:pt x="532" y="399"/>
                    </a:cubicBezTo>
                    <a:cubicBezTo>
                      <a:pt x="588" y="399"/>
                      <a:pt x="588" y="399"/>
                      <a:pt x="588" y="399"/>
                    </a:cubicBezTo>
                    <a:cubicBezTo>
                      <a:pt x="588" y="357"/>
                      <a:pt x="588" y="357"/>
                      <a:pt x="588" y="357"/>
                    </a:cubicBezTo>
                    <a:cubicBezTo>
                      <a:pt x="523" y="357"/>
                      <a:pt x="523" y="357"/>
                      <a:pt x="523" y="357"/>
                    </a:cubicBezTo>
                    <a:cubicBezTo>
                      <a:pt x="523" y="393"/>
                      <a:pt x="523" y="393"/>
                      <a:pt x="523" y="393"/>
                    </a:cubicBezTo>
                    <a:cubicBezTo>
                      <a:pt x="508" y="385"/>
                      <a:pt x="491" y="381"/>
                      <a:pt x="474" y="381"/>
                    </a:cubicBezTo>
                    <a:cubicBezTo>
                      <a:pt x="458" y="381"/>
                      <a:pt x="458" y="381"/>
                      <a:pt x="458" y="381"/>
                    </a:cubicBezTo>
                    <a:cubicBezTo>
                      <a:pt x="458" y="357"/>
                      <a:pt x="458" y="357"/>
                      <a:pt x="458" y="357"/>
                    </a:cubicBezTo>
                    <a:cubicBezTo>
                      <a:pt x="426" y="357"/>
                      <a:pt x="426" y="357"/>
                      <a:pt x="426" y="357"/>
                    </a:cubicBezTo>
                    <a:cubicBezTo>
                      <a:pt x="426" y="371"/>
                      <a:pt x="426" y="371"/>
                      <a:pt x="426" y="371"/>
                    </a:cubicBezTo>
                    <a:cubicBezTo>
                      <a:pt x="370" y="311"/>
                      <a:pt x="370" y="311"/>
                      <a:pt x="370" y="311"/>
                    </a:cubicBezTo>
                    <a:cubicBezTo>
                      <a:pt x="369" y="310"/>
                      <a:pt x="369" y="310"/>
                      <a:pt x="369" y="310"/>
                    </a:cubicBezTo>
                    <a:cubicBezTo>
                      <a:pt x="362" y="305"/>
                      <a:pt x="355" y="300"/>
                      <a:pt x="348" y="296"/>
                    </a:cubicBezTo>
                    <a:cubicBezTo>
                      <a:pt x="348" y="274"/>
                      <a:pt x="348" y="274"/>
                      <a:pt x="348" y="274"/>
                    </a:cubicBezTo>
                    <a:cubicBezTo>
                      <a:pt x="306" y="274"/>
                      <a:pt x="306" y="274"/>
                      <a:pt x="306" y="274"/>
                    </a:cubicBezTo>
                    <a:cubicBezTo>
                      <a:pt x="306" y="277"/>
                      <a:pt x="306" y="277"/>
                      <a:pt x="306" y="277"/>
                    </a:cubicBezTo>
                    <a:cubicBezTo>
                      <a:pt x="286" y="270"/>
                      <a:pt x="264" y="267"/>
                      <a:pt x="242" y="267"/>
                    </a:cubicBezTo>
                    <a:cubicBezTo>
                      <a:pt x="240" y="267"/>
                      <a:pt x="240" y="267"/>
                      <a:pt x="240" y="267"/>
                    </a:cubicBezTo>
                    <a:cubicBezTo>
                      <a:pt x="148" y="286"/>
                      <a:pt x="148" y="286"/>
                      <a:pt x="148" y="286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480"/>
                      <a:pt x="0" y="480"/>
                      <a:pt x="0" y="480"/>
                    </a:cubicBezTo>
                    <a:cubicBezTo>
                      <a:pt x="153" y="480"/>
                      <a:pt x="153" y="480"/>
                      <a:pt x="153" y="480"/>
                    </a:cubicBezTo>
                    <a:cubicBezTo>
                      <a:pt x="183" y="498"/>
                      <a:pt x="330" y="585"/>
                      <a:pt x="417" y="585"/>
                    </a:cubicBezTo>
                    <a:cubicBezTo>
                      <a:pt x="596" y="585"/>
                      <a:pt x="596" y="585"/>
                      <a:pt x="596" y="585"/>
                    </a:cubicBezTo>
                    <a:cubicBezTo>
                      <a:pt x="642" y="585"/>
                      <a:pt x="688" y="574"/>
                      <a:pt x="729" y="553"/>
                    </a:cubicBezTo>
                    <a:cubicBezTo>
                      <a:pt x="925" y="454"/>
                      <a:pt x="925" y="454"/>
                      <a:pt x="925" y="454"/>
                    </a:cubicBezTo>
                    <a:lnTo>
                      <a:pt x="916" y="435"/>
                    </a:lnTo>
                    <a:close/>
                    <a:moveTo>
                      <a:pt x="710" y="516"/>
                    </a:moveTo>
                    <a:cubicBezTo>
                      <a:pt x="675" y="534"/>
                      <a:pt x="636" y="543"/>
                      <a:pt x="596" y="543"/>
                    </a:cubicBezTo>
                    <a:cubicBezTo>
                      <a:pt x="417" y="543"/>
                      <a:pt x="417" y="543"/>
                      <a:pt x="417" y="543"/>
                    </a:cubicBezTo>
                    <a:cubicBezTo>
                      <a:pt x="348" y="543"/>
                      <a:pt x="216" y="469"/>
                      <a:pt x="170" y="441"/>
                    </a:cubicBezTo>
                    <a:cubicBezTo>
                      <a:pt x="165" y="438"/>
                      <a:pt x="165" y="438"/>
                      <a:pt x="165" y="438"/>
                    </a:cubicBezTo>
                    <a:cubicBezTo>
                      <a:pt x="42" y="438"/>
                      <a:pt x="42" y="438"/>
                      <a:pt x="42" y="438"/>
                    </a:cubicBezTo>
                    <a:cubicBezTo>
                      <a:pt x="42" y="328"/>
                      <a:pt x="42" y="328"/>
                      <a:pt x="42" y="328"/>
                    </a:cubicBezTo>
                    <a:cubicBezTo>
                      <a:pt x="152" y="328"/>
                      <a:pt x="152" y="328"/>
                      <a:pt x="152" y="328"/>
                    </a:cubicBezTo>
                    <a:cubicBezTo>
                      <a:pt x="244" y="309"/>
                      <a:pt x="244" y="309"/>
                      <a:pt x="244" y="309"/>
                    </a:cubicBezTo>
                    <a:cubicBezTo>
                      <a:pt x="279" y="309"/>
                      <a:pt x="314" y="321"/>
                      <a:pt x="342" y="342"/>
                    </a:cubicBezTo>
                    <a:cubicBezTo>
                      <a:pt x="417" y="422"/>
                      <a:pt x="417" y="422"/>
                      <a:pt x="417" y="422"/>
                    </a:cubicBezTo>
                    <a:cubicBezTo>
                      <a:pt x="474" y="422"/>
                      <a:pt x="474" y="422"/>
                      <a:pt x="474" y="422"/>
                    </a:cubicBezTo>
                    <a:cubicBezTo>
                      <a:pt x="503" y="422"/>
                      <a:pt x="527" y="442"/>
                      <a:pt x="534" y="469"/>
                    </a:cubicBezTo>
                    <a:cubicBezTo>
                      <a:pt x="396" y="469"/>
                      <a:pt x="396" y="469"/>
                      <a:pt x="396" y="469"/>
                    </a:cubicBezTo>
                    <a:cubicBezTo>
                      <a:pt x="273" y="375"/>
                      <a:pt x="273" y="375"/>
                      <a:pt x="273" y="375"/>
                    </a:cubicBezTo>
                    <a:cubicBezTo>
                      <a:pt x="236" y="375"/>
                      <a:pt x="236" y="375"/>
                      <a:pt x="236" y="375"/>
                    </a:cubicBezTo>
                    <a:cubicBezTo>
                      <a:pt x="236" y="417"/>
                      <a:pt x="236" y="417"/>
                      <a:pt x="236" y="417"/>
                    </a:cubicBezTo>
                    <a:cubicBezTo>
                      <a:pt x="259" y="417"/>
                      <a:pt x="259" y="417"/>
                      <a:pt x="259" y="417"/>
                    </a:cubicBezTo>
                    <a:cubicBezTo>
                      <a:pt x="381" y="511"/>
                      <a:pt x="381" y="511"/>
                      <a:pt x="381" y="511"/>
                    </a:cubicBezTo>
                    <a:cubicBezTo>
                      <a:pt x="578" y="511"/>
                      <a:pt x="578" y="511"/>
                      <a:pt x="578" y="511"/>
                    </a:cubicBezTo>
                    <a:cubicBezTo>
                      <a:pt x="578" y="485"/>
                      <a:pt x="578" y="485"/>
                      <a:pt x="578" y="485"/>
                    </a:cubicBezTo>
                    <a:cubicBezTo>
                      <a:pt x="578" y="484"/>
                      <a:pt x="578" y="482"/>
                      <a:pt x="578" y="480"/>
                    </a:cubicBezTo>
                    <a:cubicBezTo>
                      <a:pt x="625" y="484"/>
                      <a:pt x="625" y="484"/>
                      <a:pt x="625" y="484"/>
                    </a:cubicBezTo>
                    <a:cubicBezTo>
                      <a:pt x="780" y="415"/>
                      <a:pt x="780" y="415"/>
                      <a:pt x="780" y="415"/>
                    </a:cubicBezTo>
                    <a:cubicBezTo>
                      <a:pt x="781" y="415"/>
                      <a:pt x="781" y="415"/>
                      <a:pt x="781" y="415"/>
                    </a:cubicBezTo>
                    <a:cubicBezTo>
                      <a:pt x="800" y="405"/>
                      <a:pt x="818" y="403"/>
                      <a:pt x="833" y="408"/>
                    </a:cubicBezTo>
                    <a:cubicBezTo>
                      <a:pt x="846" y="412"/>
                      <a:pt x="858" y="421"/>
                      <a:pt x="868" y="436"/>
                    </a:cubicBezTo>
                    <a:lnTo>
                      <a:pt x="710" y="516"/>
                    </a:lnTo>
                    <a:close/>
                    <a:moveTo>
                      <a:pt x="348" y="200"/>
                    </a:moveTo>
                    <a:cubicBezTo>
                      <a:pt x="306" y="200"/>
                      <a:pt x="306" y="200"/>
                      <a:pt x="306" y="200"/>
                    </a:cubicBezTo>
                    <a:cubicBezTo>
                      <a:pt x="306" y="126"/>
                      <a:pt x="306" y="126"/>
                      <a:pt x="306" y="126"/>
                    </a:cubicBezTo>
                    <a:cubicBezTo>
                      <a:pt x="348" y="126"/>
                      <a:pt x="348" y="126"/>
                      <a:pt x="348" y="126"/>
                    </a:cubicBezTo>
                    <a:lnTo>
                      <a:pt x="348" y="200"/>
                    </a:lnTo>
                    <a:close/>
                    <a:moveTo>
                      <a:pt x="348" y="52"/>
                    </a:moveTo>
                    <a:cubicBezTo>
                      <a:pt x="306" y="52"/>
                      <a:pt x="306" y="52"/>
                      <a:pt x="306" y="52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42"/>
                      <a:pt x="359" y="42"/>
                      <a:pt x="359" y="42"/>
                    </a:cubicBezTo>
                    <a:cubicBezTo>
                      <a:pt x="348" y="42"/>
                      <a:pt x="348" y="42"/>
                      <a:pt x="348" y="42"/>
                    </a:cubicBezTo>
                    <a:lnTo>
                      <a:pt x="348" y="52"/>
                    </a:lnTo>
                    <a:close/>
                    <a:moveTo>
                      <a:pt x="594" y="42"/>
                    </a:moveTo>
                    <a:cubicBezTo>
                      <a:pt x="535" y="42"/>
                      <a:pt x="535" y="42"/>
                      <a:pt x="535" y="42"/>
                    </a:cubicBezTo>
                    <a:cubicBezTo>
                      <a:pt x="535" y="0"/>
                      <a:pt x="535" y="0"/>
                      <a:pt x="535" y="0"/>
                    </a:cubicBezTo>
                    <a:cubicBezTo>
                      <a:pt x="594" y="0"/>
                      <a:pt x="594" y="0"/>
                      <a:pt x="594" y="0"/>
                    </a:cubicBezTo>
                    <a:lnTo>
                      <a:pt x="594" y="42"/>
                    </a:lnTo>
                    <a:close/>
                    <a:moveTo>
                      <a:pt x="476" y="42"/>
                    </a:moveTo>
                    <a:cubicBezTo>
                      <a:pt x="417" y="42"/>
                      <a:pt x="417" y="42"/>
                      <a:pt x="417" y="42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76" y="0"/>
                      <a:pt x="476" y="0"/>
                      <a:pt x="476" y="0"/>
                    </a:cubicBezTo>
                    <a:lnTo>
                      <a:pt x="476" y="42"/>
                    </a:lnTo>
                    <a:close/>
                    <a:moveTo>
                      <a:pt x="663" y="42"/>
                    </a:moveTo>
                    <a:cubicBezTo>
                      <a:pt x="653" y="42"/>
                      <a:pt x="653" y="42"/>
                      <a:pt x="653" y="42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705" y="0"/>
                      <a:pt x="705" y="0"/>
                      <a:pt x="705" y="0"/>
                    </a:cubicBezTo>
                    <a:cubicBezTo>
                      <a:pt x="705" y="52"/>
                      <a:pt x="705" y="52"/>
                      <a:pt x="705" y="52"/>
                    </a:cubicBezTo>
                    <a:cubicBezTo>
                      <a:pt x="663" y="52"/>
                      <a:pt x="663" y="52"/>
                      <a:pt x="663" y="52"/>
                    </a:cubicBezTo>
                    <a:lnTo>
                      <a:pt x="663" y="42"/>
                    </a:lnTo>
                    <a:close/>
                    <a:moveTo>
                      <a:pt x="705" y="170"/>
                    </a:moveTo>
                    <a:cubicBezTo>
                      <a:pt x="663" y="170"/>
                      <a:pt x="663" y="170"/>
                      <a:pt x="663" y="170"/>
                    </a:cubicBezTo>
                    <a:cubicBezTo>
                      <a:pt x="663" y="111"/>
                      <a:pt x="663" y="111"/>
                      <a:pt x="663" y="111"/>
                    </a:cubicBezTo>
                    <a:cubicBezTo>
                      <a:pt x="705" y="111"/>
                      <a:pt x="705" y="111"/>
                      <a:pt x="705" y="111"/>
                    </a:cubicBezTo>
                    <a:lnTo>
                      <a:pt x="705" y="170"/>
                    </a:lnTo>
                    <a:close/>
                    <a:moveTo>
                      <a:pt x="663" y="229"/>
                    </a:moveTo>
                    <a:cubicBezTo>
                      <a:pt x="705" y="229"/>
                      <a:pt x="705" y="229"/>
                      <a:pt x="705" y="229"/>
                    </a:cubicBezTo>
                    <a:cubicBezTo>
                      <a:pt x="705" y="288"/>
                      <a:pt x="705" y="288"/>
                      <a:pt x="705" y="288"/>
                    </a:cubicBezTo>
                    <a:cubicBezTo>
                      <a:pt x="663" y="288"/>
                      <a:pt x="663" y="288"/>
                      <a:pt x="663" y="288"/>
                    </a:cubicBezTo>
                    <a:lnTo>
                      <a:pt x="663" y="229"/>
                    </a:lnTo>
                    <a:close/>
                    <a:moveTo>
                      <a:pt x="705" y="399"/>
                    </a:moveTo>
                    <a:cubicBezTo>
                      <a:pt x="653" y="399"/>
                      <a:pt x="653" y="399"/>
                      <a:pt x="653" y="399"/>
                    </a:cubicBezTo>
                    <a:cubicBezTo>
                      <a:pt x="653" y="357"/>
                      <a:pt x="653" y="357"/>
                      <a:pt x="653" y="357"/>
                    </a:cubicBezTo>
                    <a:cubicBezTo>
                      <a:pt x="663" y="357"/>
                      <a:pt x="663" y="357"/>
                      <a:pt x="663" y="357"/>
                    </a:cubicBezTo>
                    <a:cubicBezTo>
                      <a:pt x="663" y="347"/>
                      <a:pt x="663" y="347"/>
                      <a:pt x="663" y="347"/>
                    </a:cubicBezTo>
                    <a:cubicBezTo>
                      <a:pt x="705" y="347"/>
                      <a:pt x="705" y="347"/>
                      <a:pt x="705" y="347"/>
                    </a:cubicBezTo>
                    <a:lnTo>
                      <a:pt x="705" y="39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>
                  <a:defRPr/>
                </a:pPr>
                <a:endParaRPr lang="en-US" sz="1765" kern="0" dirty="0">
                  <a:gradFill>
                    <a:gsLst>
                      <a:gs pos="83772">
                        <a:srgbClr val="353535"/>
                      </a:gs>
                      <a:gs pos="42857">
                        <a:srgbClr val="353535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790297" y="5095254"/>
                <a:ext cx="2719933" cy="516992"/>
              </a:xfrm>
              <a:prstGeom prst="rect">
                <a:avLst/>
              </a:prstGeom>
              <a:noFill/>
            </p:spPr>
            <p:txBody>
              <a:bodyPr wrap="square" lIns="627408" tIns="143407" rIns="179259" bIns="143407" rtlCol="0">
                <a:spAutoFit/>
              </a:bodyPr>
              <a:lstStyle/>
              <a:p>
                <a:pPr defTabSz="914225">
                  <a:lnSpc>
                    <a:spcPct val="90000"/>
                  </a:lnSpc>
                  <a:spcBef>
                    <a:spcPts val="1765"/>
                  </a:spcBef>
                  <a:defRPr/>
                </a:pPr>
                <a:r>
                  <a:rPr lang="en-US" sz="1567" b="1" kern="0" dirty="0">
                    <a:gradFill>
                      <a:gsLst>
                        <a:gs pos="83772">
                          <a:srgbClr val="353535"/>
                        </a:gs>
                        <a:gs pos="42857">
                          <a:srgbClr val="353535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Microservices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489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21" y="0"/>
            <a:ext cx="11004479" cy="1419642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Azure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986" y="1358906"/>
            <a:ext cx="10930270" cy="4115243"/>
          </a:xfrm>
        </p:spPr>
        <p:txBody>
          <a:bodyPr>
            <a:noAutofit/>
          </a:bodyPr>
          <a:lstStyle/>
          <a:p>
            <a:r>
              <a:rPr lang="en-GB" sz="2400" dirty="0"/>
              <a:t>Blob Storage stores unstructured object data and can be any type of text or binary data, such as a document, media file, etc.</a:t>
            </a:r>
          </a:p>
          <a:p>
            <a:pPr lvl="1"/>
            <a:r>
              <a:rPr lang="en-GB" sz="1800" dirty="0"/>
              <a:t>60 MB/sec or 500 requests/sec target throughput</a:t>
            </a:r>
          </a:p>
          <a:p>
            <a:pPr lvl="1"/>
            <a:r>
              <a:rPr lang="en-GB" sz="1800" dirty="0"/>
              <a:t>Hot storage tier optimized for accessed frequently, cool storage infrequently accessed and long-lived</a:t>
            </a:r>
          </a:p>
          <a:p>
            <a:r>
              <a:rPr lang="en-GB" sz="2400" dirty="0"/>
              <a:t>Table Storage stores structured datasets. Table storage is a NoSQL key-attribute data store, which allows for rapid development and fast access to large quantities of data</a:t>
            </a:r>
          </a:p>
          <a:p>
            <a:pPr lvl="1"/>
            <a:r>
              <a:rPr lang="en-GB" sz="1800" dirty="0"/>
              <a:t>1 MB max size of entity with a max 255 properties </a:t>
            </a:r>
          </a:p>
          <a:p>
            <a:pPr lvl="1"/>
            <a:r>
              <a:rPr lang="en-GB" sz="1800" dirty="0"/>
              <a:t>Single </a:t>
            </a:r>
            <a:r>
              <a:rPr lang="en-GB" sz="1800" dirty="0" err="1"/>
              <a:t>RowKey</a:t>
            </a:r>
            <a:r>
              <a:rPr lang="en-GB" sz="1800" dirty="0"/>
              <a:t> with additional </a:t>
            </a:r>
            <a:r>
              <a:rPr lang="en-GB" sz="1800" dirty="0" err="1"/>
              <a:t>ParitionKey</a:t>
            </a:r>
            <a:r>
              <a:rPr lang="en-GB" sz="1800" dirty="0"/>
              <a:t>, 1 KB max size</a:t>
            </a:r>
          </a:p>
          <a:p>
            <a:r>
              <a:rPr lang="en-GB" sz="2400" dirty="0"/>
              <a:t>Queue Storage provides reliable messaging for workflow processing and for communication between components of cloud services</a:t>
            </a:r>
          </a:p>
          <a:p>
            <a:pPr lvl="1"/>
            <a:r>
              <a:rPr lang="en-GB" sz="1800" dirty="0"/>
              <a:t>2000 messages/sec target throughput</a:t>
            </a:r>
          </a:p>
          <a:p>
            <a:r>
              <a:rPr lang="en-GB" sz="2400" dirty="0"/>
              <a:t>File Storage offers shared storage for traditional applications using SMB protocol. Azure virtual machines can share file data via mounted shares</a:t>
            </a:r>
          </a:p>
          <a:p>
            <a:pPr lvl="1"/>
            <a:r>
              <a:rPr lang="en-GB" sz="1800" dirty="0"/>
              <a:t>5 TB max size of file share, 1 TB max size of a file in a share</a:t>
            </a:r>
          </a:p>
          <a:p>
            <a:pPr lvl="1"/>
            <a:r>
              <a:rPr lang="en-GB" sz="1800" dirty="0"/>
              <a:t>60 MB/sec target throughput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0" y="1454845"/>
            <a:ext cx="584820" cy="73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10" y="2790266"/>
            <a:ext cx="584820" cy="804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10" y="4139557"/>
            <a:ext cx="584820" cy="811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10" y="5362330"/>
            <a:ext cx="584820" cy="7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7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dLp5CSddUyH2.S4SYXsw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Dark Purple on white 2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B4009E"/>
      </a:accent3>
      <a:accent4>
        <a:srgbClr val="0078D7"/>
      </a:accent4>
      <a:accent5>
        <a:srgbClr val="107C10"/>
      </a:accent5>
      <a:accent6>
        <a:srgbClr val="D83B01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Purple_2016_4.potx" id="{F230D9BC-2807-4FF4-A52E-87669ED1A81F}" vid="{D4EDA164-A9DF-4FD6-84AA-6D2E5BC1200A}"/>
    </a:ext>
  </a:extLst>
</a:theme>
</file>

<file path=ppt/theme/theme3.xml><?xml version="1.0" encoding="utf-8"?>
<a:theme xmlns:a="http://schemas.openxmlformats.org/drawingml/2006/main" name="4_COLOR TEMPLATE">
  <a:themeElements>
    <a:clrScheme name="Custom 1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2773</Words>
  <Application>Microsoft Office PowerPoint</Application>
  <PresentationFormat>Widescreen</PresentationFormat>
  <Paragraphs>508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WHITE TEMPLATE</vt:lpstr>
      <vt:lpstr>4_COLOR TEMPLATE</vt:lpstr>
      <vt:lpstr>Microsoft Azure Data Masterclass</vt:lpstr>
      <vt:lpstr>Polyglot Persistence</vt:lpstr>
      <vt:lpstr>Data on the cloud – high level trend</vt:lpstr>
      <vt:lpstr>Data on Azure</vt:lpstr>
      <vt:lpstr>Use an appropriate type of Store </vt:lpstr>
      <vt:lpstr>Azure Storage</vt:lpstr>
      <vt:lpstr>Azure Storage</vt:lpstr>
      <vt:lpstr>Azure Storage Services</vt:lpstr>
      <vt:lpstr>Azure Storage</vt:lpstr>
      <vt:lpstr>Azure Storage - Replication</vt:lpstr>
      <vt:lpstr>PowerPoint Presentation</vt:lpstr>
      <vt:lpstr>Blob Cool Storage</vt:lpstr>
      <vt:lpstr>Encryption at Rest</vt:lpstr>
      <vt:lpstr>Monitor Storage Usage</vt:lpstr>
      <vt:lpstr>SQL Database</vt:lpstr>
      <vt:lpstr>Azure SQL Database</vt:lpstr>
      <vt:lpstr>SQL Database – Pricing </vt:lpstr>
      <vt:lpstr>SQL Database – DTUs</vt:lpstr>
      <vt:lpstr>SQL Database – elastic DTUs</vt:lpstr>
      <vt:lpstr>SQL Database - Business Continuity </vt:lpstr>
      <vt:lpstr>SQL Database - Active Geo-Replication</vt:lpstr>
      <vt:lpstr>SQL Data Warehouse</vt:lpstr>
      <vt:lpstr>SQL Data Warehouse</vt:lpstr>
      <vt:lpstr>SQL Data Warehouse - DWU</vt:lpstr>
      <vt:lpstr>PowerPoint Presentation</vt:lpstr>
      <vt:lpstr>PowerPoint Presentation</vt:lpstr>
      <vt:lpstr>Analysis Services</vt:lpstr>
      <vt:lpstr>Azure Analysis Services</vt:lpstr>
      <vt:lpstr>Azure Analysis Services</vt:lpstr>
      <vt:lpstr>Data Warehousing On Azure</vt:lpstr>
      <vt:lpstr>DocumentDB</vt:lpstr>
      <vt:lpstr>DocumentDB (NoSQL)</vt:lpstr>
      <vt:lpstr>NoSQL</vt:lpstr>
      <vt:lpstr>Code access</vt:lpstr>
      <vt:lpstr>Pricing</vt:lpstr>
      <vt:lpstr>Partitioning  </vt:lpstr>
      <vt:lpstr>Consistency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Data and more Data: Strategies for handling data on Microsoft Azure</dc:title>
  <dc:creator>David Gristwood</dc:creator>
  <cp:lastModifiedBy>David Gristwood</cp:lastModifiedBy>
  <cp:revision>144</cp:revision>
  <dcterms:created xsi:type="dcterms:W3CDTF">2016-12-07T10:44:31Z</dcterms:created>
  <dcterms:modified xsi:type="dcterms:W3CDTF">2017-02-15T12:35:02Z</dcterms:modified>
</cp:coreProperties>
</file>