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20"/>
  </p:notesMasterIdLst>
  <p:handoutMasterIdLst>
    <p:handoutMasterId r:id="rId21"/>
  </p:handoutMasterIdLst>
  <p:sldIdLst>
    <p:sldId id="1334" r:id="rId6"/>
    <p:sldId id="1335" r:id="rId7"/>
    <p:sldId id="1336" r:id="rId8"/>
    <p:sldId id="1346" r:id="rId9"/>
    <p:sldId id="1340" r:id="rId10"/>
    <p:sldId id="1251" r:id="rId11"/>
    <p:sldId id="1337" r:id="rId12"/>
    <p:sldId id="1338" r:id="rId13"/>
    <p:sldId id="1339" r:id="rId14"/>
    <p:sldId id="1341" r:id="rId15"/>
    <p:sldId id="1342" r:id="rId16"/>
    <p:sldId id="1343" r:id="rId17"/>
    <p:sldId id="1345" r:id="rId18"/>
    <p:sldId id="1248"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0C8682EF-709C-4DD2-B11B-19E2D910C2A9}">
          <p14:sldIdLst/>
        </p14:section>
        <p14:section name="Color Template" id="{A073DAE3-B461-442F-A3D3-6642BD875E45}">
          <p14:sldIdLst>
            <p14:sldId id="1334"/>
            <p14:sldId id="1335"/>
            <p14:sldId id="1336"/>
            <p14:sldId id="1346"/>
            <p14:sldId id="1340"/>
            <p14:sldId id="1251"/>
            <p14:sldId id="1337"/>
            <p14:sldId id="1338"/>
            <p14:sldId id="1339"/>
            <p14:sldId id="1341"/>
            <p14:sldId id="1342"/>
            <p14:sldId id="1343"/>
            <p14:sldId id="1345"/>
            <p14:sldId id="12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C10"/>
    <a:srgbClr val="FFFFFF"/>
    <a:srgbClr val="525252"/>
    <a:srgbClr val="0078D7"/>
    <a:srgbClr val="B4009E"/>
    <a:srgbClr val="E3008C"/>
    <a:srgbClr val="004B50"/>
    <a:srgbClr val="D83B01"/>
    <a:srgbClr val="5C005C"/>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632" autoAdjust="0"/>
    <p:restoredTop sz="64496" autoAdjust="0"/>
  </p:normalViewPr>
  <p:slideViewPr>
    <p:cSldViewPr>
      <p:cViewPr varScale="1">
        <p:scale>
          <a:sx n="69" d="100"/>
          <a:sy n="69" d="100"/>
        </p:scale>
        <p:origin x="822" y="60"/>
      </p:cViewPr>
      <p:guideLst/>
    </p:cSldViewPr>
  </p:slideViewPr>
  <p:outlineViewPr>
    <p:cViewPr>
      <p:scale>
        <a:sx n="33" d="100"/>
        <a:sy n="33" d="100"/>
      </p:scale>
      <p:origin x="0" y="0"/>
    </p:cViewPr>
  </p:outlineViewPr>
  <p:notesTextViewPr>
    <p:cViewPr>
      <p:scale>
        <a:sx n="100" d="100"/>
        <a:sy n="100" d="100"/>
      </p:scale>
      <p:origin x="0" y="-2304"/>
    </p:cViewPr>
  </p:notesTextViewPr>
  <p:sorterViewPr>
    <p:cViewPr varScale="1">
      <p:scale>
        <a:sx n="100" d="100"/>
        <a:sy n="100" d="100"/>
      </p:scale>
      <p:origin x="0" y="0"/>
    </p:cViewPr>
  </p:sorterViewPr>
  <p:notesViewPr>
    <p:cSldViewPr showGuides="1">
      <p:cViewPr varScale="1">
        <p:scale>
          <a:sx n="67" d="100"/>
          <a:sy n="67" d="100"/>
        </p:scale>
        <p:origin x="3043" y="43"/>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7F5F5C-3124-48E9-B6C7-8A079B7D71F5}" type="datetime8">
              <a:rPr lang="en-US" smtClean="0">
                <a:latin typeface="Segoe UI" pitchFamily="34" charset="0"/>
              </a:rPr>
              <a:t>2/14/2017 5:41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9C601B9-5273-467A-8E48-EC9939578C8F}" type="datetime8">
              <a:rPr lang="en-US" smtClean="0"/>
              <a:t>2/14/2017 5:41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msdn.microsoft.com/library/ms152566.aspx#Anchor_0" TargetMode="External"/><Relationship Id="rId3" Type="http://schemas.openxmlformats.org/officeDocument/2006/relationships/hyperlink" Target="https://msdn.microsoft.com/library/mt589530.aspx" TargetMode="External"/><Relationship Id="rId7" Type="http://schemas.openxmlformats.org/officeDocument/2006/relationships/hyperlink" Target="https://msdn.microsoft.com/library/ms151160.aspx#Anchor_2"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msdn.microsoft.com/library/ms151160.aspx#Anchor_1" TargetMode="External"/><Relationship Id="rId5" Type="http://schemas.openxmlformats.org/officeDocument/2006/relationships/hyperlink" Target="https://msdn.microsoft.com/library/ms151192.aspx#Anchor_2" TargetMode="External"/><Relationship Id="rId4" Type="http://schemas.openxmlformats.org/officeDocument/2006/relationships/hyperlink" Target="https://msdn.microsoft.com/library/ms151192.aspx#Anchor_1" TargetMode="External"/><Relationship Id="rId9" Type="http://schemas.openxmlformats.org/officeDocument/2006/relationships/hyperlink" Target="https://msdn.microsoft.com/library/ms152566.aspx#Anchor_1"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microsoft.com/download/details.aspx?id=53595"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docs.microsoft.com/en-us/azure/sql-database/sql-database-import-sqlpackage" TargetMode="External"/><Relationship Id="rId4" Type="http://schemas.openxmlformats.org/officeDocument/2006/relationships/hyperlink" Target="https://docs.microsoft.com/en-us/azure/sql-database/sql-database-export-sqlpackag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microsoft.com/download/details.aspx?id=53595"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docs.microsoft.com/en-us/azure/sql-database/sql-database-import-sqlpackage" TargetMode="External"/><Relationship Id="rId5" Type="http://schemas.openxmlformats.org/officeDocument/2006/relationships/hyperlink" Target="https://docs.microsoft.com/en-us/azure/sql-database/sql-database-export-sqlpackage" TargetMode="External"/><Relationship Id="rId4" Type="http://schemas.openxmlformats.org/officeDocument/2006/relationships/hyperlink" Target="https://msdn.microsoft.com/library/ms175876.aspx"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0596E5-6523-4DD8-A9ED-0418BD42519C}" type="datetime8">
              <a:rPr lang="en-US" smtClean="0"/>
              <a:t>2/14/2017 5:41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47713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Method 2: Use Transactional Replication</a:t>
            </a:r>
          </a:p>
          <a:p>
            <a:endParaRPr lang="en-GB" b="1" dirty="0"/>
          </a:p>
          <a:p>
            <a:r>
              <a:rPr lang="en-GB" dirty="0"/>
              <a:t>When you cannot afford to remove your SQL Server database from production while the migration is occurring, you can use SQL Server transactional replication as your migration solution. </a:t>
            </a:r>
          </a:p>
          <a:p>
            <a:endParaRPr lang="en-GB" dirty="0"/>
          </a:p>
          <a:p>
            <a:r>
              <a:rPr lang="en-GB" dirty="0"/>
              <a:t>To use this method, the source database must meet the </a:t>
            </a:r>
            <a:r>
              <a:rPr lang="en-GB" dirty="0">
                <a:hlinkClick r:id="rId3"/>
              </a:rPr>
              <a:t>requirements for transactional replication</a:t>
            </a:r>
            <a:r>
              <a:rPr lang="en-GB" dirty="0"/>
              <a:t> and be compatible for Azure SQL Database. + </a:t>
            </a:r>
          </a:p>
          <a:p>
            <a:r>
              <a:rPr lang="en-GB" dirty="0"/>
              <a:t>To use this solution, you configure your Azure SQL Database as a subscriber to the SQL Server instance that you wish to migrate. </a:t>
            </a:r>
          </a:p>
          <a:p>
            <a:endParaRPr lang="en-GB" dirty="0"/>
          </a:p>
          <a:p>
            <a:r>
              <a:rPr lang="en-GB" dirty="0"/>
              <a:t>The transactional replication distributor synchronizes data from the database to be synchronized (the publisher) while new transactions continue occur. + </a:t>
            </a:r>
          </a:p>
          <a:p>
            <a:r>
              <a:rPr lang="en-GB" dirty="0"/>
              <a:t>With transactional replication, all changes to your data or schema show up in your Azure SQL Database. </a:t>
            </a:r>
          </a:p>
          <a:p>
            <a:endParaRPr lang="en-GB" dirty="0"/>
          </a:p>
          <a:p>
            <a:r>
              <a:rPr lang="en-GB" dirty="0"/>
              <a:t>Once the synchronization is complete and you are ready to migrate, change the connection string of your applications to point them to your Azure SQL Database. </a:t>
            </a:r>
          </a:p>
          <a:p>
            <a:r>
              <a:rPr lang="en-GB" dirty="0"/>
              <a:t>Once transactional replication drains any changes left on your source database and all your applications point to Azure DB, you can uninstall transactional replication.</a:t>
            </a:r>
            <a:r>
              <a:rPr lang="en-GB" baseline="0" dirty="0"/>
              <a:t>  </a:t>
            </a:r>
            <a:r>
              <a:rPr lang="en-GB" dirty="0"/>
              <a:t>Your Azure SQL Database is now your production system.</a:t>
            </a:r>
          </a:p>
          <a:p>
            <a:endParaRPr lang="en-GB" dirty="0"/>
          </a:p>
          <a:p>
            <a:r>
              <a:rPr lang="en-GB" dirty="0"/>
              <a:t>You can also use transactional replication to migrate a subset of your source database. The publication that you replicate to Azure SQL Database can be limited to a subset of the tables in the database being replicated. For each table being replicated, you can limit the data to a subset of the rows and/or a subset of the columns.</a:t>
            </a:r>
          </a:p>
          <a:p>
            <a:endParaRPr lang="en-GB" dirty="0"/>
          </a:p>
          <a:p>
            <a:r>
              <a:rPr lang="en-GB" b="1" dirty="0"/>
              <a:t>Set up Distribution</a:t>
            </a:r>
          </a:p>
          <a:p>
            <a:pPr lvl="1"/>
            <a:r>
              <a:rPr lang="en-GB" dirty="0">
                <a:hlinkClick r:id="rId4"/>
              </a:rPr>
              <a:t>Using SQL Server Management Studio (SSMS)</a:t>
            </a:r>
            <a:endParaRPr lang="en-GB" dirty="0"/>
          </a:p>
          <a:p>
            <a:pPr lvl="1"/>
            <a:r>
              <a:rPr lang="en-GB" dirty="0">
                <a:hlinkClick r:id="rId5"/>
              </a:rPr>
              <a:t>Using Transact-SQL</a:t>
            </a:r>
            <a:endParaRPr lang="en-GB" dirty="0"/>
          </a:p>
          <a:p>
            <a:pPr lvl="1"/>
            <a:endParaRPr lang="en-GB" dirty="0"/>
          </a:p>
          <a:p>
            <a:r>
              <a:rPr lang="en-GB" b="1" dirty="0"/>
              <a:t>Create Publication</a:t>
            </a:r>
          </a:p>
          <a:p>
            <a:pPr lvl="1"/>
            <a:r>
              <a:rPr lang="en-GB" dirty="0">
                <a:hlinkClick r:id="rId6"/>
              </a:rPr>
              <a:t>Using SQL Server Management Studio (SSMS)</a:t>
            </a:r>
            <a:endParaRPr lang="en-GB" dirty="0"/>
          </a:p>
          <a:p>
            <a:pPr lvl="1"/>
            <a:r>
              <a:rPr lang="en-GB" dirty="0">
                <a:hlinkClick r:id="rId7"/>
              </a:rPr>
              <a:t>Using Transact-SQL</a:t>
            </a:r>
            <a:endParaRPr lang="en-GB" dirty="0"/>
          </a:p>
          <a:p>
            <a:endParaRPr lang="en-GB" dirty="0"/>
          </a:p>
          <a:p>
            <a:r>
              <a:rPr lang="en-GB" b="1" dirty="0"/>
              <a:t>Create Subscription</a:t>
            </a:r>
          </a:p>
          <a:p>
            <a:pPr lvl="1"/>
            <a:r>
              <a:rPr lang="en-GB" dirty="0">
                <a:hlinkClick r:id="rId8"/>
              </a:rPr>
              <a:t>Using SQL Server Management Studio (SSMS)</a:t>
            </a:r>
            <a:endParaRPr lang="en-GB" dirty="0"/>
          </a:p>
          <a:p>
            <a:pPr lvl="1"/>
            <a:r>
              <a:rPr lang="en-GB" dirty="0">
                <a:hlinkClick r:id="rId9"/>
              </a:rPr>
              <a:t>Using Transact-SQL</a:t>
            </a:r>
            <a:endParaRPr lang="en-GB" dirty="0"/>
          </a:p>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A5C127-CB05-47B6-8D1E-7BC74A68F508}" type="datetime8">
              <a:rPr lang="en-US" smtClean="0"/>
              <a:t>2/14/2017 5:52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088621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example found at </a:t>
            </a:r>
            <a:r>
              <a:rPr lang="en-US" dirty="0"/>
              <a:t>https://docs.microsoft.com/en-us/azure/azure-functions/functions-scenario-database-table-cleanup</a:t>
            </a:r>
          </a:p>
          <a:p>
            <a:endParaRPr lang="en-US" dirty="0"/>
          </a:p>
          <a:p>
            <a:r>
              <a:rPr lang="en-US" dirty="0"/>
              <a:t>Add</a:t>
            </a:r>
            <a:r>
              <a:rPr lang="en-US" baseline="0" dirty="0"/>
              <a:t> a connection string setting in the function app called </a:t>
            </a:r>
            <a:r>
              <a:rPr lang="en-GB" b="1" dirty="0" err="1"/>
              <a:t>sqlconn</a:t>
            </a:r>
            <a:r>
              <a:rPr lang="en-GB" b="1" dirty="0"/>
              <a:t> </a:t>
            </a:r>
            <a:r>
              <a:rPr lang="en-GB" dirty="0"/>
              <a:t>&lt;REDACTED&gt;</a:t>
            </a:r>
            <a:endParaRPr lang="en-GB" b="1" dirty="0"/>
          </a:p>
          <a:p>
            <a:r>
              <a:rPr lang="en-GB" dirty="0"/>
              <a:t>Get it from</a:t>
            </a:r>
            <a:r>
              <a:rPr lang="en-GB" baseline="0" dirty="0"/>
              <a:t> the portal … Database &gt; </a:t>
            </a:r>
            <a:r>
              <a:rPr lang="en-GB" b="1" dirty="0"/>
              <a:t>All settings</a:t>
            </a:r>
            <a:r>
              <a:rPr lang="en-GB" dirty="0"/>
              <a:t> &gt; </a:t>
            </a:r>
            <a:r>
              <a:rPr lang="en-GB" b="1" dirty="0"/>
              <a:t>Properties</a:t>
            </a:r>
            <a:r>
              <a:rPr lang="en-GB" dirty="0"/>
              <a:t> &gt; </a:t>
            </a:r>
            <a:r>
              <a:rPr lang="en-GB" b="1" dirty="0"/>
              <a:t>Show database connection strings</a:t>
            </a:r>
            <a:r>
              <a:rPr lang="en-GB" dirty="0"/>
              <a:t> &gt; </a:t>
            </a:r>
            <a:r>
              <a:rPr lang="en-GB" b="1" dirty="0"/>
              <a:t>ADO.NET (SQL authentication)</a:t>
            </a:r>
            <a:r>
              <a:rPr lang="en-GB" dirty="0"/>
              <a:t>.</a:t>
            </a:r>
          </a:p>
          <a:p>
            <a:r>
              <a:rPr lang="en-GB" dirty="0"/>
              <a:t>Also create a </a:t>
            </a:r>
            <a:r>
              <a:rPr lang="en-GB" dirty="0" err="1"/>
              <a:t>SendGridAPIKey</a:t>
            </a:r>
            <a:r>
              <a:rPr lang="en-GB" dirty="0"/>
              <a:t> entry with &lt;REDACTED&gt;</a:t>
            </a:r>
            <a:endParaRPr lang="en-GB" baseline="0" dirty="0"/>
          </a:p>
          <a:p>
            <a:r>
              <a:rPr lang="en-GB" baseline="0" dirty="0"/>
              <a:t> </a:t>
            </a:r>
          </a:p>
          <a:p>
            <a:r>
              <a:rPr lang="en-GB" b="1" dirty="0"/>
              <a:t>Create a timer-triggered function from the template</a:t>
            </a:r>
          </a:p>
          <a:p>
            <a:r>
              <a:rPr lang="en-GB" b="1" dirty="0"/>
              <a:t>And add the following code… </a:t>
            </a:r>
          </a:p>
          <a:p>
            <a:endParaRPr lang="en-GB" b="1" dirty="0"/>
          </a:p>
          <a:p>
            <a:r>
              <a:rPr lang="en-GB" dirty="0"/>
              <a:t>#r "</a:t>
            </a:r>
            <a:r>
              <a:rPr lang="en-GB" dirty="0" err="1"/>
              <a:t>System.Configuration</a:t>
            </a:r>
            <a:r>
              <a:rPr lang="en-GB" dirty="0"/>
              <a:t>" </a:t>
            </a:r>
          </a:p>
          <a:p>
            <a:r>
              <a:rPr lang="en-GB" dirty="0"/>
              <a:t>#r "</a:t>
            </a:r>
            <a:r>
              <a:rPr lang="en-GB" dirty="0" err="1"/>
              <a:t>System.Data</a:t>
            </a:r>
            <a:r>
              <a:rPr lang="en-GB" dirty="0"/>
              <a:t>" </a:t>
            </a:r>
          </a:p>
          <a:p>
            <a:r>
              <a:rPr lang="en-GB" dirty="0"/>
              <a:t>#r "SendGrid" </a:t>
            </a:r>
          </a:p>
          <a:p>
            <a:r>
              <a:rPr lang="en-GB" dirty="0"/>
              <a:t>using System; </a:t>
            </a:r>
          </a:p>
          <a:p>
            <a:r>
              <a:rPr lang="en-GB" dirty="0"/>
              <a:t>using </a:t>
            </a:r>
            <a:r>
              <a:rPr lang="en-GB" dirty="0" err="1"/>
              <a:t>System.Configuration</a:t>
            </a:r>
            <a:r>
              <a:rPr lang="en-GB" dirty="0"/>
              <a:t>; </a:t>
            </a:r>
          </a:p>
          <a:p>
            <a:r>
              <a:rPr lang="en-GB" dirty="0"/>
              <a:t>using </a:t>
            </a:r>
            <a:r>
              <a:rPr lang="en-GB" dirty="0" err="1"/>
              <a:t>System.Data.SqlClient</a:t>
            </a:r>
            <a:r>
              <a:rPr lang="en-GB" dirty="0"/>
              <a:t>; </a:t>
            </a:r>
          </a:p>
          <a:p>
            <a:r>
              <a:rPr lang="en-GB" dirty="0"/>
              <a:t>using </a:t>
            </a:r>
            <a:r>
              <a:rPr lang="en-GB" dirty="0" err="1"/>
              <a:t>SendGrid.Helpers.Mail</a:t>
            </a:r>
            <a:r>
              <a:rPr lang="en-GB" dirty="0"/>
              <a:t>; </a:t>
            </a:r>
          </a:p>
          <a:p>
            <a:r>
              <a:rPr lang="en-GB" dirty="0"/>
              <a:t>public static void Run(</a:t>
            </a:r>
            <a:r>
              <a:rPr lang="en-GB" dirty="0" err="1"/>
              <a:t>TimerInfo</a:t>
            </a:r>
            <a:r>
              <a:rPr lang="en-GB" dirty="0"/>
              <a:t> </a:t>
            </a:r>
            <a:r>
              <a:rPr lang="en-GB" dirty="0" err="1"/>
              <a:t>myTimer</a:t>
            </a:r>
            <a:r>
              <a:rPr lang="en-GB" dirty="0"/>
              <a:t>, </a:t>
            </a:r>
            <a:r>
              <a:rPr lang="en-GB" dirty="0" err="1"/>
              <a:t>TraceWriter</a:t>
            </a:r>
            <a:r>
              <a:rPr lang="en-GB" dirty="0"/>
              <a:t> log, out Mail message) </a:t>
            </a:r>
          </a:p>
          <a:p>
            <a:r>
              <a:rPr lang="en-GB" dirty="0"/>
              <a:t>{     </a:t>
            </a:r>
          </a:p>
          <a:p>
            <a:r>
              <a:rPr lang="en-GB" dirty="0"/>
              <a:t>	</a:t>
            </a:r>
            <a:r>
              <a:rPr lang="en-GB" dirty="0" err="1"/>
              <a:t>var</a:t>
            </a:r>
            <a:r>
              <a:rPr lang="en-GB" dirty="0"/>
              <a:t> </a:t>
            </a:r>
            <a:r>
              <a:rPr lang="en-GB" dirty="0" err="1"/>
              <a:t>str</a:t>
            </a:r>
            <a:r>
              <a:rPr lang="en-GB" dirty="0"/>
              <a:t> = </a:t>
            </a:r>
            <a:r>
              <a:rPr lang="en-GB" dirty="0" err="1"/>
              <a:t>ConfigurationManager.ConnectionStrings</a:t>
            </a:r>
            <a:r>
              <a:rPr lang="en-GB" dirty="0"/>
              <a:t>["</a:t>
            </a:r>
            <a:r>
              <a:rPr lang="en-GB" dirty="0" err="1"/>
              <a:t>sqlconn</a:t>
            </a:r>
            <a:r>
              <a:rPr lang="en-GB" dirty="0"/>
              <a:t>"].</a:t>
            </a:r>
            <a:r>
              <a:rPr lang="en-GB" dirty="0" err="1"/>
              <a:t>ConnectionString</a:t>
            </a:r>
            <a:r>
              <a:rPr lang="en-GB" dirty="0"/>
              <a:t>; 	</a:t>
            </a:r>
          </a:p>
          <a:p>
            <a:r>
              <a:rPr lang="en-GB" dirty="0"/>
              <a:t>	using (</a:t>
            </a:r>
            <a:r>
              <a:rPr lang="en-GB" dirty="0" err="1"/>
              <a:t>SqlConnection</a:t>
            </a:r>
            <a:r>
              <a:rPr lang="en-GB" dirty="0"/>
              <a:t> conn = new </a:t>
            </a:r>
            <a:r>
              <a:rPr lang="en-GB" dirty="0" err="1"/>
              <a:t>SqlConnection</a:t>
            </a:r>
            <a:r>
              <a:rPr lang="en-GB" dirty="0"/>
              <a:t>(</a:t>
            </a:r>
            <a:r>
              <a:rPr lang="en-GB" dirty="0" err="1"/>
              <a:t>str</a:t>
            </a:r>
            <a:r>
              <a:rPr lang="en-GB" dirty="0"/>
              <a:t>)) </a:t>
            </a:r>
          </a:p>
          <a:p>
            <a:r>
              <a:rPr lang="en-GB" dirty="0"/>
              <a:t>	{  	    </a:t>
            </a:r>
          </a:p>
          <a:p>
            <a:r>
              <a:rPr lang="en-GB" dirty="0"/>
              <a:t>		</a:t>
            </a:r>
            <a:r>
              <a:rPr lang="en-GB" dirty="0" err="1"/>
              <a:t>conn.Open</a:t>
            </a:r>
            <a:r>
              <a:rPr lang="en-GB" dirty="0"/>
              <a:t>();	    </a:t>
            </a:r>
          </a:p>
          <a:p>
            <a:r>
              <a:rPr lang="en-GB" dirty="0"/>
              <a:t>		</a:t>
            </a:r>
            <a:r>
              <a:rPr lang="en-GB" dirty="0" err="1"/>
              <a:t>var</a:t>
            </a:r>
            <a:r>
              <a:rPr lang="en-GB" dirty="0"/>
              <a:t> text = "SELECT </a:t>
            </a:r>
            <a:r>
              <a:rPr lang="en-GB" dirty="0" err="1"/>
              <a:t>OrderHeaderID</a:t>
            </a:r>
            <a:r>
              <a:rPr lang="en-GB" dirty="0"/>
              <a:t> FROM </a:t>
            </a:r>
            <a:r>
              <a:rPr lang="en-GB" dirty="0" err="1"/>
              <a:t>dbo.vm_NextOrderToShip</a:t>
            </a:r>
            <a:r>
              <a:rPr lang="en-GB" dirty="0"/>
              <a:t> (</a:t>
            </a:r>
            <a:r>
              <a:rPr lang="en-GB" dirty="0" err="1"/>
              <a:t>nolock</a:t>
            </a:r>
            <a:r>
              <a:rPr lang="en-GB" dirty="0"/>
              <a:t>)"; 	    </a:t>
            </a:r>
          </a:p>
          <a:p>
            <a:r>
              <a:rPr lang="en-GB" dirty="0"/>
              <a:t>		using (</a:t>
            </a:r>
            <a:r>
              <a:rPr lang="en-GB" dirty="0" err="1"/>
              <a:t>SqlCommand</a:t>
            </a:r>
            <a:r>
              <a:rPr lang="en-GB" dirty="0"/>
              <a:t> </a:t>
            </a:r>
            <a:r>
              <a:rPr lang="en-GB" dirty="0" err="1"/>
              <a:t>cmd</a:t>
            </a:r>
            <a:r>
              <a:rPr lang="en-GB" dirty="0"/>
              <a:t> = new </a:t>
            </a:r>
            <a:r>
              <a:rPr lang="en-GB" dirty="0" err="1"/>
              <a:t>SqlCommand</a:t>
            </a:r>
            <a:r>
              <a:rPr lang="en-GB" dirty="0"/>
              <a:t>(text, conn)) { 			</a:t>
            </a:r>
          </a:p>
          <a:p>
            <a:r>
              <a:rPr lang="en-GB" dirty="0"/>
              <a:t>			</a:t>
            </a:r>
            <a:r>
              <a:rPr lang="en-GB" dirty="0" err="1"/>
              <a:t>int</a:t>
            </a:r>
            <a:r>
              <a:rPr lang="en-GB" dirty="0"/>
              <a:t> </a:t>
            </a:r>
            <a:r>
              <a:rPr lang="en-GB" dirty="0" err="1"/>
              <a:t>nextOrderHeaderID</a:t>
            </a:r>
            <a:r>
              <a:rPr lang="en-GB" dirty="0"/>
              <a:t> = (</a:t>
            </a:r>
            <a:r>
              <a:rPr lang="en-GB" dirty="0" err="1"/>
              <a:t>int</a:t>
            </a:r>
            <a:r>
              <a:rPr lang="en-GB" dirty="0"/>
              <a:t>) </a:t>
            </a:r>
            <a:r>
              <a:rPr lang="en-GB" dirty="0" err="1"/>
              <a:t>cmd.ExecuteScalar</a:t>
            </a:r>
            <a:r>
              <a:rPr lang="en-GB" dirty="0"/>
              <a:t>(); 			</a:t>
            </a:r>
          </a:p>
          <a:p>
            <a:r>
              <a:rPr lang="en-GB" dirty="0"/>
              <a:t>			</a:t>
            </a:r>
            <a:r>
              <a:rPr lang="en-GB" dirty="0" err="1"/>
              <a:t>log.Info</a:t>
            </a:r>
            <a:r>
              <a:rPr lang="en-GB" dirty="0"/>
              <a:t>($"Need to ship order {</a:t>
            </a:r>
            <a:r>
              <a:rPr lang="en-GB" dirty="0" err="1"/>
              <a:t>nextOrderHeaderID</a:t>
            </a:r>
            <a:r>
              <a:rPr lang="en-GB" dirty="0"/>
              <a:t>}"); 						</a:t>
            </a:r>
          </a:p>
          <a:p>
            <a:r>
              <a:rPr lang="en-GB" dirty="0"/>
              <a:t>			</a:t>
            </a:r>
            <a:r>
              <a:rPr lang="en-GB" dirty="0" err="1"/>
              <a:t>var</a:t>
            </a:r>
            <a:r>
              <a:rPr lang="en-GB" dirty="0"/>
              <a:t> </a:t>
            </a:r>
            <a:r>
              <a:rPr lang="en-GB" dirty="0" err="1"/>
              <a:t>messageContent</a:t>
            </a:r>
            <a:r>
              <a:rPr lang="en-GB" dirty="0"/>
              <a:t> = new Content("text/html", $"Ship this order next: {</a:t>
            </a:r>
            <a:r>
              <a:rPr lang="en-GB" dirty="0" err="1"/>
              <a:t>nextOrderHeaderID.ToString</a:t>
            </a:r>
            <a:r>
              <a:rPr lang="en-GB" dirty="0"/>
              <a:t>()}.");  				</a:t>
            </a:r>
          </a:p>
          <a:p>
            <a:r>
              <a:rPr lang="en-GB" dirty="0"/>
              <a:t>			</a:t>
            </a:r>
            <a:r>
              <a:rPr lang="en-GB" dirty="0" err="1"/>
              <a:t>var</a:t>
            </a:r>
            <a:r>
              <a:rPr lang="en-GB" dirty="0"/>
              <a:t> personalization1 = new Personalization();			</a:t>
            </a:r>
          </a:p>
          <a:p>
            <a:r>
              <a:rPr lang="en-GB" dirty="0"/>
              <a:t>			personalization1.AddTo(new Email("william.eastbury@microsoft.com"));			</a:t>
            </a:r>
          </a:p>
          <a:p>
            <a:r>
              <a:rPr lang="en-GB" dirty="0"/>
              <a:t>			message = new Mail(); 	  			</a:t>
            </a:r>
          </a:p>
          <a:p>
            <a:r>
              <a:rPr lang="en-GB" dirty="0"/>
              <a:t>			</a:t>
            </a:r>
            <a:r>
              <a:rPr lang="en-GB" dirty="0" err="1"/>
              <a:t>message.AddContent</a:t>
            </a:r>
            <a:r>
              <a:rPr lang="en-GB" dirty="0"/>
              <a:t>(</a:t>
            </a:r>
            <a:r>
              <a:rPr lang="en-GB" dirty="0" err="1"/>
              <a:t>messageContent</a:t>
            </a:r>
            <a:r>
              <a:rPr lang="en-GB" dirty="0"/>
              <a:t>); 			</a:t>
            </a:r>
          </a:p>
          <a:p>
            <a:r>
              <a:rPr lang="en-GB" dirty="0"/>
              <a:t>			</a:t>
            </a:r>
            <a:r>
              <a:rPr lang="en-GB" dirty="0" err="1"/>
              <a:t>message.AddPersonalization</a:t>
            </a:r>
            <a:r>
              <a:rPr lang="en-GB" dirty="0"/>
              <a:t>(personalization1); 			</a:t>
            </a:r>
          </a:p>
          <a:p>
            <a:r>
              <a:rPr lang="en-GB" dirty="0"/>
              <a:t>			</a:t>
            </a:r>
            <a:r>
              <a:rPr lang="en-GB" dirty="0" err="1"/>
              <a:t>log.Info</a:t>
            </a:r>
            <a:r>
              <a:rPr lang="en-GB" dirty="0"/>
              <a:t>($"Email complete for order {</a:t>
            </a:r>
            <a:r>
              <a:rPr lang="en-GB" dirty="0" err="1"/>
              <a:t>nextOrderHeaderID</a:t>
            </a:r>
            <a:r>
              <a:rPr lang="en-GB" dirty="0"/>
              <a:t>}");         </a:t>
            </a:r>
          </a:p>
          <a:p>
            <a:r>
              <a:rPr lang="en-GB" dirty="0"/>
              <a:t>		}     </a:t>
            </a:r>
          </a:p>
          <a:p>
            <a:r>
              <a:rPr lang="en-GB" dirty="0"/>
              <a:t>	} </a:t>
            </a:r>
          </a:p>
          <a:p>
            <a:r>
              <a:rPr lang="en-GB"/>
              <a:t>} </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A5C127-CB05-47B6-8D1E-7BC74A68F508}" type="datetime8">
              <a:rPr lang="en-US" smtClean="0"/>
              <a:t>2/14/2017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021166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330D77EC-7210-4A9C-B813-11969CCBFAFC}" type="datetime8">
              <a:rPr lang="en-US" smtClean="0">
                <a:solidFill>
                  <a:prstClr val="black"/>
                </a:solidFill>
              </a:rPr>
              <a:t>2/14/2017 5:41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399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many people have migrated a db to SQL Database ? </a:t>
            </a:r>
          </a:p>
          <a:p>
            <a:endParaRPr lang="en-US" baseline="0" dirty="0"/>
          </a:p>
          <a:p>
            <a:r>
              <a:rPr lang="en-US" baseline="0" dirty="0"/>
              <a:t>How many have an intention to do so in the future ?</a:t>
            </a:r>
            <a:endParaRPr lang="en-US" dirty="0"/>
          </a:p>
          <a:p>
            <a:endParaRPr lang="en-US" dirty="0"/>
          </a:p>
          <a:p>
            <a:r>
              <a:rPr lang="en-US" dirty="0"/>
              <a:t>Where the hell do</a:t>
            </a:r>
            <a:r>
              <a:rPr lang="en-US" baseline="0" dirty="0"/>
              <a:t> I start, what resources do I have available ?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10C09F-FCA1-48C8-B40D-42E1045D109E}" type="datetime8">
              <a:rPr lang="en-US" smtClean="0"/>
              <a:t>2/14/2017 5:41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95844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2/14/2017 5:41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04069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2/14/2017 11:39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143016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Database </a:t>
            </a:r>
            <a:r>
              <a:rPr lang="en-GB" dirty="0" err="1"/>
              <a:t>Willsdemodb</a:t>
            </a:r>
            <a:r>
              <a:rPr lang="en-GB" baseline="0" dirty="0"/>
              <a:t> on server :- </a:t>
            </a:r>
          </a:p>
          <a:p>
            <a:endParaRPr lang="en-GB" baseline="0" dirty="0"/>
          </a:p>
          <a:p>
            <a:r>
              <a:rPr lang="en-GB" dirty="0"/>
              <a:t>Assess the database for compatibility using the latest version of </a:t>
            </a:r>
            <a:r>
              <a:rPr lang="en-GB" dirty="0">
                <a:hlinkClick r:id="rId3"/>
              </a:rPr>
              <a:t>Data Migration Assistant (DMA)</a:t>
            </a:r>
            <a:r>
              <a:rPr lang="en-GB" dirty="0"/>
              <a:t>.</a:t>
            </a:r>
          </a:p>
          <a:p>
            <a:endParaRPr lang="en-GB" dirty="0"/>
          </a:p>
          <a:p>
            <a:r>
              <a:rPr lang="en-GB" dirty="0" err="1"/>
              <a:t>willsdemodbbluepeter</a:t>
            </a:r>
            <a:endParaRPr lang="en-GB" dirty="0"/>
          </a:p>
          <a:p>
            <a:endParaRPr lang="en-GB" dirty="0"/>
          </a:p>
          <a:p>
            <a:r>
              <a:rPr lang="en-GB" dirty="0">
                <a:hlinkClick r:id="rId4"/>
              </a:rPr>
              <a:t>Export</a:t>
            </a:r>
            <a:r>
              <a:rPr lang="en-GB" dirty="0"/>
              <a:t> the database copy to a .BACPAC file on a local drive</a:t>
            </a:r>
            <a:r>
              <a:rPr lang="en-GB" baseline="0" dirty="0"/>
              <a:t> in SSMS.</a:t>
            </a:r>
            <a:endParaRPr lang="en-GB" dirty="0"/>
          </a:p>
          <a:p>
            <a:endParaRPr lang="en-GB" dirty="0"/>
          </a:p>
          <a:p>
            <a:r>
              <a:rPr lang="en-GB" dirty="0">
                <a:hlinkClick r:id="rId5"/>
              </a:rPr>
              <a:t>Import</a:t>
            </a:r>
            <a:r>
              <a:rPr lang="en-GB" dirty="0"/>
              <a:t> the .BACPAC file as a new Azure SQL database using any of several BACPAC import tools, with SQLPackage.exe being the recommended tool for best performance.</a:t>
            </a:r>
            <a:endParaRPr lang="en-US" dirty="0"/>
          </a:p>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A5C127-CB05-47B6-8D1E-7BC74A68F508}" type="datetime8">
              <a:rPr lang="en-US" smtClean="0"/>
              <a:t>2/14/2017 11:26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060474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FB068AD9-E420-47CF-BD50-31D032402394}" type="datetime8">
              <a:rPr lang="en-US" smtClean="0"/>
              <a:t>2/14/2017 5:45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30156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2/14/2017 5:45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126379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2/14/2017 5:47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425563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Assess the database for compatibility using the latest version of </a:t>
            </a:r>
            <a:r>
              <a:rPr lang="en-GB" dirty="0">
                <a:hlinkClick r:id="rId3"/>
              </a:rPr>
              <a:t>Data Migration Assistant (DMA)</a:t>
            </a:r>
            <a:r>
              <a:rPr lang="en-GB" dirty="0"/>
              <a:t>.</a:t>
            </a:r>
          </a:p>
          <a:p>
            <a:endParaRPr lang="en-GB" dirty="0"/>
          </a:p>
          <a:p>
            <a:r>
              <a:rPr lang="en-GB" dirty="0"/>
              <a:t>Prepare any necessary fixes as Transact-SQL scripts.</a:t>
            </a:r>
          </a:p>
          <a:p>
            <a:endParaRPr lang="en-GB" dirty="0"/>
          </a:p>
          <a:p>
            <a:r>
              <a:rPr lang="en-GB" dirty="0"/>
              <a:t>Make a transactionally consistent copy of the source database being migrated - and ensure no further changes are being made to the source database (or you can manually apply any such changes after the migration completes). There are many methods to quiesce a database, from disabling client connectivity to creating a </a:t>
            </a:r>
            <a:r>
              <a:rPr lang="en-GB" dirty="0">
                <a:hlinkClick r:id="rId4"/>
              </a:rPr>
              <a:t>database snapshot</a:t>
            </a:r>
            <a:r>
              <a:rPr lang="en-GB" dirty="0"/>
              <a:t>.</a:t>
            </a:r>
          </a:p>
          <a:p>
            <a:r>
              <a:rPr lang="en-GB" dirty="0"/>
              <a:t>Deploy the Transact-SQL scripts to apply the fixes to the database copy.</a:t>
            </a:r>
          </a:p>
          <a:p>
            <a:endParaRPr lang="en-GB" dirty="0"/>
          </a:p>
          <a:p>
            <a:r>
              <a:rPr lang="en-GB" dirty="0">
                <a:hlinkClick r:id="rId5"/>
              </a:rPr>
              <a:t>Export</a:t>
            </a:r>
            <a:r>
              <a:rPr lang="en-GB" dirty="0"/>
              <a:t> the database copy to a .BACPAC file on a local drive.</a:t>
            </a:r>
          </a:p>
          <a:p>
            <a:r>
              <a:rPr lang="en-GB" dirty="0">
                <a:hlinkClick r:id="rId6"/>
              </a:rPr>
              <a:t>Import</a:t>
            </a:r>
            <a:r>
              <a:rPr lang="en-GB" dirty="0"/>
              <a:t> the .BACPAC file as a new Azure SQL database using any of several BACPAC import tools, with SQLPackage.exe being the recommended tool for best performance.</a:t>
            </a:r>
            <a:endParaRPr lang="en-US" dirty="0"/>
          </a:p>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A5C127-CB05-47B6-8D1E-7BC74A68F508}" type="datetime8">
              <a:rPr lang="en-US" smtClean="0"/>
              <a:t>2/14/2017 5:41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492165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 y="0"/>
            <a:ext cx="12436464" cy="6995511"/>
          </a:xfrm>
          <a:prstGeom prst="rect">
            <a:avLst/>
          </a:prstGeom>
        </p:spPr>
      </p:pic>
      <p:sp>
        <p:nvSpPr>
          <p:cNvPr id="4" name="Rectangle 3"/>
          <p:cNvSpPr/>
          <p:nvPr userDrawn="1"/>
        </p:nvSpPr>
        <p:spPr bwMode="auto">
          <a:xfrm>
            <a:off x="272986" y="2491433"/>
            <a:ext cx="6402452"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638" y="2491433"/>
            <a:ext cx="6402388"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2986" y="4320213"/>
            <a:ext cx="6402388"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grpSp>
        <p:nvGrpSpPr>
          <p:cNvPr id="8" name="Group 7"/>
          <p:cNvGrpSpPr>
            <a:grpSpLocks noChangeAspect="1"/>
          </p:cNvGrpSpPr>
          <p:nvPr userDrawn="1"/>
        </p:nvGrpSpPr>
        <p:grpSpPr bwMode="gray">
          <a:xfrm>
            <a:off x="457518" y="479425"/>
            <a:ext cx="1681413" cy="360979"/>
            <a:chOff x="457200" y="1643393"/>
            <a:chExt cx="4492753" cy="964540"/>
          </a:xfrm>
        </p:grpSpPr>
        <p:pic>
          <p:nvPicPr>
            <p:cNvPr id="11" name="Picture 10"/>
            <p:cNvPicPr>
              <a:picLocks noChangeAspect="1"/>
            </p:cNvPicPr>
            <p:nvPr/>
          </p:nvPicPr>
          <p:blipFill>
            <a:blip r:embed="rId3"/>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20131481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18" y="479425"/>
            <a:ext cx="1645920" cy="353658"/>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Copyright</a:t>
            </a:r>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 y="0"/>
            <a:ext cx="12436464" cy="6995511"/>
          </a:xfrm>
          <a:prstGeom prst="rect">
            <a:avLst/>
          </a:prstGeom>
        </p:spPr>
      </p:pic>
      <p:grpSp>
        <p:nvGrpSpPr>
          <p:cNvPr id="14" name="Group 13"/>
          <p:cNvGrpSpPr>
            <a:grpSpLocks noChangeAspect="1"/>
          </p:cNvGrpSpPr>
          <p:nvPr userDrawn="1"/>
        </p:nvGrpSpPr>
        <p:grpSpPr bwMode="gray">
          <a:xfrm>
            <a:off x="457518" y="479425"/>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Rectangle 3"/>
          <p:cNvSpPr/>
          <p:nvPr userDrawn="1"/>
        </p:nvSpPr>
        <p:spPr bwMode="auto">
          <a:xfrm>
            <a:off x="272986" y="2494588"/>
            <a:ext cx="6402452"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638" y="2494588"/>
            <a:ext cx="6402388"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2986" y="4323368"/>
            <a:ext cx="6402388"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64994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62520"/>
            <a:ext cx="1645920" cy="352580"/>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6720706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Slide_Illustration">
    <p:bg>
      <p:bgPr>
        <a:solidFill>
          <a:srgbClr val="A8000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37298"/>
          </a:xfrm>
          <a:noFill/>
        </p:spPr>
        <p:txBody>
          <a:bodyPr lIns="146304" tIns="91440" rIns="146304" bIns="91440" anchor="t" anchorCtr="0"/>
          <a:lstStyle>
            <a:lvl1pPr>
              <a:defRPr sz="5400" spc="-100" baseline="0">
                <a:gradFill>
                  <a:gsLst>
                    <a:gs pos="3030">
                      <a:schemeClr val="tx1"/>
                    </a:gs>
                    <a:gs pos="23000">
                      <a:schemeClr val="tx1"/>
                    </a:gs>
                  </a:gsLst>
                  <a:lin ang="5400000" scaled="0"/>
                </a:gradFill>
              </a:defRPr>
            </a:lvl1pPr>
          </a:lstStyle>
          <a:p>
            <a:r>
              <a:rPr lang="en-US" dirty="0"/>
              <a:t>Presentation title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grpSp>
        <p:nvGrpSpPr>
          <p:cNvPr id="6" name="Group 5"/>
          <p:cNvGrpSpPr/>
          <p:nvPr userDrawn="1"/>
        </p:nvGrpSpPr>
        <p:grpSpPr>
          <a:xfrm>
            <a:off x="7498383" y="479775"/>
            <a:ext cx="3810000" cy="6437312"/>
            <a:chOff x="7407275" y="388938"/>
            <a:chExt cx="3810000" cy="6437312"/>
          </a:xfrm>
        </p:grpSpPr>
        <p:sp>
          <p:nvSpPr>
            <p:cNvPr id="7" name="Freeform 6"/>
            <p:cNvSpPr>
              <a:spLocks/>
            </p:cNvSpPr>
            <p:nvPr/>
          </p:nvSpPr>
          <p:spPr bwMode="auto">
            <a:xfrm>
              <a:off x="7407275" y="6561138"/>
              <a:ext cx="3708400" cy="265112"/>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00000">
                <a:alpha val="13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close/>
                </a:path>
              </a:pathLst>
            </a:custGeom>
            <a:solidFill>
              <a:srgbClr val="66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8583613" y="388938"/>
              <a:ext cx="2087563" cy="1252537"/>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p:cNvSpPr>
            <p:nvPr/>
          </p:nvSpPr>
          <p:spPr bwMode="auto">
            <a:xfrm>
              <a:off x="8831263" y="3778250"/>
              <a:ext cx="1446213" cy="117792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87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p:nvSpPr>
          <p:spPr bwMode="auto">
            <a:xfrm>
              <a:off x="8729663" y="3778250"/>
              <a:ext cx="1473200" cy="117792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8802688" y="3851275"/>
              <a:ext cx="1327150" cy="884237"/>
            </a:xfrm>
            <a:prstGeom prst="rect">
              <a:avLst/>
            </a:prstGeom>
            <a:solidFill>
              <a:srgbClr val="1870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8802688" y="3851275"/>
              <a:ext cx="13271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noEditPoints="1"/>
            </p:cNvSpPr>
            <p:nvPr/>
          </p:nvSpPr>
          <p:spPr bwMode="auto">
            <a:xfrm>
              <a:off x="8729663" y="3927475"/>
              <a:ext cx="1473200" cy="102870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90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close/>
                </a:path>
              </a:pathLst>
            </a:custGeom>
            <a:solidFill>
              <a:srgbClr val="29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7974013" y="4095750"/>
              <a:ext cx="1028700" cy="150018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3"/>
            <p:cNvSpPr>
              <a:spLocks noChangeArrowheads="1"/>
            </p:cNvSpPr>
            <p:nvPr/>
          </p:nvSpPr>
          <p:spPr bwMode="auto">
            <a:xfrm>
              <a:off x="7974013" y="4095750"/>
              <a:ext cx="10287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close/>
                  <a:moveTo>
                    <a:pt x="0" y="0"/>
                  </a:moveTo>
                  <a:lnTo>
                    <a:pt x="0" y="129"/>
                  </a:lnTo>
                  <a:lnTo>
                    <a:pt x="164" y="129"/>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moveTo>
                    <a:pt x="0" y="0"/>
                  </a:moveTo>
                  <a:lnTo>
                    <a:pt x="0" y="129"/>
                  </a:lnTo>
                  <a:lnTo>
                    <a:pt x="164" y="1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p:nvSpPr>
          <p:spPr bwMode="auto">
            <a:xfrm>
              <a:off x="8413750" y="3805238"/>
              <a:ext cx="239713" cy="29051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27"/>
            <p:cNvSpPr>
              <a:spLocks noChangeArrowheads="1"/>
            </p:cNvSpPr>
            <p:nvPr/>
          </p:nvSpPr>
          <p:spPr bwMode="auto">
            <a:xfrm>
              <a:off x="8405813" y="3549650"/>
              <a:ext cx="36513" cy="34925"/>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p:cNvSpPr>
            <p:nvPr/>
          </p:nvSpPr>
          <p:spPr bwMode="auto">
            <a:xfrm>
              <a:off x="8362950" y="3349625"/>
              <a:ext cx="241300" cy="163512"/>
            </a:xfrm>
            <a:custGeom>
              <a:avLst/>
              <a:gdLst>
                <a:gd name="T0" fmla="*/ 0 w 152"/>
                <a:gd name="T1" fmla="*/ 62 h 103"/>
                <a:gd name="T2" fmla="*/ 126 w 152"/>
                <a:gd name="T3" fmla="*/ 0 h 103"/>
                <a:gd name="T4" fmla="*/ 152 w 152"/>
                <a:gd name="T5" fmla="*/ 103 h 103"/>
                <a:gd name="T6" fmla="*/ 0 w 152"/>
                <a:gd name="T7" fmla="*/ 62 h 103"/>
              </a:gdLst>
              <a:ahLst/>
              <a:cxnLst>
                <a:cxn ang="0">
                  <a:pos x="T0" y="T1"/>
                </a:cxn>
                <a:cxn ang="0">
                  <a:pos x="T2" y="T3"/>
                </a:cxn>
                <a:cxn ang="0">
                  <a:pos x="T4" y="T5"/>
                </a:cxn>
                <a:cxn ang="0">
                  <a:pos x="T6" y="T7"/>
                </a:cxn>
              </a:cxnLst>
              <a:rect l="0" t="0" r="r" b="b"/>
              <a:pathLst>
                <a:path w="152" h="103">
                  <a:moveTo>
                    <a:pt x="0" y="62"/>
                  </a:moveTo>
                  <a:lnTo>
                    <a:pt x="126" y="0"/>
                  </a:lnTo>
                  <a:lnTo>
                    <a:pt x="152" y="103"/>
                  </a:lnTo>
                  <a:lnTo>
                    <a:pt x="0" y="62"/>
                  </a:ln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p:nvSpPr>
          <p:spPr bwMode="auto">
            <a:xfrm>
              <a:off x="8193088" y="3448050"/>
              <a:ext cx="606425" cy="4381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Oval 30"/>
            <p:cNvSpPr>
              <a:spLocks noChangeArrowheads="1"/>
            </p:cNvSpPr>
            <p:nvPr/>
          </p:nvSpPr>
          <p:spPr bwMode="auto">
            <a:xfrm>
              <a:off x="8405813" y="3549650"/>
              <a:ext cx="36513" cy="34925"/>
            </a:xfrm>
            <a:prstGeom prst="ellipse">
              <a:avLst/>
            </a:pr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p:cNvSpPr>
            <p:nvPr/>
          </p:nvSpPr>
          <p:spPr bwMode="auto">
            <a:xfrm>
              <a:off x="8583613" y="887413"/>
              <a:ext cx="1431925" cy="754062"/>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AAE4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2"/>
            <p:cNvSpPr>
              <a:spLocks/>
            </p:cNvSpPr>
            <p:nvPr/>
          </p:nvSpPr>
          <p:spPr bwMode="auto">
            <a:xfrm>
              <a:off x="8786813" y="1511300"/>
              <a:ext cx="911225" cy="2790825"/>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3"/>
            <p:cNvSpPr>
              <a:spLocks/>
            </p:cNvSpPr>
            <p:nvPr/>
          </p:nvSpPr>
          <p:spPr bwMode="auto">
            <a:xfrm>
              <a:off x="9450388" y="1343025"/>
              <a:ext cx="176213" cy="184150"/>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4"/>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5"/>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6"/>
            <p:cNvSpPr>
              <a:spLocks noChangeArrowheads="1"/>
            </p:cNvSpPr>
            <p:nvPr/>
          </p:nvSpPr>
          <p:spPr bwMode="auto">
            <a:xfrm>
              <a:off x="9136063" y="5461000"/>
              <a:ext cx="252413" cy="106521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37"/>
            <p:cNvSpPr>
              <a:spLocks noChangeArrowheads="1"/>
            </p:cNvSpPr>
            <p:nvPr/>
          </p:nvSpPr>
          <p:spPr bwMode="auto">
            <a:xfrm>
              <a:off x="9136063" y="5461000"/>
              <a:ext cx="25241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38"/>
            <p:cNvSpPr>
              <a:spLocks noChangeArrowheads="1"/>
            </p:cNvSpPr>
            <p:nvPr/>
          </p:nvSpPr>
          <p:spPr bwMode="auto">
            <a:xfrm>
              <a:off x="8562975" y="5416550"/>
              <a:ext cx="249238" cy="110966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39"/>
            <p:cNvSpPr>
              <a:spLocks noChangeArrowheads="1"/>
            </p:cNvSpPr>
            <p:nvPr/>
          </p:nvSpPr>
          <p:spPr bwMode="auto">
            <a:xfrm>
              <a:off x="8562975" y="5416550"/>
              <a:ext cx="2492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0"/>
            <p:cNvSpPr>
              <a:spLocks noChangeArrowheads="1"/>
            </p:cNvSpPr>
            <p:nvPr/>
          </p:nvSpPr>
          <p:spPr bwMode="auto">
            <a:xfrm>
              <a:off x="8299450" y="5419725"/>
              <a:ext cx="1089025" cy="249237"/>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1"/>
            <p:cNvSpPr>
              <a:spLocks noChangeArrowheads="1"/>
            </p:cNvSpPr>
            <p:nvPr/>
          </p:nvSpPr>
          <p:spPr bwMode="auto">
            <a:xfrm>
              <a:off x="8299450" y="5419725"/>
              <a:ext cx="1089025"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p:nvSpPr>
          <p:spPr bwMode="auto">
            <a:xfrm>
              <a:off x="8183563" y="1798638"/>
              <a:ext cx="628650" cy="376237"/>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p:cNvSpPr>
            <p:nvPr/>
          </p:nvSpPr>
          <p:spPr bwMode="auto">
            <a:xfrm>
              <a:off x="10671175" y="617538"/>
              <a:ext cx="546100" cy="3175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p:nvSpPr>
          <p:spPr bwMode="auto">
            <a:xfrm>
              <a:off x="9077325" y="4816475"/>
              <a:ext cx="217488" cy="212725"/>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5"/>
            <p:cNvSpPr>
              <a:spLocks noChangeArrowheads="1"/>
            </p:cNvSpPr>
            <p:nvPr/>
          </p:nvSpPr>
          <p:spPr bwMode="auto">
            <a:xfrm>
              <a:off x="7880350" y="4425950"/>
              <a:ext cx="1017588" cy="139858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46"/>
            <p:cNvSpPr>
              <a:spLocks noChangeArrowheads="1"/>
            </p:cNvSpPr>
            <p:nvPr/>
          </p:nvSpPr>
          <p:spPr bwMode="auto">
            <a:xfrm>
              <a:off x="7880350" y="4425950"/>
              <a:ext cx="1017588"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47"/>
            <p:cNvSpPr>
              <a:spLocks noChangeArrowheads="1"/>
            </p:cNvSpPr>
            <p:nvPr/>
          </p:nvSpPr>
          <p:spPr bwMode="auto">
            <a:xfrm>
              <a:off x="7880350" y="5684838"/>
              <a:ext cx="179388"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48"/>
            <p:cNvSpPr>
              <a:spLocks noChangeArrowheads="1"/>
            </p:cNvSpPr>
            <p:nvPr/>
          </p:nvSpPr>
          <p:spPr bwMode="auto">
            <a:xfrm>
              <a:off x="7880350" y="5684838"/>
              <a:ext cx="1793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9"/>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0"/>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1"/>
            <p:cNvSpPr>
              <a:spLocks noChangeArrowheads="1"/>
            </p:cNvSpPr>
            <p:nvPr/>
          </p:nvSpPr>
          <p:spPr bwMode="auto">
            <a:xfrm>
              <a:off x="8721725" y="5684838"/>
              <a:ext cx="176213"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2"/>
            <p:cNvSpPr>
              <a:spLocks noChangeArrowheads="1"/>
            </p:cNvSpPr>
            <p:nvPr/>
          </p:nvSpPr>
          <p:spPr bwMode="auto">
            <a:xfrm>
              <a:off x="8721725" y="5684838"/>
              <a:ext cx="17621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3"/>
            <p:cNvSpPr>
              <a:spLocks noChangeArrowheads="1"/>
            </p:cNvSpPr>
            <p:nvPr/>
          </p:nvSpPr>
          <p:spPr bwMode="auto">
            <a:xfrm>
              <a:off x="82835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4"/>
            <p:cNvSpPr>
              <a:spLocks noChangeArrowheads="1"/>
            </p:cNvSpPr>
            <p:nvPr/>
          </p:nvSpPr>
          <p:spPr bwMode="auto">
            <a:xfrm>
              <a:off x="82835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5"/>
            <p:cNvSpPr>
              <a:spLocks noChangeArrowheads="1"/>
            </p:cNvSpPr>
            <p:nvPr/>
          </p:nvSpPr>
          <p:spPr bwMode="auto">
            <a:xfrm>
              <a:off x="91217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56"/>
            <p:cNvSpPr>
              <a:spLocks noChangeArrowheads="1"/>
            </p:cNvSpPr>
            <p:nvPr/>
          </p:nvSpPr>
          <p:spPr bwMode="auto">
            <a:xfrm>
              <a:off x="91217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57"/>
            <p:cNvSpPr>
              <a:spLocks noChangeArrowheads="1"/>
            </p:cNvSpPr>
            <p:nvPr/>
          </p:nvSpPr>
          <p:spPr bwMode="auto">
            <a:xfrm>
              <a:off x="8604250" y="5664200"/>
              <a:ext cx="695325" cy="16033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58"/>
            <p:cNvSpPr>
              <a:spLocks noChangeArrowheads="1"/>
            </p:cNvSpPr>
            <p:nvPr/>
          </p:nvSpPr>
          <p:spPr bwMode="auto">
            <a:xfrm>
              <a:off x="8604250" y="5664200"/>
              <a:ext cx="69532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9"/>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0"/>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1"/>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2"/>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3"/>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4"/>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65"/>
            <p:cNvSpPr>
              <a:spLocks noChangeArrowheads="1"/>
            </p:cNvSpPr>
            <p:nvPr/>
          </p:nvSpPr>
          <p:spPr bwMode="auto">
            <a:xfrm>
              <a:off x="9121775" y="5824538"/>
              <a:ext cx="88900" cy="949325"/>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66"/>
            <p:cNvSpPr>
              <a:spLocks noChangeArrowheads="1"/>
            </p:cNvSpPr>
            <p:nvPr/>
          </p:nvSpPr>
          <p:spPr bwMode="auto">
            <a:xfrm>
              <a:off x="9121775" y="5824538"/>
              <a:ext cx="889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67"/>
            <p:cNvSpPr>
              <a:spLocks noChangeArrowheads="1"/>
            </p:cNvSpPr>
            <p:nvPr/>
          </p:nvSpPr>
          <p:spPr bwMode="auto">
            <a:xfrm>
              <a:off x="9002713" y="5018088"/>
              <a:ext cx="1012825" cy="1206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68"/>
            <p:cNvSpPr>
              <a:spLocks noChangeArrowheads="1"/>
            </p:cNvSpPr>
            <p:nvPr/>
          </p:nvSpPr>
          <p:spPr bwMode="auto">
            <a:xfrm>
              <a:off x="9002713" y="5018088"/>
              <a:ext cx="10128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69"/>
            <p:cNvSpPr>
              <a:spLocks noChangeArrowheads="1"/>
            </p:cNvSpPr>
            <p:nvPr/>
          </p:nvSpPr>
          <p:spPr bwMode="auto">
            <a:xfrm>
              <a:off x="9585325" y="5018088"/>
              <a:ext cx="430213" cy="120650"/>
            </a:xfrm>
            <a:prstGeom prst="rect">
              <a:avLst/>
            </a:prstGeom>
            <a:solidFill>
              <a:srgbClr val="0090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70"/>
            <p:cNvSpPr>
              <a:spLocks noChangeArrowheads="1"/>
            </p:cNvSpPr>
            <p:nvPr/>
          </p:nvSpPr>
          <p:spPr bwMode="auto">
            <a:xfrm>
              <a:off x="9585325" y="5018088"/>
              <a:ext cx="430213"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1"/>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2"/>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3"/>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4"/>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5"/>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6"/>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77"/>
            <p:cNvSpPr>
              <a:spLocks noChangeArrowheads="1"/>
            </p:cNvSpPr>
            <p:nvPr/>
          </p:nvSpPr>
          <p:spPr bwMode="auto">
            <a:xfrm>
              <a:off x="8604250" y="5664200"/>
              <a:ext cx="206375" cy="160337"/>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78"/>
            <p:cNvSpPr>
              <a:spLocks noChangeArrowheads="1"/>
            </p:cNvSpPr>
            <p:nvPr/>
          </p:nvSpPr>
          <p:spPr bwMode="auto">
            <a:xfrm>
              <a:off x="8604250" y="5664200"/>
              <a:ext cx="20637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79"/>
            <p:cNvSpPr>
              <a:spLocks/>
            </p:cNvSpPr>
            <p:nvPr/>
          </p:nvSpPr>
          <p:spPr bwMode="auto">
            <a:xfrm>
              <a:off x="7988300" y="3446463"/>
              <a:ext cx="603250" cy="550862"/>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0"/>
            <p:cNvSpPr>
              <a:spLocks/>
            </p:cNvSpPr>
            <p:nvPr/>
          </p:nvSpPr>
          <p:spPr bwMode="auto">
            <a:xfrm>
              <a:off x="8310563" y="3706813"/>
              <a:ext cx="195263" cy="9842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1"/>
            <p:cNvSpPr>
              <a:spLocks/>
            </p:cNvSpPr>
            <p:nvPr/>
          </p:nvSpPr>
          <p:spPr bwMode="auto">
            <a:xfrm>
              <a:off x="8356600" y="3706813"/>
              <a:ext cx="100013" cy="49212"/>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F1A6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7" name="Freeform 42"/>
          <p:cNvSpPr>
            <a:spLocks/>
          </p:cNvSpPr>
          <p:nvPr userDrawn="1"/>
        </p:nvSpPr>
        <p:spPr bwMode="auto">
          <a:xfrm>
            <a:off x="11401323" y="3222945"/>
            <a:ext cx="763922" cy="457195"/>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172473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28665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image" Target="../media/image1.png"/><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theme" Target="../theme/theme2.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189" r:id="rId17"/>
    <p:sldLayoutId id="2147484093" r:id="rId18"/>
    <p:sldLayoutId id="2147484127" r:id="rId19"/>
    <p:sldLayoutId id="2147484128" r:id="rId20"/>
    <p:sldLayoutId id="2147484129"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67" r:id="rId14"/>
    <p:sldLayoutId id="2147484256" r:id="rId15"/>
    <p:sldLayoutId id="2147484257" r:id="rId16"/>
    <p:sldLayoutId id="2147484258" r:id="rId17"/>
    <p:sldLayoutId id="2147484259" r:id="rId18"/>
    <p:sldLayoutId id="2147484260" r:id="rId19"/>
    <p:sldLayoutId id="2147484261" r:id="rId20"/>
    <p:sldLayoutId id="2147484263" r:id="rId21"/>
    <p:sldLayoutId id="2147484268" r:id="rId22"/>
    <p:sldLayoutId id="2147484269"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6.xml"/><Relationship Id="rId1" Type="http://schemas.openxmlformats.org/officeDocument/2006/relationships/themeOverride" Target="../theme/themeOverride1.xml"/><Relationship Id="rId5" Type="http://schemas.openxmlformats.org/officeDocument/2006/relationships/image" Target="../media/image10.emf"/><Relationship Id="rId4" Type="http://schemas.openxmlformats.org/officeDocument/2006/relationships/image" Target="../media/image9.emf"/></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themeOverride" Target="../theme/themeOverride8.xml"/><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5.xml"/><Relationship Id="rId1" Type="http://schemas.openxmlformats.org/officeDocument/2006/relationships/themeOverride" Target="../theme/themeOverride2.xml"/><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8" Type="http://schemas.openxmlformats.org/officeDocument/2006/relationships/hyperlink" Target="https://msdn.microsoft.com/en-gb/mt186501" TargetMode="External"/><Relationship Id="rId3" Type="http://schemas.openxmlformats.org/officeDocument/2006/relationships/notesSlide" Target="../notesSlides/notesSlide3.xml"/><Relationship Id="rId7" Type="http://schemas.openxmlformats.org/officeDocument/2006/relationships/hyperlink" Target="https://blogs.msdn.microsoft.com/datamigration/2016/12/22/released-sql-server-migration-assistant-ssma-v7-2/" TargetMode="External"/><Relationship Id="rId12" Type="http://schemas.openxmlformats.org/officeDocument/2006/relationships/hyperlink" Target="https://vlabs.holsystems.com/vlabs/technet?eng=VLabs&amp;auth=none&amp;src=vlabs&amp;altadd=true&amp;labid=13209" TargetMode="External"/><Relationship Id="rId2" Type="http://schemas.openxmlformats.org/officeDocument/2006/relationships/slideLayout" Target="../slideLayouts/slideLayout3.xml"/><Relationship Id="rId1" Type="http://schemas.openxmlformats.org/officeDocument/2006/relationships/themeOverride" Target="../theme/themeOverride3.xml"/><Relationship Id="rId6" Type="http://schemas.openxmlformats.org/officeDocument/2006/relationships/hyperlink" Target="http://dtucalculator.azurewebsites.net/" TargetMode="External"/><Relationship Id="rId11" Type="http://schemas.openxmlformats.org/officeDocument/2006/relationships/hyperlink" Target="https://www.microsoft.com/en-us/download/details.aspx?id=53595" TargetMode="External"/><Relationship Id="rId5" Type="http://schemas.openxmlformats.org/officeDocument/2006/relationships/hyperlink" Target="https://docs.microsoft.com/en-us/azure/sql-database/sql-database-technical-overview" TargetMode="External"/><Relationship Id="rId10" Type="http://schemas.openxmlformats.org/officeDocument/2006/relationships/hyperlink" Target="http://sqlazuremw.codeplex.com/" TargetMode="External"/><Relationship Id="rId4" Type="http://schemas.openxmlformats.org/officeDocument/2006/relationships/hyperlink" Target="https://azure.microsoft.com/en-gb/blog/migration-cookbook-now-available-for-the-latest-azure-sql-database-update-v12/" TargetMode="External"/><Relationship Id="rId9" Type="http://schemas.openxmlformats.org/officeDocument/2006/relationships/hyperlink" Target="https://docs.microsoft.com/en-us/sql/ssms/download-sql-server-management-studio-ssm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8.xml"/><Relationship Id="rId1" Type="http://schemas.openxmlformats.org/officeDocument/2006/relationships/themeOverride" Target="../theme/themeOverride4.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hyperlink" Target="https://msdn.microsoft.com/en-us/library/ff929188.aspx" TargetMode="External"/><Relationship Id="rId2" Type="http://schemas.openxmlformats.org/officeDocument/2006/relationships/slideLayout" Target="../slideLayouts/slideLayout3.xml"/><Relationship Id="rId1" Type="http://schemas.openxmlformats.org/officeDocument/2006/relationships/themeOverride" Target="../theme/themeOverride7.xml"/><Relationship Id="rId5" Type="http://schemas.openxmlformats.org/officeDocument/2006/relationships/hyperlink" Target="https://docs.microsoft.com/en-gb/azure/sql-database/sql-database-aad-authentication" TargetMode="External"/><Relationship Id="rId4" Type="http://schemas.openxmlformats.org/officeDocument/2006/relationships/hyperlink" Target="https://docs.microsoft.com/en-us/azure/sql-database/sql-database-control-access-sql-authentication-get-start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276540" y="3954457"/>
            <a:ext cx="6399213" cy="2011658"/>
          </a:xfrm>
        </p:spPr>
        <p:txBody>
          <a:bodyPr/>
          <a:lstStyle/>
          <a:p>
            <a:r>
              <a:rPr lang="en-US" dirty="0"/>
              <a:t>Will Eastbury</a:t>
            </a:r>
          </a:p>
          <a:p>
            <a:r>
              <a:rPr lang="en-US" b="1" dirty="0"/>
              <a:t>Technical Evangelist – ISV / Azure</a:t>
            </a:r>
          </a:p>
          <a:p>
            <a:endParaRPr lang="en-US" b="1" dirty="0"/>
          </a:p>
          <a:p>
            <a:r>
              <a:rPr lang="en-US" sz="2400" dirty="0"/>
              <a:t>London, 15</a:t>
            </a:r>
            <a:r>
              <a:rPr lang="en-US" sz="2400" baseline="30000" dirty="0"/>
              <a:t>th</a:t>
            </a:r>
            <a:r>
              <a:rPr lang="en-US" sz="2400" dirty="0"/>
              <a:t> February 2017</a:t>
            </a:r>
          </a:p>
        </p:txBody>
      </p:sp>
      <p:sp>
        <p:nvSpPr>
          <p:cNvPr id="2" name="Title 1"/>
          <p:cNvSpPr>
            <a:spLocks noGrp="1"/>
          </p:cNvSpPr>
          <p:nvPr>
            <p:ph type="title"/>
          </p:nvPr>
        </p:nvSpPr>
        <p:spPr>
          <a:xfrm>
            <a:off x="274702" y="1302726"/>
            <a:ext cx="6126413" cy="2651737"/>
          </a:xfrm>
        </p:spPr>
        <p:txBody>
          <a:bodyPr/>
          <a:lstStyle/>
          <a:p>
            <a:r>
              <a:rPr lang="en-US" b="1" dirty="0"/>
              <a:t>Quickstart: </a:t>
            </a:r>
            <a:r>
              <a:rPr lang="en-US" dirty="0"/>
              <a:t>Migrate your database to Azure SQL Database</a:t>
            </a:r>
          </a:p>
        </p:txBody>
      </p:sp>
      <p:pic>
        <p:nvPicPr>
          <p:cNvPr id="6" name="Picture 5"/>
          <p:cNvPicPr>
            <a:picLocks noChangeAspect="1"/>
          </p:cNvPicPr>
          <p:nvPr/>
        </p:nvPicPr>
        <p:blipFill>
          <a:blip r:embed="rId4"/>
          <a:stretch>
            <a:fillRect/>
          </a:stretch>
        </p:blipFill>
        <p:spPr>
          <a:xfrm>
            <a:off x="9235724" y="936970"/>
            <a:ext cx="1005829" cy="553206"/>
          </a:xfrm>
          <a:prstGeom prst="rect">
            <a:avLst/>
          </a:prstGeom>
        </p:spPr>
      </p:pic>
      <p:pic>
        <p:nvPicPr>
          <p:cNvPr id="7" name="Picture 6"/>
          <p:cNvPicPr>
            <a:picLocks noChangeAspect="1"/>
          </p:cNvPicPr>
          <p:nvPr/>
        </p:nvPicPr>
        <p:blipFill>
          <a:blip r:embed="rId5"/>
          <a:stretch>
            <a:fillRect/>
          </a:stretch>
        </p:blipFill>
        <p:spPr>
          <a:xfrm>
            <a:off x="9144285" y="4503091"/>
            <a:ext cx="1043637" cy="321118"/>
          </a:xfrm>
          <a:prstGeom prst="rect">
            <a:avLst/>
          </a:prstGeom>
        </p:spPr>
      </p:pic>
    </p:spTree>
    <p:extLst>
      <p:ext uri="{BB962C8B-B14F-4D97-AF65-F5344CB8AC3E}">
        <p14:creationId xmlns:p14="http://schemas.microsoft.com/office/powerpoint/2010/main" val="15902045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41426"/>
            <a:ext cx="5486399" cy="4755148"/>
          </a:xfrm>
        </p:spPr>
        <p:txBody>
          <a:bodyPr/>
          <a:lstStyle/>
          <a:p>
            <a:r>
              <a:rPr lang="en-US" b="1" dirty="0"/>
              <a:t>Demo: </a:t>
            </a:r>
            <a:br>
              <a:rPr lang="en-US" dirty="0"/>
            </a:br>
            <a:br>
              <a:rPr lang="en-US" dirty="0"/>
            </a:br>
            <a:r>
              <a:rPr lang="en-US" dirty="0"/>
              <a:t>Data </a:t>
            </a:r>
            <a:br>
              <a:rPr lang="en-US" dirty="0"/>
            </a:br>
            <a:r>
              <a:rPr lang="en-US" dirty="0"/>
              <a:t>Migration Assistant</a:t>
            </a:r>
          </a:p>
        </p:txBody>
      </p:sp>
      <p:pic>
        <p:nvPicPr>
          <p:cNvPr id="7" name="Picture 6"/>
          <p:cNvPicPr>
            <a:picLocks noChangeAspect="1"/>
          </p:cNvPicPr>
          <p:nvPr/>
        </p:nvPicPr>
        <p:blipFill rotWithShape="1">
          <a:blip r:embed="rId3"/>
          <a:srcRect l="20766" t="17366" r="20076"/>
          <a:stretch/>
        </p:blipFill>
        <p:spPr>
          <a:xfrm>
            <a:off x="5761038" y="936970"/>
            <a:ext cx="6167977" cy="4846267"/>
          </a:xfrm>
          <a:prstGeom prst="rect">
            <a:avLst/>
          </a:prstGeom>
        </p:spPr>
      </p:pic>
    </p:spTree>
    <p:extLst>
      <p:ext uri="{BB962C8B-B14F-4D97-AF65-F5344CB8AC3E}">
        <p14:creationId xmlns:p14="http://schemas.microsoft.com/office/powerpoint/2010/main" val="13707917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1241426"/>
            <a:ext cx="5303525" cy="2012859"/>
          </a:xfrm>
        </p:spPr>
        <p:txBody>
          <a:bodyPr/>
          <a:lstStyle/>
          <a:p>
            <a:r>
              <a:rPr lang="en-US" b="1" dirty="0"/>
              <a:t>Other </a:t>
            </a:r>
            <a:br>
              <a:rPr lang="en-US" b="1" dirty="0"/>
            </a:br>
            <a:r>
              <a:rPr lang="en-US" b="1" dirty="0"/>
              <a:t>Method</a:t>
            </a:r>
            <a:endParaRPr lang="en-US" dirty="0"/>
          </a:p>
        </p:txBody>
      </p:sp>
      <p:sp>
        <p:nvSpPr>
          <p:cNvPr id="5" name="Rectangle 4"/>
          <p:cNvSpPr/>
          <p:nvPr/>
        </p:nvSpPr>
        <p:spPr>
          <a:xfrm>
            <a:off x="366142" y="3312597"/>
            <a:ext cx="5212022" cy="369332"/>
          </a:xfrm>
          <a:prstGeom prst="rect">
            <a:avLst/>
          </a:prstGeom>
        </p:spPr>
        <p:txBody>
          <a:bodyPr wrap="square">
            <a:spAutoFit/>
          </a:bodyPr>
          <a:lstStyle/>
          <a:p>
            <a:r>
              <a:rPr lang="en-GB" b="1" i="1" dirty="0"/>
              <a:t>Use Transactional Replication</a:t>
            </a:r>
          </a:p>
        </p:txBody>
      </p:sp>
      <p:pic>
        <p:nvPicPr>
          <p:cNvPr id="4" name="Picture 3"/>
          <p:cNvPicPr>
            <a:picLocks noChangeAspect="1"/>
          </p:cNvPicPr>
          <p:nvPr/>
        </p:nvPicPr>
        <p:blipFill>
          <a:blip r:embed="rId4"/>
          <a:stretch>
            <a:fillRect/>
          </a:stretch>
        </p:blipFill>
        <p:spPr>
          <a:xfrm>
            <a:off x="5852481" y="1201564"/>
            <a:ext cx="6062546" cy="4222065"/>
          </a:xfrm>
          <a:prstGeom prst="rect">
            <a:avLst/>
          </a:prstGeom>
        </p:spPr>
      </p:pic>
    </p:spTree>
    <p:extLst>
      <p:ext uri="{BB962C8B-B14F-4D97-AF65-F5344CB8AC3E}">
        <p14:creationId xmlns:p14="http://schemas.microsoft.com/office/powerpoint/2010/main" val="762511136"/>
      </p:ext>
    </p:extLst>
  </p:cSld>
  <p:clrMapOvr>
    <a:overrideClrMapping bg1="lt1" tx1="dk1" bg2="lt2" tx2="dk2" accent1="accent1" accent2="accent2" accent3="accent3" accent4="accent4" accent5="accent5" accent6="accent6" hlink="hlink" folHlink="folHlink"/>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41426"/>
            <a:ext cx="5486399" cy="4976747"/>
          </a:xfrm>
        </p:spPr>
        <p:txBody>
          <a:bodyPr/>
          <a:lstStyle/>
          <a:p>
            <a:r>
              <a:rPr lang="en-US" sz="5400" b="1" dirty="0"/>
              <a:t>Demo: </a:t>
            </a:r>
            <a:br>
              <a:rPr lang="en-US" sz="5400" dirty="0"/>
            </a:br>
            <a:br>
              <a:rPr lang="en-US" sz="2800" dirty="0"/>
            </a:br>
            <a:r>
              <a:rPr lang="en-US" sz="4800" dirty="0"/>
              <a:t>Quick replacement for Db Mail and any agent task.</a:t>
            </a:r>
            <a:br>
              <a:rPr lang="en-US" sz="4800" dirty="0"/>
            </a:br>
            <a:br>
              <a:rPr lang="en-US" sz="2400" dirty="0"/>
            </a:br>
            <a:r>
              <a:rPr lang="en-US" sz="4800" dirty="0"/>
              <a:t>{with Azure Functions and SendGrid}</a:t>
            </a:r>
            <a:endParaRPr lang="en-US" sz="5400" dirty="0"/>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307388833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Code for our DB Mail function</a:t>
            </a:r>
          </a:p>
        </p:txBody>
      </p:sp>
      <p:pic>
        <p:nvPicPr>
          <p:cNvPr id="4" name="Picture 3"/>
          <p:cNvPicPr>
            <a:picLocks noChangeAspect="1"/>
          </p:cNvPicPr>
          <p:nvPr/>
        </p:nvPicPr>
        <p:blipFill>
          <a:blip r:embed="rId2"/>
          <a:stretch>
            <a:fillRect/>
          </a:stretch>
        </p:blipFill>
        <p:spPr>
          <a:xfrm>
            <a:off x="183263" y="1301345"/>
            <a:ext cx="7544931" cy="6400730"/>
          </a:xfrm>
          <a:prstGeom prst="rect">
            <a:avLst/>
          </a:prstGeom>
        </p:spPr>
      </p:pic>
      <p:pic>
        <p:nvPicPr>
          <p:cNvPr id="6" name="Picture 5"/>
          <p:cNvPicPr>
            <a:picLocks noChangeAspect="1"/>
          </p:cNvPicPr>
          <p:nvPr/>
        </p:nvPicPr>
        <p:blipFill>
          <a:blip r:embed="rId3"/>
          <a:stretch>
            <a:fillRect/>
          </a:stretch>
        </p:blipFill>
        <p:spPr>
          <a:xfrm>
            <a:off x="8229895" y="1301345"/>
            <a:ext cx="4376615" cy="2930212"/>
          </a:xfrm>
          <a:prstGeom prst="rect">
            <a:avLst/>
          </a:prstGeom>
        </p:spPr>
      </p:pic>
    </p:spTree>
    <p:extLst>
      <p:ext uri="{BB962C8B-B14F-4D97-AF65-F5344CB8AC3E}">
        <p14:creationId xmlns:p14="http://schemas.microsoft.com/office/powerpoint/2010/main" val="215134137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3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5577843" cy="1846659"/>
          </a:xfrm>
        </p:spPr>
        <p:txBody>
          <a:bodyPr/>
          <a:lstStyle/>
          <a:p>
            <a:r>
              <a:rPr lang="en-GB" sz="6000" b="1" dirty="0"/>
              <a:t>In the </a:t>
            </a:r>
            <a:br>
              <a:rPr lang="en-GB" sz="6000" b="1" dirty="0"/>
            </a:br>
            <a:r>
              <a:rPr lang="en-GB" sz="6000" b="1" dirty="0"/>
              <a:t>beginning … </a:t>
            </a:r>
            <a:endParaRPr lang="en-US" sz="6000" dirty="0"/>
          </a:p>
        </p:txBody>
      </p:sp>
      <p:pic>
        <p:nvPicPr>
          <p:cNvPr id="3" name="Picture 2"/>
          <p:cNvPicPr>
            <a:picLocks noChangeAspect="1"/>
          </p:cNvPicPr>
          <p:nvPr/>
        </p:nvPicPr>
        <p:blipFill rotWithShape="1">
          <a:blip r:embed="rId4"/>
          <a:srcRect l="17549" r="18105"/>
          <a:stretch/>
        </p:blipFill>
        <p:spPr>
          <a:xfrm>
            <a:off x="6401501" y="-8721"/>
            <a:ext cx="6034974" cy="6994525"/>
          </a:xfrm>
          <a:prstGeom prst="rect">
            <a:avLst/>
          </a:prstGeom>
        </p:spPr>
      </p:pic>
    </p:spTree>
    <p:extLst>
      <p:ext uri="{BB962C8B-B14F-4D97-AF65-F5344CB8AC3E}">
        <p14:creationId xmlns:p14="http://schemas.microsoft.com/office/powerpoint/2010/main" val="1942453443"/>
      </p:ext>
    </p:extLst>
  </p:cSld>
  <p:clrMapOvr>
    <a:overrideClrMapping bg1="dk1" tx1="lt1" bg2="dk2" tx2="lt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Where do I start ?</a:t>
            </a:r>
          </a:p>
        </p:txBody>
      </p:sp>
      <p:sp>
        <p:nvSpPr>
          <p:cNvPr id="6" name="Text Placeholder 5"/>
          <p:cNvSpPr>
            <a:spLocks noGrp="1"/>
          </p:cNvSpPr>
          <p:nvPr>
            <p:ph type="body" sz="quarter" idx="10"/>
          </p:nvPr>
        </p:nvSpPr>
        <p:spPr>
          <a:xfrm>
            <a:off x="277003" y="1028409"/>
            <a:ext cx="11887200" cy="7534370"/>
          </a:xfrm>
        </p:spPr>
        <p:txBody>
          <a:bodyPr/>
          <a:lstStyle/>
          <a:p>
            <a:r>
              <a:rPr lang="en-US" dirty="0"/>
              <a:t>Resources</a:t>
            </a:r>
          </a:p>
          <a:p>
            <a:pPr lvl="1"/>
            <a:r>
              <a:rPr lang="en-US" dirty="0"/>
              <a:t>Migration Cookbook: </a:t>
            </a:r>
            <a:r>
              <a:rPr lang="en-US" sz="1200" dirty="0">
                <a:hlinkClick r:id="rId4"/>
              </a:rPr>
              <a:t>https://azure.microsoft.com/en-gb/blog/migration-cookbook-now-available-for-the-latest-azure-sql-database-update-v12/</a:t>
            </a:r>
            <a:endParaRPr lang="en-US" sz="1200" dirty="0"/>
          </a:p>
          <a:p>
            <a:pPr lvl="1"/>
            <a:r>
              <a:rPr lang="en-US" dirty="0"/>
              <a:t>Azure SQL Database Documentation: </a:t>
            </a:r>
            <a:r>
              <a:rPr lang="en-US" sz="1400" dirty="0">
                <a:hlinkClick r:id="rId5"/>
              </a:rPr>
              <a:t>https://docs.microsoft.com/en-us/azure/sql-database/sql-database-technical-overview</a:t>
            </a:r>
            <a:endParaRPr lang="en-US" sz="1400" dirty="0"/>
          </a:p>
          <a:p>
            <a:pPr lvl="1"/>
            <a:r>
              <a:rPr lang="en-US" dirty="0"/>
              <a:t>Azure SQL Database DTU Calculator: </a:t>
            </a:r>
            <a:r>
              <a:rPr lang="en-US" sz="1400" dirty="0">
                <a:hlinkClick r:id="rId6"/>
              </a:rPr>
              <a:t>http://dtucalculator.azurewebsites.net/</a:t>
            </a:r>
            <a:endParaRPr lang="en-US" sz="1400" dirty="0"/>
          </a:p>
          <a:p>
            <a:pPr lvl="1"/>
            <a:r>
              <a:rPr lang="en-US" dirty="0"/>
              <a:t>Migrating from non-SQL Server DB such as Oracle ?: </a:t>
            </a:r>
            <a:r>
              <a:rPr lang="en-US" sz="1400" dirty="0">
                <a:hlinkClick r:id="rId7"/>
              </a:rPr>
              <a:t>https://blogs.msdn.microsoft.com/datamigration/2016/12/22/released-sql-server-migration-assistant-ssma-v7-2/</a:t>
            </a:r>
            <a:endParaRPr lang="en-US" sz="1800" dirty="0"/>
          </a:p>
          <a:p>
            <a:pPr lvl="1"/>
            <a:endParaRPr lang="en-US" sz="1400" dirty="0"/>
          </a:p>
          <a:p>
            <a:r>
              <a:rPr lang="en-US" dirty="0"/>
              <a:t>Tools</a:t>
            </a:r>
          </a:p>
          <a:p>
            <a:pPr lvl="1"/>
            <a:r>
              <a:rPr lang="en-US" dirty="0"/>
              <a:t>SQL Server Data Tools for Visual Studio (SSDT): </a:t>
            </a:r>
            <a:r>
              <a:rPr lang="en-US" sz="1400" dirty="0">
                <a:hlinkClick r:id="rId8"/>
              </a:rPr>
              <a:t>https://msdn.microsoft.com/en-gb/mt186501</a:t>
            </a:r>
            <a:endParaRPr lang="en-US" sz="1400" dirty="0"/>
          </a:p>
          <a:p>
            <a:pPr lvl="1"/>
            <a:r>
              <a:rPr lang="en-US" dirty="0"/>
              <a:t>SQL Server Management Studio (SSMS): </a:t>
            </a:r>
            <a:r>
              <a:rPr lang="en-US" sz="1200" dirty="0">
                <a:hlinkClick r:id="rId9"/>
              </a:rPr>
              <a:t>https://docs.microsoft.com/en-us/sql/ssms/download-sql-server-management-studio-ssms</a:t>
            </a:r>
            <a:endParaRPr lang="en-US" dirty="0"/>
          </a:p>
          <a:p>
            <a:pPr lvl="1"/>
            <a:r>
              <a:rPr lang="en-US" dirty="0"/>
              <a:t>Old: SQL Azure Migration Wizard </a:t>
            </a:r>
            <a:r>
              <a:rPr lang="en-US" sz="1400" dirty="0">
                <a:hlinkClick r:id="rId10"/>
              </a:rPr>
              <a:t>http://sqlazuremw.codeplex.com/</a:t>
            </a:r>
            <a:endParaRPr lang="en-US" sz="1400" dirty="0"/>
          </a:p>
          <a:p>
            <a:pPr lvl="1"/>
            <a:r>
              <a:rPr lang="en-US" sz="1400" dirty="0"/>
              <a:t>New: Azure Data Migration Assistant: </a:t>
            </a:r>
            <a:r>
              <a:rPr lang="en-US" sz="1400" dirty="0">
                <a:hlinkClick r:id="rId11"/>
              </a:rPr>
              <a:t>https://www.microsoft.com/en-us/download/details.aspx?id=53595</a:t>
            </a:r>
            <a:endParaRPr lang="en-US" sz="1400" dirty="0"/>
          </a:p>
          <a:p>
            <a:pPr lvl="1"/>
            <a:endParaRPr lang="en-US" sz="1400" dirty="0"/>
          </a:p>
          <a:p>
            <a:pPr lvl="1"/>
            <a:endParaRPr lang="en-US" sz="1400" dirty="0"/>
          </a:p>
          <a:p>
            <a:pPr lvl="1"/>
            <a:r>
              <a:rPr lang="en-GB" sz="4000" dirty="0">
                <a:gradFill>
                  <a:gsLst>
                    <a:gs pos="1250">
                      <a:schemeClr val="tx2"/>
                    </a:gs>
                    <a:gs pos="99000">
                      <a:schemeClr val="tx2"/>
                    </a:gs>
                  </a:gsLst>
                  <a:lin ang="5400000" scaled="0"/>
                </a:gradFill>
                <a:latin typeface="+mj-lt"/>
              </a:rPr>
              <a:t>Try it!</a:t>
            </a:r>
          </a:p>
          <a:p>
            <a:pPr lvl="1"/>
            <a:r>
              <a:rPr lang="en-GB" dirty="0"/>
              <a:t>TechNet Virtual Lab - </a:t>
            </a:r>
            <a:r>
              <a:rPr lang="en-GB" sz="1400" dirty="0">
                <a:hlinkClick r:id="rId12"/>
              </a:rPr>
              <a:t>https://vlabs.holsystems.com/vlabs/technet?eng=VLabs&amp;auth=none&amp;src=vlabs&amp;altadd=true&amp;labid=13209</a:t>
            </a:r>
            <a:endParaRPr lang="en-GB" sz="1400" dirty="0"/>
          </a:p>
          <a:p>
            <a:pPr lvl="1"/>
            <a:endParaRPr lang="en-GB" dirty="0"/>
          </a:p>
          <a:p>
            <a:pPr lvl="1"/>
            <a:endParaRPr lang="en-GB" dirty="0"/>
          </a:p>
          <a:p>
            <a:pPr lvl="1"/>
            <a:endParaRPr lang="en-GB" dirty="0"/>
          </a:p>
          <a:p>
            <a:pPr lvl="1"/>
            <a:endParaRPr lang="en-GB" dirty="0"/>
          </a:p>
        </p:txBody>
      </p:sp>
    </p:spTree>
    <p:extLst>
      <p:ext uri="{BB962C8B-B14F-4D97-AF65-F5344CB8AC3E}">
        <p14:creationId xmlns:p14="http://schemas.microsoft.com/office/powerpoint/2010/main" val="34650499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500"/>
                                        <p:tgtEl>
                                          <p:spTgt spid="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fade">
                                      <p:cBhvr>
                                        <p:cTn id="47" dur="500"/>
                                        <p:tgtEl>
                                          <p:spTgt spid="6">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10" end="10"/>
                                            </p:txEl>
                                          </p:spTgt>
                                        </p:tgtEl>
                                        <p:attrNameLst>
                                          <p:attrName>style.visibility</p:attrName>
                                        </p:attrNameLst>
                                      </p:cBhvr>
                                      <p:to>
                                        <p:strVal val="visible"/>
                                      </p:to>
                                    </p:set>
                                    <p:animEffect transition="in" filter="fade">
                                      <p:cBhvr>
                                        <p:cTn id="52" dur="500"/>
                                        <p:tgtEl>
                                          <p:spTgt spid="6">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13" end="13"/>
                                            </p:txEl>
                                          </p:spTgt>
                                        </p:tgtEl>
                                        <p:attrNameLst>
                                          <p:attrName>style.visibility</p:attrName>
                                        </p:attrNameLst>
                                      </p:cBhvr>
                                      <p:to>
                                        <p:strVal val="visible"/>
                                      </p:to>
                                    </p:set>
                                    <p:animEffect transition="in" filter="fade">
                                      <p:cBhvr>
                                        <p:cTn id="57" dur="500"/>
                                        <p:tgtEl>
                                          <p:spTgt spid="6">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14" end="14"/>
                                            </p:txEl>
                                          </p:spTgt>
                                        </p:tgtEl>
                                        <p:attrNameLst>
                                          <p:attrName>style.visibility</p:attrName>
                                        </p:attrNameLst>
                                      </p:cBhvr>
                                      <p:to>
                                        <p:strVal val="visible"/>
                                      </p:to>
                                    </p:set>
                                    <p:animEffect transition="in" filter="fade">
                                      <p:cBhvr>
                                        <p:cTn id="62" dur="5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BUT: You might not need any of this … </a:t>
            </a:r>
          </a:p>
        </p:txBody>
      </p:sp>
      <p:sp>
        <p:nvSpPr>
          <p:cNvPr id="6" name="Text Placeholder 5"/>
          <p:cNvSpPr>
            <a:spLocks noGrp="1"/>
          </p:cNvSpPr>
          <p:nvPr>
            <p:ph type="body" sz="quarter" idx="10"/>
          </p:nvPr>
        </p:nvSpPr>
        <p:spPr>
          <a:xfrm>
            <a:off x="277003" y="1028409"/>
            <a:ext cx="11887200" cy="5570756"/>
          </a:xfrm>
        </p:spPr>
        <p:txBody>
          <a:bodyPr/>
          <a:lstStyle/>
          <a:p>
            <a:endParaRPr lang="en-US" dirty="0"/>
          </a:p>
          <a:p>
            <a:r>
              <a:rPr lang="en-US" dirty="0"/>
              <a:t>If your database is simple, (for example a store created in EF code first) it will probably just deploy.</a:t>
            </a:r>
          </a:p>
          <a:p>
            <a:endParaRPr lang="en-US" dirty="0"/>
          </a:p>
          <a:p>
            <a:r>
              <a:rPr lang="en-US" dirty="0"/>
              <a:t>If your database doesn’t use any non db features, it will probably just deploy.</a:t>
            </a:r>
            <a:endParaRPr lang="en-GB" dirty="0"/>
          </a:p>
          <a:p>
            <a:endParaRPr lang="en-GB" dirty="0"/>
          </a:p>
          <a:p>
            <a:r>
              <a:rPr lang="en-GB" b="1" dirty="0"/>
              <a:t>Try it and see.</a:t>
            </a:r>
          </a:p>
          <a:p>
            <a:pPr lvl="1"/>
            <a:endParaRPr lang="en-GB" dirty="0"/>
          </a:p>
        </p:txBody>
      </p:sp>
    </p:spTree>
    <p:extLst>
      <p:ext uri="{BB962C8B-B14F-4D97-AF65-F5344CB8AC3E}">
        <p14:creationId xmlns:p14="http://schemas.microsoft.com/office/powerpoint/2010/main" val="300896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8670" y="511201"/>
            <a:ext cx="5486399" cy="3314754"/>
          </a:xfrm>
        </p:spPr>
        <p:txBody>
          <a:bodyPr/>
          <a:lstStyle/>
          <a:p>
            <a:r>
              <a:rPr lang="en-US" b="1" dirty="0"/>
              <a:t>Demo: </a:t>
            </a:r>
            <a:br>
              <a:rPr lang="en-US" dirty="0"/>
            </a:br>
            <a:br>
              <a:rPr lang="en-US" sz="2800" dirty="0"/>
            </a:br>
            <a:r>
              <a:rPr lang="en-US" dirty="0"/>
              <a:t>Simple </a:t>
            </a:r>
            <a:br>
              <a:rPr lang="en-US" dirty="0"/>
            </a:br>
            <a:r>
              <a:rPr lang="en-US" dirty="0"/>
              <a:t>Deploy</a:t>
            </a:r>
          </a:p>
        </p:txBody>
      </p:sp>
      <p:pic>
        <p:nvPicPr>
          <p:cNvPr id="9" name="Picture 8"/>
          <p:cNvPicPr/>
          <p:nvPr/>
        </p:nvPicPr>
        <p:blipFill rotWithShape="1">
          <a:blip r:embed="rId4" cstate="print">
            <a:extLst>
              <a:ext uri="{28A0092B-C50C-407E-A947-70E740481C1C}">
                <a14:useLocalDpi xmlns:a14="http://schemas.microsoft.com/office/drawing/2010/main" val="0"/>
              </a:ext>
            </a:extLst>
          </a:blip>
          <a:srcRect/>
          <a:stretch/>
        </p:blipFill>
        <p:spPr bwMode="auto">
          <a:xfrm>
            <a:off x="6208382" y="479775"/>
            <a:ext cx="5953390" cy="6034974"/>
          </a:xfrm>
          <a:prstGeom prst="rect">
            <a:avLst/>
          </a:prstGeom>
          <a:solidFill>
            <a:schemeClr val="tx1"/>
          </a:solidFill>
          <a:ln>
            <a:noFill/>
          </a:ln>
          <a:extLst>
            <a:ext uri="{53640926-AAD7-44D8-BBD7-CCE9431645EC}">
              <a14:shadowObscured xmlns:a14="http://schemas.microsoft.com/office/drawing/2010/main"/>
            </a:ext>
          </a:extLst>
        </p:spPr>
      </p:pic>
      <p:pic>
        <p:nvPicPr>
          <p:cNvPr id="3" name="Picture 2"/>
          <p:cNvPicPr>
            <a:picLocks noChangeAspect="1"/>
          </p:cNvPicPr>
          <p:nvPr/>
        </p:nvPicPr>
        <p:blipFill>
          <a:blip r:embed="rId5"/>
          <a:stretch>
            <a:fillRect/>
          </a:stretch>
        </p:blipFill>
        <p:spPr>
          <a:xfrm>
            <a:off x="278670" y="4123100"/>
            <a:ext cx="5665250" cy="2391649"/>
          </a:xfrm>
          <a:prstGeom prst="rect">
            <a:avLst/>
          </a:prstGeom>
        </p:spPr>
      </p:pic>
    </p:spTree>
    <p:extLst>
      <p:ext uri="{BB962C8B-B14F-4D97-AF65-F5344CB8AC3E}">
        <p14:creationId xmlns:p14="http://schemas.microsoft.com/office/powerpoint/2010/main" val="1507584629"/>
      </p:ext>
    </p:extLst>
  </p:cSld>
  <p:clrMapOvr>
    <a:overrideClrMapping bg1="dk1" tx1="lt1" bg2="dk2" tx2="lt2" accent1="accent1" accent2="accent2" accent3="accent3" accent4="accent4" accent5="accent5" accent6="accent6" hlink="hlink" folHlink="folHlink"/>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41426"/>
            <a:ext cx="5486399" cy="2926955"/>
          </a:xfrm>
        </p:spPr>
        <p:txBody>
          <a:bodyPr/>
          <a:lstStyle/>
          <a:p>
            <a:r>
              <a:rPr lang="en-US" dirty="0"/>
              <a:t>What won’t work out of the box? </a:t>
            </a:r>
          </a:p>
        </p:txBody>
      </p:sp>
      <p:pic>
        <p:nvPicPr>
          <p:cNvPr id="4" name="Picture Placeholder 3"/>
          <p:cNvPicPr>
            <a:picLocks noGrp="1" noChangeAspect="1"/>
          </p:cNvPicPr>
          <p:nvPr>
            <p:ph type="pic" sz="quarter" idx="10"/>
          </p:nvPr>
        </p:nvPicPr>
        <p:blipFill>
          <a:blip r:embed="rId3"/>
          <a:srcRect l="24074" r="24074"/>
          <a:stretch>
            <a:fillRect/>
          </a:stretch>
        </p:blipFill>
        <p:spPr>
          <a:xfrm>
            <a:off x="6126798" y="-68859"/>
            <a:ext cx="6320790" cy="7110082"/>
          </a:xfrm>
          <a:prstGeom prst="rect">
            <a:avLst/>
          </a:prstGeom>
        </p:spPr>
      </p:pic>
    </p:spTree>
    <p:extLst>
      <p:ext uri="{BB962C8B-B14F-4D97-AF65-F5344CB8AC3E}">
        <p14:creationId xmlns:p14="http://schemas.microsoft.com/office/powerpoint/2010/main" val="380082097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won’t work out of the box? </a:t>
            </a:r>
            <a:endParaRPr lang="en-US" dirty="0"/>
          </a:p>
        </p:txBody>
      </p:sp>
      <p:sp>
        <p:nvSpPr>
          <p:cNvPr id="6" name="Text Placeholder 5"/>
          <p:cNvSpPr>
            <a:spLocks noGrp="1"/>
          </p:cNvSpPr>
          <p:nvPr>
            <p:ph type="body" sz="quarter" idx="10"/>
          </p:nvPr>
        </p:nvSpPr>
        <p:spPr>
          <a:xfrm>
            <a:off x="277003" y="1028409"/>
            <a:ext cx="11887200" cy="5586145"/>
          </a:xfrm>
        </p:spPr>
        <p:txBody>
          <a:bodyPr/>
          <a:lstStyle/>
          <a:p>
            <a:pPr lvl="1"/>
            <a:r>
              <a:rPr lang="en-GB" sz="900" dirty="0"/>
              <a:t>•Collation of system objects</a:t>
            </a:r>
          </a:p>
          <a:p>
            <a:pPr lvl="1"/>
            <a:r>
              <a:rPr lang="en-GB" sz="900" dirty="0"/>
              <a:t>•Connection related: Endpoint statements, ORIGINAL_DB_NAME. SQL Database does not support Windows authentication, but does support the similar Azure Active Directory authentication. Some authentication types require the latest version of SSMS. For more information, see Connecting to SQL Database or SQL Data Warehouse By Using Azure Active Directory Authentication.</a:t>
            </a:r>
          </a:p>
          <a:p>
            <a:pPr lvl="1"/>
            <a:r>
              <a:rPr lang="en-GB" sz="900" dirty="0"/>
              <a:t>•Cross database queries using three or four part names. (Read-only cross-database queries are supported by using elastic database query.)</a:t>
            </a:r>
          </a:p>
          <a:p>
            <a:pPr lvl="1"/>
            <a:r>
              <a:rPr lang="en-GB" sz="900" dirty="0"/>
              <a:t>•Cross database ownership chaining, TRUSTWORTHY setting</a:t>
            </a:r>
          </a:p>
          <a:p>
            <a:pPr lvl="1"/>
            <a:r>
              <a:rPr lang="en-GB" sz="900" dirty="0"/>
              <a:t>•DATABASEPROPERTY Use DATABASEPROPERTYEX instead.</a:t>
            </a:r>
          </a:p>
          <a:p>
            <a:pPr lvl="1"/>
            <a:r>
              <a:rPr lang="en-GB" sz="900" dirty="0"/>
              <a:t>•EXECUTE AS LOGIN Use 'EXECUTE AS USER' instead.</a:t>
            </a:r>
          </a:p>
          <a:p>
            <a:pPr lvl="1"/>
            <a:r>
              <a:rPr lang="en-GB" sz="900" dirty="0"/>
              <a:t>•Encryption is supported except for extensible key management</a:t>
            </a:r>
          </a:p>
          <a:p>
            <a:pPr lvl="1"/>
            <a:r>
              <a:rPr lang="en-GB" sz="900" dirty="0"/>
              <a:t>•Eventing: events, event notifications, query notifications</a:t>
            </a:r>
          </a:p>
          <a:p>
            <a:pPr lvl="1"/>
            <a:r>
              <a:rPr lang="en-GB" sz="900" dirty="0"/>
              <a:t>•Syntax related to database file placement, size, and database files that are automatically managed by Microsoft Azure.</a:t>
            </a:r>
          </a:p>
          <a:p>
            <a:pPr lvl="1"/>
            <a:r>
              <a:rPr lang="en-GB" sz="900" dirty="0"/>
              <a:t>•Syntax related to high availability, which is managed through your Microsoft Azure account. This includes syntax for backup, restore, Always On, database mirroring, log shipping, recovery modes.</a:t>
            </a:r>
          </a:p>
          <a:p>
            <a:pPr lvl="1"/>
            <a:r>
              <a:rPr lang="en-GB" sz="900" dirty="0"/>
              <a:t>•Syntax that relies upon the log reader, which is not available on SQL Database: Push Replication, Change Data Capture. SQL Database can be a subscriber of a push replication article.</a:t>
            </a:r>
          </a:p>
          <a:p>
            <a:pPr lvl="1"/>
            <a:r>
              <a:rPr lang="en-GB" sz="900" dirty="0"/>
              <a:t>•Syntax that relies upon the SQL Server Agent or the MSDB database: alerts, operators, central management servers. Use scripting, such as Azure PowerShell instead.</a:t>
            </a:r>
          </a:p>
          <a:p>
            <a:pPr lvl="1"/>
            <a:r>
              <a:rPr lang="en-GB" sz="900" dirty="0"/>
              <a:t>•Functions: </a:t>
            </a:r>
            <a:r>
              <a:rPr lang="en-GB" sz="900" dirty="0" err="1"/>
              <a:t>fn_get_sql</a:t>
            </a:r>
            <a:r>
              <a:rPr lang="en-GB" sz="900" dirty="0"/>
              <a:t>, </a:t>
            </a:r>
            <a:r>
              <a:rPr lang="en-GB" sz="900" dirty="0" err="1"/>
              <a:t>fn_virtualfilestats</a:t>
            </a:r>
            <a:r>
              <a:rPr lang="en-GB" sz="900" dirty="0"/>
              <a:t>, </a:t>
            </a:r>
            <a:r>
              <a:rPr lang="en-GB" sz="900" dirty="0" err="1"/>
              <a:t>fn_virtualservernodes</a:t>
            </a:r>
            <a:endParaRPr lang="en-GB" sz="900" dirty="0"/>
          </a:p>
          <a:p>
            <a:pPr lvl="1"/>
            <a:r>
              <a:rPr lang="en-GB" sz="900" dirty="0"/>
              <a:t>•Global temporary tables</a:t>
            </a:r>
          </a:p>
          <a:p>
            <a:pPr lvl="1"/>
            <a:r>
              <a:rPr lang="en-GB" sz="900" dirty="0"/>
              <a:t>•Syntax related to hardware-related server settings: memory, worker threads, CPU affinity, trace flags, etc. Use service levels instead.</a:t>
            </a:r>
          </a:p>
          <a:p>
            <a:pPr lvl="1"/>
            <a:r>
              <a:rPr lang="en-GB" sz="900" dirty="0"/>
              <a:t>•HAS_DBACCESS</a:t>
            </a:r>
          </a:p>
          <a:p>
            <a:pPr lvl="1"/>
            <a:r>
              <a:rPr lang="en-GB" sz="900" dirty="0"/>
              <a:t>•KILL STATS JOB</a:t>
            </a:r>
          </a:p>
          <a:p>
            <a:pPr lvl="1"/>
            <a:r>
              <a:rPr lang="en-GB" sz="900" dirty="0"/>
              <a:t>•OPENQUERY, OPENROWSET, OPENDATASOURCE, BULK INSERT, and four-part names</a:t>
            </a:r>
          </a:p>
          <a:p>
            <a:pPr lvl="1"/>
            <a:r>
              <a:rPr lang="en-GB" sz="900" dirty="0"/>
              <a:t>•.NET Framework CLR integration with SQL Server</a:t>
            </a:r>
          </a:p>
          <a:p>
            <a:pPr lvl="1"/>
            <a:r>
              <a:rPr lang="en-GB" sz="900" dirty="0"/>
              <a:t>•Semantic search</a:t>
            </a:r>
          </a:p>
          <a:p>
            <a:pPr lvl="1"/>
            <a:r>
              <a:rPr lang="en-GB" sz="900" dirty="0"/>
              <a:t>•Server credentials. Use database scoped credentials instead.</a:t>
            </a:r>
          </a:p>
          <a:p>
            <a:pPr lvl="1"/>
            <a:r>
              <a:rPr lang="en-GB" sz="900" dirty="0"/>
              <a:t>•Server-level items: Server roles, IS_SRVROLEMEMBER, </a:t>
            </a:r>
            <a:r>
              <a:rPr lang="en-GB" sz="900" dirty="0" err="1"/>
              <a:t>sys.login_token</a:t>
            </a:r>
            <a:r>
              <a:rPr lang="en-GB" sz="900" dirty="0"/>
              <a:t>. GRANT, REVOKE, and DENY of server level permissions are not available though some are replaced by database-level permissions. Some useful server-level DMVs have equivalent database-level DMVs.</a:t>
            </a:r>
          </a:p>
          <a:p>
            <a:pPr lvl="1"/>
            <a:r>
              <a:rPr lang="en-GB" sz="900" dirty="0"/>
              <a:t>•SET REMOTE_PROC_TRANSACTIONS</a:t>
            </a:r>
          </a:p>
          <a:p>
            <a:pPr lvl="1"/>
            <a:r>
              <a:rPr lang="en-GB" sz="900" dirty="0"/>
              <a:t>•SHUTDOWN</a:t>
            </a:r>
          </a:p>
          <a:p>
            <a:pPr lvl="1"/>
            <a:r>
              <a:rPr lang="en-GB" sz="900" dirty="0"/>
              <a:t>•</a:t>
            </a:r>
            <a:r>
              <a:rPr lang="en-GB" sz="900" dirty="0" err="1"/>
              <a:t>sp_addmessage</a:t>
            </a:r>
            <a:endParaRPr lang="en-GB" sz="900" dirty="0"/>
          </a:p>
          <a:p>
            <a:pPr lvl="1"/>
            <a:r>
              <a:rPr lang="en-GB" sz="900" dirty="0"/>
              <a:t>•</a:t>
            </a:r>
            <a:r>
              <a:rPr lang="en-GB" sz="900" dirty="0" err="1"/>
              <a:t>sp_configure</a:t>
            </a:r>
            <a:r>
              <a:rPr lang="en-GB" sz="900" dirty="0"/>
              <a:t> options and RECONFIGURE. Some options are available using ALTER DATABASE SCOPED CONFIGURATION.</a:t>
            </a:r>
          </a:p>
          <a:p>
            <a:pPr lvl="1"/>
            <a:r>
              <a:rPr lang="en-GB" sz="900" dirty="0"/>
              <a:t>•</a:t>
            </a:r>
            <a:r>
              <a:rPr lang="en-GB" sz="900" dirty="0" err="1"/>
              <a:t>sp_helpuser</a:t>
            </a:r>
            <a:endParaRPr lang="en-GB" sz="900" dirty="0"/>
          </a:p>
          <a:p>
            <a:pPr lvl="1"/>
            <a:r>
              <a:rPr lang="en-GB" sz="900" dirty="0"/>
              <a:t>•</a:t>
            </a:r>
            <a:r>
              <a:rPr lang="en-GB" sz="900" dirty="0" err="1"/>
              <a:t>sp_migrate_user_to_contained</a:t>
            </a:r>
            <a:endParaRPr lang="en-GB" sz="900" dirty="0"/>
          </a:p>
          <a:p>
            <a:pPr lvl="1"/>
            <a:r>
              <a:rPr lang="en-GB" sz="900" dirty="0"/>
              <a:t>•SQL Server audit. Use SQL Database auditing instead.</a:t>
            </a:r>
          </a:p>
          <a:p>
            <a:pPr lvl="1"/>
            <a:r>
              <a:rPr lang="en-GB" sz="900" dirty="0"/>
              <a:t>•SQL Server trace</a:t>
            </a:r>
          </a:p>
          <a:p>
            <a:pPr lvl="1"/>
            <a:r>
              <a:rPr lang="en-GB" sz="900" dirty="0"/>
              <a:t>•Trace flags. Some trace flag items have been moved to compatibility modes.</a:t>
            </a:r>
          </a:p>
          <a:p>
            <a:pPr lvl="1"/>
            <a:r>
              <a:rPr lang="en-GB" sz="900" dirty="0"/>
              <a:t>•Transact-SQL debugging</a:t>
            </a:r>
          </a:p>
          <a:p>
            <a:pPr lvl="1"/>
            <a:r>
              <a:rPr lang="en-GB" sz="900" dirty="0"/>
              <a:t>•Triggers: Server-scoped or logon triggers</a:t>
            </a:r>
          </a:p>
          <a:p>
            <a:pPr lvl="1"/>
            <a:r>
              <a:rPr lang="en-GB" sz="900" dirty="0"/>
              <a:t>•USE statement: To change the database context to a different database, you must make a new connection to the new database.</a:t>
            </a:r>
          </a:p>
        </p:txBody>
      </p:sp>
      <p:sp>
        <p:nvSpPr>
          <p:cNvPr id="2" name="Rectangle 1"/>
          <p:cNvSpPr/>
          <p:nvPr/>
        </p:nvSpPr>
        <p:spPr>
          <a:xfrm>
            <a:off x="366141" y="1759921"/>
            <a:ext cx="6216650" cy="369332"/>
          </a:xfrm>
          <a:prstGeom prst="rect">
            <a:avLst/>
          </a:prstGeom>
        </p:spPr>
        <p:txBody>
          <a:bodyPr>
            <a:spAutoFit/>
          </a:bodyPr>
          <a:lstStyle/>
          <a:p>
            <a:endParaRPr lang="en-GB" dirty="0"/>
          </a:p>
        </p:txBody>
      </p:sp>
      <p:sp>
        <p:nvSpPr>
          <p:cNvPr id="3" name="Rectangle 1"/>
          <p:cNvSpPr>
            <a:spLocks noChangeArrowheads="1"/>
          </p:cNvSpPr>
          <p:nvPr/>
        </p:nvSpPr>
        <p:spPr bwMode="auto">
          <a:xfrm>
            <a:off x="0" y="0"/>
            <a:ext cx="124364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5871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1703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a:t>In summary – these constructs are not supported</a:t>
            </a:r>
          </a:p>
        </p:txBody>
      </p:sp>
      <p:graphicFrame>
        <p:nvGraphicFramePr>
          <p:cNvPr id="5" name="Table 4"/>
          <p:cNvGraphicFramePr>
            <a:graphicFrameLocks noGrp="1"/>
          </p:cNvGraphicFramePr>
          <p:nvPr>
            <p:extLst>
              <p:ext uri="{D42A27DB-BD31-4B8C-83A1-F6EECF244321}">
                <p14:modId xmlns:p14="http://schemas.microsoft.com/office/powerpoint/2010/main" val="3433703988"/>
              </p:ext>
            </p:extLst>
          </p:nvPr>
        </p:nvGraphicFramePr>
        <p:xfrm>
          <a:off x="457580" y="1188308"/>
          <a:ext cx="11706623" cy="5547006"/>
        </p:xfrm>
        <a:graphic>
          <a:graphicData uri="http://schemas.openxmlformats.org/drawingml/2006/table">
            <a:tbl>
              <a:tblPr firstRow="1" bandRow="1">
                <a:tableStyleId>{5C22544A-7EE6-4342-B048-85BDC9FD1C3A}</a:tableStyleId>
              </a:tblPr>
              <a:tblGrid>
                <a:gridCol w="3656746">
                  <a:extLst>
                    <a:ext uri="{9D8B030D-6E8A-4147-A177-3AD203B41FA5}">
                      <a16:colId xmlns:a16="http://schemas.microsoft.com/office/drawing/2014/main" val="3462388383"/>
                    </a:ext>
                  </a:extLst>
                </a:gridCol>
                <a:gridCol w="8049877">
                  <a:extLst>
                    <a:ext uri="{9D8B030D-6E8A-4147-A177-3AD203B41FA5}">
                      <a16:colId xmlns:a16="http://schemas.microsoft.com/office/drawing/2014/main" val="3296391629"/>
                    </a:ext>
                  </a:extLst>
                </a:gridCol>
              </a:tblGrid>
              <a:tr h="314540">
                <a:tc>
                  <a:txBody>
                    <a:bodyPr/>
                    <a:lstStyle/>
                    <a:p>
                      <a:r>
                        <a:rPr lang="en-GB" sz="1200" dirty="0"/>
                        <a:t>SQL Server </a:t>
                      </a:r>
                      <a:r>
                        <a:rPr lang="en-GB" sz="1200" baseline="0" dirty="0"/>
                        <a:t>Feature</a:t>
                      </a:r>
                      <a:endParaRPr lang="en-GB" sz="1200" dirty="0"/>
                    </a:p>
                  </a:txBody>
                  <a:tcPr/>
                </a:tc>
                <a:tc>
                  <a:txBody>
                    <a:bodyPr/>
                    <a:lstStyle/>
                    <a:p>
                      <a:r>
                        <a:rPr lang="en-GB" sz="1200" dirty="0"/>
                        <a:t>Consider this Azure Feature</a:t>
                      </a:r>
                      <a:r>
                        <a:rPr lang="en-GB" sz="1200" baseline="0" dirty="0"/>
                        <a:t> </a:t>
                      </a:r>
                      <a:r>
                        <a:rPr lang="en-GB" sz="1200" dirty="0"/>
                        <a:t>instead</a:t>
                      </a:r>
                    </a:p>
                  </a:txBody>
                  <a:tcPr/>
                </a:tc>
                <a:extLst>
                  <a:ext uri="{0D108BD9-81ED-4DB2-BD59-A6C34878D82A}">
                    <a16:rowId xmlns:a16="http://schemas.microsoft.com/office/drawing/2014/main" val="3740404316"/>
                  </a:ext>
                </a:extLst>
              </a:tr>
              <a:tr h="314540">
                <a:tc>
                  <a:txBody>
                    <a:bodyPr/>
                    <a:lstStyle/>
                    <a:p>
                      <a:r>
                        <a:rPr lang="en-GB" sz="1200" dirty="0"/>
                        <a:t>Change Data Capture </a:t>
                      </a:r>
                    </a:p>
                  </a:txBody>
                  <a:tcPr/>
                </a:tc>
                <a:tc>
                  <a:txBody>
                    <a:bodyPr/>
                    <a:lstStyle/>
                    <a:p>
                      <a:r>
                        <a:rPr lang="en-GB" sz="1200" dirty="0">
                          <a:solidFill>
                            <a:srgbClr val="107C10"/>
                          </a:solidFill>
                        </a:rPr>
                        <a:t>SQL Database </a:t>
                      </a:r>
                      <a:r>
                        <a:rPr lang="en-GB" sz="1200" dirty="0">
                          <a:solidFill>
                            <a:srgbClr val="107C10"/>
                          </a:solidFill>
                        </a:rPr>
                        <a:t>Change Tracking / Triggers</a:t>
                      </a:r>
                    </a:p>
                  </a:txBody>
                  <a:tcPr/>
                </a:tc>
                <a:extLst>
                  <a:ext uri="{0D108BD9-81ED-4DB2-BD59-A6C34878D82A}">
                    <a16:rowId xmlns:a16="http://schemas.microsoft.com/office/drawing/2014/main" val="1697557918"/>
                  </a:ext>
                </a:extLst>
              </a:tr>
              <a:tr h="314540">
                <a:tc>
                  <a:txBody>
                    <a:bodyPr/>
                    <a:lstStyle/>
                    <a:p>
                      <a:r>
                        <a:rPr lang="en-GB" sz="1200" dirty="0"/>
                        <a:t>SQLCLR</a:t>
                      </a:r>
                      <a:endParaRPr lang="en-GB" sz="1200" dirty="0"/>
                    </a:p>
                  </a:txBody>
                  <a:tcPr/>
                </a:tc>
                <a:tc>
                  <a:txBody>
                    <a:bodyPr/>
                    <a:lstStyle/>
                    <a:p>
                      <a:r>
                        <a:rPr lang="en-GB" sz="1200" dirty="0"/>
                        <a:t>Azure Functions</a:t>
                      </a:r>
                    </a:p>
                  </a:txBody>
                  <a:tcPr/>
                </a:tc>
                <a:extLst>
                  <a:ext uri="{0D108BD9-81ED-4DB2-BD59-A6C34878D82A}">
                    <a16:rowId xmlns:a16="http://schemas.microsoft.com/office/drawing/2014/main" val="2856665621"/>
                  </a:ext>
                </a:extLst>
              </a:tr>
              <a:tr h="314540">
                <a:tc>
                  <a:txBody>
                    <a:bodyPr/>
                    <a:lstStyle/>
                    <a:p>
                      <a:r>
                        <a:rPr lang="en-GB" sz="1200" dirty="0"/>
                        <a:t>AlwaysOn Availability Groups</a:t>
                      </a:r>
                    </a:p>
                  </a:txBody>
                  <a:tcPr/>
                </a:tc>
                <a:tc>
                  <a:txBody>
                    <a:bodyPr/>
                    <a:lstStyle/>
                    <a:p>
                      <a:r>
                        <a:rPr lang="en-GB" sz="1200" dirty="0">
                          <a:solidFill>
                            <a:srgbClr val="107C10"/>
                          </a:solidFill>
                        </a:rPr>
                        <a:t>SQL Database Active Geo-Replication</a:t>
                      </a:r>
                    </a:p>
                  </a:txBody>
                  <a:tcPr/>
                </a:tc>
                <a:extLst>
                  <a:ext uri="{0D108BD9-81ED-4DB2-BD59-A6C34878D82A}">
                    <a16:rowId xmlns:a16="http://schemas.microsoft.com/office/drawing/2014/main" val="2129268387"/>
                  </a:ext>
                </a:extLst>
              </a:tr>
              <a:tr h="314540">
                <a:tc>
                  <a:txBody>
                    <a:bodyPr/>
                    <a:lstStyle/>
                    <a:p>
                      <a:r>
                        <a:rPr lang="en-GB" sz="1200" dirty="0"/>
                        <a:t>Database mail</a:t>
                      </a:r>
                      <a:endParaRPr lang="en-GB" sz="1200" dirty="0"/>
                    </a:p>
                  </a:txBody>
                  <a:tcPr/>
                </a:tc>
                <a:tc>
                  <a:txBody>
                    <a:bodyPr/>
                    <a:lstStyle/>
                    <a:p>
                      <a:r>
                        <a:rPr lang="en-GB" sz="1200" dirty="0"/>
                        <a:t>Azure Functions / SendGrid</a:t>
                      </a:r>
                    </a:p>
                  </a:txBody>
                  <a:tcPr/>
                </a:tc>
                <a:extLst>
                  <a:ext uri="{0D108BD9-81ED-4DB2-BD59-A6C34878D82A}">
                    <a16:rowId xmlns:a16="http://schemas.microsoft.com/office/drawing/2014/main" val="880335050"/>
                  </a:ext>
                </a:extLst>
              </a:tr>
              <a:tr h="314540">
                <a:tc>
                  <a:txBody>
                    <a:bodyPr/>
                    <a:lstStyle/>
                    <a:p>
                      <a:r>
                        <a:rPr lang="en-GB" sz="1200" dirty="0"/>
                        <a:t>Database mirroring</a:t>
                      </a:r>
                      <a:endParaRPr lang="en-GB" sz="1200" dirty="0"/>
                    </a:p>
                  </a:txBody>
                  <a:tcPr/>
                </a:tc>
                <a:tc>
                  <a:txBody>
                    <a:bodyPr/>
                    <a:lstStyle/>
                    <a:p>
                      <a:r>
                        <a:rPr lang="en-GB" sz="1200" dirty="0">
                          <a:solidFill>
                            <a:srgbClr val="107C10"/>
                          </a:solidFill>
                        </a:rPr>
                        <a:t>SQL Database Active</a:t>
                      </a:r>
                      <a:r>
                        <a:rPr lang="en-GB" sz="1200" baseline="0" dirty="0">
                          <a:solidFill>
                            <a:srgbClr val="107C10"/>
                          </a:solidFill>
                        </a:rPr>
                        <a:t> Geo-Replication</a:t>
                      </a:r>
                      <a:endParaRPr lang="en-GB" sz="1200" dirty="0">
                        <a:solidFill>
                          <a:srgbClr val="107C10"/>
                        </a:solidFill>
                      </a:endParaRPr>
                    </a:p>
                  </a:txBody>
                  <a:tcPr/>
                </a:tc>
                <a:extLst>
                  <a:ext uri="{0D108BD9-81ED-4DB2-BD59-A6C34878D82A}">
                    <a16:rowId xmlns:a16="http://schemas.microsoft.com/office/drawing/2014/main" val="2874348817"/>
                  </a:ext>
                </a:extLst>
              </a:tr>
              <a:tr h="314540">
                <a:tc>
                  <a:txBody>
                    <a:bodyPr/>
                    <a:lstStyle/>
                    <a:p>
                      <a:r>
                        <a:rPr lang="en-GB" sz="1200" dirty="0"/>
                        <a:t>Data Quality Services</a:t>
                      </a:r>
                      <a:endParaRPr lang="en-GB" sz="1200" dirty="0"/>
                    </a:p>
                  </a:txBody>
                  <a:tcPr/>
                </a:tc>
                <a:tc>
                  <a:txBody>
                    <a:bodyPr/>
                    <a:lstStyle/>
                    <a:p>
                      <a:r>
                        <a:rPr lang="en-GB" sz="1200" dirty="0"/>
                        <a:t>N/A</a:t>
                      </a:r>
                    </a:p>
                  </a:txBody>
                  <a:tcPr/>
                </a:tc>
                <a:extLst>
                  <a:ext uri="{0D108BD9-81ED-4DB2-BD59-A6C34878D82A}">
                    <a16:rowId xmlns:a16="http://schemas.microsoft.com/office/drawing/2014/main" val="1395300370"/>
                  </a:ext>
                </a:extLst>
              </a:tr>
              <a:tr h="3145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200" dirty="0"/>
                        <a:t>FILESTREAM</a:t>
                      </a:r>
                    </a:p>
                  </a:txBody>
                  <a:tcPr/>
                </a:tc>
                <a:tc>
                  <a:txBody>
                    <a:bodyPr/>
                    <a:lstStyle/>
                    <a:p>
                      <a:r>
                        <a:rPr lang="en-GB" sz="1200" dirty="0"/>
                        <a:t>Azure Blob Storage</a:t>
                      </a:r>
                    </a:p>
                  </a:txBody>
                  <a:tcPr/>
                </a:tc>
                <a:extLst>
                  <a:ext uri="{0D108BD9-81ED-4DB2-BD59-A6C34878D82A}">
                    <a16:rowId xmlns:a16="http://schemas.microsoft.com/office/drawing/2014/main" val="498861178"/>
                  </a:ext>
                </a:extLst>
              </a:tr>
              <a:tr h="314540">
                <a:tc>
                  <a:txBody>
                    <a:bodyPr/>
                    <a:lstStyle/>
                    <a:p>
                      <a:r>
                        <a:rPr lang="en-GB" sz="1200" dirty="0"/>
                        <a:t>Linked Servers</a:t>
                      </a:r>
                    </a:p>
                  </a:txBody>
                  <a:tcPr/>
                </a:tc>
                <a:tc>
                  <a:txBody>
                    <a:bodyPr/>
                    <a:lstStyle/>
                    <a:p>
                      <a:r>
                        <a:rPr lang="en-GB" sz="1200" dirty="0">
                          <a:solidFill>
                            <a:srgbClr val="107C10"/>
                          </a:solidFill>
                        </a:rPr>
                        <a:t>SQL Database </a:t>
                      </a:r>
                      <a:r>
                        <a:rPr lang="en-GB" sz="1200" dirty="0">
                          <a:solidFill>
                            <a:srgbClr val="107C10"/>
                          </a:solidFill>
                        </a:rPr>
                        <a:t>Elastic</a:t>
                      </a:r>
                      <a:r>
                        <a:rPr lang="en-GB" sz="1200" baseline="0" dirty="0">
                          <a:solidFill>
                            <a:srgbClr val="107C10"/>
                          </a:solidFill>
                        </a:rPr>
                        <a:t> Query</a:t>
                      </a:r>
                      <a:endParaRPr lang="en-GB" sz="1200" dirty="0">
                        <a:solidFill>
                          <a:srgbClr val="107C10"/>
                        </a:solidFill>
                      </a:endParaRPr>
                    </a:p>
                  </a:txBody>
                  <a:tcPr/>
                </a:tc>
                <a:extLst>
                  <a:ext uri="{0D108BD9-81ED-4DB2-BD59-A6C34878D82A}">
                    <a16:rowId xmlns:a16="http://schemas.microsoft.com/office/drawing/2014/main" val="3628098759"/>
                  </a:ext>
                </a:extLst>
              </a:tr>
              <a:tr h="314540">
                <a:tc>
                  <a:txBody>
                    <a:bodyPr/>
                    <a:lstStyle/>
                    <a:p>
                      <a:r>
                        <a:rPr lang="en-GB" sz="1200" dirty="0"/>
                        <a:t>Database snapshots</a:t>
                      </a:r>
                    </a:p>
                  </a:txBody>
                  <a:tcPr/>
                </a:tc>
                <a:tc>
                  <a:txBody>
                    <a:bodyPr/>
                    <a:lstStyle/>
                    <a:p>
                      <a:r>
                        <a:rPr lang="en-GB" sz="1200" dirty="0">
                          <a:solidFill>
                            <a:srgbClr val="107C10"/>
                          </a:solidFill>
                        </a:rPr>
                        <a:t>SQL Database </a:t>
                      </a:r>
                      <a:r>
                        <a:rPr lang="en-GB" sz="1200" dirty="0">
                          <a:solidFill>
                            <a:srgbClr val="107C10"/>
                          </a:solidFill>
                        </a:rPr>
                        <a:t>Point in time restore</a:t>
                      </a:r>
                    </a:p>
                  </a:txBody>
                  <a:tcPr/>
                </a:tc>
                <a:extLst>
                  <a:ext uri="{0D108BD9-81ED-4DB2-BD59-A6C34878D82A}">
                    <a16:rowId xmlns:a16="http://schemas.microsoft.com/office/drawing/2014/main" val="369611845"/>
                  </a:ext>
                </a:extLst>
              </a:tr>
              <a:tr h="314540">
                <a:tc>
                  <a:txBody>
                    <a:bodyPr/>
                    <a:lstStyle/>
                    <a:p>
                      <a:r>
                        <a:rPr lang="en-GB" sz="1200" dirty="0"/>
                        <a:t>Data Replication</a:t>
                      </a:r>
                    </a:p>
                  </a:txBody>
                  <a:tcPr/>
                </a:tc>
                <a:tc>
                  <a:txBody>
                    <a:bodyPr/>
                    <a:lstStyle/>
                    <a:p>
                      <a:r>
                        <a:rPr lang="en-GB" sz="1200" dirty="0">
                          <a:solidFill>
                            <a:srgbClr val="107C10"/>
                          </a:solidFill>
                        </a:rPr>
                        <a:t>SQL Database </a:t>
                      </a:r>
                      <a:r>
                        <a:rPr lang="en-GB" sz="1200" dirty="0">
                          <a:solidFill>
                            <a:srgbClr val="107C10"/>
                          </a:solidFill>
                        </a:rPr>
                        <a:t>Active</a:t>
                      </a:r>
                      <a:r>
                        <a:rPr lang="en-GB" sz="1200" baseline="0" dirty="0">
                          <a:solidFill>
                            <a:srgbClr val="107C10"/>
                          </a:solidFill>
                        </a:rPr>
                        <a:t> Geo-Replication</a:t>
                      </a:r>
                      <a:endParaRPr lang="en-GB" sz="1200" dirty="0">
                        <a:solidFill>
                          <a:srgbClr val="107C10"/>
                        </a:solidFill>
                      </a:endParaRPr>
                    </a:p>
                  </a:txBody>
                  <a:tcPr/>
                </a:tc>
                <a:extLst>
                  <a:ext uri="{0D108BD9-81ED-4DB2-BD59-A6C34878D82A}">
                    <a16:rowId xmlns:a16="http://schemas.microsoft.com/office/drawing/2014/main" val="1688891788"/>
                  </a:ext>
                </a:extLst>
              </a:tr>
              <a:tr h="314540">
                <a:tc>
                  <a:txBody>
                    <a:bodyPr/>
                    <a:lstStyle/>
                    <a:p>
                      <a:r>
                        <a:rPr lang="en-GB" sz="1200" dirty="0" err="1"/>
                        <a:t>Polybase</a:t>
                      </a:r>
                      <a:endParaRPr lang="en-GB" sz="1200" dirty="0"/>
                    </a:p>
                  </a:txBody>
                  <a:tcPr/>
                </a:tc>
                <a:tc>
                  <a:txBody>
                    <a:bodyPr/>
                    <a:lstStyle/>
                    <a:p>
                      <a:r>
                        <a:rPr lang="en-GB" sz="1200" dirty="0"/>
                        <a:t>Azure SQL</a:t>
                      </a:r>
                      <a:r>
                        <a:rPr lang="en-GB" sz="1200" baseline="0" dirty="0"/>
                        <a:t> Data Warehouse, </a:t>
                      </a:r>
                      <a:r>
                        <a:rPr lang="en-GB" sz="1200" baseline="0" dirty="0">
                          <a:solidFill>
                            <a:srgbClr val="107C10"/>
                          </a:solidFill>
                        </a:rPr>
                        <a:t>Azure SQL Database Elastic Scale / Query</a:t>
                      </a:r>
                      <a:endParaRPr lang="en-GB" sz="1200" dirty="0">
                        <a:solidFill>
                          <a:srgbClr val="107C10"/>
                        </a:solidFill>
                      </a:endParaRPr>
                    </a:p>
                  </a:txBody>
                  <a:tcPr/>
                </a:tc>
                <a:extLst>
                  <a:ext uri="{0D108BD9-81ED-4DB2-BD59-A6C34878D82A}">
                    <a16:rowId xmlns:a16="http://schemas.microsoft.com/office/drawing/2014/main" val="2366830371"/>
                  </a:ext>
                </a:extLst>
              </a:tr>
              <a:tr h="314540">
                <a:tc>
                  <a:txBody>
                    <a:bodyPr/>
                    <a:lstStyle/>
                    <a:p>
                      <a:r>
                        <a:rPr lang="en-GB" sz="1200" dirty="0"/>
                        <a:t>Extended stored procedures</a:t>
                      </a:r>
                    </a:p>
                  </a:txBody>
                  <a:tcPr/>
                </a:tc>
                <a:tc>
                  <a:txBody>
                    <a:bodyPr/>
                    <a:lstStyle/>
                    <a:p>
                      <a:r>
                        <a:rPr lang="en-GB" sz="1200" dirty="0"/>
                        <a:t>Azure Functions / Azure Automation</a:t>
                      </a:r>
                    </a:p>
                  </a:txBody>
                  <a:tcPr/>
                </a:tc>
                <a:extLst>
                  <a:ext uri="{0D108BD9-81ED-4DB2-BD59-A6C34878D82A}">
                    <a16:rowId xmlns:a16="http://schemas.microsoft.com/office/drawing/2014/main" val="263513351"/>
                  </a:ext>
                </a:extLst>
              </a:tr>
              <a:tr h="314540">
                <a:tc>
                  <a:txBody>
                    <a:bodyPr/>
                    <a:lstStyle/>
                    <a:p>
                      <a:r>
                        <a:rPr lang="en-GB" sz="1200" dirty="0"/>
                        <a:t>Service broker</a:t>
                      </a:r>
                    </a:p>
                  </a:txBody>
                  <a:tcPr/>
                </a:tc>
                <a:tc>
                  <a:txBody>
                    <a:bodyPr/>
                    <a:lstStyle/>
                    <a:p>
                      <a:r>
                        <a:rPr lang="en-GB" sz="1200" dirty="0"/>
                        <a:t>Azure</a:t>
                      </a:r>
                      <a:r>
                        <a:rPr lang="en-GB" sz="1200" baseline="0" dirty="0"/>
                        <a:t> Service Bus / Azure Functions</a:t>
                      </a:r>
                      <a:endParaRPr lang="en-GB" sz="1200" dirty="0"/>
                    </a:p>
                  </a:txBody>
                  <a:tcPr/>
                </a:tc>
                <a:extLst>
                  <a:ext uri="{0D108BD9-81ED-4DB2-BD59-A6C34878D82A}">
                    <a16:rowId xmlns:a16="http://schemas.microsoft.com/office/drawing/2014/main" val="1640358595"/>
                  </a:ext>
                </a:extLst>
              </a:tr>
              <a:tr h="314540">
                <a:tc>
                  <a:txBody>
                    <a:bodyPr/>
                    <a:lstStyle/>
                    <a:p>
                      <a:r>
                        <a:rPr lang="en-GB" sz="1200" dirty="0"/>
                        <a:t>SQL Server Agent</a:t>
                      </a:r>
                    </a:p>
                  </a:txBody>
                  <a:tcPr/>
                </a:tc>
                <a:tc>
                  <a:txBody>
                    <a:bodyPr/>
                    <a:lstStyle/>
                    <a:p>
                      <a:r>
                        <a:rPr lang="en-GB" sz="1200" dirty="0"/>
                        <a:t>Azure Automation / Azure Functions</a:t>
                      </a:r>
                    </a:p>
                  </a:txBody>
                  <a:tcPr/>
                </a:tc>
                <a:extLst>
                  <a:ext uri="{0D108BD9-81ED-4DB2-BD59-A6C34878D82A}">
                    <a16:rowId xmlns:a16="http://schemas.microsoft.com/office/drawing/2014/main" val="760957168"/>
                  </a:ext>
                </a:extLst>
              </a:tr>
              <a:tr h="414453">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200" dirty="0"/>
                        <a:t>Windows authentication</a:t>
                      </a:r>
                    </a:p>
                  </a:txBody>
                  <a:tcPr/>
                </a:tc>
                <a:tc>
                  <a:txBody>
                    <a:bodyPr/>
                    <a:lstStyle/>
                    <a:p>
                      <a:r>
                        <a:rPr lang="en-GB" sz="1200" dirty="0">
                          <a:solidFill>
                            <a:srgbClr val="107C10"/>
                          </a:solidFill>
                        </a:rPr>
                        <a:t>SQL Database </a:t>
                      </a:r>
                      <a:r>
                        <a:rPr lang="en-GB" sz="1200" dirty="0">
                          <a:solidFill>
                            <a:srgbClr val="107C10"/>
                          </a:solidFill>
                        </a:rPr>
                        <a:t>Azure Active Directory Authentication</a:t>
                      </a:r>
                    </a:p>
                  </a:txBody>
                  <a:tcPr/>
                </a:tc>
                <a:extLst>
                  <a:ext uri="{0D108BD9-81ED-4DB2-BD59-A6C34878D82A}">
                    <a16:rowId xmlns:a16="http://schemas.microsoft.com/office/drawing/2014/main" val="1433407595"/>
                  </a:ext>
                </a:extLst>
              </a:tr>
              <a:tr h="414453">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200" dirty="0"/>
                        <a:t>Non</a:t>
                      </a:r>
                      <a:r>
                        <a:rPr lang="en-GB" sz="1200" baseline="0" dirty="0"/>
                        <a:t> Database Engine Features (SSAS, SSRS, SSIS)</a:t>
                      </a:r>
                      <a:endParaRPr lang="en-GB" sz="1200" dirty="0"/>
                    </a:p>
                  </a:txBody>
                  <a:tcPr/>
                </a:tc>
                <a:tc>
                  <a:txBody>
                    <a:bodyPr/>
                    <a:lstStyle/>
                    <a:p>
                      <a:r>
                        <a:rPr lang="en-GB" sz="1200" dirty="0">
                          <a:solidFill>
                            <a:srgbClr val="107C10"/>
                          </a:solidFill>
                        </a:rPr>
                        <a:t>Azure Analysis</a:t>
                      </a:r>
                      <a:r>
                        <a:rPr lang="en-GB" sz="1200" baseline="0" dirty="0">
                          <a:solidFill>
                            <a:srgbClr val="107C10"/>
                          </a:solidFill>
                        </a:rPr>
                        <a:t> Services, Power BI Embedded, Azure Data Factory</a:t>
                      </a:r>
                      <a:endParaRPr lang="en-GB" sz="1200" dirty="0">
                        <a:solidFill>
                          <a:srgbClr val="107C10"/>
                        </a:solidFill>
                      </a:endParaRPr>
                    </a:p>
                  </a:txBody>
                  <a:tcPr/>
                </a:tc>
                <a:extLst>
                  <a:ext uri="{0D108BD9-81ED-4DB2-BD59-A6C34878D82A}">
                    <a16:rowId xmlns:a16="http://schemas.microsoft.com/office/drawing/2014/main" val="3844989611"/>
                  </a:ext>
                </a:extLst>
              </a:tr>
            </a:tbl>
          </a:graphicData>
        </a:graphic>
      </p:graphicFrame>
    </p:spTree>
    <p:extLst>
      <p:ext uri="{BB962C8B-B14F-4D97-AF65-F5344CB8AC3E}">
        <p14:creationId xmlns:p14="http://schemas.microsoft.com/office/powerpoint/2010/main" val="3472595191"/>
      </p:ext>
    </p:extLst>
  </p:cSld>
  <p:clrMapOvr>
    <a:overrideClrMapping bg1="lt1" tx1="dk1" bg2="lt2" tx2="dk2" accent1="accent1" accent2="accent2" accent3="accent3" accent4="accent4" accent5="accent5" accent6="accent6" hlink="hlink" folHlink="folHlink"/>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a:t>Authentication in Azure SQL Database</a:t>
            </a:r>
          </a:p>
        </p:txBody>
      </p:sp>
      <p:sp>
        <p:nvSpPr>
          <p:cNvPr id="3" name="Text Placeholder 2"/>
          <p:cNvSpPr>
            <a:spLocks noGrp="1"/>
          </p:cNvSpPr>
          <p:nvPr>
            <p:ph type="body" sz="quarter" idx="10"/>
          </p:nvPr>
        </p:nvSpPr>
        <p:spPr>
          <a:xfrm>
            <a:off x="277003" y="1212849"/>
            <a:ext cx="11887200" cy="6463308"/>
          </a:xfrm>
        </p:spPr>
        <p:txBody>
          <a:bodyPr/>
          <a:lstStyle/>
          <a:p>
            <a:r>
              <a:rPr lang="en-GB" sz="2400" dirty="0"/>
              <a:t>NO Windows authentication</a:t>
            </a:r>
          </a:p>
          <a:p>
            <a:r>
              <a:rPr lang="en-GB" sz="2400" dirty="0"/>
              <a:t>Authenticate with either Azure AD Authentication or SQL Authentication</a:t>
            </a:r>
          </a:p>
          <a:p>
            <a:endParaRPr lang="en-GB" sz="2400" dirty="0"/>
          </a:p>
          <a:p>
            <a:r>
              <a:rPr lang="en-GB" sz="2400" dirty="0"/>
              <a:t>Consider impact to replication of databases by using partially contained databases for user identities. </a:t>
            </a:r>
          </a:p>
          <a:p>
            <a:endParaRPr lang="en-GB" sz="2400" dirty="0"/>
          </a:p>
          <a:p>
            <a:r>
              <a:rPr lang="en-GB" sz="2400" dirty="0"/>
              <a:t>i.e. Put contained users into the database and / or map these to Azure AD identities.</a:t>
            </a:r>
          </a:p>
          <a:p>
            <a:endParaRPr lang="en-GB" sz="2400" dirty="0"/>
          </a:p>
          <a:p>
            <a:r>
              <a:rPr lang="en-GB" sz="2400" dirty="0">
                <a:hlinkClick r:id="rId3"/>
              </a:rPr>
              <a:t>https://msdn.microsoft.com/en-us/library/ff929188.aspx</a:t>
            </a:r>
            <a:endParaRPr lang="en-GB" sz="2400" dirty="0"/>
          </a:p>
          <a:p>
            <a:endParaRPr lang="en-GB" sz="2400" dirty="0"/>
          </a:p>
          <a:p>
            <a:r>
              <a:rPr lang="en-GB" sz="2400" dirty="0">
                <a:hlinkClick r:id="rId4"/>
              </a:rPr>
              <a:t>https://docs.microsoft.com/en-us/azure/sql-database/sql-database-control-access-sql-authentication-get-started</a:t>
            </a:r>
            <a:endParaRPr lang="en-GB" sz="2400" dirty="0"/>
          </a:p>
          <a:p>
            <a:endParaRPr lang="en-GB" sz="2400" dirty="0"/>
          </a:p>
          <a:p>
            <a:r>
              <a:rPr lang="en-GB" sz="2400" dirty="0">
                <a:hlinkClick r:id="rId5"/>
              </a:rPr>
              <a:t>https://docs.microsoft.com/en-gb/azure/sql-database/sql-database-aad-authentication</a:t>
            </a:r>
            <a:endParaRPr lang="en-GB" sz="2400" dirty="0"/>
          </a:p>
          <a:p>
            <a:endParaRPr lang="en-GB" sz="2400" dirty="0"/>
          </a:p>
          <a:p>
            <a:endParaRPr lang="en-GB" sz="2400" b="1" dirty="0"/>
          </a:p>
        </p:txBody>
      </p:sp>
    </p:spTree>
    <p:extLst>
      <p:ext uri="{BB962C8B-B14F-4D97-AF65-F5344CB8AC3E}">
        <p14:creationId xmlns:p14="http://schemas.microsoft.com/office/powerpoint/2010/main" val="243824951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TEMPLATE">
  <a:themeElements>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SQL Database" id="{F20B3FB6-1F70-4A3B-A413-BA308CEEC360}" vid="{D17E4000-C87D-499E-8FD6-B252EC3771D2}"/>
    </a:ext>
  </a:extLst>
</a:theme>
</file>

<file path=ppt/theme/theme2.xml><?xml version="1.0" encoding="utf-8"?>
<a:theme xmlns:a="http://schemas.openxmlformats.org/drawingml/2006/main" name="COLOR TEMPLATE">
  <a:themeElements>
    <a:clrScheme name="BT - Blue">
      <a:dk1>
        <a:srgbClr val="505050"/>
      </a:dk1>
      <a:lt1>
        <a:srgbClr val="FFFFFF"/>
      </a:lt1>
      <a:dk2>
        <a:srgbClr val="0078D7"/>
      </a:dk2>
      <a:lt2>
        <a:srgbClr val="CDF4FF"/>
      </a:lt2>
      <a:accent1>
        <a:srgbClr val="002050"/>
      </a:accent1>
      <a:accent2>
        <a:srgbClr val="D83B01"/>
      </a:accent2>
      <a:accent3>
        <a:srgbClr val="5C2D91"/>
      </a:accent3>
      <a:accent4>
        <a:srgbClr val="004B50"/>
      </a:accent4>
      <a:accent5>
        <a:srgbClr val="B4009E"/>
      </a:accent5>
      <a:accent6>
        <a:srgbClr val="32145A"/>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SQL Database" id="{F20B3FB6-1F70-4A3B-A413-BA308CEEC360}" vid="{3FB0051E-DD8A-4175-9808-7298E8FC054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T - Blue">
    <a:dk1>
      <a:srgbClr val="505050"/>
    </a:dk1>
    <a:lt1>
      <a:srgbClr val="FFFFFF"/>
    </a:lt1>
    <a:dk2>
      <a:srgbClr val="0078D7"/>
    </a:dk2>
    <a:lt2>
      <a:srgbClr val="CDF4FF"/>
    </a:lt2>
    <a:accent1>
      <a:srgbClr val="002050"/>
    </a:accent1>
    <a:accent2>
      <a:srgbClr val="D83B01"/>
    </a:accent2>
    <a:accent3>
      <a:srgbClr val="5C2D91"/>
    </a:accent3>
    <a:accent4>
      <a:srgbClr val="004B50"/>
    </a:accent4>
    <a:accent5>
      <a:srgbClr val="B4009E"/>
    </a:accent5>
    <a:accent6>
      <a:srgbClr val="32145A"/>
    </a:accent6>
    <a:hlink>
      <a:srgbClr val="CDF4FF"/>
    </a:hlink>
    <a:folHlink>
      <a:srgbClr val="CDF4FF"/>
    </a:folHlink>
  </a:clrScheme>
</a:themeOverride>
</file>

<file path=ppt/theme/themeOverride2.xml><?xml version="1.0" encoding="utf-8"?>
<a:themeOverride xmlns:a="http://schemas.openxmlformats.org/drawingml/2006/main">
  <a:clrScheme name="BT - Blue">
    <a:dk1>
      <a:srgbClr val="505050"/>
    </a:dk1>
    <a:lt1>
      <a:srgbClr val="FFFFFF"/>
    </a:lt1>
    <a:dk2>
      <a:srgbClr val="0078D7"/>
    </a:dk2>
    <a:lt2>
      <a:srgbClr val="CDF4FF"/>
    </a:lt2>
    <a:accent1>
      <a:srgbClr val="002050"/>
    </a:accent1>
    <a:accent2>
      <a:srgbClr val="D83B01"/>
    </a:accent2>
    <a:accent3>
      <a:srgbClr val="5C2D91"/>
    </a:accent3>
    <a:accent4>
      <a:srgbClr val="004B50"/>
    </a:accent4>
    <a:accent5>
      <a:srgbClr val="B4009E"/>
    </a:accent5>
    <a:accent6>
      <a:srgbClr val="32145A"/>
    </a:accent6>
    <a:hlink>
      <a:srgbClr val="CDF4FF"/>
    </a:hlink>
    <a:folHlink>
      <a:srgbClr val="CDF4FF"/>
    </a:folHlink>
  </a:clrScheme>
</a:themeOverride>
</file>

<file path=ppt/theme/themeOverride3.xml><?xml version="1.0" encoding="utf-8"?>
<a:themeOverride xmlns:a="http://schemas.openxmlformats.org/drawingml/2006/main">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themeOverride>
</file>

<file path=ppt/theme/themeOverride4.xml><?xml version="1.0" encoding="utf-8"?>
<a:themeOverride xmlns:a="http://schemas.openxmlformats.org/drawingml/2006/main">
  <a:clrScheme name="BT - Blue">
    <a:dk1>
      <a:srgbClr val="505050"/>
    </a:dk1>
    <a:lt1>
      <a:srgbClr val="FFFFFF"/>
    </a:lt1>
    <a:dk2>
      <a:srgbClr val="0078D7"/>
    </a:dk2>
    <a:lt2>
      <a:srgbClr val="CDF4FF"/>
    </a:lt2>
    <a:accent1>
      <a:srgbClr val="002050"/>
    </a:accent1>
    <a:accent2>
      <a:srgbClr val="D83B01"/>
    </a:accent2>
    <a:accent3>
      <a:srgbClr val="5C2D91"/>
    </a:accent3>
    <a:accent4>
      <a:srgbClr val="004B50"/>
    </a:accent4>
    <a:accent5>
      <a:srgbClr val="B4009E"/>
    </a:accent5>
    <a:accent6>
      <a:srgbClr val="32145A"/>
    </a:accent6>
    <a:hlink>
      <a:srgbClr val="CDF4FF"/>
    </a:hlink>
    <a:folHlink>
      <a:srgbClr val="CDF4FF"/>
    </a:folHlink>
  </a:clrScheme>
</a:themeOverride>
</file>

<file path=ppt/theme/themeOverride5.xml><?xml version="1.0" encoding="utf-8"?>
<a:themeOverride xmlns:a="http://schemas.openxmlformats.org/drawingml/2006/main">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themeOverride>
</file>

<file path=ppt/theme/themeOverride6.xml><?xml version="1.0" encoding="utf-8"?>
<a:themeOverride xmlns:a="http://schemas.openxmlformats.org/drawingml/2006/main">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themeOverride>
</file>

<file path=ppt/theme/themeOverride7.xml><?xml version="1.0" encoding="utf-8"?>
<a:themeOverride xmlns:a="http://schemas.openxmlformats.org/drawingml/2006/main">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themeOverride>
</file>

<file path=ppt/theme/themeOverride8.xml><?xml version="1.0" encoding="utf-8"?>
<a:themeOverride xmlns:a="http://schemas.openxmlformats.org/drawingml/2006/main">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7F4CF9-F78A-44CC-A3DD-BB8B8C1212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15038</TotalTime>
  <Words>1835</Words>
  <Application>Microsoft Office PowerPoint</Application>
  <PresentationFormat>Custom</PresentationFormat>
  <Paragraphs>242</Paragraphs>
  <Slides>14</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Consolas</vt:lpstr>
      <vt:lpstr>Segoe UI</vt:lpstr>
      <vt:lpstr>Segoe UI Light</vt:lpstr>
      <vt:lpstr>Wingdings</vt:lpstr>
      <vt:lpstr>WHITE TEMPLATE</vt:lpstr>
      <vt:lpstr>COLOR TEMPLATE</vt:lpstr>
      <vt:lpstr>Quickstart: Migrate your database to Azure SQL Database</vt:lpstr>
      <vt:lpstr>In the  beginning … </vt:lpstr>
      <vt:lpstr>Where do I start ?</vt:lpstr>
      <vt:lpstr>BUT: You might not need any of this … </vt:lpstr>
      <vt:lpstr>Demo:   Simple  Deploy</vt:lpstr>
      <vt:lpstr>What won’t work out of the box? </vt:lpstr>
      <vt:lpstr>What won’t work out of the box? </vt:lpstr>
      <vt:lpstr>In summary – these constructs are not supported</vt:lpstr>
      <vt:lpstr>Authentication in Azure SQL Database</vt:lpstr>
      <vt:lpstr>Demo:   Data  Migration Assistant</vt:lpstr>
      <vt:lpstr>Other  Method</vt:lpstr>
      <vt:lpstr>Demo:   Quick replacement for Db Mail and any agent task.  {with Azure Functions and SendGrid}</vt:lpstr>
      <vt:lpstr>Code for our DB Mail function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&lt;speaker name here&gt;</dc:creator>
  <cp:keywords/>
  <dc:description>Template: Maryfj_x000d_
Formatting:_x000d_
Audience Type:</dc:description>
  <cp:lastModifiedBy>William Eastbury</cp:lastModifiedBy>
  <cp:revision>327</cp:revision>
  <dcterms:created xsi:type="dcterms:W3CDTF">2014-06-10T19:28:25Z</dcterms:created>
  <dcterms:modified xsi:type="dcterms:W3CDTF">2017-02-14T23:58:46Z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