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D231DE-C423-427E-9BAE-A905A2F1D92E}">
  <a:tblStyle styleId="{54D231DE-C423-427E-9BAE-A905A2F1D9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cca995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cca995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3fe09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3fe09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3fe095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3fe095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cca995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cca995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fcca995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fcca995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3fe095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3fe095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cca995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cca995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3fe095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3fe095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fcca995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fcca995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eeexplore.ieee.org/document/10010736" TargetMode="External"/><Relationship Id="rId4" Type="http://schemas.openxmlformats.org/officeDocument/2006/relationships/hyperlink" Target="https://ieeexplore.ieee.org/document/9259883" TargetMode="External"/><Relationship Id="rId5" Type="http://schemas.openxmlformats.org/officeDocument/2006/relationships/hyperlink" Target="https://ieeexplore.ieee.org/document/9615269" TargetMode="External"/><Relationship Id="rId6" Type="http://schemas.openxmlformats.org/officeDocument/2006/relationships/hyperlink" Target="https://ieeexplore.ieee.org/document/999824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67600"/>
            <a:ext cx="8222100" cy="9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64D79"/>
                </a:solidFill>
              </a:rPr>
              <a:t>Breast Cancer </a:t>
            </a:r>
            <a:r>
              <a:rPr b="1" lang="en" sz="4800">
                <a:solidFill>
                  <a:srgbClr val="A64D79"/>
                </a:solidFill>
              </a:rPr>
              <a:t>prediction</a:t>
            </a:r>
            <a:endParaRPr b="1" sz="48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22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394475" y="1281525"/>
            <a:ext cx="8369100" cy="3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[1]. R. K. Barwal and N. Raheja, "A Classification System for Breast Cancer Prediction using SVOF-KNN method," 2022 International Conference on Augmented Intelligence and Sustainable Systems (ICAISS), Trichy, India, 2022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[2]. S. Kaya and M. Yağanoğlu, "An Example of Performance Comparison of Supervised Machine Learning Algorithms Before and After PCA and LDA Application: Breast Cancer Detection," 2020 Innovations in Intelligent Systems and Applications Conference (ASYU), Istanbul, Turkey, 2020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[3]. J. Aditya, "Optimized Ensemble Prediction Model for Breast Cancer," 2021 International Conference on Intelligent Technology, System and Service for Internet of Everything (ITSS-IoE), Sana'a, Yemen, 2021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[4]. A. Rovshenov and S. Peker, "Performance Comparison of Different Machine Learning Techniques for Early Prediction of Breast Cancer using Wisconsin Breast Cancer Dataset," 2022 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307450" y="1183575"/>
            <a:ext cx="660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Gnana Prasuna Gorantla- (700745497)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Deepthi- (700657975)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Divakar- (700741929)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Nikhil- (700742318)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Contributions</a:t>
            </a:r>
            <a:endParaRPr b="1"/>
          </a:p>
        </p:txBody>
      </p:sp>
      <p:sp>
        <p:nvSpPr>
          <p:cNvPr id="96" name="Google Shape;96;p15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40000" y="1183450"/>
            <a:ext cx="858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952500" y="124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{54D231DE-C423-427E-9BAE-A905A2F1D92E}</a:tableStyleId>
              </a:tblPr>
              <a:tblGrid>
                <a:gridCol w="3619500"/>
                <a:gridCol w="3619500"/>
              </a:tblGrid>
              <a:tr h="68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</a:t>
                      </a: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Contributions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Activities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Gnana Prasuna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and preparation, 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Exploratory data analysis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Deepthi Vemula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LDA &amp; QDA Models, documenting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Divakar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Model &amp; Coding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Nikhil</a:t>
                      </a:r>
                      <a:endParaRPr sz="2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and compare the results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40000" y="1183450"/>
            <a:ext cx="8586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Cancer is a serious health problem that is spreading around the world and is one of the main causes of death.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According to recent statistics, breast cancer is the second most common disease that causes death in women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Early identification of breast cancer through screening methods can improve survival rates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multiple screening methods: Mammogram, MRI and FNA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7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61800" y="1205225"/>
            <a:ext cx="851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prediction is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Collection of the data from FNA process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Utilize multiple reduction techniques to lower the dimensions of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Apply machine learning techniques to classify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benign &amp; malignant tumor in the breast and compare the results with the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traditional procedures.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p18"/>
          <p:cNvSpPr txBox="1"/>
          <p:nvPr/>
        </p:nvSpPr>
        <p:spPr>
          <a:xfrm>
            <a:off x="405375" y="1248825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61800" y="1205225"/>
            <a:ext cx="851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KNN(K- Nearest Neighbour)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Naive Bayes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SVM (Support Vector Machine)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AdaBoost and Gradient Boosting algorithms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19"/>
          <p:cNvSpPr txBox="1"/>
          <p:nvPr/>
        </p:nvSpPr>
        <p:spPr>
          <a:xfrm>
            <a:off x="405375" y="1248825"/>
            <a:ext cx="834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 are different classification models that classify or predict breast cancer using clinical data, but selecting the best model that suits the problem is a challenge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Usually, diagnostics data come in high dimensions, which is a challenging task to proces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solutions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0"/>
          <p:cNvSpPr txBox="1"/>
          <p:nvPr/>
        </p:nvSpPr>
        <p:spPr>
          <a:xfrm>
            <a:off x="405375" y="1248825"/>
            <a:ext cx="834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collected from UCI machine learning repository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is passed through the dimensionality reduction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 to reduce the data to lower dimensions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achine learning techniques are applied on the reduced data to classify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LDA in conjunction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QDA in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conjunction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with SVM classifier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baseline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 of SVM is implemented on the original dataset to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performance with LDA and QDA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4259" y="1098921"/>
            <a:ext cx="3141743" cy="1228711"/>
            <a:chOff x="311700" y="1260200"/>
            <a:chExt cx="3882050" cy="1695475"/>
          </a:xfrm>
        </p:grpSpPr>
        <p:sp>
          <p:nvSpPr>
            <p:cNvPr id="138" name="Google Shape;138;p21"/>
            <p:cNvSpPr/>
            <p:nvPr/>
          </p:nvSpPr>
          <p:spPr>
            <a:xfrm>
              <a:off x="311750" y="1260200"/>
              <a:ext cx="38820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SVM baseline model</a:t>
              </a:r>
              <a:endParaRPr b="1"/>
            </a:p>
          </p:txBody>
        </p:sp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547900"/>
              <a:ext cx="3881853" cy="1407775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0" name="Google Shape;140;p21"/>
            <p:cNvSpPr/>
            <p:nvPr/>
          </p:nvSpPr>
          <p:spPr>
            <a:xfrm>
              <a:off x="571736" y="2316263"/>
              <a:ext cx="2837400" cy="1992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1793252" y="2408743"/>
            <a:ext cx="3068795" cy="1228707"/>
            <a:chOff x="4997200" y="1174625"/>
            <a:chExt cx="3735600" cy="1695470"/>
          </a:xfrm>
        </p:grpSpPr>
        <p:pic>
          <p:nvPicPr>
            <p:cNvPr id="142" name="Google Shape;1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7250" y="1462325"/>
              <a:ext cx="3735501" cy="140777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3" name="Google Shape;143;p21"/>
            <p:cNvSpPr/>
            <p:nvPr/>
          </p:nvSpPr>
          <p:spPr>
            <a:xfrm>
              <a:off x="4997200" y="1174625"/>
              <a:ext cx="3735600" cy="28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LDA with SVM model</a:t>
              </a:r>
              <a:endParaRPr b="1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45585" y="2205647"/>
              <a:ext cx="2784600" cy="2205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4629772" y="3692657"/>
            <a:ext cx="2947582" cy="1228739"/>
            <a:chOff x="2662800" y="3203093"/>
            <a:chExt cx="3068800" cy="1333557"/>
          </a:xfrm>
        </p:grpSpPr>
        <p:pic>
          <p:nvPicPr>
            <p:cNvPr id="146" name="Google Shape;14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62800" y="3411602"/>
              <a:ext cx="3068800" cy="1125048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21"/>
            <p:cNvSpPr/>
            <p:nvPr/>
          </p:nvSpPr>
          <p:spPr>
            <a:xfrm>
              <a:off x="2662852" y="3203093"/>
              <a:ext cx="3068700" cy="2085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</a:t>
              </a:r>
              <a:r>
                <a:rPr b="1" lang="en"/>
                <a:t>DA with SVM model</a:t>
              </a:r>
              <a:endParaRPr b="1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942075" y="4004800"/>
              <a:ext cx="2287500" cy="1599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3442275" y="1275900"/>
            <a:ext cx="539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baseline model achieved 90% accuracy on the test data, with the highest F1 score of benign data(0)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156775" y="2205625"/>
            <a:ext cx="373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LDA and QDA models performed well than the baseline model and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achieved 95% and 96% accuracy on the test data. The F1 score has also increased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