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5" r:id="rId1"/>
  </p:sldMasterIdLst>
  <p:notesMasterIdLst>
    <p:notesMasterId r:id="rId20"/>
  </p:notesMasterIdLst>
  <p:sldIdLst>
    <p:sldId id="256" r:id="rId2"/>
    <p:sldId id="257" r:id="rId3"/>
    <p:sldId id="268" r:id="rId4"/>
    <p:sldId id="259" r:id="rId5"/>
    <p:sldId id="263" r:id="rId6"/>
    <p:sldId id="271" r:id="rId7"/>
    <p:sldId id="262" r:id="rId8"/>
    <p:sldId id="261" r:id="rId9"/>
    <p:sldId id="270" r:id="rId10"/>
    <p:sldId id="274" r:id="rId11"/>
    <p:sldId id="275" r:id="rId12"/>
    <p:sldId id="272" r:id="rId13"/>
    <p:sldId id="266" r:id="rId14"/>
    <p:sldId id="265" r:id="rId15"/>
    <p:sldId id="267" r:id="rId16"/>
    <p:sldId id="277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92722"/>
  </p:normalViewPr>
  <p:slideViewPr>
    <p:cSldViewPr snapToGrid="0">
      <p:cViewPr varScale="1">
        <p:scale>
          <a:sx n="101" d="100"/>
          <a:sy n="101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751F7-6CFF-4EB3-9A92-715CB1B129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18AC53-C39B-4ACD-A012-BD357773AB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Index for measuring changes in </a:t>
          </a:r>
          <a:r>
            <a:rPr lang="en-GB" dirty="0"/>
            <a:t>single-family </a:t>
          </a:r>
          <a:r>
            <a:rPr lang="en-US" dirty="0"/>
            <a:t>home prices.</a:t>
          </a:r>
        </a:p>
      </dgm:t>
    </dgm:pt>
    <dgm:pt modelId="{E38B1FED-3727-401F-8C12-F1EA270D2C8D}" type="parTrans" cxnId="{1B6B8C2A-29E8-4F31-BF8A-324503AF3C0B}">
      <dgm:prSet/>
      <dgm:spPr/>
      <dgm:t>
        <a:bodyPr/>
        <a:lstStyle/>
        <a:p>
          <a:endParaRPr lang="en-US"/>
        </a:p>
      </dgm:t>
    </dgm:pt>
    <dgm:pt modelId="{907A241B-1EA7-4785-A874-7DCABD718FA8}" type="sibTrans" cxnId="{1B6B8C2A-29E8-4F31-BF8A-324503AF3C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177D85-0EA4-4FFE-9B8C-0909612A47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HPI is not adjusted for inflation.</a:t>
          </a:r>
          <a:endParaRPr lang="en-US"/>
        </a:p>
      </dgm:t>
    </dgm:pt>
    <dgm:pt modelId="{C867D3BE-F596-4434-BC06-BC982290A0D9}" type="parTrans" cxnId="{5AC858AF-4F39-441A-9ECC-E6A570D7F0FE}">
      <dgm:prSet/>
      <dgm:spPr/>
      <dgm:t>
        <a:bodyPr/>
        <a:lstStyle/>
        <a:p>
          <a:endParaRPr lang="en-US"/>
        </a:p>
      </dgm:t>
    </dgm:pt>
    <dgm:pt modelId="{561F9614-99A5-4F82-B477-403CDCE7D607}" type="sibTrans" cxnId="{5AC858AF-4F39-441A-9ECC-E6A570D7F0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BEBB82-31D9-4169-94F6-0A48A422731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HPI data normalized to 100 for year 1995.</a:t>
          </a:r>
          <a:endParaRPr lang="en-US"/>
        </a:p>
      </dgm:t>
    </dgm:pt>
    <dgm:pt modelId="{4FE693CD-B91E-4709-8810-D83E3988D526}" type="parTrans" cxnId="{887FB9AE-6403-4EAF-8EE0-9AB5DA822064}">
      <dgm:prSet/>
      <dgm:spPr/>
      <dgm:t>
        <a:bodyPr/>
        <a:lstStyle/>
        <a:p>
          <a:endParaRPr lang="en-US"/>
        </a:p>
      </dgm:t>
    </dgm:pt>
    <dgm:pt modelId="{B7B287D2-FAE7-4C0E-B02E-0301AE5E9620}" type="sibTrans" cxnId="{887FB9AE-6403-4EAF-8EE0-9AB5DA822064}">
      <dgm:prSet/>
      <dgm:spPr/>
      <dgm:t>
        <a:bodyPr/>
        <a:lstStyle/>
        <a:p>
          <a:endParaRPr lang="en-US"/>
        </a:p>
      </dgm:t>
    </dgm:pt>
    <dgm:pt modelId="{47ABE182-5870-46DD-B1A8-801785BF9FFE}" type="pres">
      <dgm:prSet presAssocID="{70E751F7-6CFF-4EB3-9A92-715CB1B129BB}" presName="root" presStyleCnt="0">
        <dgm:presLayoutVars>
          <dgm:dir/>
          <dgm:resizeHandles val="exact"/>
        </dgm:presLayoutVars>
      </dgm:prSet>
      <dgm:spPr/>
    </dgm:pt>
    <dgm:pt modelId="{3561ED08-BB9C-4E2E-ADA7-7374E1DE7B73}" type="pres">
      <dgm:prSet presAssocID="{3C18AC53-C39B-4ACD-A012-BD357773ABE7}" presName="compNode" presStyleCnt="0"/>
      <dgm:spPr/>
    </dgm:pt>
    <dgm:pt modelId="{3AE41A6D-39E8-49B6-A11D-BE955962959B}" type="pres">
      <dgm:prSet presAssocID="{3C18AC53-C39B-4ACD-A012-BD357773ABE7}" presName="bgRect" presStyleLbl="bgShp" presStyleIdx="0" presStyleCnt="3"/>
      <dgm:spPr/>
    </dgm:pt>
    <dgm:pt modelId="{B7CC82C7-E0E8-425A-923D-29A5D9BD0C10}" type="pres">
      <dgm:prSet presAssocID="{3C18AC53-C39B-4ACD-A012-BD357773AB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257FE33-86B4-4D30-98DC-B1E1AFFB7447}" type="pres">
      <dgm:prSet presAssocID="{3C18AC53-C39B-4ACD-A012-BD357773ABE7}" presName="spaceRect" presStyleCnt="0"/>
      <dgm:spPr/>
    </dgm:pt>
    <dgm:pt modelId="{75100263-FBAF-499B-A0B9-54411FFD9A49}" type="pres">
      <dgm:prSet presAssocID="{3C18AC53-C39B-4ACD-A012-BD357773ABE7}" presName="parTx" presStyleLbl="revTx" presStyleIdx="0" presStyleCnt="3">
        <dgm:presLayoutVars>
          <dgm:chMax val="0"/>
          <dgm:chPref val="0"/>
        </dgm:presLayoutVars>
      </dgm:prSet>
      <dgm:spPr/>
    </dgm:pt>
    <dgm:pt modelId="{A0DAD5C1-39D4-43AA-B486-4D5ACE1B851C}" type="pres">
      <dgm:prSet presAssocID="{907A241B-1EA7-4785-A874-7DCABD718FA8}" presName="sibTrans" presStyleCnt="0"/>
      <dgm:spPr/>
    </dgm:pt>
    <dgm:pt modelId="{0942550E-5BEA-459E-8491-67064A6B1890}" type="pres">
      <dgm:prSet presAssocID="{32177D85-0EA4-4FFE-9B8C-0909612A470B}" presName="compNode" presStyleCnt="0"/>
      <dgm:spPr/>
    </dgm:pt>
    <dgm:pt modelId="{C0B5905E-6181-4F49-8E16-2B319EA75740}" type="pres">
      <dgm:prSet presAssocID="{32177D85-0EA4-4FFE-9B8C-0909612A470B}" presName="bgRect" presStyleLbl="bgShp" presStyleIdx="1" presStyleCnt="3"/>
      <dgm:spPr/>
    </dgm:pt>
    <dgm:pt modelId="{A9DDA273-3741-439C-9264-04A914A3DE18}" type="pres">
      <dgm:prSet presAssocID="{32177D85-0EA4-4FFE-9B8C-0909612A47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451A323-F272-4F51-8E0F-CB417A6498C7}" type="pres">
      <dgm:prSet presAssocID="{32177D85-0EA4-4FFE-9B8C-0909612A470B}" presName="spaceRect" presStyleCnt="0"/>
      <dgm:spPr/>
    </dgm:pt>
    <dgm:pt modelId="{0409E845-10CF-4386-AB79-2CEF64FD2A02}" type="pres">
      <dgm:prSet presAssocID="{32177D85-0EA4-4FFE-9B8C-0909612A470B}" presName="parTx" presStyleLbl="revTx" presStyleIdx="1" presStyleCnt="3">
        <dgm:presLayoutVars>
          <dgm:chMax val="0"/>
          <dgm:chPref val="0"/>
        </dgm:presLayoutVars>
      </dgm:prSet>
      <dgm:spPr/>
    </dgm:pt>
    <dgm:pt modelId="{8D512FBB-F11A-4F45-AEE7-06D02E996636}" type="pres">
      <dgm:prSet presAssocID="{561F9614-99A5-4F82-B477-403CDCE7D607}" presName="sibTrans" presStyleCnt="0"/>
      <dgm:spPr/>
    </dgm:pt>
    <dgm:pt modelId="{83E9C589-6A8C-4796-BBF5-7F2D1656EF53}" type="pres">
      <dgm:prSet presAssocID="{33BEBB82-31D9-4169-94F6-0A48A4227318}" presName="compNode" presStyleCnt="0"/>
      <dgm:spPr/>
    </dgm:pt>
    <dgm:pt modelId="{66A75181-D075-482F-8BE1-9D1F0019AAEE}" type="pres">
      <dgm:prSet presAssocID="{33BEBB82-31D9-4169-94F6-0A48A4227318}" presName="bgRect" presStyleLbl="bgShp" presStyleIdx="2" presStyleCnt="3"/>
      <dgm:spPr/>
    </dgm:pt>
    <dgm:pt modelId="{C6044D44-6493-449B-8F28-C082C974876A}" type="pres">
      <dgm:prSet presAssocID="{33BEBB82-31D9-4169-94F6-0A48A42273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08E57C-EDFB-4819-AF78-06BE38661A38}" type="pres">
      <dgm:prSet presAssocID="{33BEBB82-31D9-4169-94F6-0A48A4227318}" presName="spaceRect" presStyleCnt="0"/>
      <dgm:spPr/>
    </dgm:pt>
    <dgm:pt modelId="{BDF0250B-7E92-4762-8A7D-561A64458774}" type="pres">
      <dgm:prSet presAssocID="{33BEBB82-31D9-4169-94F6-0A48A42273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D8C4912-4876-D742-838A-368413B3FC22}" type="presOf" srcId="{33BEBB82-31D9-4169-94F6-0A48A4227318}" destId="{BDF0250B-7E92-4762-8A7D-561A64458774}" srcOrd="0" destOrd="0" presId="urn:microsoft.com/office/officeart/2018/2/layout/IconVerticalSolidList"/>
    <dgm:cxn modelId="{1B6B8C2A-29E8-4F31-BF8A-324503AF3C0B}" srcId="{70E751F7-6CFF-4EB3-9A92-715CB1B129BB}" destId="{3C18AC53-C39B-4ACD-A012-BD357773ABE7}" srcOrd="0" destOrd="0" parTransId="{E38B1FED-3727-401F-8C12-F1EA270D2C8D}" sibTransId="{907A241B-1EA7-4785-A874-7DCABD718FA8}"/>
    <dgm:cxn modelId="{9113005F-F737-9A4B-BE31-4851C462ED9D}" type="presOf" srcId="{70E751F7-6CFF-4EB3-9A92-715CB1B129BB}" destId="{47ABE182-5870-46DD-B1A8-801785BF9FFE}" srcOrd="0" destOrd="0" presId="urn:microsoft.com/office/officeart/2018/2/layout/IconVerticalSolidList"/>
    <dgm:cxn modelId="{37029768-A6E6-BB47-8DEB-9A053597CC38}" type="presOf" srcId="{3C18AC53-C39B-4ACD-A012-BD357773ABE7}" destId="{75100263-FBAF-499B-A0B9-54411FFD9A49}" srcOrd="0" destOrd="0" presId="urn:microsoft.com/office/officeart/2018/2/layout/IconVerticalSolidList"/>
    <dgm:cxn modelId="{887FB9AE-6403-4EAF-8EE0-9AB5DA822064}" srcId="{70E751F7-6CFF-4EB3-9A92-715CB1B129BB}" destId="{33BEBB82-31D9-4169-94F6-0A48A4227318}" srcOrd="2" destOrd="0" parTransId="{4FE693CD-B91E-4709-8810-D83E3988D526}" sibTransId="{B7B287D2-FAE7-4C0E-B02E-0301AE5E9620}"/>
    <dgm:cxn modelId="{5AC858AF-4F39-441A-9ECC-E6A570D7F0FE}" srcId="{70E751F7-6CFF-4EB3-9A92-715CB1B129BB}" destId="{32177D85-0EA4-4FFE-9B8C-0909612A470B}" srcOrd="1" destOrd="0" parTransId="{C867D3BE-F596-4434-BC06-BC982290A0D9}" sibTransId="{561F9614-99A5-4F82-B477-403CDCE7D607}"/>
    <dgm:cxn modelId="{BD0873B6-D9FA-344E-A826-95160BCE6791}" type="presOf" srcId="{32177D85-0EA4-4FFE-9B8C-0909612A470B}" destId="{0409E845-10CF-4386-AB79-2CEF64FD2A02}" srcOrd="0" destOrd="0" presId="urn:microsoft.com/office/officeart/2018/2/layout/IconVerticalSolidList"/>
    <dgm:cxn modelId="{986E5C06-32FD-7746-A961-78C9218E6130}" type="presParOf" srcId="{47ABE182-5870-46DD-B1A8-801785BF9FFE}" destId="{3561ED08-BB9C-4E2E-ADA7-7374E1DE7B73}" srcOrd="0" destOrd="0" presId="urn:microsoft.com/office/officeart/2018/2/layout/IconVerticalSolidList"/>
    <dgm:cxn modelId="{FF56D866-FCCB-2D40-8097-A2D58EA29A2B}" type="presParOf" srcId="{3561ED08-BB9C-4E2E-ADA7-7374E1DE7B73}" destId="{3AE41A6D-39E8-49B6-A11D-BE955962959B}" srcOrd="0" destOrd="0" presId="urn:microsoft.com/office/officeart/2018/2/layout/IconVerticalSolidList"/>
    <dgm:cxn modelId="{6D9C37D4-E034-F549-A642-D45721CB1545}" type="presParOf" srcId="{3561ED08-BB9C-4E2E-ADA7-7374E1DE7B73}" destId="{B7CC82C7-E0E8-425A-923D-29A5D9BD0C10}" srcOrd="1" destOrd="0" presId="urn:microsoft.com/office/officeart/2018/2/layout/IconVerticalSolidList"/>
    <dgm:cxn modelId="{EEFEE613-ABB0-DC40-8601-E35CF6D0061D}" type="presParOf" srcId="{3561ED08-BB9C-4E2E-ADA7-7374E1DE7B73}" destId="{3257FE33-86B4-4D30-98DC-B1E1AFFB7447}" srcOrd="2" destOrd="0" presId="urn:microsoft.com/office/officeart/2018/2/layout/IconVerticalSolidList"/>
    <dgm:cxn modelId="{1788439B-8877-FD45-A5CC-5E1881237F79}" type="presParOf" srcId="{3561ED08-BB9C-4E2E-ADA7-7374E1DE7B73}" destId="{75100263-FBAF-499B-A0B9-54411FFD9A49}" srcOrd="3" destOrd="0" presId="urn:microsoft.com/office/officeart/2018/2/layout/IconVerticalSolidList"/>
    <dgm:cxn modelId="{1D7D6096-59E0-0B4F-8CDE-A0C00B7FE67B}" type="presParOf" srcId="{47ABE182-5870-46DD-B1A8-801785BF9FFE}" destId="{A0DAD5C1-39D4-43AA-B486-4D5ACE1B851C}" srcOrd="1" destOrd="0" presId="urn:microsoft.com/office/officeart/2018/2/layout/IconVerticalSolidList"/>
    <dgm:cxn modelId="{DD6544CA-4112-DE4D-8CFC-DB1007692B65}" type="presParOf" srcId="{47ABE182-5870-46DD-B1A8-801785BF9FFE}" destId="{0942550E-5BEA-459E-8491-67064A6B1890}" srcOrd="2" destOrd="0" presId="urn:microsoft.com/office/officeart/2018/2/layout/IconVerticalSolidList"/>
    <dgm:cxn modelId="{D0364F96-593C-8641-919E-A324D45152B0}" type="presParOf" srcId="{0942550E-5BEA-459E-8491-67064A6B1890}" destId="{C0B5905E-6181-4F49-8E16-2B319EA75740}" srcOrd="0" destOrd="0" presId="urn:microsoft.com/office/officeart/2018/2/layout/IconVerticalSolidList"/>
    <dgm:cxn modelId="{73D04846-CDE7-C54B-BAC9-E5E7A89EEFEE}" type="presParOf" srcId="{0942550E-5BEA-459E-8491-67064A6B1890}" destId="{A9DDA273-3741-439C-9264-04A914A3DE18}" srcOrd="1" destOrd="0" presId="urn:microsoft.com/office/officeart/2018/2/layout/IconVerticalSolidList"/>
    <dgm:cxn modelId="{959D449F-138E-FF4F-BC40-82B172B47F32}" type="presParOf" srcId="{0942550E-5BEA-459E-8491-67064A6B1890}" destId="{E451A323-F272-4F51-8E0F-CB417A6498C7}" srcOrd="2" destOrd="0" presId="urn:microsoft.com/office/officeart/2018/2/layout/IconVerticalSolidList"/>
    <dgm:cxn modelId="{B2B065BB-EB13-B54E-A20C-6127BDFA3F59}" type="presParOf" srcId="{0942550E-5BEA-459E-8491-67064A6B1890}" destId="{0409E845-10CF-4386-AB79-2CEF64FD2A02}" srcOrd="3" destOrd="0" presId="urn:microsoft.com/office/officeart/2018/2/layout/IconVerticalSolidList"/>
    <dgm:cxn modelId="{F6028852-6446-6843-A519-5804128BE8E6}" type="presParOf" srcId="{47ABE182-5870-46DD-B1A8-801785BF9FFE}" destId="{8D512FBB-F11A-4F45-AEE7-06D02E996636}" srcOrd="3" destOrd="0" presId="urn:microsoft.com/office/officeart/2018/2/layout/IconVerticalSolidList"/>
    <dgm:cxn modelId="{185E4049-2F64-D34F-BAD0-880C9B661F57}" type="presParOf" srcId="{47ABE182-5870-46DD-B1A8-801785BF9FFE}" destId="{83E9C589-6A8C-4796-BBF5-7F2D1656EF53}" srcOrd="4" destOrd="0" presId="urn:microsoft.com/office/officeart/2018/2/layout/IconVerticalSolidList"/>
    <dgm:cxn modelId="{C8D4C678-F386-B54B-A1FA-8C699AEC4B27}" type="presParOf" srcId="{83E9C589-6A8C-4796-BBF5-7F2D1656EF53}" destId="{66A75181-D075-482F-8BE1-9D1F0019AAEE}" srcOrd="0" destOrd="0" presId="urn:microsoft.com/office/officeart/2018/2/layout/IconVerticalSolidList"/>
    <dgm:cxn modelId="{365A2E35-5E7D-5449-B579-94973134F884}" type="presParOf" srcId="{83E9C589-6A8C-4796-BBF5-7F2D1656EF53}" destId="{C6044D44-6493-449B-8F28-C082C974876A}" srcOrd="1" destOrd="0" presId="urn:microsoft.com/office/officeart/2018/2/layout/IconVerticalSolidList"/>
    <dgm:cxn modelId="{DDC06E2A-B7CF-374E-AF07-D59312C8D3B0}" type="presParOf" srcId="{83E9C589-6A8C-4796-BBF5-7F2D1656EF53}" destId="{9C08E57C-EDFB-4819-AF78-06BE38661A38}" srcOrd="2" destOrd="0" presId="urn:microsoft.com/office/officeart/2018/2/layout/IconVerticalSolidList"/>
    <dgm:cxn modelId="{3FEEE3A7-A087-3540-9501-2AFEC6542C6E}" type="presParOf" srcId="{83E9C589-6A8C-4796-BBF5-7F2D1656EF53}" destId="{BDF0250B-7E92-4762-8A7D-561A644587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D0BDD-C728-44EE-95A1-21FD729B3A90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F9E20B-0B28-4172-A3E9-91A3A90622E8}">
      <dgm:prSet custT="1"/>
      <dgm:spPr/>
      <dgm:t>
        <a:bodyPr/>
        <a:lstStyle/>
        <a:p>
          <a:pPr algn="ctr"/>
          <a:r>
            <a:rPr lang="en-GB" sz="3600" i="1" dirty="0"/>
            <a:t>Small Data Sample (1990 – 2018)</a:t>
          </a:r>
          <a:endParaRPr lang="en-US" sz="3600" dirty="0"/>
        </a:p>
      </dgm:t>
    </dgm:pt>
    <dgm:pt modelId="{7E280AB9-0597-45B3-9EF3-17CB153DDA4A}" type="parTrans" cxnId="{107D56E8-C407-43F8-AAC4-0E9DC2E273F2}">
      <dgm:prSet/>
      <dgm:spPr/>
      <dgm:t>
        <a:bodyPr/>
        <a:lstStyle/>
        <a:p>
          <a:endParaRPr lang="en-US"/>
        </a:p>
      </dgm:t>
    </dgm:pt>
    <dgm:pt modelId="{06A16665-8800-47F4-B4A1-2BF75DA79EDC}" type="sibTrans" cxnId="{107D56E8-C407-43F8-AAC4-0E9DC2E273F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D7C951D-5134-4376-B628-EBB5064E3B89}">
      <dgm:prSet custT="1"/>
      <dgm:spPr/>
      <dgm:t>
        <a:bodyPr/>
        <a:lstStyle/>
        <a:p>
          <a:pPr algn="ctr"/>
          <a:r>
            <a:rPr lang="en-GB" sz="3600" i="1" dirty="0"/>
            <a:t>Underestimated effect of oil price on other variables </a:t>
          </a:r>
          <a:endParaRPr lang="en-US" sz="3600" dirty="0"/>
        </a:p>
      </dgm:t>
    </dgm:pt>
    <dgm:pt modelId="{6F88086B-C94B-4694-A5D9-B53C366718EA}" type="parTrans" cxnId="{ED966D87-8150-41E1-9929-2D3EE4B0AECE}">
      <dgm:prSet/>
      <dgm:spPr/>
      <dgm:t>
        <a:bodyPr/>
        <a:lstStyle/>
        <a:p>
          <a:endParaRPr lang="en-US"/>
        </a:p>
      </dgm:t>
    </dgm:pt>
    <dgm:pt modelId="{852FA443-D768-4082-8316-94580933F29D}" type="sibTrans" cxnId="{ED966D87-8150-41E1-9929-2D3EE4B0AEC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BB16FED-83E7-E74A-8164-5E00B5E58420}" type="pres">
      <dgm:prSet presAssocID="{522D0BDD-C728-44EE-95A1-21FD729B3A90}" presName="Name0" presStyleCnt="0">
        <dgm:presLayoutVars>
          <dgm:animLvl val="lvl"/>
          <dgm:resizeHandles val="exact"/>
        </dgm:presLayoutVars>
      </dgm:prSet>
      <dgm:spPr/>
    </dgm:pt>
    <dgm:pt modelId="{2EDF1C1F-7E1C-6A42-B933-A3AF4A2E4503}" type="pres">
      <dgm:prSet presAssocID="{8CF9E20B-0B28-4172-A3E9-91A3A90622E8}" presName="compositeNode" presStyleCnt="0">
        <dgm:presLayoutVars>
          <dgm:bulletEnabled val="1"/>
        </dgm:presLayoutVars>
      </dgm:prSet>
      <dgm:spPr/>
    </dgm:pt>
    <dgm:pt modelId="{30DEFA47-11A6-224F-91D1-838C2CEC64F9}" type="pres">
      <dgm:prSet presAssocID="{8CF9E20B-0B28-4172-A3E9-91A3A90622E8}" presName="bgRect" presStyleLbl="alignNode1" presStyleIdx="0" presStyleCnt="2" custLinFactNeighborX="-65" custLinFactNeighborY="-10574"/>
      <dgm:spPr/>
    </dgm:pt>
    <dgm:pt modelId="{D21C76F8-294B-AA40-B543-AE87B991C8F0}" type="pres">
      <dgm:prSet presAssocID="{06A16665-8800-47F4-B4A1-2BF75DA79EDC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D7342454-0CC0-384A-8D38-C72AD433887C}" type="pres">
      <dgm:prSet presAssocID="{8CF9E20B-0B28-4172-A3E9-91A3A90622E8}" presName="nodeRect" presStyleLbl="alignNode1" presStyleIdx="0" presStyleCnt="2">
        <dgm:presLayoutVars>
          <dgm:bulletEnabled val="1"/>
        </dgm:presLayoutVars>
      </dgm:prSet>
      <dgm:spPr/>
    </dgm:pt>
    <dgm:pt modelId="{DDA556A2-C792-D742-9330-611EE0B9A0D7}" type="pres">
      <dgm:prSet presAssocID="{06A16665-8800-47F4-B4A1-2BF75DA79EDC}" presName="sibTrans" presStyleCnt="0"/>
      <dgm:spPr/>
    </dgm:pt>
    <dgm:pt modelId="{8CEEDC82-E868-754F-9C83-2D0D21CDBB53}" type="pres">
      <dgm:prSet presAssocID="{6D7C951D-5134-4376-B628-EBB5064E3B89}" presName="compositeNode" presStyleCnt="0">
        <dgm:presLayoutVars>
          <dgm:bulletEnabled val="1"/>
        </dgm:presLayoutVars>
      </dgm:prSet>
      <dgm:spPr/>
    </dgm:pt>
    <dgm:pt modelId="{74837636-4821-344D-A25E-44052986B039}" type="pres">
      <dgm:prSet presAssocID="{6D7C951D-5134-4376-B628-EBB5064E3B89}" presName="bgRect" presStyleLbl="alignNode1" presStyleIdx="1" presStyleCnt="2" custScaleX="112682"/>
      <dgm:spPr/>
    </dgm:pt>
    <dgm:pt modelId="{31098499-6EB6-D246-9C9F-8B7C99F80A61}" type="pres">
      <dgm:prSet presAssocID="{852FA443-D768-4082-8316-94580933F29D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6B81FC2-349B-944A-9D54-AD8F46C7B143}" type="pres">
      <dgm:prSet presAssocID="{6D7C951D-5134-4376-B628-EBB5064E3B89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98FDAA2F-C5A2-E74F-8A12-A28DD49EC3E6}" type="presOf" srcId="{8CF9E20B-0B28-4172-A3E9-91A3A90622E8}" destId="{D7342454-0CC0-384A-8D38-C72AD433887C}" srcOrd="1" destOrd="0" presId="urn:microsoft.com/office/officeart/2016/7/layout/LinearBlockProcessNumbered"/>
    <dgm:cxn modelId="{88109A30-9506-AC45-9DAF-925C359B9B61}" type="presOf" srcId="{06A16665-8800-47F4-B4A1-2BF75DA79EDC}" destId="{D21C76F8-294B-AA40-B543-AE87B991C8F0}" srcOrd="0" destOrd="0" presId="urn:microsoft.com/office/officeart/2016/7/layout/LinearBlockProcessNumbered"/>
    <dgm:cxn modelId="{1FB78F4B-9D8A-2B4E-8B32-564AA4325128}" type="presOf" srcId="{6D7C951D-5134-4376-B628-EBB5064E3B89}" destId="{C6B81FC2-349B-944A-9D54-AD8F46C7B143}" srcOrd="1" destOrd="0" presId="urn:microsoft.com/office/officeart/2016/7/layout/LinearBlockProcessNumbered"/>
    <dgm:cxn modelId="{ED966D87-8150-41E1-9929-2D3EE4B0AECE}" srcId="{522D0BDD-C728-44EE-95A1-21FD729B3A90}" destId="{6D7C951D-5134-4376-B628-EBB5064E3B89}" srcOrd="1" destOrd="0" parTransId="{6F88086B-C94B-4694-A5D9-B53C366718EA}" sibTransId="{852FA443-D768-4082-8316-94580933F29D}"/>
    <dgm:cxn modelId="{4D9C1E99-0CF2-C447-9E41-5063B1B436E0}" type="presOf" srcId="{852FA443-D768-4082-8316-94580933F29D}" destId="{31098499-6EB6-D246-9C9F-8B7C99F80A61}" srcOrd="0" destOrd="0" presId="urn:microsoft.com/office/officeart/2016/7/layout/LinearBlockProcessNumbered"/>
    <dgm:cxn modelId="{626B40AB-9E2E-7D46-9BBA-0D1B942FC4B0}" type="presOf" srcId="{6D7C951D-5134-4376-B628-EBB5064E3B89}" destId="{74837636-4821-344D-A25E-44052986B039}" srcOrd="0" destOrd="0" presId="urn:microsoft.com/office/officeart/2016/7/layout/LinearBlockProcessNumbered"/>
    <dgm:cxn modelId="{9991F3D7-A128-4D4F-87EA-98B6A9FB6397}" type="presOf" srcId="{8CF9E20B-0B28-4172-A3E9-91A3A90622E8}" destId="{30DEFA47-11A6-224F-91D1-838C2CEC64F9}" srcOrd="0" destOrd="0" presId="urn:microsoft.com/office/officeart/2016/7/layout/LinearBlockProcessNumbered"/>
    <dgm:cxn modelId="{7986C9D9-1661-CB4F-8B8C-EFB120AE8538}" type="presOf" srcId="{522D0BDD-C728-44EE-95A1-21FD729B3A90}" destId="{EBB16FED-83E7-E74A-8164-5E00B5E58420}" srcOrd="0" destOrd="0" presId="urn:microsoft.com/office/officeart/2016/7/layout/LinearBlockProcessNumbered"/>
    <dgm:cxn modelId="{107D56E8-C407-43F8-AAC4-0E9DC2E273F2}" srcId="{522D0BDD-C728-44EE-95A1-21FD729B3A90}" destId="{8CF9E20B-0B28-4172-A3E9-91A3A90622E8}" srcOrd="0" destOrd="0" parTransId="{7E280AB9-0597-45B3-9EF3-17CB153DDA4A}" sibTransId="{06A16665-8800-47F4-B4A1-2BF75DA79EDC}"/>
    <dgm:cxn modelId="{13FDD0C6-2F44-C941-B2B8-5AFEB66FE872}" type="presParOf" srcId="{EBB16FED-83E7-E74A-8164-5E00B5E58420}" destId="{2EDF1C1F-7E1C-6A42-B933-A3AF4A2E4503}" srcOrd="0" destOrd="0" presId="urn:microsoft.com/office/officeart/2016/7/layout/LinearBlockProcessNumbered"/>
    <dgm:cxn modelId="{A70EE6CB-8A26-CF42-ACC0-F2778515BAB6}" type="presParOf" srcId="{2EDF1C1F-7E1C-6A42-B933-A3AF4A2E4503}" destId="{30DEFA47-11A6-224F-91D1-838C2CEC64F9}" srcOrd="0" destOrd="0" presId="urn:microsoft.com/office/officeart/2016/7/layout/LinearBlockProcessNumbered"/>
    <dgm:cxn modelId="{AAA537B8-3867-E141-92EE-11C5CBC56054}" type="presParOf" srcId="{2EDF1C1F-7E1C-6A42-B933-A3AF4A2E4503}" destId="{D21C76F8-294B-AA40-B543-AE87B991C8F0}" srcOrd="1" destOrd="0" presId="urn:microsoft.com/office/officeart/2016/7/layout/LinearBlockProcessNumbered"/>
    <dgm:cxn modelId="{3979438A-B084-6C43-A974-B09477B4B49E}" type="presParOf" srcId="{2EDF1C1F-7E1C-6A42-B933-A3AF4A2E4503}" destId="{D7342454-0CC0-384A-8D38-C72AD433887C}" srcOrd="2" destOrd="0" presId="urn:microsoft.com/office/officeart/2016/7/layout/LinearBlockProcessNumbered"/>
    <dgm:cxn modelId="{599F8D79-CC09-984F-8B99-E64DA3EDD7D0}" type="presParOf" srcId="{EBB16FED-83E7-E74A-8164-5E00B5E58420}" destId="{DDA556A2-C792-D742-9330-611EE0B9A0D7}" srcOrd="1" destOrd="0" presId="urn:microsoft.com/office/officeart/2016/7/layout/LinearBlockProcessNumbered"/>
    <dgm:cxn modelId="{D97BD47A-6B31-1D4D-8AA2-E8EE1F6052DE}" type="presParOf" srcId="{EBB16FED-83E7-E74A-8164-5E00B5E58420}" destId="{8CEEDC82-E868-754F-9C83-2D0D21CDBB53}" srcOrd="2" destOrd="0" presId="urn:microsoft.com/office/officeart/2016/7/layout/LinearBlockProcessNumbered"/>
    <dgm:cxn modelId="{9E2D2BFE-C658-5140-A485-5A8C2D98924F}" type="presParOf" srcId="{8CEEDC82-E868-754F-9C83-2D0D21CDBB53}" destId="{74837636-4821-344D-A25E-44052986B039}" srcOrd="0" destOrd="0" presId="urn:microsoft.com/office/officeart/2016/7/layout/LinearBlockProcessNumbered"/>
    <dgm:cxn modelId="{8250EDB2-0317-9245-8FDB-577442A6159E}" type="presParOf" srcId="{8CEEDC82-E868-754F-9C83-2D0D21CDBB53}" destId="{31098499-6EB6-D246-9C9F-8B7C99F80A61}" srcOrd="1" destOrd="0" presId="urn:microsoft.com/office/officeart/2016/7/layout/LinearBlockProcessNumbered"/>
    <dgm:cxn modelId="{2452AB44-3EE8-3D46-8AFB-8EBB7F01A7F4}" type="presParOf" srcId="{8CEEDC82-E868-754F-9C83-2D0D21CDBB53}" destId="{C6B81FC2-349B-944A-9D54-AD8F46C7B14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41A6D-39E8-49B6-A11D-BE955962959B}">
      <dsp:nvSpPr>
        <dsp:cNvPr id="0" name=""/>
        <dsp:cNvSpPr/>
      </dsp:nvSpPr>
      <dsp:spPr>
        <a:xfrm>
          <a:off x="0" y="682"/>
          <a:ext cx="7498812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C82C7-E0E8-425A-923D-29A5D9BD0C10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00263-FBAF-499B-A0B9-54411FFD9A49}">
      <dsp:nvSpPr>
        <dsp:cNvPr id="0" name=""/>
        <dsp:cNvSpPr/>
      </dsp:nvSpPr>
      <dsp:spPr>
        <a:xfrm>
          <a:off x="1843589" y="682"/>
          <a:ext cx="565522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Index for measuring changes in </a:t>
          </a:r>
          <a:r>
            <a:rPr lang="en-GB" sz="2500" kern="1200" dirty="0"/>
            <a:t>single-family </a:t>
          </a:r>
          <a:r>
            <a:rPr lang="en-US" sz="2500" kern="1200" dirty="0"/>
            <a:t>home prices.</a:t>
          </a:r>
        </a:p>
      </dsp:txBody>
      <dsp:txXfrm>
        <a:off x="1843589" y="682"/>
        <a:ext cx="5655222" cy="1596181"/>
      </dsp:txXfrm>
    </dsp:sp>
    <dsp:sp modelId="{C0B5905E-6181-4F49-8E16-2B319EA75740}">
      <dsp:nvSpPr>
        <dsp:cNvPr id="0" name=""/>
        <dsp:cNvSpPr/>
      </dsp:nvSpPr>
      <dsp:spPr>
        <a:xfrm>
          <a:off x="0" y="1995909"/>
          <a:ext cx="7498812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DA273-3741-439C-9264-04A914A3DE18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9E845-10CF-4386-AB79-2CEF64FD2A02}">
      <dsp:nvSpPr>
        <dsp:cNvPr id="0" name=""/>
        <dsp:cNvSpPr/>
      </dsp:nvSpPr>
      <dsp:spPr>
        <a:xfrm>
          <a:off x="1843589" y="1995909"/>
          <a:ext cx="565522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HPI is not adjusted for inflation.</a:t>
          </a:r>
          <a:endParaRPr lang="en-US" sz="2500" kern="1200"/>
        </a:p>
      </dsp:txBody>
      <dsp:txXfrm>
        <a:off x="1843589" y="1995909"/>
        <a:ext cx="5655222" cy="1596181"/>
      </dsp:txXfrm>
    </dsp:sp>
    <dsp:sp modelId="{66A75181-D075-482F-8BE1-9D1F0019AAEE}">
      <dsp:nvSpPr>
        <dsp:cNvPr id="0" name=""/>
        <dsp:cNvSpPr/>
      </dsp:nvSpPr>
      <dsp:spPr>
        <a:xfrm>
          <a:off x="0" y="3991136"/>
          <a:ext cx="7498812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44D44-6493-449B-8F28-C082C974876A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0250B-7E92-4762-8A7D-561A64458774}">
      <dsp:nvSpPr>
        <dsp:cNvPr id="0" name=""/>
        <dsp:cNvSpPr/>
      </dsp:nvSpPr>
      <dsp:spPr>
        <a:xfrm>
          <a:off x="1843589" y="3991136"/>
          <a:ext cx="565522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HPI data normalized to 100 for year 1995.</a:t>
          </a:r>
          <a:endParaRPr lang="en-US" sz="2500" kern="1200"/>
        </a:p>
      </dsp:txBody>
      <dsp:txXfrm>
        <a:off x="1843589" y="3991136"/>
        <a:ext cx="5655222" cy="1596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EFA47-11A6-224F-91D1-838C2CEC64F9}">
      <dsp:nvSpPr>
        <dsp:cNvPr id="0" name=""/>
        <dsp:cNvSpPr/>
      </dsp:nvSpPr>
      <dsp:spPr>
        <a:xfrm>
          <a:off x="0" y="0"/>
          <a:ext cx="5276329" cy="34887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1184" tIns="0" rIns="521184" bIns="33020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i="1" kern="1200" dirty="0"/>
            <a:t>Small Data Sample (1990 – 2018)</a:t>
          </a:r>
          <a:endParaRPr lang="en-US" sz="3600" kern="1200" dirty="0"/>
        </a:p>
      </dsp:txBody>
      <dsp:txXfrm>
        <a:off x="0" y="1395499"/>
        <a:ext cx="5276329" cy="2093248"/>
      </dsp:txXfrm>
    </dsp:sp>
    <dsp:sp modelId="{D21C76F8-294B-AA40-B543-AE87B991C8F0}">
      <dsp:nvSpPr>
        <dsp:cNvPr id="0" name=""/>
        <dsp:cNvSpPr/>
      </dsp:nvSpPr>
      <dsp:spPr>
        <a:xfrm>
          <a:off x="201" y="0"/>
          <a:ext cx="5276329" cy="1395499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1184" tIns="165100" rIns="5211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01" y="0"/>
        <a:ext cx="5276329" cy="1395499"/>
      </dsp:txXfrm>
    </dsp:sp>
    <dsp:sp modelId="{74837636-4821-344D-A25E-44052986B039}">
      <dsp:nvSpPr>
        <dsp:cNvPr id="0" name=""/>
        <dsp:cNvSpPr/>
      </dsp:nvSpPr>
      <dsp:spPr>
        <a:xfrm>
          <a:off x="5698637" y="0"/>
          <a:ext cx="5945473" cy="3488748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1184" tIns="0" rIns="521184" bIns="33020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i="1" kern="1200" dirty="0"/>
            <a:t>Underestimated effect of oil price on other variables </a:t>
          </a:r>
          <a:endParaRPr lang="en-US" sz="3600" kern="1200" dirty="0"/>
        </a:p>
      </dsp:txBody>
      <dsp:txXfrm>
        <a:off x="5698637" y="1395499"/>
        <a:ext cx="5945473" cy="2093248"/>
      </dsp:txXfrm>
    </dsp:sp>
    <dsp:sp modelId="{31098499-6EB6-D246-9C9F-8B7C99F80A61}">
      <dsp:nvSpPr>
        <dsp:cNvPr id="0" name=""/>
        <dsp:cNvSpPr/>
      </dsp:nvSpPr>
      <dsp:spPr>
        <a:xfrm>
          <a:off x="6033209" y="0"/>
          <a:ext cx="5276329" cy="1395499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1184" tIns="165100" rIns="5211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6033209" y="0"/>
        <a:ext cx="5276329" cy="139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D2C2-516C-404B-AF33-E4ECF815B7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9AB3F-9905-E840-9C80-70CF579D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yearly </a:t>
            </a:r>
          </a:p>
          <a:p>
            <a:r>
              <a:rPr lang="en-US" dirty="0"/>
              <a:t>No seasonal adjusted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limit theorem  - large sample size  </a:t>
            </a:r>
            <a:r>
              <a:rPr lang="en-US" dirty="0">
                <a:sym typeface="Wingdings" pitchFamily="2" charset="2"/>
              </a:rPr>
              <a:t> mean sample will approximately equal to mean of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3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note about interpreting log-log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9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is recorded on yearly bases – others </a:t>
            </a:r>
            <a:r>
              <a:rPr lang="en-US" dirty="0" err="1"/>
              <a:t>varibales</a:t>
            </a:r>
            <a:r>
              <a:rPr lang="en-US" dirty="0"/>
              <a:t> needs to be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7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is recorded on yearly bases – others </a:t>
            </a:r>
            <a:r>
              <a:rPr lang="en-US" dirty="0" err="1"/>
              <a:t>varibales</a:t>
            </a:r>
            <a:r>
              <a:rPr lang="en-US" dirty="0"/>
              <a:t> needs to be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43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8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10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2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3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91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4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57190-921A-45E2-A074-4977EF0AF62A}"/>
              </a:ext>
            </a:extLst>
          </p:cNvPr>
          <p:cNvSpPr txBox="1"/>
          <p:nvPr/>
        </p:nvSpPr>
        <p:spPr>
          <a:xfrm>
            <a:off x="1481797" y="879430"/>
            <a:ext cx="9228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Factors Driving the Houston House Price Index</a:t>
            </a:r>
            <a:endParaRPr lang="en-GB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74371-2BE1-45B8-ADFF-59C7A0DF2EEA}"/>
              </a:ext>
            </a:extLst>
          </p:cNvPr>
          <p:cNvSpPr txBox="1"/>
          <p:nvPr/>
        </p:nvSpPr>
        <p:spPr>
          <a:xfrm>
            <a:off x="2316480" y="4956200"/>
            <a:ext cx="75590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/>
              <a:t>DGJ Group</a:t>
            </a:r>
          </a:p>
          <a:p>
            <a:pPr algn="ctr"/>
            <a:endParaRPr lang="en-US" sz="1200" dirty="0"/>
          </a:p>
          <a:p>
            <a:pPr algn="ctr"/>
            <a:r>
              <a:rPr lang="en-US" sz="3200" dirty="0"/>
              <a:t>De Vo, Gage Grewal, John Fallon</a:t>
            </a:r>
          </a:p>
        </p:txBody>
      </p:sp>
    </p:spTree>
    <p:extLst>
      <p:ext uri="{BB962C8B-B14F-4D97-AF65-F5344CB8AC3E}">
        <p14:creationId xmlns:p14="http://schemas.microsoft.com/office/powerpoint/2010/main" val="22717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70673-8C12-4BE6-8B6A-020AC917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9" y="1021552"/>
            <a:ext cx="11941336" cy="56507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FB1B8B-C9DB-4F90-BC59-88D754ED86E9}"/>
              </a:ext>
            </a:extLst>
          </p:cNvPr>
          <p:cNvSpPr txBox="1">
            <a:spLocks/>
          </p:cNvSpPr>
          <p:nvPr/>
        </p:nvSpPr>
        <p:spPr>
          <a:xfrm>
            <a:off x="88739" y="185734"/>
            <a:ext cx="11941336" cy="835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Data Transformed by First Differences</a:t>
            </a:r>
          </a:p>
        </p:txBody>
      </p:sp>
    </p:spTree>
    <p:extLst>
      <p:ext uri="{BB962C8B-B14F-4D97-AF65-F5344CB8AC3E}">
        <p14:creationId xmlns:p14="http://schemas.microsoft.com/office/powerpoint/2010/main" val="428047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86073-C9C3-4A7C-8A38-EF5F7899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5" y="914400"/>
            <a:ext cx="11838639" cy="56292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D04713-4F3E-4DAA-83CA-98C30B47CB8E}"/>
              </a:ext>
            </a:extLst>
          </p:cNvPr>
          <p:cNvSpPr txBox="1">
            <a:spLocks/>
          </p:cNvSpPr>
          <p:nvPr/>
        </p:nvSpPr>
        <p:spPr>
          <a:xfrm>
            <a:off x="88692" y="93819"/>
            <a:ext cx="12014615" cy="992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Data Transformed by Differences &amp; Log</a:t>
            </a:r>
          </a:p>
        </p:txBody>
      </p:sp>
    </p:spTree>
    <p:extLst>
      <p:ext uri="{BB962C8B-B14F-4D97-AF65-F5344CB8AC3E}">
        <p14:creationId xmlns:p14="http://schemas.microsoft.com/office/powerpoint/2010/main" val="419080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3DD-6182-4653-BE18-E461609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5165" y="23523"/>
            <a:ext cx="12170385" cy="806007"/>
          </a:xfrm>
        </p:spPr>
        <p:txBody>
          <a:bodyPr>
            <a:normAutofit/>
          </a:bodyPr>
          <a:lstStyle/>
          <a:p>
            <a:r>
              <a:rPr lang="en-GB" sz="3000" dirty="0"/>
              <a:t>Histogram Comparison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63CCAB-C5FE-7349-A66D-350D9B1FD844}"/>
              </a:ext>
            </a:extLst>
          </p:cNvPr>
          <p:cNvGrpSpPr/>
          <p:nvPr/>
        </p:nvGrpSpPr>
        <p:grpSpPr>
          <a:xfrm>
            <a:off x="0" y="931715"/>
            <a:ext cx="12170385" cy="5915025"/>
            <a:chOff x="0" y="1438116"/>
            <a:chExt cx="12170385" cy="54311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9DC578-EC71-44B8-A39A-D9B0F2609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38116"/>
              <a:ext cx="6463068" cy="54198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2F5FB1-1131-4801-B1B2-A1423A56C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4112" y="1464486"/>
              <a:ext cx="6266273" cy="540477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D726C5-261B-3042-8FB5-6E205F43D7EF}"/>
              </a:ext>
            </a:extLst>
          </p:cNvPr>
          <p:cNvSpPr txBox="1"/>
          <p:nvPr/>
        </p:nvSpPr>
        <p:spPr>
          <a:xfrm>
            <a:off x="739247" y="971694"/>
            <a:ext cx="49845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Before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7629E4-D2F1-7941-BC82-A99BBFF84FEB}"/>
              </a:ext>
            </a:extLst>
          </p:cNvPr>
          <p:cNvSpPr/>
          <p:nvPr/>
        </p:nvSpPr>
        <p:spPr>
          <a:xfrm>
            <a:off x="6463067" y="1007081"/>
            <a:ext cx="55021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After </a:t>
            </a:r>
          </a:p>
        </p:txBody>
      </p:sp>
    </p:spTree>
    <p:extLst>
      <p:ext uri="{BB962C8B-B14F-4D97-AF65-F5344CB8AC3E}">
        <p14:creationId xmlns:p14="http://schemas.microsoft.com/office/powerpoint/2010/main" val="9963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8A0E52-0599-442E-A473-481ACFF3A265}"/>
              </a:ext>
            </a:extLst>
          </p:cNvPr>
          <p:cNvSpPr txBox="1">
            <a:spLocks/>
          </p:cNvSpPr>
          <p:nvPr/>
        </p:nvSpPr>
        <p:spPr>
          <a:xfrm>
            <a:off x="185739" y="176214"/>
            <a:ext cx="11744323" cy="9096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Multiple Regression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2EE39-2273-EB4A-BB55-24B16BF032FF}"/>
              </a:ext>
            </a:extLst>
          </p:cNvPr>
          <p:cNvGrpSpPr/>
          <p:nvPr/>
        </p:nvGrpSpPr>
        <p:grpSpPr>
          <a:xfrm>
            <a:off x="185739" y="1085850"/>
            <a:ext cx="11744324" cy="5479441"/>
            <a:chOff x="185739" y="1085850"/>
            <a:chExt cx="11744324" cy="54794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F5B177-1470-3947-B3D5-A165E52A2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739" y="1085850"/>
              <a:ext cx="11744324" cy="5479441"/>
            </a:xfrm>
            <a:prstGeom prst="rect">
              <a:avLst/>
            </a:prstGeom>
          </p:spPr>
        </p:pic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EB8EE28C-EDB1-5A42-BCD4-80B5D56F2F77}"/>
                </a:ext>
              </a:extLst>
            </p:cNvPr>
            <p:cNvSpPr/>
            <p:nvPr/>
          </p:nvSpPr>
          <p:spPr>
            <a:xfrm>
              <a:off x="5243513" y="1356921"/>
              <a:ext cx="5214937" cy="38576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E1274CFE-2DC4-6740-B1E8-D887568BDEAF}"/>
                </a:ext>
              </a:extLst>
            </p:cNvPr>
            <p:cNvSpPr/>
            <p:nvPr/>
          </p:nvSpPr>
          <p:spPr>
            <a:xfrm rot="5400000">
              <a:off x="6752971" y="3760707"/>
              <a:ext cx="2494132" cy="12592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60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4133F8-5850-4D8D-96F6-C0187545417F}"/>
              </a:ext>
            </a:extLst>
          </p:cNvPr>
          <p:cNvSpPr txBox="1">
            <a:spLocks/>
          </p:cNvSpPr>
          <p:nvPr/>
        </p:nvSpPr>
        <p:spPr>
          <a:xfrm>
            <a:off x="0" y="132991"/>
            <a:ext cx="12192000" cy="849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Simplified Regression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B358EE-E7E4-4CA7-9BDB-C01698E3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29297"/>
              </p:ext>
            </p:extLst>
          </p:nvPr>
        </p:nvGraphicFramePr>
        <p:xfrm>
          <a:off x="110836" y="974360"/>
          <a:ext cx="11976387" cy="5620397"/>
        </p:xfrm>
        <a:graphic>
          <a:graphicData uri="http://schemas.openxmlformats.org/drawingml/2006/table">
            <a:tbl>
              <a:tblPr/>
              <a:tblGrid>
                <a:gridCol w="2444520">
                  <a:extLst>
                    <a:ext uri="{9D8B030D-6E8A-4147-A177-3AD203B41FA5}">
                      <a16:colId xmlns:a16="http://schemas.microsoft.com/office/drawing/2014/main" val="2631426237"/>
                    </a:ext>
                  </a:extLst>
                </a:gridCol>
                <a:gridCol w="1231053">
                  <a:extLst>
                    <a:ext uri="{9D8B030D-6E8A-4147-A177-3AD203B41FA5}">
                      <a16:colId xmlns:a16="http://schemas.microsoft.com/office/drawing/2014/main" val="117525695"/>
                    </a:ext>
                  </a:extLst>
                </a:gridCol>
                <a:gridCol w="1336572">
                  <a:extLst>
                    <a:ext uri="{9D8B030D-6E8A-4147-A177-3AD203B41FA5}">
                      <a16:colId xmlns:a16="http://schemas.microsoft.com/office/drawing/2014/main" val="2451786974"/>
                    </a:ext>
                  </a:extLst>
                </a:gridCol>
                <a:gridCol w="1231053">
                  <a:extLst>
                    <a:ext uri="{9D8B030D-6E8A-4147-A177-3AD203B41FA5}">
                      <a16:colId xmlns:a16="http://schemas.microsoft.com/office/drawing/2014/main" val="1167443692"/>
                    </a:ext>
                  </a:extLst>
                </a:gridCol>
                <a:gridCol w="1178293">
                  <a:extLst>
                    <a:ext uri="{9D8B030D-6E8A-4147-A177-3AD203B41FA5}">
                      <a16:colId xmlns:a16="http://schemas.microsoft.com/office/drawing/2014/main" val="2622198115"/>
                    </a:ext>
                  </a:extLst>
                </a:gridCol>
                <a:gridCol w="1248639">
                  <a:extLst>
                    <a:ext uri="{9D8B030D-6E8A-4147-A177-3AD203B41FA5}">
                      <a16:colId xmlns:a16="http://schemas.microsoft.com/office/drawing/2014/main" val="1148807491"/>
                    </a:ext>
                  </a:extLst>
                </a:gridCol>
                <a:gridCol w="1178293">
                  <a:extLst>
                    <a:ext uri="{9D8B030D-6E8A-4147-A177-3AD203B41FA5}">
                      <a16:colId xmlns:a16="http://schemas.microsoft.com/office/drawing/2014/main" val="3649476086"/>
                    </a:ext>
                  </a:extLst>
                </a:gridCol>
                <a:gridCol w="1231053">
                  <a:extLst>
                    <a:ext uri="{9D8B030D-6E8A-4147-A177-3AD203B41FA5}">
                      <a16:colId xmlns:a16="http://schemas.microsoft.com/office/drawing/2014/main" val="521151415"/>
                    </a:ext>
                  </a:extLst>
                </a:gridCol>
                <a:gridCol w="896911">
                  <a:extLst>
                    <a:ext uri="{9D8B030D-6E8A-4147-A177-3AD203B41FA5}">
                      <a16:colId xmlns:a16="http://schemas.microsoft.com/office/drawing/2014/main" val="1942950929"/>
                    </a:ext>
                  </a:extLst>
                </a:gridCol>
              </a:tblGrid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98146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189405"/>
                  </a:ext>
                </a:extLst>
              </a:tr>
              <a:tr h="2803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365137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0.707653879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566910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0.500774012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64988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0.434210547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155532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0.022465202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7480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19302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816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652240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882540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0.007593753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0.003796877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7.523256358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0.005460456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364394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0.007570279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0.000504685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5590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0.015164033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914908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7793"/>
                  </a:ext>
                </a:extLst>
              </a:tr>
              <a:tr h="5267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95.0%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95.0%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634354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-0.056140422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0.032753196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-1.714044091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0.107102966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-0.125952206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0.013671363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-0.125952206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233237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Materials Index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-0.403254209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0.20676234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-1.950327164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0.070078822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-0.843957705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0.037449287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-0.843957705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0.037449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575441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 Population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4.904045725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1.436209579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3.41457528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0.003841166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1.842837471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7.965253979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1.842837471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7.965254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510073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6CABA5D5-9BE5-C344-93C4-90EF95683431}"/>
              </a:ext>
            </a:extLst>
          </p:cNvPr>
          <p:cNvSpPr/>
          <p:nvPr/>
        </p:nvSpPr>
        <p:spPr>
          <a:xfrm>
            <a:off x="104777" y="2028825"/>
            <a:ext cx="3746787" cy="4286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DDA4EA-AE3B-EB42-BA38-53B952BCA488}"/>
              </a:ext>
            </a:extLst>
          </p:cNvPr>
          <p:cNvSpPr/>
          <p:nvPr/>
        </p:nvSpPr>
        <p:spPr>
          <a:xfrm>
            <a:off x="6557963" y="5657850"/>
            <a:ext cx="1085850" cy="12001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BB24F5A-84D4-A643-984E-15BF4857F290}"/>
              </a:ext>
            </a:extLst>
          </p:cNvPr>
          <p:cNvSpPr/>
          <p:nvPr/>
        </p:nvSpPr>
        <p:spPr>
          <a:xfrm>
            <a:off x="6372225" y="4900614"/>
            <a:ext cx="1428750" cy="18243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11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185738" y="624200"/>
            <a:ext cx="12006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Regression Equation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C080C-33ED-4E45-BBF6-7F2E06E08E03}"/>
              </a:ext>
            </a:extLst>
          </p:cNvPr>
          <p:cNvSpPr txBox="1"/>
          <p:nvPr/>
        </p:nvSpPr>
        <p:spPr>
          <a:xfrm>
            <a:off x="595858" y="2963624"/>
            <a:ext cx="11000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HPI = -0.06 – (CMI*0.40) + (</a:t>
            </a:r>
            <a:r>
              <a:rPr lang="en-GB" sz="4000" dirty="0" err="1"/>
              <a:t>H_pop</a:t>
            </a:r>
            <a:r>
              <a:rPr lang="en-GB" sz="4000" dirty="0"/>
              <a:t>*4.90)</a:t>
            </a:r>
          </a:p>
          <a:p>
            <a:pPr algn="ctr"/>
            <a:endParaRPr lang="en-GB" sz="3600" dirty="0"/>
          </a:p>
          <a:p>
            <a:pPr algn="ctr"/>
            <a:r>
              <a:rPr lang="en-GB" sz="2800" i="1" dirty="0"/>
              <a:t>HPI = House Price Index</a:t>
            </a:r>
          </a:p>
          <a:p>
            <a:pPr algn="ctr"/>
            <a:r>
              <a:rPr lang="en-GB" sz="2800" i="1" dirty="0"/>
              <a:t>CMI = Construction Material Index</a:t>
            </a:r>
          </a:p>
          <a:p>
            <a:pPr algn="ctr"/>
            <a:r>
              <a:rPr lang="en-GB" sz="2800" i="1" dirty="0" err="1"/>
              <a:t>H_pop</a:t>
            </a:r>
            <a:r>
              <a:rPr lang="en-GB" sz="2800" i="1" dirty="0"/>
              <a:t> = Houston Population (thousands)</a:t>
            </a:r>
          </a:p>
        </p:txBody>
      </p:sp>
    </p:spTree>
    <p:extLst>
      <p:ext uri="{BB962C8B-B14F-4D97-AF65-F5344CB8AC3E}">
        <p14:creationId xmlns:p14="http://schemas.microsoft.com/office/powerpoint/2010/main" val="188328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314325" y="517467"/>
            <a:ext cx="11644313" cy="118872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Limitations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B3C3718-C000-4DE7-ACD6-2ECE82A95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862799"/>
              </p:ext>
            </p:extLst>
          </p:nvPr>
        </p:nvGraphicFramePr>
        <p:xfrm>
          <a:off x="314325" y="2386013"/>
          <a:ext cx="11644313" cy="348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04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3034145" y="873021"/>
            <a:ext cx="5472546" cy="941925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7413B-BA72-224E-9455-8284B4FEBF54}"/>
              </a:ext>
            </a:extLst>
          </p:cNvPr>
          <p:cNvSpPr/>
          <p:nvPr/>
        </p:nvSpPr>
        <p:spPr>
          <a:xfrm>
            <a:off x="1" y="2607071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Investigate how Houston population changes (migration, birth..) </a:t>
            </a:r>
          </a:p>
        </p:txBody>
      </p:sp>
    </p:spTree>
    <p:extLst>
      <p:ext uri="{BB962C8B-B14F-4D97-AF65-F5344CB8AC3E}">
        <p14:creationId xmlns:p14="http://schemas.microsoft.com/office/powerpoint/2010/main" val="109767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1120624" y="1122807"/>
            <a:ext cx="9954443" cy="4297680"/>
          </a:xfrm>
          <a:prstGeom prst="rect">
            <a:avLst/>
          </a:prstGeo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200" dirty="0">
                <a:solidFill>
                  <a:srgbClr val="1D2C31"/>
                </a:solidFill>
                <a:latin typeface="+mj-lt"/>
                <a:ea typeface="+mj-ea"/>
                <a:cs typeface="+mj-cs"/>
              </a:rPr>
              <a:t>Thank You !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200" dirty="0">
                <a:solidFill>
                  <a:srgbClr val="1D2C3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200" dirty="0">
                <a:solidFill>
                  <a:srgbClr val="1D2C31"/>
                </a:solidFill>
                <a:latin typeface="+mj-lt"/>
                <a:ea typeface="+mj-ea"/>
                <a:cs typeface="+mj-cs"/>
              </a:rPr>
              <a:t>Q &amp; A ? </a:t>
            </a:r>
          </a:p>
        </p:txBody>
      </p:sp>
    </p:spTree>
    <p:extLst>
      <p:ext uri="{BB962C8B-B14F-4D97-AF65-F5344CB8AC3E}">
        <p14:creationId xmlns:p14="http://schemas.microsoft.com/office/powerpoint/2010/main" val="303460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/>
              <a:t>House Price Index (HPI)</a:t>
            </a:r>
          </a:p>
        </p:txBody>
      </p:sp>
      <p:graphicFrame>
        <p:nvGraphicFramePr>
          <p:cNvPr id="14" name="TextBox 11">
            <a:extLst>
              <a:ext uri="{FF2B5EF4-FFF2-40B4-BE49-F238E27FC236}">
                <a16:creationId xmlns:a16="http://schemas.microsoft.com/office/drawing/2014/main" id="{B16636BD-4B08-4213-A2EE-F658110A2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200183"/>
              </p:ext>
            </p:extLst>
          </p:nvPr>
        </p:nvGraphicFramePr>
        <p:xfrm>
          <a:off x="622300" y="639763"/>
          <a:ext cx="7498812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24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06BC3E-E650-4076-8AA8-D3A8A175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1214437"/>
            <a:ext cx="9294705" cy="54006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D119C08-588D-4544-A407-EF78600349EE}"/>
              </a:ext>
            </a:extLst>
          </p:cNvPr>
          <p:cNvSpPr txBox="1">
            <a:spLocks/>
          </p:cNvSpPr>
          <p:nvPr/>
        </p:nvSpPr>
        <p:spPr>
          <a:xfrm>
            <a:off x="0" y="128588"/>
            <a:ext cx="11930063" cy="1085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/>
              <a:t>Houston MSA</a:t>
            </a:r>
          </a:p>
          <a:p>
            <a:pPr algn="ctr"/>
            <a:r>
              <a:rPr lang="en-US" sz="2800" b="1" dirty="0"/>
              <a:t>(Metropolitan Statistical Area)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4690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90" y="106722"/>
            <a:ext cx="7332209" cy="79339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Houston HPI vs Oil Price</a:t>
            </a:r>
            <a:endParaRPr lang="en-GB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B0EFF-A49F-5849-BF0C-C87BDBA37726}"/>
              </a:ext>
            </a:extLst>
          </p:cNvPr>
          <p:cNvGrpSpPr/>
          <p:nvPr/>
        </p:nvGrpSpPr>
        <p:grpSpPr>
          <a:xfrm>
            <a:off x="288368" y="1014414"/>
            <a:ext cx="11681525" cy="5536839"/>
            <a:chOff x="288368" y="1014414"/>
            <a:chExt cx="11681525" cy="5536839"/>
          </a:xfrm>
        </p:grpSpPr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FDDCA81C-51FA-4A81-AFFC-9F52CB00C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68" y="1014414"/>
              <a:ext cx="11681525" cy="2794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C2147D-182E-4527-B5E5-D9AD47E60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70" y="3756461"/>
              <a:ext cx="11681523" cy="2794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2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4E3A9A-26E6-4584-A009-193B9B57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82691"/>
            <a:ext cx="10601325" cy="7745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Regression Analysis – HPI vs Oil Price</a:t>
            </a:r>
            <a:endParaRPr lang="en-GB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7EA4C2-EBF4-9F41-9F12-10E568315740}"/>
              </a:ext>
            </a:extLst>
          </p:cNvPr>
          <p:cNvGrpSpPr/>
          <p:nvPr/>
        </p:nvGrpSpPr>
        <p:grpSpPr>
          <a:xfrm>
            <a:off x="700088" y="1329118"/>
            <a:ext cx="11072812" cy="5386007"/>
            <a:chOff x="700088" y="1329118"/>
            <a:chExt cx="11072812" cy="53860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795AAA8-1FFC-471D-9A22-5013A7134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88" y="1329118"/>
              <a:ext cx="11072812" cy="5386007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1089A5-994E-43B7-8999-34F5C9ECFEDF}"/>
                </a:ext>
              </a:extLst>
            </p:cNvPr>
            <p:cNvSpPr/>
            <p:nvPr/>
          </p:nvSpPr>
          <p:spPr>
            <a:xfrm>
              <a:off x="5868648" y="1709770"/>
              <a:ext cx="5313792" cy="433355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8331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B046165-9C57-4E51-84BC-0F5DFBCF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171575"/>
            <a:ext cx="11258550" cy="535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81B7E83-D837-4417-B666-5990792FA1D6}"/>
              </a:ext>
            </a:extLst>
          </p:cNvPr>
          <p:cNvSpPr txBox="1">
            <a:spLocks/>
          </p:cNvSpPr>
          <p:nvPr/>
        </p:nvSpPr>
        <p:spPr>
          <a:xfrm>
            <a:off x="-195262" y="142875"/>
            <a:ext cx="12192000" cy="861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/>
              <a:t>Houston Employment by Industry</a:t>
            </a:r>
            <a:endParaRPr lang="en-GB" sz="4200" b="1" dirty="0"/>
          </a:p>
        </p:txBody>
      </p:sp>
    </p:spTree>
    <p:extLst>
      <p:ext uri="{BB962C8B-B14F-4D97-AF65-F5344CB8AC3E}">
        <p14:creationId xmlns:p14="http://schemas.microsoft.com/office/powerpoint/2010/main" val="323091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E97B-697D-444E-BB38-564BEA41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9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</a:rPr>
              <a:t>Other Factors</a:t>
            </a:r>
            <a:endParaRPr lang="en-GB" sz="3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67D-9EF2-434A-A32B-45485902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6" y="885825"/>
            <a:ext cx="6840132" cy="54435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Population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Mortgage &amp; Interest Rates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Consumer Price Index (CPI)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Building Permits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Unemployment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Construction Cost Index</a:t>
            </a:r>
          </a:p>
        </p:txBody>
      </p:sp>
    </p:spTree>
    <p:extLst>
      <p:ext uri="{BB962C8B-B14F-4D97-AF65-F5344CB8AC3E}">
        <p14:creationId xmlns:p14="http://schemas.microsoft.com/office/powerpoint/2010/main" val="20709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2" y="354031"/>
            <a:ext cx="8586788" cy="6889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Population vs time</a:t>
            </a:r>
            <a:endParaRPr lang="en-GB" b="1" dirty="0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FFCE8694-43AF-4126-BD7C-D3B2ADFE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2989"/>
            <a:ext cx="11830050" cy="57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C92FBE-8F87-4C85-989B-6B3488D3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128589"/>
            <a:ext cx="11644312" cy="64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267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{EE56ED73-05DD-6A46-B865-C4CF0A1E6E7E}tf10001120</Template>
  <TotalTime>7</TotalTime>
  <Words>343</Words>
  <Application>Microsoft Macintosh PowerPoint</Application>
  <PresentationFormat>Widescreen</PresentationFormat>
  <Paragraphs>128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PowerPoint Presentation</vt:lpstr>
      <vt:lpstr>House Price Index (HPI)</vt:lpstr>
      <vt:lpstr>PowerPoint Presentation</vt:lpstr>
      <vt:lpstr>Houston HPI vs Oil Price</vt:lpstr>
      <vt:lpstr>Regression Analysis – HPI vs Oil Price</vt:lpstr>
      <vt:lpstr>PowerPoint Presentation</vt:lpstr>
      <vt:lpstr>Other Factors</vt:lpstr>
      <vt:lpstr>Population vs time</vt:lpstr>
      <vt:lpstr>PowerPoint Presentation</vt:lpstr>
      <vt:lpstr>PowerPoint Presentation</vt:lpstr>
      <vt:lpstr>PowerPoint Presentation</vt:lpstr>
      <vt:lpstr>Histogram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Vo, De Xuan</dc:creator>
  <cp:lastModifiedBy>Vo, De Xuan</cp:lastModifiedBy>
  <cp:revision>4</cp:revision>
  <dcterms:created xsi:type="dcterms:W3CDTF">2019-01-23T02:36:26Z</dcterms:created>
  <dcterms:modified xsi:type="dcterms:W3CDTF">2019-01-23T02:49:40Z</dcterms:modified>
</cp:coreProperties>
</file>