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3" r:id="rId6"/>
    <p:sldId id="271" r:id="rId7"/>
    <p:sldId id="262" r:id="rId8"/>
    <p:sldId id="261" r:id="rId9"/>
    <p:sldId id="270" r:id="rId10"/>
    <p:sldId id="274" r:id="rId11"/>
    <p:sldId id="275" r:id="rId12"/>
    <p:sldId id="272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11C9-D30E-4720-B7A7-D9A3CCA3E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B9F61-D7F0-4643-B3EC-F8AD7A670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6C7F2-9E39-493B-B422-2B4D79A7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024A-C35B-42BE-86BA-4A8DB56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7B2A-37ED-4DDD-AC2C-8422B620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4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BB70-6B4A-4212-9E28-97C63369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17EB8-E671-41A4-9472-45D0B4A3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4598-716F-4D16-8073-066009EE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CA09-A4F4-4B4F-8595-8CE8989E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C734-88A9-4934-A371-5EAC485A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6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6546D-181B-40D1-9727-FA42CF00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2111-B0EF-4B6A-BC91-C9660A189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1D6-2444-4B8E-8E6A-0EC958E0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073C-FB4B-4A7C-945A-9A312B87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B4FD-061F-4550-9B2F-99A124F3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3F34-E267-40AC-A18C-68E1306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54B4-15BC-4F4D-A317-E78B0252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F659-BBA0-4C7E-8D4C-6C86B94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8970-864F-4A4E-8715-1D365B4A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7F0F-4EC7-45AD-ACCA-30DA1A03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9AE2-50DE-4F41-A80B-06983435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2558-CE9C-48D2-9C86-5DDAF35C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C34D-D15A-4685-92AE-0D25F2BF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16FA-1D86-4C23-9941-19AF3C2E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8903-D970-433F-AC96-F64E651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38C5-1EE2-450D-A48D-215EE5E7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1BB7-2F10-4921-82FA-82C937256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BEA01-8CFB-437B-B62F-283FE265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E246-C66E-4C22-9E15-7A7D131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7F54-1C56-44F2-A3FE-2C0CB509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31E15-9D99-4367-BD0E-DDC51D9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1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26A2-EC99-47C1-90E3-7900CE0C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AFA7-9138-42F7-9096-98A38DB4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5D72E-A63D-4B1F-BDE8-ECAF6A71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28B1-FA60-41B0-995A-9D08A90E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D4CF5-C853-4049-A2E9-07621B06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EB48C-F89D-4935-BEC3-DD101266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A35F3-2E24-4820-9C0E-FBCE5877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7320E-5C6F-4650-B559-9F4A2134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2F4-4B77-44F3-B868-468045C9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AF44-800F-460B-AA77-7D67C22C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E9EFA-E6B9-4B71-9C33-6BC2E69D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63EA-9C44-45F3-A1F4-0D0BCF4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32AFF-D595-417C-9372-5B7DA788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6B94F-EF4E-4FC6-8B81-F70013E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5601F-288E-4245-AD2C-0366E50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0222-066B-4466-8C7C-4EEFB47E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CFD-9B23-447F-B970-83AB5239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F66D-1B2D-4690-A22B-9A17685D6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8988A-36DB-428B-B678-5565065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A0D9-7AA8-40B5-90D3-E02E6FDA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F8C0F-07CE-4884-BDED-EC40571D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AA1B-3077-4D40-890C-59A45811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013A3-52DF-4812-8AC8-F9DB8C979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E43B7-AD9F-464B-816E-96EEA31E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82334-D7A3-43F3-9EF6-E92BE1C9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2636-C1C3-4FF8-9806-B1F0DB19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FBC0-FC40-4E11-8554-1CCF648E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8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5EE17-AD96-4DF1-A7B0-3EC0F0D2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E486-6A01-46AE-9BCF-87C79EFB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A56E-B49C-48A9-B369-05E975596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FE68-8388-4A2C-B5C4-9386B84E52D7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B06-C670-4BAE-AA7D-818350C3A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6D42-C3C6-46D6-A024-B7531D66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6D91-2951-4DDB-8E0F-D2A0DF0FC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57190-921A-45E2-A074-4977EF0AF62A}"/>
              </a:ext>
            </a:extLst>
          </p:cNvPr>
          <p:cNvSpPr txBox="1"/>
          <p:nvPr/>
        </p:nvSpPr>
        <p:spPr>
          <a:xfrm>
            <a:off x="2124114" y="1375566"/>
            <a:ext cx="794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Factors Driving the Houston House Price Index</a:t>
            </a:r>
            <a:endParaRPr lang="en-GB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74371-2BE1-45B8-ADFF-59C7A0DF2EEA}"/>
              </a:ext>
            </a:extLst>
          </p:cNvPr>
          <p:cNvSpPr txBox="1"/>
          <p:nvPr/>
        </p:nvSpPr>
        <p:spPr>
          <a:xfrm>
            <a:off x="2316480" y="5196840"/>
            <a:ext cx="7559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DGJ Group</a:t>
            </a:r>
          </a:p>
          <a:p>
            <a:pPr algn="ctr"/>
            <a:endParaRPr lang="en-US" sz="1200" dirty="0"/>
          </a:p>
          <a:p>
            <a:pPr algn="ctr"/>
            <a:r>
              <a:rPr lang="en-US" sz="3200" dirty="0"/>
              <a:t>De Vo, Gage Grewal, John Fallon</a:t>
            </a:r>
          </a:p>
        </p:txBody>
      </p:sp>
    </p:spTree>
    <p:extLst>
      <p:ext uri="{BB962C8B-B14F-4D97-AF65-F5344CB8AC3E}">
        <p14:creationId xmlns:p14="http://schemas.microsoft.com/office/powerpoint/2010/main" val="22717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70673-8C12-4BE6-8B6A-020AC917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7" y="1656413"/>
            <a:ext cx="11803505" cy="50586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FB1B8B-C9DB-4F90-BC59-88D754ED86E9}"/>
              </a:ext>
            </a:extLst>
          </p:cNvPr>
          <p:cNvSpPr txBox="1">
            <a:spLocks/>
          </p:cNvSpPr>
          <p:nvPr/>
        </p:nvSpPr>
        <p:spPr>
          <a:xfrm>
            <a:off x="2314730" y="395105"/>
            <a:ext cx="786359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Transformed by Differences</a:t>
            </a:r>
          </a:p>
        </p:txBody>
      </p:sp>
    </p:spTree>
    <p:extLst>
      <p:ext uri="{BB962C8B-B14F-4D97-AF65-F5344CB8AC3E}">
        <p14:creationId xmlns:p14="http://schemas.microsoft.com/office/powerpoint/2010/main" val="428047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86073-C9C3-4A7C-8A38-EF5F7899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5" y="1476531"/>
            <a:ext cx="12014616" cy="514912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D04713-4F3E-4DAA-83CA-98C30B47CB8E}"/>
              </a:ext>
            </a:extLst>
          </p:cNvPr>
          <p:cNvSpPr txBox="1">
            <a:spLocks/>
          </p:cNvSpPr>
          <p:nvPr/>
        </p:nvSpPr>
        <p:spPr>
          <a:xfrm>
            <a:off x="1947471" y="627453"/>
            <a:ext cx="913775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Transformed by Differences &amp; Log</a:t>
            </a:r>
          </a:p>
        </p:txBody>
      </p:sp>
    </p:spTree>
    <p:extLst>
      <p:ext uri="{BB962C8B-B14F-4D97-AF65-F5344CB8AC3E}">
        <p14:creationId xmlns:p14="http://schemas.microsoft.com/office/powerpoint/2010/main" val="419080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9DC578-EC71-44B8-A39A-D9B0F260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228" y="1613962"/>
            <a:ext cx="6463068" cy="4308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A73DD-6182-4653-BE18-E461609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66" y="30516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Histogram of Raw Data</a:t>
            </a:r>
            <a:br>
              <a:rPr lang="en-GB" dirty="0"/>
            </a:br>
            <a:r>
              <a:rPr lang="en-GB" dirty="0"/>
              <a:t> (before and after log transformation)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F5FB1-1131-4801-B1B2-A1423A56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466" y="1630727"/>
            <a:ext cx="5663783" cy="43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8A0E52-0599-442E-A473-481ACFF3A265}"/>
              </a:ext>
            </a:extLst>
          </p:cNvPr>
          <p:cNvSpPr txBox="1">
            <a:spLocks/>
          </p:cNvSpPr>
          <p:nvPr/>
        </p:nvSpPr>
        <p:spPr>
          <a:xfrm>
            <a:off x="2641600" y="365125"/>
            <a:ext cx="6908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Multiple Regression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4B537C-1DC4-4094-B505-C2D4B8EE2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09763"/>
              </p:ext>
            </p:extLst>
          </p:nvPr>
        </p:nvGraphicFramePr>
        <p:xfrm>
          <a:off x="1315265" y="855553"/>
          <a:ext cx="10026163" cy="5637322"/>
        </p:xfrm>
        <a:graphic>
          <a:graphicData uri="http://schemas.openxmlformats.org/drawingml/2006/table">
            <a:tbl>
              <a:tblPr/>
              <a:tblGrid>
                <a:gridCol w="2110026">
                  <a:extLst>
                    <a:ext uri="{9D8B030D-6E8A-4147-A177-3AD203B41FA5}">
                      <a16:colId xmlns:a16="http://schemas.microsoft.com/office/drawing/2014/main" val="2683146301"/>
                    </a:ext>
                  </a:extLst>
                </a:gridCol>
                <a:gridCol w="991287">
                  <a:extLst>
                    <a:ext uri="{9D8B030D-6E8A-4147-A177-3AD203B41FA5}">
                      <a16:colId xmlns:a16="http://schemas.microsoft.com/office/drawing/2014/main" val="1243382575"/>
                    </a:ext>
                  </a:extLst>
                </a:gridCol>
                <a:gridCol w="1076255">
                  <a:extLst>
                    <a:ext uri="{9D8B030D-6E8A-4147-A177-3AD203B41FA5}">
                      <a16:colId xmlns:a16="http://schemas.microsoft.com/office/drawing/2014/main" val="3145212082"/>
                    </a:ext>
                  </a:extLst>
                </a:gridCol>
                <a:gridCol w="991287">
                  <a:extLst>
                    <a:ext uri="{9D8B030D-6E8A-4147-A177-3AD203B41FA5}">
                      <a16:colId xmlns:a16="http://schemas.microsoft.com/office/drawing/2014/main" val="3043614858"/>
                    </a:ext>
                  </a:extLst>
                </a:gridCol>
                <a:gridCol w="948804">
                  <a:extLst>
                    <a:ext uri="{9D8B030D-6E8A-4147-A177-3AD203B41FA5}">
                      <a16:colId xmlns:a16="http://schemas.microsoft.com/office/drawing/2014/main" val="1915841062"/>
                    </a:ext>
                  </a:extLst>
                </a:gridCol>
                <a:gridCol w="1005448">
                  <a:extLst>
                    <a:ext uri="{9D8B030D-6E8A-4147-A177-3AD203B41FA5}">
                      <a16:colId xmlns:a16="http://schemas.microsoft.com/office/drawing/2014/main" val="692519513"/>
                    </a:ext>
                  </a:extLst>
                </a:gridCol>
                <a:gridCol w="948804">
                  <a:extLst>
                    <a:ext uri="{9D8B030D-6E8A-4147-A177-3AD203B41FA5}">
                      <a16:colId xmlns:a16="http://schemas.microsoft.com/office/drawing/2014/main" val="660751557"/>
                    </a:ext>
                  </a:extLst>
                </a:gridCol>
                <a:gridCol w="991287">
                  <a:extLst>
                    <a:ext uri="{9D8B030D-6E8A-4147-A177-3AD203B41FA5}">
                      <a16:colId xmlns:a16="http://schemas.microsoft.com/office/drawing/2014/main" val="2687732141"/>
                    </a:ext>
                  </a:extLst>
                </a:gridCol>
                <a:gridCol w="962965">
                  <a:extLst>
                    <a:ext uri="{9D8B030D-6E8A-4147-A177-3AD203B41FA5}">
                      <a16:colId xmlns:a16="http://schemas.microsoft.com/office/drawing/2014/main" val="1529117898"/>
                    </a:ext>
                  </a:extLst>
                </a:gridCol>
              </a:tblGrid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483624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41474"/>
                  </a:ext>
                </a:extLst>
              </a:tr>
              <a:tr h="22398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89559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0.814093734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592991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0.662748607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45709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0.28334079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72261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0.025283619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200412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321840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70423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519071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16989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0.010049942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0.00111666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1.74679745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0.221975243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611528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0.005114091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0.000639261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684876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0.015164033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40681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237227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6576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-0.067593311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0.053632426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-1.260306795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0.243075902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-0.191269909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0.056083286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-0.191269909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0.056083286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17940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Consumer Price Index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0.212692593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1.17956545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0.180314363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0.861389709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-2.507390212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2.932775398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-2.507390212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2.932775398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170100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Materials Index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-0.378244893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0.426897516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-0.886032078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0.401448344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-1.36267233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0.606182544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-1.36267233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0.606182544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7899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WTI Oil Price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0.006648949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0.038266833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0.17375227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0.866376295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-0.081594526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0.094892424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-0.081594526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0.094892424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287465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 Rate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-0.071365272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0.110359167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-0.646663744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0.535957442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-0.325853969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0.183123424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-0.325853969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0.183123424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20656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 Rate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-0.010724954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0.089412515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-0.119949136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0.907481095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-0.216910584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0.195460676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-0.216910584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0.195460676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091727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 Conditions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-0.001258244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0.008216042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-0.153144827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0.882076431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-0.020204471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0.017687982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-0.020204471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0.017687982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127627"/>
                  </a:ext>
                </a:extLst>
              </a:tr>
              <a:tr h="2239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Population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5.805368473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1.995800976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2.908791279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0.019625423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1.203043169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10.40769378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1.203043169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10.40769378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45849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Permit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-0.016601109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0.072243098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-0.229795084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0.824017612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-0.183193992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0.149991775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-0.183193992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0.149991775</a:t>
                      </a:r>
                    </a:p>
                  </a:txBody>
                  <a:tcPr marL="4550" marR="4550" marT="45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01214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7E68BD93-0889-4523-84FC-E436736FEA1D}"/>
              </a:ext>
            </a:extLst>
          </p:cNvPr>
          <p:cNvSpPr/>
          <p:nvPr/>
        </p:nvSpPr>
        <p:spPr>
          <a:xfrm>
            <a:off x="1066800" y="1855301"/>
            <a:ext cx="3924298" cy="50605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F2D0A8-7B36-4AA1-B0CD-10D5793DA54E}"/>
              </a:ext>
            </a:extLst>
          </p:cNvPr>
          <p:cNvSpPr/>
          <p:nvPr/>
        </p:nvSpPr>
        <p:spPr>
          <a:xfrm>
            <a:off x="6163456" y="4274426"/>
            <a:ext cx="1693890" cy="238120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4133F8-5850-4D8D-96F6-C0187545417F}"/>
              </a:ext>
            </a:extLst>
          </p:cNvPr>
          <p:cNvSpPr txBox="1">
            <a:spLocks/>
          </p:cNvSpPr>
          <p:nvPr/>
        </p:nvSpPr>
        <p:spPr>
          <a:xfrm>
            <a:off x="2641600" y="365125"/>
            <a:ext cx="6908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Simplified Regression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358EE-E7E4-4CA7-9BDB-C01698E3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69435"/>
              </p:ext>
            </p:extLst>
          </p:nvPr>
        </p:nvGraphicFramePr>
        <p:xfrm>
          <a:off x="842258" y="974362"/>
          <a:ext cx="10145532" cy="5518508"/>
        </p:xfrm>
        <a:graphic>
          <a:graphicData uri="http://schemas.openxmlformats.org/drawingml/2006/table">
            <a:tbl>
              <a:tblPr/>
              <a:tblGrid>
                <a:gridCol w="2070821">
                  <a:extLst>
                    <a:ext uri="{9D8B030D-6E8A-4147-A177-3AD203B41FA5}">
                      <a16:colId xmlns:a16="http://schemas.microsoft.com/office/drawing/2014/main" val="2631426237"/>
                    </a:ext>
                  </a:extLst>
                </a:gridCol>
                <a:gridCol w="1042859">
                  <a:extLst>
                    <a:ext uri="{9D8B030D-6E8A-4147-A177-3AD203B41FA5}">
                      <a16:colId xmlns:a16="http://schemas.microsoft.com/office/drawing/2014/main" val="117525695"/>
                    </a:ext>
                  </a:extLst>
                </a:gridCol>
                <a:gridCol w="1132247">
                  <a:extLst>
                    <a:ext uri="{9D8B030D-6E8A-4147-A177-3AD203B41FA5}">
                      <a16:colId xmlns:a16="http://schemas.microsoft.com/office/drawing/2014/main" val="2451786974"/>
                    </a:ext>
                  </a:extLst>
                </a:gridCol>
                <a:gridCol w="1042859">
                  <a:extLst>
                    <a:ext uri="{9D8B030D-6E8A-4147-A177-3AD203B41FA5}">
                      <a16:colId xmlns:a16="http://schemas.microsoft.com/office/drawing/2014/main" val="1167443692"/>
                    </a:ext>
                  </a:extLst>
                </a:gridCol>
                <a:gridCol w="998166">
                  <a:extLst>
                    <a:ext uri="{9D8B030D-6E8A-4147-A177-3AD203B41FA5}">
                      <a16:colId xmlns:a16="http://schemas.microsoft.com/office/drawing/2014/main" val="2622198115"/>
                    </a:ext>
                  </a:extLst>
                </a:gridCol>
                <a:gridCol w="1057757">
                  <a:extLst>
                    <a:ext uri="{9D8B030D-6E8A-4147-A177-3AD203B41FA5}">
                      <a16:colId xmlns:a16="http://schemas.microsoft.com/office/drawing/2014/main" val="1148807491"/>
                    </a:ext>
                  </a:extLst>
                </a:gridCol>
                <a:gridCol w="998166">
                  <a:extLst>
                    <a:ext uri="{9D8B030D-6E8A-4147-A177-3AD203B41FA5}">
                      <a16:colId xmlns:a16="http://schemas.microsoft.com/office/drawing/2014/main" val="3649476086"/>
                    </a:ext>
                  </a:extLst>
                </a:gridCol>
                <a:gridCol w="1042859">
                  <a:extLst>
                    <a:ext uri="{9D8B030D-6E8A-4147-A177-3AD203B41FA5}">
                      <a16:colId xmlns:a16="http://schemas.microsoft.com/office/drawing/2014/main" val="521151415"/>
                    </a:ext>
                  </a:extLst>
                </a:gridCol>
                <a:gridCol w="759798">
                  <a:extLst>
                    <a:ext uri="{9D8B030D-6E8A-4147-A177-3AD203B41FA5}">
                      <a16:colId xmlns:a16="http://schemas.microsoft.com/office/drawing/2014/main" val="1942950929"/>
                    </a:ext>
                  </a:extLst>
                </a:gridCol>
              </a:tblGrid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 OUTPUT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98146"/>
                  </a:ext>
                </a:extLst>
              </a:tr>
              <a:tr h="28300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89405"/>
                  </a:ext>
                </a:extLst>
              </a:tr>
              <a:tr h="27527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65137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0.707653879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6691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0.500774012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6498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0.434210547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5553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0.022465202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7480"/>
                  </a:ext>
                </a:extLst>
              </a:tr>
              <a:tr h="283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193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816"/>
                  </a:ext>
                </a:extLst>
              </a:tr>
              <a:tr h="283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5224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 F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88254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0.007593753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0.003796877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7.523256358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0.005460456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64394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0.007570279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0.000504685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5590"/>
                  </a:ext>
                </a:extLst>
              </a:tr>
              <a:tr h="283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0.015164033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914908"/>
                  </a:ext>
                </a:extLst>
              </a:tr>
              <a:tr h="28300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7793"/>
                  </a:ext>
                </a:extLst>
              </a:tr>
              <a:tr h="5172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Stat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95.0%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34354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-0.056140422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0.032753196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-1.714044091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0.107102966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0.013671363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-0.125952206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33237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Materials Index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-0.403254209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0.20676234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-1.950327164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0.070078822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0.037449287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-0.843957705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0.037449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75441"/>
                  </a:ext>
                </a:extLst>
              </a:tr>
              <a:tr h="28300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 Population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4.904045725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1.436209579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3.41457528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0.003841166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7.965253979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1.842837471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7.965254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100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22D73BE-23CA-4588-B9FE-9AF359771F9F}"/>
              </a:ext>
            </a:extLst>
          </p:cNvPr>
          <p:cNvSpPr/>
          <p:nvPr/>
        </p:nvSpPr>
        <p:spPr>
          <a:xfrm>
            <a:off x="467193" y="2299925"/>
            <a:ext cx="3924298" cy="50605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AFA8A3-5355-4CE8-92A9-FE969B5D20B1}"/>
              </a:ext>
            </a:extLst>
          </p:cNvPr>
          <p:cNvSpPr/>
          <p:nvPr/>
        </p:nvSpPr>
        <p:spPr>
          <a:xfrm>
            <a:off x="5915024" y="5284032"/>
            <a:ext cx="1535087" cy="14690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979B4-EA1E-4408-AE6C-F9C3B0F0B8D9}"/>
              </a:ext>
            </a:extLst>
          </p:cNvPr>
          <p:cNvSpPr txBox="1"/>
          <p:nvPr/>
        </p:nvSpPr>
        <p:spPr>
          <a:xfrm>
            <a:off x="3933668" y="667062"/>
            <a:ext cx="4324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C080C-33ED-4E45-BBF6-7F2E06E08E03}"/>
              </a:ext>
            </a:extLst>
          </p:cNvPr>
          <p:cNvSpPr txBox="1"/>
          <p:nvPr/>
        </p:nvSpPr>
        <p:spPr>
          <a:xfrm>
            <a:off x="707035" y="2308484"/>
            <a:ext cx="110002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HPI = -0.06 – (CMI*0.40) + (</a:t>
            </a:r>
            <a:r>
              <a:rPr lang="en-GB" sz="3600" dirty="0" err="1"/>
              <a:t>H_pop</a:t>
            </a:r>
            <a:r>
              <a:rPr lang="en-GB" sz="3600" dirty="0"/>
              <a:t>*4.90)</a:t>
            </a:r>
          </a:p>
          <a:p>
            <a:pPr algn="ctr"/>
            <a:endParaRPr lang="en-GB" sz="3600" dirty="0"/>
          </a:p>
          <a:p>
            <a:pPr algn="ctr"/>
            <a:r>
              <a:rPr lang="en-GB" sz="2800" i="1" dirty="0"/>
              <a:t>HPI = House Price Index</a:t>
            </a:r>
          </a:p>
          <a:p>
            <a:pPr algn="ctr"/>
            <a:r>
              <a:rPr lang="en-GB" sz="2800" i="1" dirty="0"/>
              <a:t>CMI = Construction Material Index</a:t>
            </a:r>
          </a:p>
          <a:p>
            <a:pPr algn="ctr"/>
            <a:r>
              <a:rPr lang="en-GB" sz="2800" i="1" dirty="0" err="1"/>
              <a:t>H_pop</a:t>
            </a:r>
            <a:r>
              <a:rPr lang="en-GB" sz="2800" i="1" dirty="0"/>
              <a:t> = Houston Population (thousands)</a:t>
            </a:r>
          </a:p>
        </p:txBody>
      </p:sp>
    </p:spTree>
    <p:extLst>
      <p:ext uri="{BB962C8B-B14F-4D97-AF65-F5344CB8AC3E}">
        <p14:creationId xmlns:p14="http://schemas.microsoft.com/office/powerpoint/2010/main" val="188328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99" y="742723"/>
            <a:ext cx="5613401" cy="726557"/>
          </a:xfrm>
        </p:spPr>
        <p:txBody>
          <a:bodyPr>
            <a:noAutofit/>
          </a:bodyPr>
          <a:lstStyle/>
          <a:p>
            <a:r>
              <a:rPr lang="en-US" b="1" dirty="0"/>
              <a:t>House Price Index (HPI)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21136-B655-41D8-8887-160E217F777D}"/>
              </a:ext>
            </a:extLst>
          </p:cNvPr>
          <p:cNvSpPr txBox="1"/>
          <p:nvPr/>
        </p:nvSpPr>
        <p:spPr>
          <a:xfrm>
            <a:off x="1812471" y="2105718"/>
            <a:ext cx="8567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for measuring changes in </a:t>
            </a:r>
            <a:r>
              <a:rPr lang="en-GB" sz="2400" dirty="0">
                <a:solidFill>
                  <a:srgbClr val="363F42"/>
                </a:solidFill>
                <a:latin typeface="MetaWebPro Normal"/>
                <a:ea typeface="Calibri" panose="020F0502020204030204" pitchFamily="34" charset="0"/>
                <a:cs typeface="Times New Roman" panose="02020603050405020304" pitchFamily="18" charset="0"/>
              </a:rPr>
              <a:t>single-family </a:t>
            </a:r>
            <a:r>
              <a:rPr lang="en-US" sz="2400" dirty="0"/>
              <a:t>home prices.</a:t>
            </a:r>
          </a:p>
          <a:p>
            <a:endParaRPr lang="en-GB" sz="2400" dirty="0">
              <a:solidFill>
                <a:srgbClr val="363F42"/>
              </a:solidFill>
              <a:latin typeface="MetaWebPro Normal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HPI is not adjusted for inflation.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63F42"/>
                </a:solidFill>
                <a:latin typeface="MetaWebPro Normal"/>
                <a:ea typeface="Calibri" panose="020F0502020204030204" pitchFamily="34" charset="0"/>
                <a:cs typeface="Times New Roman" panose="02020603050405020304" pitchFamily="18" charset="0"/>
              </a:rPr>
              <a:t>HPI data normalized to 100 for year 1995.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7624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6BC3E-E650-4076-8AA8-D3A8A175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70" y="1699206"/>
            <a:ext cx="6831990" cy="47702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119C08-588D-4544-A407-EF78600349EE}"/>
              </a:ext>
            </a:extLst>
          </p:cNvPr>
          <p:cNvSpPr txBox="1">
            <a:spLocks/>
          </p:cNvSpPr>
          <p:nvPr/>
        </p:nvSpPr>
        <p:spPr>
          <a:xfrm>
            <a:off x="2560300" y="388566"/>
            <a:ext cx="7071399" cy="11887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Houston </a:t>
            </a:r>
            <a:r>
              <a:rPr lang="en-US" sz="4000" b="1" dirty="0"/>
              <a:t>MSA</a:t>
            </a:r>
            <a:endParaRPr lang="en-US" sz="2800" b="1" dirty="0"/>
          </a:p>
          <a:p>
            <a:pPr algn="ctr"/>
            <a:r>
              <a:rPr lang="en-US" sz="2800" b="1" dirty="0"/>
              <a:t>(MSA – Metropolitan Statistical Area)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469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90" y="195619"/>
            <a:ext cx="5823857" cy="1325563"/>
          </a:xfrm>
        </p:spPr>
        <p:txBody>
          <a:bodyPr/>
          <a:lstStyle/>
          <a:p>
            <a:pPr algn="ctr"/>
            <a:r>
              <a:rPr lang="en-US" b="1" dirty="0"/>
              <a:t>Houston HPI vs Oil Price</a:t>
            </a:r>
            <a:endParaRPr lang="en-GB" b="1" dirty="0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FDDCA81C-51FA-4A81-AFFC-9F52CB00C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8" y="1261268"/>
            <a:ext cx="11681525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AC2147D-182E-4527-B5E5-D9AD47E6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0" y="4003316"/>
            <a:ext cx="11681523" cy="2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95AAA8-1FFC-471D-9A22-5013A713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30" y="1329118"/>
            <a:ext cx="9787710" cy="55888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54E3A9A-26E6-4584-A009-193B9B57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730" y="382690"/>
            <a:ext cx="9402539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Regression Analysis – HPI vs Oil Price</a:t>
            </a:r>
            <a:endParaRPr lang="en-GB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089A5-994E-43B7-8999-34F5C9ECFEDF}"/>
              </a:ext>
            </a:extLst>
          </p:cNvPr>
          <p:cNvSpPr/>
          <p:nvPr/>
        </p:nvSpPr>
        <p:spPr>
          <a:xfrm>
            <a:off x="5868649" y="1709770"/>
            <a:ext cx="4781862" cy="50605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046165-9C57-4E51-84BC-0F5DFBCF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59" y="1659625"/>
            <a:ext cx="9301397" cy="48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1B7E83-D837-4417-B666-5990792FA1D6}"/>
              </a:ext>
            </a:extLst>
          </p:cNvPr>
          <p:cNvSpPr txBox="1">
            <a:spLocks/>
          </p:cNvSpPr>
          <p:nvPr/>
        </p:nvSpPr>
        <p:spPr>
          <a:xfrm>
            <a:off x="2681901" y="495422"/>
            <a:ext cx="762383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Houston Employment by Industry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091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97B-697D-444E-BB38-564BEA41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689" y="500062"/>
            <a:ext cx="4230661" cy="1325563"/>
          </a:xfrm>
        </p:spPr>
        <p:txBody>
          <a:bodyPr/>
          <a:lstStyle/>
          <a:p>
            <a:r>
              <a:rPr lang="en-US" b="1" dirty="0"/>
              <a:t>Other Key Factors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67D-9EF2-434A-A32B-45485902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382" y="1978025"/>
            <a:ext cx="7488836" cy="4192926"/>
          </a:xfrm>
        </p:spPr>
        <p:txBody>
          <a:bodyPr>
            <a:normAutofit/>
          </a:bodyPr>
          <a:lstStyle/>
          <a:p>
            <a:r>
              <a:rPr lang="en-US" dirty="0"/>
              <a:t>Population</a:t>
            </a:r>
          </a:p>
          <a:p>
            <a:r>
              <a:rPr lang="en-US" dirty="0"/>
              <a:t>Mortgage &amp; Interest Rates</a:t>
            </a:r>
          </a:p>
          <a:p>
            <a:r>
              <a:rPr lang="en-US" dirty="0"/>
              <a:t>Consumer Price Index (CPI)</a:t>
            </a:r>
          </a:p>
          <a:p>
            <a:r>
              <a:rPr lang="en-US" dirty="0"/>
              <a:t>Building Permits</a:t>
            </a:r>
          </a:p>
          <a:p>
            <a:r>
              <a:rPr lang="en-US" dirty="0"/>
              <a:t>Unemployment</a:t>
            </a:r>
          </a:p>
          <a:p>
            <a:r>
              <a:rPr lang="en-US" dirty="0"/>
              <a:t>Construction Cost Index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977-3AD1-491A-86B4-DF24187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0" y="196867"/>
            <a:ext cx="3340100" cy="1325563"/>
          </a:xfrm>
        </p:spPr>
        <p:txBody>
          <a:bodyPr/>
          <a:lstStyle/>
          <a:p>
            <a:pPr algn="ctr"/>
            <a:r>
              <a:rPr lang="en-US" b="1" dirty="0"/>
              <a:t>Population</a:t>
            </a:r>
            <a:endParaRPr lang="en-GB" b="1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FFCE8694-43AF-4126-BD7C-D3B2ADFE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395413"/>
            <a:ext cx="9091612" cy="53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92FBE-8F87-4C85-989B-6B3488D3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2" y="487181"/>
            <a:ext cx="10223975" cy="61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7412</TotalTime>
  <Words>423</Words>
  <Application>Microsoft Macintosh PowerPoint</Application>
  <PresentationFormat>Widescreen</PresentationFormat>
  <Paragraphs>230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MetaWebPro Normal</vt:lpstr>
      <vt:lpstr>Office Theme</vt:lpstr>
      <vt:lpstr>PowerPoint Presentation</vt:lpstr>
      <vt:lpstr>House Price Index (HPI)</vt:lpstr>
      <vt:lpstr>PowerPoint Presentation</vt:lpstr>
      <vt:lpstr>Houston HPI vs Oil Price</vt:lpstr>
      <vt:lpstr>Regression Analysis – HPI vs Oil Price</vt:lpstr>
      <vt:lpstr>PowerPoint Presentation</vt:lpstr>
      <vt:lpstr>Other Key Factors</vt:lpstr>
      <vt:lpstr>Population</vt:lpstr>
      <vt:lpstr>PowerPoint Presentation</vt:lpstr>
      <vt:lpstr>PowerPoint Presentation</vt:lpstr>
      <vt:lpstr>PowerPoint Presentation</vt:lpstr>
      <vt:lpstr>Histogram of Raw Data  (before and after log transformation)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Grewal</dc:creator>
  <cp:lastModifiedBy>Vo, De Xuan</cp:lastModifiedBy>
  <cp:revision>81</cp:revision>
  <dcterms:created xsi:type="dcterms:W3CDTF">2019-01-11T22:14:34Z</dcterms:created>
  <dcterms:modified xsi:type="dcterms:W3CDTF">2019-01-22T20:23:21Z</dcterms:modified>
</cp:coreProperties>
</file>