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3" r:id="rId6"/>
    <p:sldId id="262" r:id="rId7"/>
    <p:sldId id="261" r:id="rId8"/>
    <p:sldId id="264" r:id="rId9"/>
    <p:sldId id="260" r:id="rId10"/>
    <p:sldId id="266" r:id="rId11"/>
    <p:sldId id="265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39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11C9-D30E-4720-B7A7-D9A3CCA3E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B9F61-D7F0-4643-B3EC-F8AD7A67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6C7F2-9E39-493B-B422-2B4D79A7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024A-C35B-42BE-86BA-4A8DB56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7B2A-37ED-4DDD-AC2C-8422B62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B70-6B4A-4212-9E28-97C63369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17EB8-E671-41A4-9472-45D0B4A3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4598-716F-4D16-8073-066009EE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CA09-A4F4-4B4F-8595-8CE8989E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C734-88A9-4934-A371-5EAC485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6546D-181B-40D1-9727-FA42CF00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2111-B0EF-4B6A-BC91-C9660A189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1D6-2444-4B8E-8E6A-0EC958E0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073C-FB4B-4A7C-945A-9A312B8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B4FD-061F-4550-9B2F-99A124F3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3F34-E267-40AC-A18C-68E1306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54B4-15BC-4F4D-A317-E78B0252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F659-BBA0-4C7E-8D4C-6C86B94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8970-864F-4A4E-8715-1D365B4A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7F0F-4EC7-45AD-ACCA-30DA1A0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AE2-50DE-4F41-A80B-0698343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558-CE9C-48D2-9C86-5DDAF35C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C34D-D15A-4685-92AE-0D25F2BF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6FA-1D86-4C23-9941-19AF3C2E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8903-D970-433F-AC96-F64E651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38C5-1EE2-450D-A48D-215EE5E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1BB7-2F10-4921-82FA-82C937256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EA01-8CFB-437B-B62F-283FE265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E246-C66E-4C22-9E15-7A7D131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7F54-1C56-44F2-A3FE-2C0CB509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1E15-9D99-4367-BD0E-DDC51D9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26A2-EC99-47C1-90E3-7900CE0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AFA7-9138-42F7-9096-98A38DB4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5D72E-A63D-4B1F-BDE8-ECAF6A71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28B1-FA60-41B0-995A-9D08A90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D4CF5-C853-4049-A2E9-07621B06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EB48C-F89D-4935-BEC3-DD10126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A35F3-2E24-4820-9C0E-FBCE5877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7320E-5C6F-4650-B559-9F4A213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2F4-4B77-44F3-B868-468045C9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AF44-800F-460B-AA77-7D67C22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E9EFA-E6B9-4B71-9C33-6BC2E69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63EA-9C44-45F3-A1F4-0D0BCF4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32AFF-D595-417C-9372-5B7DA788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B94F-EF4E-4FC6-8B81-F70013E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601F-288E-4245-AD2C-0366E50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0222-066B-4466-8C7C-4EEFB47E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CFD-9B23-447F-B970-83AB5239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F66D-1B2D-4690-A22B-9A17685D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988A-36DB-428B-B678-5565065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A0D9-7AA8-40B5-90D3-E02E6FDA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8C0F-07CE-4884-BDED-EC40571D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AA1B-3077-4D40-890C-59A4581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013A3-52DF-4812-8AC8-F9DB8C97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E43B7-AD9F-464B-816E-96EEA31E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2334-D7A3-43F3-9EF6-E92BE1C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2636-C1C3-4FF8-9806-B1F0DB1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FBC0-FC40-4E11-8554-1CCF648E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5EE17-AD96-4DF1-A7B0-3EC0F0D2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E486-6A01-46AE-9BCF-87C79EF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A56E-B49C-48A9-B369-05E975596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Wednesday 16-Jan-2019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B06-C670-4BAE-AA7D-818350C3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6D42-C3C6-46D6-A024-B7531D66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2124114" y="1375566"/>
            <a:ext cx="794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5196840"/>
            <a:ext cx="7559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38B2D-ED39-400E-A631-C4798EC7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187377"/>
            <a:ext cx="11037013" cy="64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BFE3A-3F16-47EA-8257-93DB44FC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0" y="1645969"/>
            <a:ext cx="11615580" cy="47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064302" y="966866"/>
            <a:ext cx="810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A039A-A893-45AD-AF5C-D80895D36961}"/>
              </a:ext>
            </a:extLst>
          </p:cNvPr>
          <p:cNvSpPr txBox="1"/>
          <p:nvPr/>
        </p:nvSpPr>
        <p:spPr>
          <a:xfrm>
            <a:off x="996846" y="906905"/>
            <a:ext cx="7637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Construction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96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99" y="742723"/>
            <a:ext cx="5613401" cy="726557"/>
          </a:xfrm>
        </p:spPr>
        <p:txBody>
          <a:bodyPr>
            <a:noAutofit/>
          </a:bodyPr>
          <a:lstStyle/>
          <a:p>
            <a:r>
              <a:rPr lang="en-US" b="1" dirty="0"/>
              <a:t>House Price Index (HPI)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21136-B655-41D8-8887-160E217F777D}"/>
              </a:ext>
            </a:extLst>
          </p:cNvPr>
          <p:cNvSpPr txBox="1"/>
          <p:nvPr/>
        </p:nvSpPr>
        <p:spPr>
          <a:xfrm>
            <a:off x="1812471" y="2105718"/>
            <a:ext cx="8567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for measuring changes in </a:t>
            </a:r>
            <a:r>
              <a:rPr lang="en-GB" sz="2400" dirty="0">
                <a:solidFill>
                  <a:srgbClr val="363F42"/>
                </a:solidFill>
                <a:latin typeface="MetaWebPro Normal"/>
                <a:ea typeface="Calibri" panose="020F0502020204030204" pitchFamily="34" charset="0"/>
                <a:cs typeface="Times New Roman" panose="02020603050405020304" pitchFamily="18" charset="0"/>
              </a:rPr>
              <a:t>single-family </a:t>
            </a:r>
            <a:r>
              <a:rPr lang="en-US" sz="2400" dirty="0"/>
              <a:t>home prices.</a:t>
            </a:r>
          </a:p>
          <a:p>
            <a:endParaRPr lang="en-GB" sz="2400" dirty="0">
              <a:solidFill>
                <a:srgbClr val="363F42"/>
              </a:solidFill>
              <a:latin typeface="MetaWebPro Normal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HPI is not adjusted for inflation.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63F42"/>
                </a:solidFill>
                <a:latin typeface="MetaWebPro Normal"/>
                <a:ea typeface="Calibri" panose="020F0502020204030204" pitchFamily="34" charset="0"/>
                <a:cs typeface="Times New Roman" panose="02020603050405020304" pitchFamily="18" charset="0"/>
              </a:rPr>
              <a:t>HPI data normalized to 100 for year 1995.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70" y="1699206"/>
            <a:ext cx="6831990" cy="47702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2560300" y="388566"/>
            <a:ext cx="7071399" cy="1188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Houston </a:t>
            </a:r>
            <a:r>
              <a:rPr lang="en-US" sz="4000" b="1" dirty="0"/>
              <a:t>MSA</a:t>
            </a:r>
            <a:endParaRPr lang="en-US" sz="2800" b="1" dirty="0"/>
          </a:p>
          <a:p>
            <a:pPr algn="ctr"/>
            <a:r>
              <a:rPr lang="en-US" sz="2800" b="1" dirty="0"/>
              <a:t>(MSA – 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90" y="195619"/>
            <a:ext cx="5823857" cy="1325563"/>
          </a:xfrm>
        </p:spPr>
        <p:txBody>
          <a:bodyPr/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DDCA81C-51FA-4A81-AFFC-9F52CB00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8" y="1261268"/>
            <a:ext cx="11681525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AC2147D-182E-4527-B5E5-D9AD47E6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0" y="4003316"/>
            <a:ext cx="11681523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BED202-1385-4899-AF17-8929B91E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0" y="1778868"/>
            <a:ext cx="11832957" cy="48733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30" y="382690"/>
            <a:ext cx="940253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805E15-623F-4617-921B-8104F8DA38CC}"/>
              </a:ext>
            </a:extLst>
          </p:cNvPr>
          <p:cNvSpPr/>
          <p:nvPr/>
        </p:nvSpPr>
        <p:spPr>
          <a:xfrm>
            <a:off x="5975012" y="5691022"/>
            <a:ext cx="1133473" cy="113546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089A5-994E-43B7-8999-34F5C9ECFEDF}"/>
              </a:ext>
            </a:extLst>
          </p:cNvPr>
          <p:cNvSpPr/>
          <p:nvPr/>
        </p:nvSpPr>
        <p:spPr>
          <a:xfrm>
            <a:off x="0" y="2714737"/>
            <a:ext cx="3924298" cy="5060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9F7731-18FB-4637-8AE3-13E645AAB9EF}"/>
              </a:ext>
            </a:extLst>
          </p:cNvPr>
          <p:cNvSpPr/>
          <p:nvPr/>
        </p:nvSpPr>
        <p:spPr>
          <a:xfrm>
            <a:off x="6770349" y="4401189"/>
            <a:ext cx="1852612" cy="69701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7FE2E-6EB9-463B-A0A7-EFC5CC04E1A7}"/>
              </a:ext>
            </a:extLst>
          </p:cNvPr>
          <p:cNvSpPr/>
          <p:nvPr/>
        </p:nvSpPr>
        <p:spPr>
          <a:xfrm>
            <a:off x="0" y="6233293"/>
            <a:ext cx="3924299" cy="50605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650" y="500062"/>
            <a:ext cx="3314700" cy="1325563"/>
          </a:xfrm>
        </p:spPr>
        <p:txBody>
          <a:bodyPr/>
          <a:lstStyle/>
          <a:p>
            <a:r>
              <a:rPr lang="en-US" b="1" dirty="0"/>
              <a:t>Other Factors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382" y="1978025"/>
            <a:ext cx="7488836" cy="4192926"/>
          </a:xfrm>
        </p:spPr>
        <p:txBody>
          <a:bodyPr/>
          <a:lstStyle/>
          <a:p>
            <a:r>
              <a:rPr lang="en-US" dirty="0"/>
              <a:t>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Mortgage &amp; Interest Rates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Consumer Price Index (CPI)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Employment by Industry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196867"/>
            <a:ext cx="3340100" cy="1325563"/>
          </a:xfrm>
        </p:spPr>
        <p:txBody>
          <a:bodyPr/>
          <a:lstStyle/>
          <a:p>
            <a:pPr algn="ctr"/>
            <a:r>
              <a:rPr lang="en-US" b="1" dirty="0"/>
              <a:t>Population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395413"/>
            <a:ext cx="9091612" cy="53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A40F89-41A2-4A13-900A-E1F4C49E9F2C}"/>
              </a:ext>
            </a:extLst>
          </p:cNvPr>
          <p:cNvSpPr txBox="1">
            <a:spLocks/>
          </p:cNvSpPr>
          <p:nvPr/>
        </p:nvSpPr>
        <p:spPr>
          <a:xfrm>
            <a:off x="4813300" y="535846"/>
            <a:ext cx="2565400" cy="928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HPI vs CPI</a:t>
            </a:r>
            <a:endParaRPr lang="en-GB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333DF98-9910-49A0-9B36-8972E923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8" y="2070100"/>
            <a:ext cx="11584764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365125"/>
            <a:ext cx="6908800" cy="1325563"/>
          </a:xfrm>
        </p:spPr>
        <p:txBody>
          <a:bodyPr/>
          <a:lstStyle/>
          <a:p>
            <a:pPr algn="ctr"/>
            <a:r>
              <a:rPr lang="en-US" dirty="0"/>
              <a:t>Employment by Industry</a:t>
            </a:r>
            <a:endParaRPr lang="en-GB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1FA9B9A-30C7-4CD6-8F75-F673471A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07" y="1790700"/>
            <a:ext cx="8829184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5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98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MetaWebPro Normal</vt:lpstr>
      <vt:lpstr>Office Theme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Other Factors</vt:lpstr>
      <vt:lpstr>Population</vt:lpstr>
      <vt:lpstr>PowerPoint Presentation</vt:lpstr>
      <vt:lpstr>Employment by Industry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Grewal</dc:creator>
  <cp:lastModifiedBy>Gage Grewal</cp:lastModifiedBy>
  <cp:revision>67</cp:revision>
  <dcterms:created xsi:type="dcterms:W3CDTF">2019-01-11T22:14:34Z</dcterms:created>
  <dcterms:modified xsi:type="dcterms:W3CDTF">2019-01-18T21:21:50Z</dcterms:modified>
</cp:coreProperties>
</file>