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l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l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l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l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l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l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l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l" defTabSz="82153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6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45B43B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8F44A2F1-9E1F-4B54-A3A2-5F16C0AD49E2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4445" cap="flat">
              <a:solidFill>
                <a:srgbClr val="000000"/>
              </a:solidFill>
              <a:prstDash val="solid"/>
              <a:miter lim="400000"/>
            </a:ln>
          </a:left>
          <a:right>
            <a:ln w="4445" cap="flat">
              <a:solidFill>
                <a:srgbClr val="000000"/>
              </a:solidFill>
              <a:prstDash val="solid"/>
              <a:miter lim="400000"/>
            </a:ln>
          </a:right>
          <a:top>
            <a:ln w="4445" cap="flat">
              <a:solidFill>
                <a:srgbClr val="000000"/>
              </a:solidFill>
              <a:prstDash val="solid"/>
              <a:miter lim="400000"/>
            </a:ln>
          </a:top>
          <a:bottom>
            <a:ln w="4445" cap="flat">
              <a:solidFill>
                <a:srgbClr val="000000"/>
              </a:solidFill>
              <a:prstDash val="solid"/>
              <a:miter lim="400000"/>
            </a:ln>
          </a:bottom>
          <a:insideH>
            <a:ln w="4445" cap="flat">
              <a:solidFill>
                <a:srgbClr val="000000"/>
              </a:solidFill>
              <a:prstDash val="solid"/>
              <a:miter lim="400000"/>
            </a:ln>
          </a:insideH>
          <a:insideV>
            <a:ln w="444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5F5F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4445" cap="flat">
              <a:solidFill>
                <a:srgbClr val="000000"/>
              </a:solidFill>
              <a:prstDash val="solid"/>
              <a:miter lim="400000"/>
            </a:ln>
          </a:left>
          <a:right>
            <a:ln w="9525" cap="flat">
              <a:solidFill>
                <a:srgbClr val="000000"/>
              </a:solidFill>
              <a:prstDash val="solid"/>
              <a:miter lim="400000"/>
            </a:ln>
          </a:right>
          <a:top>
            <a:ln w="4445" cap="flat">
              <a:solidFill>
                <a:srgbClr val="000000"/>
              </a:solidFill>
              <a:prstDash val="solid"/>
              <a:miter lim="400000"/>
            </a:ln>
          </a:top>
          <a:bottom>
            <a:ln w="4445" cap="flat">
              <a:solidFill>
                <a:srgbClr val="000000"/>
              </a:solidFill>
              <a:prstDash val="solid"/>
              <a:miter lim="400000"/>
            </a:ln>
          </a:bottom>
          <a:insideH>
            <a:ln w="4445" cap="flat">
              <a:solidFill>
                <a:srgbClr val="000000"/>
              </a:solidFill>
              <a:prstDash val="solid"/>
              <a:miter lim="400000"/>
            </a:ln>
          </a:insideH>
          <a:insideV>
            <a:ln w="444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CDCDC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4445" cap="flat">
              <a:solidFill>
                <a:srgbClr val="000000"/>
              </a:solidFill>
              <a:prstDash val="solid"/>
              <a:miter lim="400000"/>
            </a:ln>
          </a:left>
          <a:right>
            <a:ln w="4445" cap="flat">
              <a:solidFill>
                <a:srgbClr val="000000"/>
              </a:solidFill>
              <a:prstDash val="solid"/>
              <a:miter lim="400000"/>
            </a:ln>
          </a:right>
          <a:top>
            <a:ln w="9525" cap="flat">
              <a:solidFill>
                <a:srgbClr val="000000"/>
              </a:solidFill>
              <a:prstDash val="solid"/>
              <a:miter lim="400000"/>
            </a:ln>
          </a:top>
          <a:bottom>
            <a:ln w="4445" cap="flat">
              <a:solidFill>
                <a:srgbClr val="000000"/>
              </a:solidFill>
              <a:prstDash val="solid"/>
              <a:miter lim="400000"/>
            </a:ln>
          </a:bottom>
          <a:insideH>
            <a:ln w="4445" cap="flat">
              <a:solidFill>
                <a:srgbClr val="000000"/>
              </a:solidFill>
              <a:prstDash val="solid"/>
              <a:miter lim="400000"/>
            </a:ln>
          </a:insideH>
          <a:insideV>
            <a:ln w="444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4445" cap="flat">
              <a:solidFill>
                <a:srgbClr val="000000"/>
              </a:solidFill>
              <a:prstDash val="solid"/>
              <a:miter lim="400000"/>
            </a:ln>
          </a:left>
          <a:right>
            <a:ln w="4445" cap="flat">
              <a:solidFill>
                <a:srgbClr val="000000"/>
              </a:solidFill>
              <a:prstDash val="solid"/>
              <a:miter lim="400000"/>
            </a:ln>
          </a:right>
          <a:top>
            <a:ln w="4445" cap="flat">
              <a:solidFill>
                <a:srgbClr val="000000"/>
              </a:solidFill>
              <a:prstDash val="solid"/>
              <a:miter lim="400000"/>
            </a:ln>
          </a:top>
          <a:bottom>
            <a:ln w="9525" cap="flat">
              <a:solidFill>
                <a:srgbClr val="000000"/>
              </a:solidFill>
              <a:prstDash val="solid"/>
              <a:miter lim="400000"/>
            </a:ln>
          </a:bottom>
          <a:insideH>
            <a:ln w="4445" cap="flat">
              <a:solidFill>
                <a:srgbClr val="000000"/>
              </a:solidFill>
              <a:prstDash val="solid"/>
              <a:miter lim="400000"/>
            </a:ln>
          </a:insideH>
          <a:insideV>
            <a:ln w="444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0" name="Shape 3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3962399" y="10704122"/>
            <a:ext cx="16459201" cy="454344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marL="0" indent="0" algn="ctr" defTabSz="676909">
              <a:lnSpc>
                <a:spcPct val="100000"/>
              </a:lnSpc>
              <a:spcBef>
                <a:spcPts val="0"/>
              </a:spcBef>
              <a:buSzTx/>
              <a:buNone/>
              <a:defRPr spc="-22" sz="2296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3962399" y="4371974"/>
            <a:ext cx="16459201" cy="3200401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2438400">
              <a:lnSpc>
                <a:spcPct val="80000"/>
              </a:lnSpc>
              <a:defRPr b="0" spc="-126" sz="126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3962399" y="7390184"/>
            <a:ext cx="16459201" cy="1687945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58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58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58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58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58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26963" y="11182731"/>
            <a:ext cx="335789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3962399" y="4152900"/>
            <a:ext cx="16459201" cy="4953000"/>
          </a:xfrm>
          <a:prstGeom prst="rect">
            <a:avLst/>
          </a:prstGeom>
          <a:ln w="3175"/>
        </p:spPr>
        <p:txBody>
          <a:bodyPr lIns="38100" tIns="38100" rIns="38100" bIns="38100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600">
                <a:solidFill>
                  <a:srgbClr val="000000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600">
                <a:solidFill>
                  <a:srgbClr val="000000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600">
                <a:solidFill>
                  <a:srgbClr val="000000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600">
                <a:solidFill>
                  <a:srgbClr val="000000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600">
                <a:solidFill>
                  <a:srgbClr val="000000"/>
                </a:solidFill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12024105" y="11182731"/>
            <a:ext cx="335790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3962399" y="8061179"/>
            <a:ext cx="16459203" cy="624460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marL="0" indent="0" algn="ctr" defTabSz="652145">
              <a:lnSpc>
                <a:spcPct val="100000"/>
              </a:lnSpc>
              <a:spcBef>
                <a:spcPts val="0"/>
              </a:spcBef>
              <a:buSzTx/>
              <a:buNone/>
              <a:defRPr spc="-33" sz="3318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quarter" idx="1" hasCustomPrompt="1"/>
          </p:nvPr>
        </p:nvSpPr>
        <p:spPr>
          <a:xfrm>
            <a:off x="3962399" y="4875363"/>
            <a:ext cx="16459201" cy="3202281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200">
                <a:solidFill>
                  <a:srgbClr val="000000"/>
                </a:solidFill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200">
                <a:solidFill>
                  <a:srgbClr val="000000"/>
                </a:solidFill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200">
                <a:solidFill>
                  <a:srgbClr val="000000"/>
                </a:solidFill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200">
                <a:solidFill>
                  <a:srgbClr val="000000"/>
                </a:solidFill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200">
                <a:solidFill>
                  <a:srgbClr val="000000"/>
                </a:solidFill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12024105" y="11182731"/>
            <a:ext cx="335790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3962399" y="10039539"/>
            <a:ext cx="16459203" cy="624460"/>
          </a:xfrm>
          <a:prstGeom prst="rect">
            <a:avLst/>
          </a:prstGeom>
          <a:ln w="3175"/>
        </p:spPr>
        <p:txBody>
          <a:bodyPr lIns="38100" tIns="38100" rIns="38100" bIns="38100"/>
          <a:lstStyle>
            <a:lvl1pPr marL="0" indent="0" algn="ctr" defTabSz="652145">
              <a:lnSpc>
                <a:spcPct val="100000"/>
              </a:lnSpc>
              <a:spcBef>
                <a:spcPts val="0"/>
              </a:spcBef>
              <a:buSzTx/>
              <a:buNone/>
              <a:defRPr spc="-33" sz="3318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quarter" idx="1" hasCustomPrompt="1"/>
          </p:nvPr>
        </p:nvSpPr>
        <p:spPr>
          <a:xfrm>
            <a:off x="3962399" y="4848225"/>
            <a:ext cx="16459201" cy="3312319"/>
          </a:xfrm>
          <a:prstGeom prst="rect">
            <a:avLst/>
          </a:prstGeom>
          <a:ln w="3175"/>
        </p:spPr>
        <p:txBody>
          <a:bodyPr lIns="38100" tIns="38100" rIns="38100" bIns="38100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Canela Bold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Canela Bold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Canela Bold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Canela Bold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000">
                <a:solidFill>
                  <a:srgbClr val="000000"/>
                </a:solidFill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26963" y="11182731"/>
            <a:ext cx="335789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/>
          <p:nvPr>
            <p:ph type="pic" sz="quarter" idx="21"/>
          </p:nvPr>
        </p:nvSpPr>
        <p:spPr>
          <a:xfrm>
            <a:off x="14856618" y="5900814"/>
            <a:ext cx="5524057" cy="6210301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5" name="915009552_2264x1509.jpg"/>
          <p:cNvSpPr/>
          <p:nvPr>
            <p:ph type="pic" sz="quarter" idx="22"/>
          </p:nvPr>
        </p:nvSpPr>
        <p:spPr>
          <a:xfrm>
            <a:off x="14570868" y="2667000"/>
            <a:ext cx="6086477" cy="4056754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6" name="740519873_3318x2212.jpg"/>
          <p:cNvSpPr/>
          <p:nvPr>
            <p:ph type="pic" sz="half" idx="23"/>
          </p:nvPr>
        </p:nvSpPr>
        <p:spPr>
          <a:xfrm>
            <a:off x="3000374" y="2667000"/>
            <a:ext cx="12573002" cy="8382000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26963" y="11182731"/>
            <a:ext cx="335789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/>
          <p:nvPr>
            <p:ph type="pic" idx="21"/>
          </p:nvPr>
        </p:nvSpPr>
        <p:spPr>
          <a:xfrm>
            <a:off x="4000499" y="1396999"/>
            <a:ext cx="16383001" cy="10922001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26963" y="11182731"/>
            <a:ext cx="335789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26963" y="11182731"/>
            <a:ext cx="335789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ody Level One…"/>
          <p:cNvSpPr txBox="1"/>
          <p:nvPr>
            <p:ph type="body" sz="quarter" idx="1"/>
          </p:nvPr>
        </p:nvSpPr>
        <p:spPr>
          <a:xfrm>
            <a:off x="28030" y="11972577"/>
            <a:ext cx="24327941" cy="1743424"/>
          </a:xfrm>
          <a:prstGeom prst="rect">
            <a:avLst/>
          </a:prstGeom>
          <a:ln w="3175"/>
        </p:spPr>
        <p:txBody>
          <a:bodyPr lIns="0" tIns="0" rIns="0" bIns="0" anchor="t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None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78284" indent="-209550">
              <a:lnSpc>
                <a:spcPct val="120000"/>
              </a:lnSpc>
              <a:spcBef>
                <a:spcPts val="0"/>
              </a:spcBef>
              <a:buSzPct val="120000"/>
              <a:buChar char="‣"/>
              <a:defRPr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64303" indent="-187569">
              <a:lnSpc>
                <a:spcPct val="120000"/>
              </a:lnSpc>
              <a:spcBef>
                <a:spcPts val="0"/>
              </a:spcBef>
              <a:buSzPct val="120000"/>
              <a:buChar char="-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846534">
              <a:lnSpc>
                <a:spcPct val="120000"/>
              </a:lnSpc>
              <a:spcBef>
                <a:spcPts val="0"/>
              </a:spcBef>
              <a:buSzTx/>
              <a:buNone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075134">
              <a:lnSpc>
                <a:spcPct val="120000"/>
              </a:lnSpc>
              <a:spcBef>
                <a:spcPts val="0"/>
              </a:spcBef>
              <a:buSzTx/>
              <a:buNone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12700" y="0"/>
            <a:ext cx="18287999" cy="1089422"/>
          </a:xfrm>
          <a:prstGeom prst="rect">
            <a:avLst/>
          </a:prstGeom>
          <a:ln w="3175"/>
        </p:spPr>
        <p:txBody>
          <a:bodyPr lIns="71437" tIns="71437" rIns="71437" bIns="71437"/>
          <a:lstStyle>
            <a:lvl1pPr defTabSz="821531">
              <a:lnSpc>
                <a:spcPct val="100000"/>
              </a:lnSpc>
              <a:defRPr b="0" spc="0" sz="3600">
                <a:solidFill>
                  <a:srgbClr val="0365C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3175"/>
        </p:spPr>
        <p:txBody>
          <a:bodyPr lIns="71437" tIns="71437" rIns="71437" bIns="71437"/>
          <a:lstStyle>
            <a:lvl1pPr algn="ctr" defTabSz="821531">
              <a:defRPr b="0"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12026963" y="11182731"/>
            <a:ext cx="335789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inima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6" name="Image"/>
          <p:cNvSpPr/>
          <p:nvPr>
            <p:ph type="pic" sz="quarter" idx="21"/>
          </p:nvPr>
        </p:nvSpPr>
        <p:spPr>
          <a:xfrm>
            <a:off x="97607" y="13300558"/>
            <a:ext cx="428506" cy="320676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va-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5" name="Image"/>
          <p:cNvSpPr/>
          <p:nvPr>
            <p:ph type="pic" sz="quarter" idx="21"/>
          </p:nvPr>
        </p:nvSpPr>
        <p:spPr>
          <a:xfrm>
            <a:off x="97607" y="13300558"/>
            <a:ext cx="428506" cy="320676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6" name="BT  //  Review of OFBIZ CODEBASE: MAJOR FINDINGS"/>
          <p:cNvSpPr txBox="1"/>
          <p:nvPr/>
        </p:nvSpPr>
        <p:spPr>
          <a:xfrm>
            <a:off x="674088" y="13300557"/>
            <a:ext cx="21322861" cy="3206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cap="all" spc="119" sz="1200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BT  </a:t>
            </a:r>
            <a:r>
              <a:t>//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Review of OFBIZ CODEBASE: MAJOR FINDINGS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754514" y="212445"/>
            <a:ext cx="851166" cy="85116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/>
          <p:nvPr>
            <p:ph type="pic" idx="21"/>
          </p:nvPr>
        </p:nvSpPr>
        <p:spPr>
          <a:xfrm>
            <a:off x="3047999" y="761999"/>
            <a:ext cx="18288001" cy="12192001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3962399" y="4371974"/>
            <a:ext cx="16459201" cy="3200401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2438400">
              <a:lnSpc>
                <a:spcPct val="80000"/>
              </a:lnSpc>
              <a:defRPr b="0" spc="-126" sz="12600">
                <a:solidFill>
                  <a:srgbClr val="FFFFFF"/>
                </a:solidFill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3962399" y="7391400"/>
            <a:ext cx="16459201" cy="1689084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5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5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5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5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58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3962399" y="10706100"/>
            <a:ext cx="16459203" cy="454343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marL="0" indent="0" algn="ctr" defTabSz="676909">
              <a:lnSpc>
                <a:spcPct val="100000"/>
              </a:lnSpc>
              <a:spcBef>
                <a:spcPts val="0"/>
              </a:spcBef>
              <a:buSzTx/>
              <a:buNone/>
              <a:defRPr spc="-22" sz="2296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2024105" y="11182731"/>
            <a:ext cx="335790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Image"/>
          <p:cNvSpPr/>
          <p:nvPr>
            <p:ph type="pic" sz="quarter" idx="21"/>
          </p:nvPr>
        </p:nvSpPr>
        <p:spPr>
          <a:xfrm>
            <a:off x="97607" y="13300558"/>
            <a:ext cx="428506" cy="320676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VA-V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chemeClr val="accent5">
              <a:hueOff val="-65973"/>
              <a:satOff val="18050"/>
              <a:lumOff val="-15912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Image"/>
          <p:cNvSpPr/>
          <p:nvPr>
            <p:ph type="pic" sz="quarter" idx="21"/>
          </p:nvPr>
        </p:nvSpPr>
        <p:spPr>
          <a:xfrm>
            <a:off x="97607" y="13300558"/>
            <a:ext cx="428506" cy="320676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6" name="Title…"/>
          <p:cNvSpPr txBox="1"/>
          <p:nvPr>
            <p:ph type="body" sz="quarter" idx="22"/>
          </p:nvPr>
        </p:nvSpPr>
        <p:spPr>
          <a:xfrm>
            <a:off x="1828799" y="67139"/>
            <a:ext cx="22023987" cy="1186949"/>
          </a:xfrm>
          <a:prstGeom prst="rect">
            <a:avLst/>
          </a:prstGeom>
          <a:ln w="3175"/>
        </p:spPr>
        <p:txBody>
          <a:bodyPr anchor="t">
            <a:noAutofit/>
          </a:bodyPr>
          <a:lstStyle/>
          <a:p>
            <a: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Title</a:t>
            </a:r>
          </a:p>
          <a:p>
            <a:pPr marL="0" indent="0">
              <a:spcBef>
                <a:spcPts val="1000"/>
              </a:spcBef>
              <a:buSzTx/>
              <a:buNone/>
            </a:pPr>
            <a:r>
              <a:t>explanation</a:t>
            </a:r>
          </a:p>
        </p:txBody>
      </p:sp>
      <p:sp>
        <p:nvSpPr>
          <p:cNvPr id="197" name="Review of VOCALINK - IPS (HUBS): APPROACH AND FINDINGS"/>
          <p:cNvSpPr txBox="1"/>
          <p:nvPr/>
        </p:nvSpPr>
        <p:spPr>
          <a:xfrm>
            <a:off x="674088" y="13300558"/>
            <a:ext cx="21322861" cy="3206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cap="all" spc="119" sz="1200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Review of VOCALINK - IPS (HUBS): APPROACH AND FINDINGS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Image"/>
          <p:cNvSpPr/>
          <p:nvPr>
            <p:ph type="pic" sz="quarter" idx="21"/>
          </p:nvPr>
        </p:nvSpPr>
        <p:spPr>
          <a:xfrm>
            <a:off x="97607" y="13300558"/>
            <a:ext cx="428506" cy="320676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07" name="BT  //  CODE ASSESSMENT OF OFBIZ CODEBASE  //  © Copyright 2020 Endava  //  Confidential and Proprietary  //  Version 1.0"/>
          <p:cNvSpPr txBox="1"/>
          <p:nvPr/>
        </p:nvSpPr>
        <p:spPr>
          <a:xfrm>
            <a:off x="674088" y="13300557"/>
            <a:ext cx="21322861" cy="3206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cap="all" spc="119" sz="1200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BT  </a:t>
            </a:r>
            <a:r>
              <a:t>//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CODE ASSESSMENT OF OFBIZ CODEBASE  //  © Copyright 2020 Endava  //  Confidential and Proprietary  //  Version 1.0</a:t>
            </a:r>
          </a:p>
        </p:txBody>
      </p:sp>
      <p:sp>
        <p:nvSpPr>
          <p:cNvPr id="208" name="Title…"/>
          <p:cNvSpPr txBox="1"/>
          <p:nvPr>
            <p:ph type="body" sz="quarter" idx="22"/>
          </p:nvPr>
        </p:nvSpPr>
        <p:spPr>
          <a:xfrm>
            <a:off x="1828799" y="562439"/>
            <a:ext cx="22023987" cy="1780283"/>
          </a:xfrm>
          <a:prstGeom prst="rect">
            <a:avLst/>
          </a:prstGeom>
          <a:ln w="3175"/>
        </p:spPr>
        <p:txBody>
          <a:bodyPr anchor="t">
            <a:noAutofit/>
          </a:bodyPr>
          <a:lstStyle/>
          <a:p>
            <a: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Title</a:t>
            </a:r>
          </a:p>
          <a:p>
            <a:pPr marL="0" indent="0">
              <a:buSzTx/>
              <a:buNone/>
            </a:pPr>
            <a:r>
              <a:t>explanation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ody Level One…"/>
          <p:cNvSpPr txBox="1"/>
          <p:nvPr>
            <p:ph type="body" sz="half" idx="1"/>
          </p:nvPr>
        </p:nvSpPr>
        <p:spPr>
          <a:xfrm>
            <a:off x="3048000" y="9197578"/>
            <a:ext cx="18287999" cy="4518423"/>
          </a:xfrm>
          <a:prstGeom prst="rect">
            <a:avLst/>
          </a:prstGeom>
          <a:ln w="3175"/>
        </p:spPr>
        <p:txBody>
          <a:bodyPr lIns="0" tIns="0" rIns="0" bIns="0" anchor="t">
            <a:noAutofit/>
          </a:bodyPr>
          <a:lstStyle>
            <a:lvl1pPr marL="535781" marR="267890" indent="0" algn="just">
              <a:lnSpc>
                <a:spcPct val="120000"/>
              </a:lnSpc>
              <a:spcBef>
                <a:spcPts val="1400"/>
              </a:spcBef>
              <a:buSzTx/>
              <a:buNone/>
              <a:defRPr sz="2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878284" marR="267890" indent="-209550" algn="just">
              <a:lnSpc>
                <a:spcPct val="120000"/>
              </a:lnSpc>
              <a:spcBef>
                <a:spcPts val="1400"/>
              </a:spcBef>
              <a:buSzPct val="120000"/>
              <a:buChar char="‣"/>
              <a:defRPr sz="2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87749" marR="267890" indent="-211015" algn="just">
              <a:lnSpc>
                <a:spcPct val="120000"/>
              </a:lnSpc>
              <a:spcBef>
                <a:spcPts val="1400"/>
              </a:spcBef>
              <a:buSzPct val="120000"/>
              <a:buChar char="-"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535781" marR="267890" indent="310753" algn="just">
              <a:lnSpc>
                <a:spcPct val="120000"/>
              </a:lnSpc>
              <a:spcBef>
                <a:spcPts val="1400"/>
              </a:spcBef>
              <a:buSzTx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535781" marR="267890" indent="539353" algn="just">
              <a:lnSpc>
                <a:spcPct val="120000"/>
              </a:lnSpc>
              <a:spcBef>
                <a:spcPts val="1400"/>
              </a:spcBef>
              <a:buSzTx/>
              <a:buNone/>
              <a:defRPr sz="18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" name="Title Text"/>
          <p:cNvSpPr txBox="1"/>
          <p:nvPr>
            <p:ph type="title"/>
          </p:nvPr>
        </p:nvSpPr>
        <p:spPr>
          <a:xfrm>
            <a:off x="3048000" y="0"/>
            <a:ext cx="18287999" cy="1089422"/>
          </a:xfrm>
          <a:prstGeom prst="rect">
            <a:avLst/>
          </a:prstGeom>
          <a:ln w="3175"/>
        </p:spPr>
        <p:txBody>
          <a:bodyPr lIns="71437" tIns="71437" rIns="71437" bIns="71437"/>
          <a:lstStyle>
            <a:lvl1pPr defTabSz="821531">
              <a:lnSpc>
                <a:spcPct val="100000"/>
              </a:lnSpc>
              <a:defRPr b="0" spc="0" sz="5000">
                <a:solidFill>
                  <a:srgbClr val="0365C0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3175"/>
        </p:spPr>
        <p:txBody>
          <a:bodyPr lIns="71437" tIns="71437" rIns="71437" bIns="71437"/>
          <a:lstStyle>
            <a:lvl1pPr algn="ctr" defTabSz="821531">
              <a:defRPr b="0" sz="24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6" name="Image"/>
          <p:cNvSpPr/>
          <p:nvPr>
            <p:ph type="pic" sz="quarter" idx="21"/>
          </p:nvPr>
        </p:nvSpPr>
        <p:spPr>
          <a:xfrm>
            <a:off x="97607" y="13300558"/>
            <a:ext cx="428506" cy="320676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7" name="SANTANDER  //  Review of PAYMEnT HUB CODEBASE: MAJOR FINDINGS"/>
          <p:cNvSpPr txBox="1"/>
          <p:nvPr/>
        </p:nvSpPr>
        <p:spPr>
          <a:xfrm>
            <a:off x="674088" y="13300557"/>
            <a:ext cx="21322861" cy="3206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cap="all" spc="119" sz="1200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SANTANDER  </a:t>
            </a:r>
            <a:r>
              <a:t>//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Review of PAYMEnT HUB CODEBASE: MAJOR FINDINGS</a:t>
            </a:r>
          </a:p>
        </p:txBody>
      </p:sp>
      <p:pic>
        <p:nvPicPr>
          <p:cNvPr id="228" name="Graphic 2" descr="Graphic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83311" y="264418"/>
            <a:ext cx="1596619" cy="281757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7" name="Image"/>
          <p:cNvSpPr/>
          <p:nvPr>
            <p:ph type="pic" sz="quarter" idx="21"/>
          </p:nvPr>
        </p:nvSpPr>
        <p:spPr>
          <a:xfrm>
            <a:off x="97607" y="13300558"/>
            <a:ext cx="428506" cy="320676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8" name="SOFTWARE ASSESSMENT: THE CHRONOS APPROACH  //  © Copyright 2020 Endava"/>
          <p:cNvSpPr txBox="1"/>
          <p:nvPr/>
        </p:nvSpPr>
        <p:spPr>
          <a:xfrm>
            <a:off x="674088" y="13300558"/>
            <a:ext cx="21322861" cy="3206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90000"/>
              </a:lnSpc>
              <a:defRPr cap="all" spc="119" sz="1200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SOFTWARE ASSESSMENT: THE CHRONOS APPROACH  //  © Copyright 2020 Endava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va-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6" name="Image"/>
          <p:cNvSpPr/>
          <p:nvPr>
            <p:ph type="pic" sz="quarter" idx="21"/>
          </p:nvPr>
        </p:nvSpPr>
        <p:spPr>
          <a:xfrm>
            <a:off x="97607" y="13300558"/>
            <a:ext cx="428506" cy="320676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7" name="Beazley //  Review of Beazley pro CODEBASE: MAJOR FINDINGS"/>
          <p:cNvSpPr txBox="1"/>
          <p:nvPr/>
        </p:nvSpPr>
        <p:spPr>
          <a:xfrm>
            <a:off x="674088" y="13300557"/>
            <a:ext cx="21322861" cy="3206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 cap="all" spc="119" sz="1200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t>Beazley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//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t>Review of Beazley pro CODEBASE: MAJOR FINDINGS</a:t>
            </a:r>
          </a:p>
        </p:txBody>
      </p:sp>
      <p:sp>
        <p:nvSpPr>
          <p:cNvPr id="248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CF118C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DE411B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7" name="Client Name  Presentation Title  -  1. Chapter Name"/>
          <p:cNvSpPr txBox="1"/>
          <p:nvPr>
            <p:ph type="body" sz="quarter" idx="21"/>
          </p:nvPr>
        </p:nvSpPr>
        <p:spPr>
          <a:xfrm>
            <a:off x="1703286" y="213207"/>
            <a:ext cx="4894924" cy="384179"/>
          </a:xfrm>
          <a:prstGeom prst="rect">
            <a:avLst/>
          </a:prstGeom>
          <a:ln w="3175"/>
        </p:spPr>
        <p:txBody>
          <a:bodyPr wrap="none" lIns="71437" tIns="71437" rIns="71437" bIns="71437">
            <a:spAutoFit/>
          </a:bodyPr>
          <a:lstStyle/>
          <a:p>
            <a:pPr marL="0" indent="0">
              <a:lnSpc>
                <a:spcPct val="100000"/>
              </a:lnSpc>
              <a:buSzTx/>
              <a:buNone/>
              <a:defRPr sz="1600"/>
            </a:pPr>
            <a:r>
              <a:rPr b="1">
                <a:solidFill>
                  <a:srgbClr val="929292"/>
                </a:solidFill>
                <a:latin typeface="Helvetica"/>
                <a:ea typeface="Helvetica"/>
                <a:cs typeface="Helvetica"/>
                <a:sym typeface="Helvetica"/>
              </a:rPr>
              <a:t>Client Name  </a:t>
            </a:r>
            <a:r>
              <a:rPr>
                <a:solidFill>
                  <a:srgbClr val="929292"/>
                </a:solidFill>
              </a:rPr>
              <a:t>Presentation Title  - </a:t>
            </a:r>
            <a:r>
              <a:t> </a:t>
            </a:r>
            <a:r>
              <a:rPr b="1">
                <a:solidFill>
                  <a:srgbClr val="DE411B"/>
                </a:solidFill>
                <a:latin typeface="Helvetica"/>
                <a:ea typeface="Helvetica"/>
                <a:cs typeface="Helvetica"/>
                <a:sym typeface="Helvetica"/>
              </a:rPr>
              <a:t>1. Chapter Name</a:t>
            </a:r>
          </a:p>
        </p:txBody>
      </p:sp>
      <p:sp>
        <p:nvSpPr>
          <p:cNvPr id="258" name="Image"/>
          <p:cNvSpPr/>
          <p:nvPr>
            <p:ph type="pic" sz="quarter" idx="22"/>
          </p:nvPr>
        </p:nvSpPr>
        <p:spPr>
          <a:xfrm>
            <a:off x="97607" y="13300558"/>
            <a:ext cx="428506" cy="320676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59" name="SOFTWARE ASSESSMENT: THE CHRONOS APPROACH  //  © Copyright 2020 Endava"/>
          <p:cNvSpPr txBox="1"/>
          <p:nvPr/>
        </p:nvSpPr>
        <p:spPr>
          <a:xfrm>
            <a:off x="674088" y="13300558"/>
            <a:ext cx="21322861" cy="3206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90000"/>
              </a:lnSpc>
              <a:defRPr cap="all" spc="119" sz="1200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SOFTWARE ASSESSMENT: THE CHRONOS APPROACH  //  © Copyright 2020 Endava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VA-V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chemeClr val="accent5">
              <a:hueOff val="-65973"/>
              <a:satOff val="18050"/>
              <a:lumOff val="-15912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8" name="Image"/>
          <p:cNvSpPr/>
          <p:nvPr>
            <p:ph type="pic" sz="quarter" idx="21"/>
          </p:nvPr>
        </p:nvSpPr>
        <p:spPr>
          <a:xfrm>
            <a:off x="97607" y="13300558"/>
            <a:ext cx="428506" cy="320676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69" name="Title…"/>
          <p:cNvSpPr txBox="1"/>
          <p:nvPr>
            <p:ph type="body" sz="quarter" idx="22"/>
          </p:nvPr>
        </p:nvSpPr>
        <p:spPr>
          <a:xfrm>
            <a:off x="1828799" y="562439"/>
            <a:ext cx="22023987" cy="1780283"/>
          </a:xfrm>
          <a:prstGeom prst="rect">
            <a:avLst/>
          </a:prstGeom>
          <a:ln w="3175"/>
        </p:spPr>
        <p:txBody>
          <a:bodyPr anchor="t">
            <a:noAutofit/>
          </a:bodyPr>
          <a:lstStyle/>
          <a:p>
            <a: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Title</a:t>
            </a:r>
          </a:p>
          <a:p>
            <a:pPr marL="0" indent="0">
              <a:spcBef>
                <a:spcPts val="1000"/>
              </a:spcBef>
              <a:buSzTx/>
              <a:buNone/>
            </a:pPr>
            <a:r>
              <a:t>explanation</a:t>
            </a:r>
          </a:p>
        </p:txBody>
      </p:sp>
      <p:sp>
        <p:nvSpPr>
          <p:cNvPr id="270" name="Review of VOCALINK - IPS: MAJOR FINDINGS"/>
          <p:cNvSpPr txBox="1"/>
          <p:nvPr/>
        </p:nvSpPr>
        <p:spPr>
          <a:xfrm>
            <a:off x="674088" y="13300558"/>
            <a:ext cx="21322861" cy="3206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cap="all" spc="119" sz="1200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Review of VOCALINK - IPS: MAJOR FINDINGS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VA-V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rgbClr val="6000A4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9" name="Image"/>
          <p:cNvSpPr/>
          <p:nvPr>
            <p:ph type="pic" sz="quarter" idx="21"/>
          </p:nvPr>
        </p:nvSpPr>
        <p:spPr>
          <a:xfrm>
            <a:off x="97607" y="13300558"/>
            <a:ext cx="428506" cy="320676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0" name="Title…"/>
          <p:cNvSpPr txBox="1"/>
          <p:nvPr>
            <p:ph type="body" sz="quarter" idx="22"/>
          </p:nvPr>
        </p:nvSpPr>
        <p:spPr>
          <a:xfrm>
            <a:off x="1828799" y="562439"/>
            <a:ext cx="22023987" cy="1780283"/>
          </a:xfrm>
          <a:prstGeom prst="rect">
            <a:avLst/>
          </a:prstGeom>
          <a:ln w="3175"/>
        </p:spPr>
        <p:txBody>
          <a:bodyPr anchor="t">
            <a:noAutofit/>
          </a:bodyPr>
          <a:lstStyle/>
          <a:p>
            <a: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Title</a:t>
            </a:r>
          </a:p>
          <a:p>
            <a:pPr marL="0" indent="0">
              <a:spcBef>
                <a:spcPts val="1000"/>
              </a:spcBef>
              <a:buSzTx/>
              <a:buNone/>
            </a:pPr>
            <a:r>
              <a:t>explanation</a:t>
            </a:r>
          </a:p>
        </p:txBody>
      </p:sp>
      <p:sp>
        <p:nvSpPr>
          <p:cNvPr id="281" name="Review of VOCALINK - IPS: MAJOR FINDINGS"/>
          <p:cNvSpPr txBox="1"/>
          <p:nvPr/>
        </p:nvSpPr>
        <p:spPr>
          <a:xfrm>
            <a:off x="674088" y="13300558"/>
            <a:ext cx="21322861" cy="3206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cap="all" spc="119" sz="1200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Review of VOCALINK - IPS: MAJOR FINDINGS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3959621" y="5153326"/>
            <a:ext cx="7318004" cy="1905001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2438400">
              <a:lnSpc>
                <a:spcPct val="80000"/>
              </a:lnSpc>
              <a:defRPr b="0" spc="-79" sz="80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3" name="Image"/>
          <p:cNvSpPr/>
          <p:nvPr>
            <p:ph type="pic" sz="half" idx="21"/>
          </p:nvPr>
        </p:nvSpPr>
        <p:spPr>
          <a:xfrm>
            <a:off x="10010775" y="2667000"/>
            <a:ext cx="12563475" cy="8382000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3962399" y="6977062"/>
            <a:ext cx="7315202" cy="4062413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2" sz="4200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24105" y="11182731"/>
            <a:ext cx="335790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VA-V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chemeClr val="accent5">
              <a:hueOff val="-65973"/>
              <a:satOff val="18050"/>
              <a:lumOff val="-15912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0" name="Image"/>
          <p:cNvSpPr/>
          <p:nvPr>
            <p:ph type="pic" sz="quarter" idx="21"/>
          </p:nvPr>
        </p:nvSpPr>
        <p:spPr>
          <a:xfrm>
            <a:off x="97607" y="13300558"/>
            <a:ext cx="428506" cy="320676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91" name="Title…"/>
          <p:cNvSpPr txBox="1"/>
          <p:nvPr>
            <p:ph type="body" sz="quarter" idx="22"/>
          </p:nvPr>
        </p:nvSpPr>
        <p:spPr>
          <a:xfrm>
            <a:off x="1828799" y="562439"/>
            <a:ext cx="22023987" cy="1780283"/>
          </a:xfrm>
          <a:prstGeom prst="rect">
            <a:avLst/>
          </a:prstGeom>
          <a:ln w="3175"/>
        </p:spPr>
        <p:txBody>
          <a:bodyPr anchor="t">
            <a:noAutofit/>
          </a:bodyPr>
          <a:lstStyle/>
          <a:p>
            <a: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Title</a:t>
            </a:r>
          </a:p>
          <a:p>
            <a:pPr marL="0" indent="0">
              <a:spcBef>
                <a:spcPts val="1000"/>
              </a:spcBef>
              <a:buSzTx/>
              <a:buNone/>
            </a:pPr>
            <a:r>
              <a:t>explanation</a:t>
            </a:r>
          </a:p>
        </p:txBody>
      </p:sp>
      <p:sp>
        <p:nvSpPr>
          <p:cNvPr id="292" name="Review of VOCALINK - IPS: APPROACH AND INITIAL FINDINGS"/>
          <p:cNvSpPr txBox="1"/>
          <p:nvPr/>
        </p:nvSpPr>
        <p:spPr>
          <a:xfrm>
            <a:off x="674088" y="13300558"/>
            <a:ext cx="21322861" cy="3206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cap="all" spc="119" sz="1200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Review of VOCALINK - IPS: APPROACH AND INITIAL FINDINGS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VA-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"/>
          <p:cNvSpPr/>
          <p:nvPr/>
        </p:nvSpPr>
        <p:spPr>
          <a:xfrm>
            <a:off x="1778000" y="-3175"/>
            <a:ext cx="413668" cy="48543"/>
          </a:xfrm>
          <a:prstGeom prst="rect">
            <a:avLst/>
          </a:prstGeom>
          <a:solidFill>
            <a:schemeClr val="accent5">
              <a:hueOff val="-65973"/>
              <a:satOff val="18050"/>
              <a:lumOff val="-15912"/>
            </a:schemeClr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1" name="Image"/>
          <p:cNvSpPr/>
          <p:nvPr>
            <p:ph type="pic" sz="quarter" idx="21"/>
          </p:nvPr>
        </p:nvSpPr>
        <p:spPr>
          <a:xfrm>
            <a:off x="97607" y="13300558"/>
            <a:ext cx="428506" cy="320676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02" name="Title…"/>
          <p:cNvSpPr txBox="1"/>
          <p:nvPr>
            <p:ph type="body" sz="quarter" idx="22"/>
          </p:nvPr>
        </p:nvSpPr>
        <p:spPr>
          <a:xfrm>
            <a:off x="1828799" y="71372"/>
            <a:ext cx="22023987" cy="1780283"/>
          </a:xfrm>
          <a:prstGeom prst="rect">
            <a:avLst/>
          </a:prstGeom>
          <a:ln w="3175"/>
        </p:spPr>
        <p:txBody>
          <a:bodyPr anchor="t">
            <a:noAutofit/>
          </a:bodyPr>
          <a:lstStyle/>
          <a:p>
            <a: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Title</a:t>
            </a:r>
          </a:p>
          <a:p>
            <a:pPr marL="0" indent="0">
              <a:spcBef>
                <a:spcPts val="1000"/>
              </a:spcBef>
              <a:buSzTx/>
              <a:buNone/>
            </a:pPr>
            <a:r>
              <a:t>explanation</a:t>
            </a:r>
          </a:p>
        </p:txBody>
      </p:sp>
      <p:sp>
        <p:nvSpPr>
          <p:cNvPr id="303" name="SOFTWARE ASSESSMENT: The CHRONOS APPROACH"/>
          <p:cNvSpPr txBox="1"/>
          <p:nvPr/>
        </p:nvSpPr>
        <p:spPr>
          <a:xfrm>
            <a:off x="674088" y="13300558"/>
            <a:ext cx="21322861" cy="32067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cap="all" spc="119" sz="1200">
                <a:solidFill>
                  <a:srgbClr val="929292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SOFTWARE ASSESSMENT: The CHRONOS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3962399" y="2295524"/>
            <a:ext cx="16459201" cy="1295401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algn="ctr" defTabSz="2438400">
              <a:lnSpc>
                <a:spcPct val="80000"/>
              </a:lnSpc>
              <a:defRPr b="0" spc="-79" sz="80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half" idx="1" hasCustomPrompt="1"/>
          </p:nvPr>
        </p:nvSpPr>
        <p:spPr>
          <a:xfrm>
            <a:off x="3962399" y="4724400"/>
            <a:ext cx="16461434" cy="6362701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marL="1985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46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907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368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29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3962399" y="3502986"/>
            <a:ext cx="16459203" cy="624460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marL="0" indent="0" algn="ctr" defTabSz="652145">
              <a:lnSpc>
                <a:spcPct val="100000"/>
              </a:lnSpc>
              <a:spcBef>
                <a:spcPts val="0"/>
              </a:spcBef>
              <a:buSzTx/>
              <a:buNone/>
              <a:defRPr spc="-33" sz="3318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2024105" y="11182731"/>
            <a:ext cx="335790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sz="half" idx="1" hasCustomPrompt="1"/>
          </p:nvPr>
        </p:nvSpPr>
        <p:spPr>
          <a:xfrm>
            <a:off x="3962399" y="4724400"/>
            <a:ext cx="16459201" cy="6365361"/>
          </a:xfrm>
          <a:prstGeom prst="rect">
            <a:avLst/>
          </a:prstGeom>
          <a:ln w="3175"/>
        </p:spPr>
        <p:txBody>
          <a:bodyPr lIns="38100" tIns="38100" rIns="38100" bIns="38100" numCol="2" spcCol="1918788" anchor="t"/>
          <a:lstStyle>
            <a:lvl1pPr marL="1985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46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907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368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29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26963" y="11182731"/>
            <a:ext cx="335789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3962399" y="2295524"/>
            <a:ext cx="7315202" cy="1200151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algn="ctr" defTabSz="2438400">
              <a:lnSpc>
                <a:spcPct val="80000"/>
              </a:lnSpc>
              <a:defRPr b="0" spc="-79" sz="80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1" name="Image"/>
          <p:cNvSpPr/>
          <p:nvPr>
            <p:ph type="pic" sz="half" idx="21"/>
          </p:nvPr>
        </p:nvSpPr>
        <p:spPr>
          <a:xfrm>
            <a:off x="12192483" y="2253441"/>
            <a:ext cx="8229601" cy="9247219"/>
          </a:xfrm>
          <a:prstGeom prst="rect">
            <a:avLst/>
          </a:prstGeom>
          <a:ln w="3175"/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3962399" y="3505200"/>
            <a:ext cx="7318178" cy="624459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marL="0" indent="0" algn="ctr" defTabSz="652145">
              <a:lnSpc>
                <a:spcPct val="100000"/>
              </a:lnSpc>
              <a:spcBef>
                <a:spcPts val="0"/>
              </a:spcBef>
              <a:buSzTx/>
              <a:buNone/>
              <a:defRPr spc="-33" sz="3318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quarter" idx="1" hasCustomPrompt="1"/>
          </p:nvPr>
        </p:nvSpPr>
        <p:spPr>
          <a:xfrm>
            <a:off x="3962399" y="4731915"/>
            <a:ext cx="7318178" cy="6288511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marL="1985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7446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2907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368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2981" indent="-198581">
              <a:lnSpc>
                <a:spcPct val="120000"/>
              </a:lnSpc>
              <a:spcBef>
                <a:spcPts val="0"/>
              </a:spcBef>
              <a:buSzPct val="150000"/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28868" y="11182731"/>
            <a:ext cx="335789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3962399" y="4146202"/>
            <a:ext cx="16459201" cy="4953001"/>
          </a:xfrm>
          <a:prstGeom prst="rect">
            <a:avLst/>
          </a:prstGeom>
          <a:ln w="3175"/>
        </p:spPr>
        <p:txBody>
          <a:bodyPr lIns="38100" tIns="38100" rIns="38100" bIns="38100"/>
          <a:lstStyle>
            <a:lvl1pPr algn="ctr" defTabSz="2438400">
              <a:lnSpc>
                <a:spcPct val="80000"/>
              </a:lnSpc>
              <a:defRPr b="0" spc="0" sz="126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26963" y="11182731"/>
            <a:ext cx="335789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3962399" y="2295524"/>
            <a:ext cx="16459201" cy="1295401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algn="ctr" defTabSz="2438400">
              <a:lnSpc>
                <a:spcPct val="80000"/>
              </a:lnSpc>
              <a:defRPr b="0" spc="-79" sz="80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3962399" y="3502986"/>
            <a:ext cx="16459203" cy="624460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marL="0" indent="0" algn="ctr" defTabSz="652145">
              <a:lnSpc>
                <a:spcPct val="100000"/>
              </a:lnSpc>
              <a:spcBef>
                <a:spcPts val="0"/>
              </a:spcBef>
              <a:buSzTx/>
              <a:buNone/>
              <a:defRPr spc="-33" sz="3318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26963" y="11182731"/>
            <a:ext cx="335789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3962399" y="2295524"/>
            <a:ext cx="16459201" cy="1295401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algn="ctr" defTabSz="2438400">
              <a:lnSpc>
                <a:spcPct val="80000"/>
              </a:lnSpc>
              <a:defRPr b="0" spc="-79" sz="8000">
                <a:latin typeface="+mn-lt"/>
                <a:ea typeface="+mn-ea"/>
                <a:cs typeface="+mn-cs"/>
                <a:sym typeface="Canela Bold"/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half" idx="1" hasCustomPrompt="1"/>
          </p:nvPr>
        </p:nvSpPr>
        <p:spPr>
          <a:xfrm>
            <a:off x="3962399" y="4724400"/>
            <a:ext cx="16459201" cy="6289161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marL="0" indent="0" defTabSz="825500">
              <a:lnSpc>
                <a:spcPct val="100000"/>
              </a:lnSpc>
              <a:spcBef>
                <a:spcPts val="2400"/>
              </a:spcBef>
              <a:buSzTx/>
              <a:buNone/>
              <a:defRPr spc="-132" sz="6600">
                <a:solidFill>
                  <a:srgbClr val="000000"/>
                </a:solidFill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spcBef>
                <a:spcPts val="2400"/>
              </a:spcBef>
              <a:buSzTx/>
              <a:buNone/>
              <a:defRPr spc="-132" sz="6600">
                <a:solidFill>
                  <a:srgbClr val="000000"/>
                </a:solidFill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spcBef>
                <a:spcPts val="2400"/>
              </a:spcBef>
              <a:buSzTx/>
              <a:buNone/>
              <a:defRPr spc="-132" sz="6600">
                <a:solidFill>
                  <a:srgbClr val="000000"/>
                </a:solidFill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spcBef>
                <a:spcPts val="2400"/>
              </a:spcBef>
              <a:buSzTx/>
              <a:buNone/>
              <a:defRPr spc="-132" sz="6600">
                <a:solidFill>
                  <a:srgbClr val="000000"/>
                </a:solidFill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spcBef>
                <a:spcPts val="2400"/>
              </a:spcBef>
              <a:buSzTx/>
              <a:buNone/>
              <a:defRPr spc="-132" sz="6600">
                <a:solidFill>
                  <a:srgbClr val="000000"/>
                </a:solidFill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3962399" y="3504836"/>
            <a:ext cx="16459203" cy="624460"/>
          </a:xfrm>
          <a:prstGeom prst="rect">
            <a:avLst/>
          </a:prstGeom>
          <a:ln w="3175"/>
        </p:spPr>
        <p:txBody>
          <a:bodyPr lIns="38100" tIns="38100" rIns="38100" bIns="38100" anchor="t"/>
          <a:lstStyle>
            <a:lvl1pPr marL="0" indent="0" algn="ctr" defTabSz="652145">
              <a:lnSpc>
                <a:spcPct val="100000"/>
              </a:lnSpc>
              <a:spcBef>
                <a:spcPts val="0"/>
              </a:spcBef>
              <a:buSzTx/>
              <a:buNone/>
              <a:defRPr spc="-33" sz="3318">
                <a:solidFill>
                  <a:srgbClr val="000000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26963" y="11182731"/>
            <a:ext cx="335789" cy="378715"/>
          </a:xfrm>
          <a:prstGeom prst="rect">
            <a:avLst/>
          </a:prstGeom>
          <a:ln w="3175"/>
        </p:spPr>
        <p:txBody>
          <a:bodyPr lIns="38100" tIns="38100" rIns="38100" bIns="38100" anchor="b"/>
          <a:lstStyle>
            <a:lvl1pPr algn="ctr" defTabSz="584200">
              <a:defRPr b="0" sz="18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23932923" y="13289446"/>
            <a:ext cx="340321" cy="3429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 defTabSz="825500">
              <a:lnSpc>
                <a:spcPct val="100000"/>
              </a:lnSpc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transition xmlns:p14="http://schemas.microsoft.com/office/powerpoint/2010/main" spd="med" advClick="1"/>
  <p:txStyles>
    <p:titleStyle>
      <a:lvl1pPr marL="0" marR="0" indent="0" algn="l" defTabSz="470262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09" strike="noStrike" sz="7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470262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09" strike="noStrike" sz="7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470262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09" strike="noStrike" sz="7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470262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09" strike="noStrike" sz="7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470262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09" strike="noStrike" sz="7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470262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09" strike="noStrike" sz="7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470262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09" strike="noStrike" sz="7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470262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09" strike="noStrike" sz="7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470262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209" strike="noStrike" sz="7000" u="none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64583" marR="0" indent="-264583" algn="l" defTabSz="821531" latinLnBrk="0">
        <a:lnSpc>
          <a:spcPct val="11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000" u="none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99583" marR="0" indent="-264583" algn="l" defTabSz="821531" latinLnBrk="0">
        <a:lnSpc>
          <a:spcPct val="11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000" u="none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534583" marR="0" indent="-264583" algn="l" defTabSz="821531" latinLnBrk="0">
        <a:lnSpc>
          <a:spcPct val="11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000" u="none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2169583" marR="0" indent="-264583" algn="l" defTabSz="821531" latinLnBrk="0">
        <a:lnSpc>
          <a:spcPct val="11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000" u="none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804583" marR="0" indent="-264583" algn="l" defTabSz="821531" latinLnBrk="0">
        <a:lnSpc>
          <a:spcPct val="11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000" u="none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3439583" marR="0" indent="-264583" algn="l" defTabSz="821531" latinLnBrk="0">
        <a:lnSpc>
          <a:spcPct val="11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000" u="none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4074583" marR="0" indent="-264583" algn="l" defTabSz="821531" latinLnBrk="0">
        <a:lnSpc>
          <a:spcPct val="11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000" u="none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4709583" marR="0" indent="-264583" algn="l" defTabSz="821531" latinLnBrk="0">
        <a:lnSpc>
          <a:spcPct val="11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000" u="none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5344583" marR="0" indent="-264583" algn="l" defTabSz="821531" latinLnBrk="0">
        <a:lnSpc>
          <a:spcPct val="110000"/>
        </a:lnSpc>
        <a:spcBef>
          <a:spcPts val="30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2000" u="none">
          <a:solidFill>
            <a:srgbClr val="5E5E5E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Relationship Id="rId3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Relationship Id="rId3" Type="http://schemas.openxmlformats.org/officeDocument/2006/relationships/image" Target="../media/image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Relationship Id="rId3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Overview Slides"/>
          <p:cNvSpPr txBox="1"/>
          <p:nvPr/>
        </p:nvSpPr>
        <p:spPr>
          <a:xfrm>
            <a:off x="2991170" y="8321138"/>
            <a:ext cx="14244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470262">
              <a:lnSpc>
                <a:spcPct val="80000"/>
              </a:lnSpc>
              <a:spcBef>
                <a:spcPts val="1000"/>
              </a:spcBef>
              <a:defRPr b="1" spc="-209" sz="7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Overview Slides</a:t>
            </a:r>
          </a:p>
        </p:txBody>
      </p:sp>
      <p:pic>
        <p:nvPicPr>
          <p:cNvPr id="3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1967" y="6033782"/>
            <a:ext cx="3271151" cy="1100947"/>
          </a:xfrm>
          <a:prstGeom prst="rect">
            <a:avLst/>
          </a:prstGeom>
          <a:ln w="3175">
            <a:miter lim="400000"/>
          </a:ln>
        </p:spPr>
      </p:pic>
      <p:sp>
        <p:nvSpPr>
          <p:cNvPr id="314" name="Rectangle"/>
          <p:cNvSpPr/>
          <p:nvPr/>
        </p:nvSpPr>
        <p:spPr>
          <a:xfrm>
            <a:off x="3111851" y="7849728"/>
            <a:ext cx="413669" cy="48544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5" name="Approach and findings"/>
          <p:cNvSpPr txBox="1"/>
          <p:nvPr/>
        </p:nvSpPr>
        <p:spPr>
          <a:xfrm>
            <a:off x="3116833" y="9644365"/>
            <a:ext cx="14244132" cy="482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470262">
              <a:lnSpc>
                <a:spcPct val="90000"/>
              </a:lnSpc>
              <a:spcBef>
                <a:spcPts val="1000"/>
              </a:spcBef>
              <a:defRPr b="1" cap="all" spc="249" sz="2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Approach and findings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6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67" name="Intent and Impacts of Change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Intent and Impacts of Changes</a:t>
            </a:r>
          </a:p>
        </p:txBody>
      </p:sp>
      <p:graphicFrame>
        <p:nvGraphicFramePr>
          <p:cNvPr id="368" name="Table"/>
          <p:cNvGraphicFramePr/>
          <p:nvPr/>
        </p:nvGraphicFramePr>
        <p:xfrm>
          <a:off x="95250" y="882650"/>
          <a:ext cx="24193500" cy="1149083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2794000"/>
                <a:gridCol w="508000"/>
                <a:gridCol w="508000"/>
                <a:gridCol w="762000"/>
                <a:gridCol w="825500"/>
                <a:gridCol w="825500"/>
                <a:gridCol w="762000"/>
                <a:gridCol w="5080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</a:tblGrid>
              <a:tr h="253110">
                <a:tc>
                  <a:txBody>
                    <a:bodyPr/>
                    <a:lstStyle/>
                    <a:p>
                      <a:pPr algn="l" defTabSz="457200">
                        <a:defRPr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INTENT of Changes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4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IMPACT of Changes</a:t>
                      </a:r>
                    </a:p>
                  </a:txBody>
                  <a:tcPr marL="50800" marR="50800" marT="50800" marB="50800" anchor="b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952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Indicators 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Smart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Commits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commits with 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task references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Literate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Commits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commits with 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reasonable message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Wide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Commits</a:t>
                      </a:r>
                    </a:p>
                    <a:p>
                      <a:pPr algn="ctr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commits with </a:t>
                      </a:r>
                    </a:p>
                    <a:p>
                      <a:pPr algn="ctr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many files</a:t>
                      </a:r>
                    </a:p>
                  </a:txBody>
                  <a:tcPr marL="50800" marR="50800" marT="50800" marB="50800" anchor="b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Deep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Commits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commits with 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high churn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Pivot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Files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files co-changing 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with many 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Task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Bottlenecks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files changed for 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many distinct tasks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Task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Prefixes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distinct tasks prefixes 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inferred from task IDs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High-Impact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Tasks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tasks that appear in changes of many 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Scattered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Tasks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tasks associated with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changes in many areas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Long-Lived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Tasks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tasks in commits for more than 3 months 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"recent" refers to activity </a:t>
                      </a:r>
                    </a:p>
                    <a:p>
                      <a:pPr algn="l" defTabSz="457200">
                        <a:def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since 2020-07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lines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commits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start
date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latest
date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commits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commits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commits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commits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commits</a:t>
                      </a:r>
                    </a:p>
                  </a:txBody>
                  <a:tcPr marL="50800" marR="50800" marT="50800" marB="50800" anchor="b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commits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commits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commits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created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created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 
prefixes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recently used
prefixes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tasks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tasks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tasks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tasks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tasks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tasks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Component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x1000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yyyy-mm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yyyy-mm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271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178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-14%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130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-54%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300%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154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428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-67%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282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Image" descr="Image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3175">
            <a:miter lim="400000"/>
          </a:ln>
        </p:spPr>
      </p:pic>
      <p:sp>
        <p:nvSpPr>
          <p:cNvPr id="371" name="D"/>
          <p:cNvSpPr/>
          <p:nvPr/>
        </p:nvSpPr>
        <p:spPr>
          <a:xfrm>
            <a:off x="3149600" y="6715165"/>
            <a:ext cx="1270000" cy="127000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825500">
              <a:lnSpc>
                <a:spcPct val="100000"/>
              </a:lnSpc>
              <a:defRPr b="1" sz="3200">
                <a:solidFill>
                  <a:srgbClr val="DE411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72" name="Team Structure"/>
          <p:cNvSpPr txBox="1"/>
          <p:nvPr/>
        </p:nvSpPr>
        <p:spPr>
          <a:xfrm>
            <a:off x="3016570" y="9197438"/>
            <a:ext cx="14244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470262">
              <a:lnSpc>
                <a:spcPct val="80000"/>
              </a:lnSpc>
              <a:defRPr b="1" spc="-209" sz="7000">
                <a:solidFill>
                  <a:srgbClr val="DE411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Team </a:t>
            </a:r>
            <a:r>
              <a:rPr>
                <a:solidFill>
                  <a:srgbClr val="000000"/>
                </a:solidFill>
              </a:rPr>
              <a:t>Structure</a:t>
            </a:r>
          </a:p>
        </p:txBody>
      </p:sp>
      <p:sp>
        <p:nvSpPr>
          <p:cNvPr id="373" name="Slide Number"/>
          <p:cNvSpPr txBox="1"/>
          <p:nvPr>
            <p:ph type="sldNum" sz="quarter" idx="4294967295"/>
          </p:nvPr>
        </p:nvSpPr>
        <p:spPr>
          <a:xfrm>
            <a:off x="23950468" y="13284200"/>
            <a:ext cx="366614" cy="384175"/>
          </a:xfrm>
          <a:prstGeom prst="rect">
            <a:avLst/>
          </a:prstGeom>
          <a:ln w="317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ctr" defTabSz="821531">
              <a:defRPr b="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74" name="Image" descr="Image"/>
          <p:cNvPicPr>
            <a:picLocks noChangeAspect="1"/>
          </p:cNvPicPr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7607" y="13300558"/>
            <a:ext cx="428506" cy="32067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7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78" name="Title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Title</a:t>
            </a:r>
          </a:p>
          <a:p>
            <a:pPr marL="0" indent="0">
              <a:spcBef>
                <a:spcPts val="1000"/>
              </a:spcBef>
              <a:buSzTx/>
              <a:buNone/>
            </a:pPr>
            <a:r>
              <a:t>explanation</a:t>
            </a:r>
          </a:p>
        </p:txBody>
      </p:sp>
      <p:sp>
        <p:nvSpPr>
          <p:cNvPr id="379" name="Teams overview"/>
          <p:cNvSpPr txBox="1"/>
          <p:nvPr/>
        </p:nvSpPr>
        <p:spPr>
          <a:xfrm>
            <a:off x="1016000" y="6438900"/>
            <a:ext cx="9494855" cy="812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70262">
              <a:lnSpc>
                <a:spcPct val="80000"/>
              </a:lnSpc>
              <a:spcBef>
                <a:spcPts val="1200"/>
              </a:spcBef>
              <a:defRPr b="1" spc="-144"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DE411B"/>
                </a:solidFill>
              </a:rPr>
              <a:t>Teams</a:t>
            </a:r>
            <a:r>
              <a:t> overview</a:t>
            </a:r>
          </a:p>
        </p:txBody>
      </p:sp>
      <p:sp>
        <p:nvSpPr>
          <p:cNvPr id="380" name="Line"/>
          <p:cNvSpPr/>
          <p:nvPr/>
        </p:nvSpPr>
        <p:spPr>
          <a:xfrm flipV="1">
            <a:off x="10139261" y="2824653"/>
            <a:ext cx="1" cy="8066695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1" name="..."/>
          <p:cNvSpPr txBox="1"/>
          <p:nvPr/>
        </p:nvSpPr>
        <p:spPr>
          <a:xfrm>
            <a:off x="10289057" y="6654800"/>
            <a:ext cx="13867747" cy="406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228600" indent="-228600" algn="just" defTabSz="457200">
              <a:lnSpc>
                <a:spcPct val="100000"/>
              </a:lnSpc>
              <a:spcBef>
                <a:spcPts val="1200"/>
              </a:spcBef>
              <a:buClr>
                <a:srgbClr val="DE411B"/>
              </a:buClr>
              <a:buSzPct val="100000"/>
              <a:buChar char="‣"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4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85" name="Team Overview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Team Overview</a:t>
            </a:r>
          </a:p>
        </p:txBody>
      </p:sp>
      <p:graphicFrame>
        <p:nvGraphicFramePr>
          <p:cNvPr id="386" name="Table"/>
          <p:cNvGraphicFramePr/>
          <p:nvPr/>
        </p:nvGraphicFramePr>
        <p:xfrm>
          <a:off x="2184400" y="1003300"/>
          <a:ext cx="20015200" cy="1053833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2794000"/>
                <a:gridCol w="571500"/>
                <a:gridCol w="571500"/>
                <a:gridCol w="762000"/>
                <a:gridCol w="825500"/>
                <a:gridCol w="825500"/>
                <a:gridCol w="762000"/>
                <a:gridCol w="571500"/>
                <a:gridCol w="4699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</a:tblGrid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Indicators 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Developers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Developers
per month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Active Project Knowledge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based on volume of change from current developers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Weak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Ownership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files where current developers have small volume of change 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Polarised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Ownership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files where current developers have small volume of change 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Concurrent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Activity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files where many developers make changes in same sprint  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Multi-Zone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Activity</a:t>
                      </a:r>
                    </a:p>
                    <a:p>
                      <a:pPr algn="ctr" defTabSz="457200">
                        <a:defRPr spc="-24"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files with changes from multiple geographical regions in same sprint 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"recent" refers to activity </a:t>
                      </a:r>
                    </a:p>
                    <a:p>
                      <a:pPr algn="l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since 2020-07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lines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commits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start
date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latest
date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devs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active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joined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devs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devs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on
2020-07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now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active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active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created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created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Component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x1000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-33" sz="1100">
                          <a:solidFill>
                            <a:srgbClr val="D5D5D5"/>
                          </a:solidFill>
                          <a:uFill>
                            <a:solidFill>
                              <a:srgbClr val="D5D5D5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yyyy-mm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yyyy-mm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median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median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-66%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271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178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130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39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700%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154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428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282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-32%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" descr="Image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3175">
            <a:miter lim="400000"/>
          </a:ln>
        </p:spPr>
      </p:pic>
      <p:sp>
        <p:nvSpPr>
          <p:cNvPr id="389" name="E"/>
          <p:cNvSpPr/>
          <p:nvPr/>
        </p:nvSpPr>
        <p:spPr>
          <a:xfrm>
            <a:off x="3149600" y="6715165"/>
            <a:ext cx="1270000" cy="127000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825500">
              <a:lnSpc>
                <a:spcPct val="100000"/>
              </a:lnSpc>
              <a:defRPr b="1" sz="3200">
                <a:solidFill>
                  <a:srgbClr val="DE411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390" name="Testing Activity"/>
          <p:cNvSpPr txBox="1"/>
          <p:nvPr/>
        </p:nvSpPr>
        <p:spPr>
          <a:xfrm>
            <a:off x="3016570" y="9197438"/>
            <a:ext cx="14244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470262">
              <a:lnSpc>
                <a:spcPct val="80000"/>
              </a:lnSpc>
              <a:defRPr b="1" spc="-209" sz="7000">
                <a:solidFill>
                  <a:srgbClr val="DE411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Testing </a:t>
            </a:r>
            <a:r>
              <a:rPr>
                <a:solidFill>
                  <a:srgbClr val="000000"/>
                </a:solidFill>
              </a:rPr>
              <a:t>Activity</a:t>
            </a:r>
          </a:p>
        </p:txBody>
      </p:sp>
      <p:sp>
        <p:nvSpPr>
          <p:cNvPr id="391" name="Slide Number"/>
          <p:cNvSpPr txBox="1"/>
          <p:nvPr>
            <p:ph type="sldNum" sz="quarter" idx="4294967295"/>
          </p:nvPr>
        </p:nvSpPr>
        <p:spPr>
          <a:xfrm>
            <a:off x="23942977" y="13284200"/>
            <a:ext cx="381596" cy="384175"/>
          </a:xfrm>
          <a:prstGeom prst="rect">
            <a:avLst/>
          </a:prstGeom>
          <a:ln w="317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ctr" defTabSz="821531">
              <a:defRPr b="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92" name="Image" descr="Image"/>
          <p:cNvPicPr>
            <a:picLocks noChangeAspect="1"/>
          </p:cNvPicPr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7607" y="13300558"/>
            <a:ext cx="428506" cy="32067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5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96" name="...."/>
          <p:cNvSpPr txBox="1"/>
          <p:nvPr/>
        </p:nvSpPr>
        <p:spPr>
          <a:xfrm>
            <a:off x="10287000" y="6654800"/>
            <a:ext cx="13542506" cy="406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228600" indent="-228600" defTabSz="457200">
              <a:lnSpc>
                <a:spcPct val="100000"/>
              </a:lnSpc>
              <a:spcBef>
                <a:spcPts val="1200"/>
              </a:spcBef>
              <a:buClr>
                <a:srgbClr val="DE411B"/>
              </a:buClr>
              <a:buSzPct val="100000"/>
              <a:buChar char="‣"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....</a:t>
            </a:r>
          </a:p>
        </p:txBody>
      </p:sp>
      <p:sp>
        <p:nvSpPr>
          <p:cNvPr id="397" name="Testing activity"/>
          <p:cNvSpPr txBox="1"/>
          <p:nvPr/>
        </p:nvSpPr>
        <p:spPr>
          <a:xfrm>
            <a:off x="635000" y="6451600"/>
            <a:ext cx="9494855" cy="812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70262">
              <a:lnSpc>
                <a:spcPct val="80000"/>
              </a:lnSpc>
              <a:spcBef>
                <a:spcPts val="1200"/>
              </a:spcBef>
              <a:defRPr b="1" spc="-144"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DE411B"/>
                </a:solidFill>
              </a:rPr>
              <a:t>Testing</a:t>
            </a:r>
            <a:r>
              <a:t> activity</a:t>
            </a:r>
          </a:p>
        </p:txBody>
      </p:sp>
      <p:sp>
        <p:nvSpPr>
          <p:cNvPr id="398" name="Line"/>
          <p:cNvSpPr/>
          <p:nvPr/>
        </p:nvSpPr>
        <p:spPr>
          <a:xfrm flipV="1">
            <a:off x="10160000" y="2824653"/>
            <a:ext cx="0" cy="8066695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1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02" name="Testing Activity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Testing Activity</a:t>
            </a:r>
          </a:p>
        </p:txBody>
      </p:sp>
      <p:graphicFrame>
        <p:nvGraphicFramePr>
          <p:cNvPr id="403" name="Table"/>
          <p:cNvGraphicFramePr/>
          <p:nvPr/>
        </p:nvGraphicFramePr>
        <p:xfrm>
          <a:off x="171450" y="914400"/>
          <a:ext cx="24041100" cy="1053833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2794000"/>
                <a:gridCol w="825500"/>
                <a:gridCol w="825500"/>
                <a:gridCol w="825500"/>
                <a:gridCol w="825500"/>
                <a:gridCol w="8255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762000"/>
                <a:gridCol w="571500"/>
                <a:gridCol w="469900"/>
                <a:gridCol w="1016000"/>
                <a:gridCol w="508000"/>
                <a:gridCol w="469900"/>
                <a:gridCol w="1016000"/>
                <a:gridCol w="508000"/>
                <a:gridCol w="469900"/>
                <a:gridCol w="762000"/>
                <a:gridCol w="889000"/>
                <a:gridCol w="469900"/>
                <a:gridCol w="1016000"/>
                <a:gridCol w="508000"/>
                <a:gridCol w="469900"/>
              </a:tblGrid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Indicators 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Test Files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only source-code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Test Code Size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only source-files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Test Changes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only source-files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Bug Magnets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source-files with many 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bug-fixing changes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Bug-Fixes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commits with message suggesting bug-fix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Functional Files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covered by test references</a:t>
                      </a:r>
                    </a:p>
                    <a:p>
                      <a:pPr algn="ctr" defTabSz="457200">
                        <a:defRPr spc="-12"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functional source-files with references from test code files. "</a:t>
                      </a:r>
                      <a:r>
                        <a:rPr i="1"/>
                        <a:t>Critical files</a:t>
                      </a:r>
                      <a:r>
                        <a:t>" are large, complex and heavily changed 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Functional Code Size </a:t>
                      </a:r>
                    </a:p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covered by test references</a:t>
                      </a:r>
                    </a:p>
                    <a:p>
                      <a:pPr algn="ctr" defTabSz="457200">
                        <a:defRPr spc="-36"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functional lines of code in source-files with references from test code. "Critical files" are large, complex and heavily changed. 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"recent" refers to activity </a:t>
                      </a:r>
                    </a:p>
                    <a:p>
                      <a:pPr algn="l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since 2020-07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source
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source
lines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source changes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start
date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latest
date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test
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created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test
lines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growth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test
changes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changes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source
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created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commits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commits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6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 files 
covered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6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recently created files covered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defRPr b="1" spc="-36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critical</a:t>
                      </a:r>
                    </a:p>
                    <a:p>
                      <a:pPr defTabSz="457200">
                        <a:defRPr spc="-36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rPr b="1"/>
                        <a:t>files</a:t>
                      </a:r>
                      <a:r>
                        <a:t> </a:t>
                      </a:r>
                    </a:p>
                    <a:p>
                      <a:pPr defTabSz="457200">
                        <a:defRPr spc="-36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covered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6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recently created files covered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6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lines in   covered 
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6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lines of 
covered files created 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defRPr spc="-36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lines in </a:t>
                      </a:r>
                      <a:r>
                        <a:rPr b="1"/>
                        <a:t>critical files</a:t>
                      </a:r>
                      <a:r>
                        <a:t> covered 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457200">
                        <a:defRPr spc="-36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lines in </a:t>
                      </a:r>
                    </a:p>
                    <a:p>
                      <a:pPr defTabSz="457200">
                        <a:defRPr spc="-36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rPr b="1"/>
                        <a:t>critical files</a:t>
                      </a:r>
                      <a:r>
                        <a:t> created 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Component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x1000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yyyy-mm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yyyy-mm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317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43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1,440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267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200%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-7%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674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51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6,941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-76%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-4%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-44%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-82%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-19%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180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37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-176%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-38%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-12%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47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-77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-264%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-79%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156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-154%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-71%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168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826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43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-36%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-39%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-37%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-57%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-52%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-34%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48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200%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-42%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47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-12%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-21%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194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-42%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-82%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-52%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-48%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37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-48%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39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38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38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="1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06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07" name="Testing: References from Test Code…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Testing: References from Test Code </a:t>
            </a:r>
          </a:p>
          <a:p>
            <a:pPr marL="0" indent="0">
              <a:spcBef>
                <a:spcPts val="1000"/>
              </a:spcBef>
              <a:buSzTx/>
              <a:buNone/>
            </a:pPr>
            <a:r>
              <a:t>Java only</a:t>
            </a:r>
          </a:p>
        </p:txBody>
      </p:sp>
      <p:graphicFrame>
        <p:nvGraphicFramePr>
          <p:cNvPr id="408" name="Table"/>
          <p:cNvGraphicFramePr/>
          <p:nvPr/>
        </p:nvGraphicFramePr>
        <p:xfrm>
          <a:off x="996215" y="2641600"/>
          <a:ext cx="10312401" cy="86487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146300"/>
                <a:gridCol w="825500"/>
                <a:gridCol w="1244600"/>
                <a:gridCol w="317500"/>
                <a:gridCol w="571500"/>
                <a:gridCol w="787400"/>
                <a:gridCol w="945159"/>
                <a:gridCol w="317500"/>
                <a:gridCol w="1016000"/>
                <a:gridCol w="1016000"/>
                <a:gridCol w="1092200"/>
              </a:tblGrid>
              <a:tr h="253110">
                <a:tc>
                  <a:txBody>
                    <a:bodyPr/>
                    <a:lstStyle/>
                    <a:p>
                      <a:pPr algn="l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b="1" sz="1400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Testable Files </a:t>
                      </a:r>
                    </a:p>
                    <a:p>
                      <a:pPr algn="ctr" defTabSz="457200">
                        <a:def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only functional Java 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15151"/>
                      </a:solidFill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 sz="1400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Files with References from Test Code </a:t>
                      </a:r>
                    </a:p>
                    <a:p>
                      <a:pPr algn="ctr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only functional Java 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15151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 sz="1400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Statistics</a:t>
                      </a:r>
                    </a:p>
                    <a:p>
                      <a:pPr algn="ctr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coverage ratios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15151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Component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 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LOC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LOC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references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ref / file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files w. ref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LOC 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3,523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1,856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3.09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32.4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52.7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7,713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1,795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429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3.86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23.4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23.3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2,456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18.0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8.6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780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2.12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25.0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41.2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1,404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636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3.62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23.1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45.3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1,692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1,040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1,714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1,348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22.50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78.7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1,185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486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7.53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35.3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41.0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2,894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1,633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4.50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25.0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56.4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4,336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1,077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0.41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12.8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24.8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2,727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2,805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1,141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187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4.16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31.1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40.7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5,642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4.4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1.1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2,207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683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219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0.91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18.2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32.1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5,217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2,207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177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2.36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42.3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5,190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2,511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6.14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36.7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48.4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3,461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1,049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3.70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15.8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30.3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2,147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726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1,820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777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315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2.62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37.5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40.5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1,403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589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6.3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42.0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19,473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5,951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1,072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5.20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26.2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5,097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2,419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2,894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40.76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33.8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47.5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Table"/>
          <p:cNvGraphicFramePr/>
          <p:nvPr/>
        </p:nvGraphicFramePr>
        <p:xfrm>
          <a:off x="11754442" y="2310548"/>
          <a:ext cx="11633201" cy="7937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53101"/>
                <a:gridCol w="1244600"/>
                <a:gridCol w="1244600"/>
                <a:gridCol w="317500"/>
                <a:gridCol w="762000"/>
                <a:gridCol w="762000"/>
                <a:gridCol w="977900"/>
                <a:gridCol w="317500"/>
                <a:gridCol w="1016000"/>
                <a:gridCol w="1016000"/>
                <a:gridCol w="1092200"/>
              </a:tblGrid>
              <a:tr h="253110">
                <a:tc>
                  <a:txBody>
                    <a:bodyPr/>
                    <a:lstStyle/>
                    <a:p>
                      <a:pPr algn="l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b="1" sz="1400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Critical Files </a:t>
                      </a:r>
                    </a:p>
                    <a:p>
                      <a:pPr algn="ctr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only large frequently changing </a:t>
                      </a:r>
                    </a:p>
                    <a:p>
                      <a:pPr algn="ctr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Java non-test 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15151"/>
                      </a:solidFill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 sz="1400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Critical Files with References from Test Code </a:t>
                      </a:r>
                    </a:p>
                    <a:p>
                      <a:pPr algn="ctr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only large frequently changing </a:t>
                      </a:r>
                    </a:p>
                    <a:p>
                      <a:pPr algn="ctr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functional Java 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15151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 sz="1400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Statistics</a:t>
                      </a:r>
                    </a:p>
                    <a:p>
                      <a:pPr algn="ctr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coverage ratios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15151"/>
                      </a:solidFill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Component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 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LOC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tested
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LOC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 
references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references / file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files w. 
references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LOC of files w. references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15151"/>
                      </a:solidFill>
                      <a:miter lim="400000"/>
                    </a:lnT>
                    <a:lnB w="38100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4445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596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4445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4445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4445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4445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4445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4445">
                      <a:solidFill>
                        <a:srgbClr val="929292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0.33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4445">
                      <a:solidFill>
                        <a:srgbClr val="929292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33.3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4445">
                      <a:solidFill>
                        <a:srgbClr val="929292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21.5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515151"/>
                      </a:solidFill>
                      <a:miter lim="400000"/>
                    </a:lnT>
                    <a:lnB w="4445">
                      <a:solidFill>
                        <a:srgbClr val="929292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929292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4445">
                      <a:solidFill>
                        <a:srgbClr val="929292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1,901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4445">
                      <a:solidFill>
                        <a:srgbClr val="929292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4445">
                      <a:solidFill>
                        <a:srgbClr val="929292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4445">
                      <a:solidFill>
                        <a:srgbClr val="929292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558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4445">
                      <a:solidFill>
                        <a:srgbClr val="929292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4445">
                      <a:solidFill>
                        <a:srgbClr val="929292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4445">
                      <a:solidFill>
                        <a:srgbClr val="929292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0.88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4445">
                      <a:solidFill>
                        <a:srgbClr val="929292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25.0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4445">
                      <a:solidFill>
                        <a:srgbClr val="929292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29.4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4445">
                      <a:solidFill>
                        <a:srgbClr val="929292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199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199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1,248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490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670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26.00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49.4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1,563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1,006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0.75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64.4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681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440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64.6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589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589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4,401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1,932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174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14.50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43.9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1,553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1,033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1,767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589.00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66.7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66.5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751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751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5.50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FC98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10,397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1,545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9.4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14.9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553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502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1,146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1,146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7.00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601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100.0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AFE489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278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373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6350">
                      <a:solidFill>
                        <a:srgbClr val="515151"/>
                      </a:solidFill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258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0.0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6350">
                      <a:solidFill>
                        <a:srgbClr val="515151"/>
                      </a:solidFill>
                      <a:miter lim="400000"/>
                    </a:lnT>
                    <a:lnB w="0">
                      <a:miter lim="400000"/>
                    </a:lnB>
                    <a:solidFill>
                      <a:srgbClr val="FF9781">
                        <a:alpha val="90000"/>
                      </a:srgbClr>
                    </a:solidFill>
                  </a:tcPr>
                </a:tc>
              </a:tr>
              <a:tr h="106045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2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Image" descr="Image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3175">
            <a:miter lim="400000"/>
          </a:ln>
        </p:spPr>
      </p:pic>
      <p:sp>
        <p:nvSpPr>
          <p:cNvPr id="412" name="E"/>
          <p:cNvSpPr/>
          <p:nvPr/>
        </p:nvSpPr>
        <p:spPr>
          <a:xfrm>
            <a:off x="3149600" y="6715165"/>
            <a:ext cx="1270000" cy="127000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825500">
              <a:lnSpc>
                <a:spcPct val="100000"/>
              </a:lnSpc>
              <a:defRPr b="1" sz="3200">
                <a:solidFill>
                  <a:srgbClr val="DE411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413" name="Code Quality"/>
          <p:cNvSpPr txBox="1"/>
          <p:nvPr/>
        </p:nvSpPr>
        <p:spPr>
          <a:xfrm>
            <a:off x="3016570" y="9197438"/>
            <a:ext cx="14244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470262">
              <a:lnSpc>
                <a:spcPct val="80000"/>
              </a:lnSpc>
              <a:defRPr b="1" spc="-209" sz="7000">
                <a:solidFill>
                  <a:srgbClr val="DE411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000000"/>
                </a:solidFill>
              </a:rPr>
              <a:t>Code</a:t>
            </a:r>
            <a:r>
              <a:t> Quality</a:t>
            </a:r>
          </a:p>
        </p:txBody>
      </p:sp>
      <p:sp>
        <p:nvSpPr>
          <p:cNvPr id="414" name="Slide Number"/>
          <p:cNvSpPr txBox="1"/>
          <p:nvPr>
            <p:ph type="sldNum" sz="quarter" idx="4294967295"/>
          </p:nvPr>
        </p:nvSpPr>
        <p:spPr>
          <a:xfrm>
            <a:off x="23942977" y="13284200"/>
            <a:ext cx="381596" cy="384175"/>
          </a:xfrm>
          <a:prstGeom prst="rect">
            <a:avLst/>
          </a:prstGeom>
          <a:ln w="317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ctr" defTabSz="821531">
              <a:defRPr b="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15" name="Image" descr="Image"/>
          <p:cNvPicPr>
            <a:picLocks noChangeAspect="1"/>
          </p:cNvPicPr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7607" y="13300558"/>
            <a:ext cx="428506" cy="32067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8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19" name="Code anomalies"/>
          <p:cNvSpPr txBox="1"/>
          <p:nvPr/>
        </p:nvSpPr>
        <p:spPr>
          <a:xfrm>
            <a:off x="635000" y="6451600"/>
            <a:ext cx="8869649" cy="812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70262">
              <a:lnSpc>
                <a:spcPct val="80000"/>
              </a:lnSpc>
              <a:spcBef>
                <a:spcPts val="1200"/>
              </a:spcBef>
              <a:defRPr b="1" spc="-144" sz="4800">
                <a:latin typeface="Helvetica"/>
                <a:ea typeface="Helvetica"/>
                <a:cs typeface="Helvetica"/>
                <a:sym typeface="Helvetica"/>
              </a:defRPr>
            </a:pPr>
            <a:r>
              <a:t>Code </a:t>
            </a:r>
            <a:r>
              <a:rPr>
                <a:solidFill>
                  <a:srgbClr val="DE411B"/>
                </a:solidFill>
              </a:rPr>
              <a:t>anomalies</a:t>
            </a:r>
          </a:p>
        </p:txBody>
      </p:sp>
      <p:sp>
        <p:nvSpPr>
          <p:cNvPr id="420" name="Line"/>
          <p:cNvSpPr/>
          <p:nvPr/>
        </p:nvSpPr>
        <p:spPr>
          <a:xfrm flipV="1">
            <a:off x="10160000" y="2824653"/>
            <a:ext cx="0" cy="8066694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21" name="...."/>
          <p:cNvSpPr txBox="1"/>
          <p:nvPr/>
        </p:nvSpPr>
        <p:spPr>
          <a:xfrm>
            <a:off x="10287000" y="6654800"/>
            <a:ext cx="13542506" cy="406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228600" indent="-228600" defTabSz="457200">
              <a:lnSpc>
                <a:spcPct val="100000"/>
              </a:lnSpc>
              <a:spcBef>
                <a:spcPts val="1200"/>
              </a:spcBef>
              <a:buClr>
                <a:srgbClr val="DE411B"/>
              </a:buClr>
              <a:buSzPct val="100000"/>
              <a:buChar char="‣"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....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age" descr="Image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3175">
            <a:miter lim="400000"/>
          </a:ln>
        </p:spPr>
      </p:pic>
      <p:sp>
        <p:nvSpPr>
          <p:cNvPr id="318" name="A"/>
          <p:cNvSpPr/>
          <p:nvPr/>
        </p:nvSpPr>
        <p:spPr>
          <a:xfrm>
            <a:off x="3149600" y="6715165"/>
            <a:ext cx="1270000" cy="127000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825500">
              <a:lnSpc>
                <a:spcPct val="100000"/>
              </a:lnSpc>
              <a:defRPr b="1" sz="3200">
                <a:solidFill>
                  <a:srgbClr val="DE411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19" name="Codebase Structure"/>
          <p:cNvSpPr txBox="1"/>
          <p:nvPr/>
        </p:nvSpPr>
        <p:spPr>
          <a:xfrm>
            <a:off x="3016570" y="9197438"/>
            <a:ext cx="14244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470262">
              <a:lnSpc>
                <a:spcPct val="80000"/>
              </a:lnSpc>
              <a:defRPr b="1" spc="-209" sz="7000">
                <a:latin typeface="Helvetica"/>
                <a:ea typeface="Helvetica"/>
                <a:cs typeface="Helvetica"/>
                <a:sym typeface="Helvetica"/>
              </a:defRPr>
            </a:pPr>
            <a:r>
              <a:t>Codebase </a:t>
            </a:r>
            <a:r>
              <a:rPr>
                <a:solidFill>
                  <a:srgbClr val="DE411B"/>
                </a:solidFill>
              </a:rPr>
              <a:t>Structure</a:t>
            </a:r>
          </a:p>
        </p:txBody>
      </p:sp>
      <p:sp>
        <p:nvSpPr>
          <p:cNvPr id="320" name="Slide Number"/>
          <p:cNvSpPr txBox="1"/>
          <p:nvPr>
            <p:ph type="sldNum" sz="quarter" idx="4294967295"/>
          </p:nvPr>
        </p:nvSpPr>
        <p:spPr>
          <a:xfrm>
            <a:off x="23999482" y="13284200"/>
            <a:ext cx="268586" cy="384175"/>
          </a:xfrm>
          <a:prstGeom prst="rect">
            <a:avLst/>
          </a:prstGeom>
          <a:ln w="317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ctr" defTabSz="821531">
              <a:defRPr b="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21" name="Image" descr="Image"/>
          <p:cNvPicPr>
            <a:picLocks noChangeAspect="1"/>
          </p:cNvPicPr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7607" y="13300558"/>
            <a:ext cx="428506" cy="32067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24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25" name="Code Anomalie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Code Anomalies</a:t>
            </a:r>
          </a:p>
        </p:txBody>
      </p:sp>
      <p:graphicFrame>
        <p:nvGraphicFramePr>
          <p:cNvPr id="426" name="Table"/>
          <p:cNvGraphicFramePr/>
          <p:nvPr/>
        </p:nvGraphicFramePr>
        <p:xfrm>
          <a:off x="800100" y="1212850"/>
          <a:ext cx="22775055" cy="1053833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2794000"/>
                <a:gridCol w="622300"/>
                <a:gridCol w="622300"/>
                <a:gridCol w="825500"/>
                <a:gridCol w="825500"/>
                <a:gridCol w="825500"/>
                <a:gridCol w="635000"/>
                <a:gridCol w="723900"/>
                <a:gridCol w="635000"/>
                <a:gridCol w="685800"/>
                <a:gridCol w="635000"/>
                <a:gridCol w="689754"/>
                <a:gridCol w="685800"/>
                <a:gridCol w="723900"/>
                <a:gridCol w="685800"/>
                <a:gridCol w="685800"/>
                <a:gridCol w="685800"/>
                <a:gridCol w="685800"/>
                <a:gridCol w="889000"/>
                <a:gridCol w="889000"/>
                <a:gridCol w="635000"/>
                <a:gridCol w="609600"/>
                <a:gridCol w="635000"/>
                <a:gridCol w="609600"/>
                <a:gridCol w="698500"/>
                <a:gridCol w="609600"/>
                <a:gridCol w="609600"/>
                <a:gridCol w="698500"/>
                <a:gridCol w="609600"/>
                <a:gridCol w="609600"/>
              </a:tblGrid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Indicators 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Size Outliers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large source-code files of 500+ lines 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Complexity Outliers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source-code files with complexity warnings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Duplicated Code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source-files with  code duplication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Refactoring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changes causing 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small churn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Restructuring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changes that rename or move files around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"recent" refers to activity </a:t>
                      </a:r>
                    </a:p>
                    <a:p>
                      <a:pPr algn="l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since 2020-07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source
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source
lines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source
changes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start
date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latest
date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outlier
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active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created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outlier
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active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created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duplicated
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active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created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12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changes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changes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12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changes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changes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Component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x1000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yyyy-mm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yyyy-mm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%source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%outliers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%outliers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source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outlier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%outliers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%source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22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%duplic.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%duplic.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34%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180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0.56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-47%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31%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200%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69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46%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171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0.92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0.99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336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83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194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84%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75%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200%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826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71%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-79%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41%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-53%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180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551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64%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93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33%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23%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lide Number"/>
          <p:cNvSpPr txBox="1"/>
          <p:nvPr>
            <p:ph type="sldNum" sz="quarter" idx="2"/>
          </p:nvPr>
        </p:nvSpPr>
        <p:spPr>
          <a:xfrm>
            <a:off x="24045933" y="13289446"/>
            <a:ext cx="227311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4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25" name="Line"/>
          <p:cNvSpPr/>
          <p:nvPr/>
        </p:nvSpPr>
        <p:spPr>
          <a:xfrm flipV="1">
            <a:off x="10160000" y="619094"/>
            <a:ext cx="1" cy="12477812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6" name="Repositories overview"/>
          <p:cNvSpPr txBox="1"/>
          <p:nvPr/>
        </p:nvSpPr>
        <p:spPr>
          <a:xfrm>
            <a:off x="635000" y="6451600"/>
            <a:ext cx="6477667" cy="812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70262">
              <a:lnSpc>
                <a:spcPct val="100000"/>
              </a:lnSpc>
              <a:spcBef>
                <a:spcPts val="1200"/>
              </a:spcBef>
              <a:defRPr b="1" spc="-144"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DE411B"/>
                </a:solidFill>
              </a:rPr>
              <a:t>Repositories</a:t>
            </a:r>
            <a:r>
              <a:t> overview</a:t>
            </a:r>
          </a:p>
        </p:txBody>
      </p:sp>
      <p:sp>
        <p:nvSpPr>
          <p:cNvPr id="327" name="..."/>
          <p:cNvSpPr txBox="1"/>
          <p:nvPr/>
        </p:nvSpPr>
        <p:spPr>
          <a:xfrm>
            <a:off x="10289057" y="6654800"/>
            <a:ext cx="13867747" cy="406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228600" indent="-228600" algn="just" defTabSz="457200">
              <a:lnSpc>
                <a:spcPct val="100000"/>
              </a:lnSpc>
              <a:spcBef>
                <a:spcPts val="1200"/>
              </a:spcBef>
              <a:buClr>
                <a:srgbClr val="DE411B"/>
              </a:buClr>
              <a:buSzPct val="100000"/>
              <a:buChar char="‣"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lide Number"/>
          <p:cNvSpPr txBox="1"/>
          <p:nvPr>
            <p:ph type="sldNum" sz="quarter" idx="2"/>
          </p:nvPr>
        </p:nvSpPr>
        <p:spPr>
          <a:xfrm>
            <a:off x="24045933" y="13289446"/>
            <a:ext cx="227311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30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1" name="Repositories Overview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Repositories Overview</a:t>
            </a:r>
          </a:p>
        </p:txBody>
      </p:sp>
      <p:graphicFrame>
        <p:nvGraphicFramePr>
          <p:cNvPr id="332" name="Table"/>
          <p:cNvGraphicFramePr/>
          <p:nvPr/>
        </p:nvGraphicFramePr>
        <p:xfrm>
          <a:off x="2819400" y="958850"/>
          <a:ext cx="18745200" cy="1149172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2921000"/>
                <a:gridCol w="774700"/>
                <a:gridCol w="774700"/>
                <a:gridCol w="635000"/>
                <a:gridCol w="508000"/>
                <a:gridCol w="444500"/>
                <a:gridCol w="508000"/>
                <a:gridCol w="444500"/>
                <a:gridCol w="508000"/>
                <a:gridCol w="444500"/>
                <a:gridCol w="508000"/>
                <a:gridCol w="444500"/>
                <a:gridCol w="635000"/>
                <a:gridCol w="508000"/>
                <a:gridCol w="444500"/>
                <a:gridCol w="508000"/>
                <a:gridCol w="444500"/>
                <a:gridCol w="635000"/>
                <a:gridCol w="508000"/>
                <a:gridCol w="444500"/>
                <a:gridCol w="508000"/>
                <a:gridCol w="444500"/>
                <a:gridCol w="635000"/>
                <a:gridCol w="508000"/>
                <a:gridCol w="444500"/>
                <a:gridCol w="635000"/>
                <a:gridCol w="520700"/>
                <a:gridCol w="444500"/>
                <a:gridCol w="609600"/>
                <a:gridCol w="508000"/>
                <a:gridCol w="444500"/>
              </a:tblGrid>
              <a:tr h="7620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Indicators 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Code Size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Developers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Commits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Change Volume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Tasks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"recent" refers to activity </a:t>
                      </a:r>
                    </a:p>
                    <a:p>
                      <a:pPr algn="l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since 2020-07 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started in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latest change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imported
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source
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active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created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 
lines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source 
code lines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growth recent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devs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active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joined
recently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com.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commits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churn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churn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tasks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tasks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Component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yyyy-mm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yyyy-mm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x1000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x1000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x1000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x1000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 all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271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180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251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pc="0" sz="1400">
                          <a:latin typeface="Helvetica"/>
                          <a:ea typeface="Helvetica"/>
                          <a:cs typeface="Helvetica"/>
                        </a:rPr>
                        <a:t>197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178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156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-0.01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-1%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-0.01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154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122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66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428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172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177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91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124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180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pc="0" sz="1400">
                          <a:latin typeface="Helvetica"/>
                          <a:ea typeface="Helvetica"/>
                          <a:cs typeface="Helvetica"/>
                        </a:rPr>
                        <a:t>105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282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139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49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Image" descr="Image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3175">
            <a:miter lim="400000"/>
          </a:ln>
        </p:spPr>
      </p:pic>
      <p:sp>
        <p:nvSpPr>
          <p:cNvPr id="335" name="B"/>
          <p:cNvSpPr/>
          <p:nvPr/>
        </p:nvSpPr>
        <p:spPr>
          <a:xfrm>
            <a:off x="3149600" y="6715165"/>
            <a:ext cx="1270000" cy="127000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825500">
              <a:lnSpc>
                <a:spcPct val="100000"/>
              </a:lnSpc>
              <a:defRPr b="1" sz="3200">
                <a:solidFill>
                  <a:srgbClr val="DE411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36" name="Activity Patterns"/>
          <p:cNvSpPr txBox="1"/>
          <p:nvPr/>
        </p:nvSpPr>
        <p:spPr>
          <a:xfrm>
            <a:off x="3016570" y="9197438"/>
            <a:ext cx="14244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470262">
              <a:lnSpc>
                <a:spcPct val="80000"/>
              </a:lnSpc>
              <a:defRPr b="1" spc="-209" sz="70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DE411B"/>
                </a:solidFill>
              </a:rPr>
              <a:t>Activity </a:t>
            </a:r>
            <a:r>
              <a:t>Patterns</a:t>
            </a:r>
          </a:p>
        </p:txBody>
      </p:sp>
      <p:sp>
        <p:nvSpPr>
          <p:cNvPr id="337" name="Slide Number"/>
          <p:cNvSpPr txBox="1"/>
          <p:nvPr>
            <p:ph type="sldNum" sz="quarter" idx="4294967295"/>
          </p:nvPr>
        </p:nvSpPr>
        <p:spPr>
          <a:xfrm>
            <a:off x="23999482" y="13284200"/>
            <a:ext cx="268586" cy="384175"/>
          </a:xfrm>
          <a:prstGeom prst="rect">
            <a:avLst/>
          </a:prstGeom>
          <a:ln w="317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ctr" defTabSz="821531">
              <a:defRPr b="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38" name="Image" descr="Image"/>
          <p:cNvPicPr>
            <a:picLocks noChangeAspect="1"/>
          </p:cNvPicPr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7607" y="13300558"/>
            <a:ext cx="428506" cy="32067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lide Number"/>
          <p:cNvSpPr txBox="1"/>
          <p:nvPr>
            <p:ph type="sldNum" sz="quarter" idx="2"/>
          </p:nvPr>
        </p:nvSpPr>
        <p:spPr>
          <a:xfrm>
            <a:off x="24045933" y="13289446"/>
            <a:ext cx="227311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1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42" name="Activity patterns"/>
          <p:cNvSpPr txBox="1"/>
          <p:nvPr/>
        </p:nvSpPr>
        <p:spPr>
          <a:xfrm>
            <a:off x="635000" y="6451600"/>
            <a:ext cx="9494855" cy="812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70262">
              <a:lnSpc>
                <a:spcPct val="80000"/>
              </a:lnSpc>
              <a:spcBef>
                <a:spcPts val="1200"/>
              </a:spcBef>
              <a:defRPr b="1" spc="-144" sz="4800">
                <a:latin typeface="Helvetica"/>
                <a:ea typeface="Helvetica"/>
                <a:cs typeface="Helvetica"/>
                <a:sym typeface="Helvetica"/>
              </a:defRPr>
            </a:pPr>
            <a:r>
              <a:rPr>
                <a:solidFill>
                  <a:srgbClr val="DE411B"/>
                </a:solidFill>
              </a:rPr>
              <a:t>Activity</a:t>
            </a:r>
            <a:r>
              <a:t> </a:t>
            </a:r>
            <a:r>
              <a:rPr>
                <a:solidFill>
                  <a:srgbClr val="DE411B"/>
                </a:solidFill>
              </a:rPr>
              <a:t>patterns</a:t>
            </a:r>
          </a:p>
        </p:txBody>
      </p:sp>
      <p:sp>
        <p:nvSpPr>
          <p:cNvPr id="343" name="Line"/>
          <p:cNvSpPr/>
          <p:nvPr/>
        </p:nvSpPr>
        <p:spPr>
          <a:xfrm flipV="1">
            <a:off x="10160000" y="2824653"/>
            <a:ext cx="0" cy="8066695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4" name="..."/>
          <p:cNvSpPr txBox="1"/>
          <p:nvPr/>
        </p:nvSpPr>
        <p:spPr>
          <a:xfrm>
            <a:off x="10289057" y="6654800"/>
            <a:ext cx="13867747" cy="406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228600" indent="-228600" algn="just" defTabSz="457200">
              <a:lnSpc>
                <a:spcPct val="100000"/>
              </a:lnSpc>
              <a:spcBef>
                <a:spcPts val="1200"/>
              </a:spcBef>
              <a:buClr>
                <a:srgbClr val="DE411B"/>
              </a:buClr>
              <a:buSzPct val="100000"/>
              <a:buChar char="‣"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lide Number"/>
          <p:cNvSpPr txBox="1"/>
          <p:nvPr>
            <p:ph type="sldNum" sz="quarter" idx="2"/>
          </p:nvPr>
        </p:nvSpPr>
        <p:spPr>
          <a:xfrm>
            <a:off x="24045933" y="13289446"/>
            <a:ext cx="227311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7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48" name="Activity Overview: Pace and Nature of Changes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>
            <a:lvl1pPr marL="0" indent="0" defTabSz="470262">
              <a:lnSpc>
                <a:spcPct val="80000"/>
              </a:lnSpc>
              <a:spcBef>
                <a:spcPts val="0"/>
              </a:spcBef>
              <a:buSzTx/>
              <a:buNone/>
              <a:defRPr b="1" spc="-150" sz="5000">
                <a:solidFill>
                  <a:srgbClr val="1D1D1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Activity Overview: Pace and Nature of Changes</a:t>
            </a:r>
          </a:p>
        </p:txBody>
      </p:sp>
      <p:pic>
        <p:nvPicPr>
          <p:cNvPr id="3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607" y="13300558"/>
            <a:ext cx="428506" cy="320676"/>
          </a:xfrm>
          <a:prstGeom prst="rect">
            <a:avLst/>
          </a:prstGeom>
          <a:ln w="3175">
            <a:miter lim="400000"/>
          </a:ln>
        </p:spPr>
      </p:pic>
      <p:sp>
        <p:nvSpPr>
          <p:cNvPr id="350" name="Text"/>
          <p:cNvSpPr/>
          <p:nvPr/>
        </p:nvSpPr>
        <p:spPr>
          <a:xfrm>
            <a:off x="24273243" y="13289446"/>
            <a:ext cx="26429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470262">
              <a:lnSpc>
                <a:spcPct val="90000"/>
              </a:lnSpc>
              <a:spcBef>
                <a:spcPts val="1000"/>
              </a:spcBef>
              <a:defRPr b="1" cap="all" spc="180" sz="18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351" name="Table"/>
          <p:cNvGraphicFramePr/>
          <p:nvPr/>
        </p:nvGraphicFramePr>
        <p:xfrm>
          <a:off x="177800" y="977900"/>
          <a:ext cx="24028400" cy="1130033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2921000"/>
                <a:gridCol w="508000"/>
                <a:gridCol w="508000"/>
                <a:gridCol w="762000"/>
                <a:gridCol w="825500"/>
                <a:gridCol w="825500"/>
                <a:gridCol w="774700"/>
                <a:gridCol w="571500"/>
                <a:gridCol w="469900"/>
                <a:gridCol w="698500"/>
                <a:gridCol w="571500"/>
                <a:gridCol w="469900"/>
                <a:gridCol w="698500"/>
                <a:gridCol w="571500"/>
                <a:gridCol w="469900"/>
                <a:gridCol w="698500"/>
                <a:gridCol w="571500"/>
                <a:gridCol w="469900"/>
                <a:gridCol w="698500"/>
                <a:gridCol w="571500"/>
                <a:gridCol w="469900"/>
                <a:gridCol w="698500"/>
                <a:gridCol w="571500"/>
                <a:gridCol w="469900"/>
                <a:gridCol w="635000"/>
                <a:gridCol w="571500"/>
                <a:gridCol w="469900"/>
                <a:gridCol w="787400"/>
                <a:gridCol w="571500"/>
                <a:gridCol w="469900"/>
                <a:gridCol w="787400"/>
                <a:gridCol w="571500"/>
                <a:gridCol w="469900"/>
                <a:gridCol w="787400"/>
                <a:gridCol w="571500"/>
                <a:gridCol w="469900"/>
              </a:tblGrid>
              <a:tr h="253110">
                <a:tc>
                  <a:txBody>
                    <a:bodyPr/>
                    <a:lstStyle/>
                    <a:p>
                      <a:pPr algn="l" defTabSz="457200">
                        <a:defRPr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1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PACE of Changes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9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NATURE of Changes</a:t>
                      </a:r>
                    </a:p>
                  </a:txBody>
                  <a:tcPr marL="50800" marR="50800" marT="50800" marB="50800" anchor="b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Indicators 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b="1" sz="20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Commits
per month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Change Volume
per month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Growth
per month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Active Files
per month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Developers
per month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Active Tasks
per month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600">
                          <a:latin typeface="Helvetica"/>
                          <a:ea typeface="Helvetica"/>
                          <a:cs typeface="Helvetica"/>
                        </a:rPr>
                        <a:t>Commit Days
per month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Creational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changes by which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files are added to repo</a:t>
                      </a:r>
                    </a:p>
                  </a:txBody>
                  <a:tcPr marL="50800" marR="50800" marT="50800" marB="50800" anchor="b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Development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changes causing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substantial growth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defTabSz="457200">
                        <a:defRPr b="1"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Refinement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changes causing </a:t>
                      </a:r>
                    </a:p>
                    <a:p>
                      <a:pPr algn="ctr" defTabSz="457200">
                        <a:defRPr sz="1200">
                          <a:solidFill>
                            <a:srgbClr val="5E5E5E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small churn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"recent" refers to activity </a:t>
                      </a:r>
                    </a:p>
                    <a:p>
                      <a:pPr algn="l" defTabSz="457200">
                        <a:def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  <a:r>
                        <a:t>since 2020-07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lines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commits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start
date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latest
date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commits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commits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churn median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24"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 churn
median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lines median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 lines
median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files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 
files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devs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devs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tasks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tasks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active days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active days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changes</a:t>
                      </a:r>
                    </a:p>
                  </a:txBody>
                  <a:tcPr marL="50800" marR="50800" marT="50800" marB="50800" anchor="b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changes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changes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changes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all
changes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2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recent
changes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hMerge="1">
                  <a:tcPr/>
                </a:tc>
              </a:tr>
              <a:tr h="25311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6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Component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x1000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#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yyyy-mm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yyyy-mm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median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median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x1000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x1000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x1000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median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median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median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median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median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median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median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median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b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b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%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pc="-33" sz="1100">
                          <a:solidFill>
                            <a:srgbClr val="929292"/>
                          </a:solidFill>
                          <a:latin typeface="Helvetica"/>
                          <a:ea typeface="Helvetica"/>
                          <a:cs typeface="Helvetica"/>
                        </a:rPr>
                        <a:t>trend</a:t>
                      </a:r>
                    </a:p>
                  </a:txBody>
                  <a:tcPr marL="50800" marR="50800" marT="50800" marB="508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-37%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271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178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71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75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130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-44%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-49%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82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-0.01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-0.01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92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-0.01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-217%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-47%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-83%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-0.01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E220C"/>
                          </a:solidFill>
                          <a:uFill>
                            <a:solidFill>
                              <a:srgbClr val="EE220C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-62%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-73%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92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91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-67%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-82%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-81%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81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65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154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428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60%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124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-43%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-9%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-18%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017100"/>
                          </a:solidFill>
                          <a:uFill>
                            <a:solidFill>
                              <a:srgbClr val="017100"/>
                            </a:solidFill>
                          </a:uFill>
                          <a:latin typeface="Helvetica"/>
                          <a:ea typeface="Helvetica"/>
                          <a:cs typeface="Helvetica"/>
                        </a:rPr>
                        <a:t>80%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latin typeface="Helvetica"/>
                          <a:ea typeface="Helvetica"/>
                          <a:cs typeface="Helvetica"/>
                        </a:rPr>
                        <a:t>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209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282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2020-12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30%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0.6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90%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40%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-24%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49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106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-17%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-26%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-50%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-33%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-25%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E32400"/>
                          </a:solidFill>
                          <a:latin typeface="Helvetica"/>
                          <a:ea typeface="Helvetica"/>
                          <a:cs typeface="Helvetica"/>
                        </a:rPr>
                        <a:t>-11%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aseline="31999" spc="0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1%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62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3A88FE"/>
                          </a:solidFill>
                          <a:latin typeface="Helvetica"/>
                          <a:ea typeface="Helvetica"/>
                          <a:cs typeface="Helvetica"/>
                        </a:rPr>
                        <a:t>2019-10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0.04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1400">
                          <a:latin typeface="Helvetica"/>
                          <a:ea typeface="Helvetica"/>
                          <a:cs typeface="Helvetica"/>
                        </a:rPr>
                        <a:t>abc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2020-07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400">
                          <a:solidFill>
                            <a:srgbClr val="669C35"/>
                          </a:solidFill>
                          <a:latin typeface="Helvetica"/>
                          <a:ea typeface="Helvetica"/>
                          <a:cs typeface="Helvetica"/>
                        </a:rPr>
                        <a:t>2021-01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0.4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pc="0" sz="1400">
                          <a:solidFill>
                            <a:srgbClr val="929292">
                              <a:alpha val="90000"/>
                            </a:srgbClr>
                          </a:solidFill>
                          <a:latin typeface="Helvetica"/>
                          <a:ea typeface="Helvetica"/>
                          <a:cs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38100">
                      <a:solidFill>
                        <a:srgbClr val="929292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38100">
                      <a:solidFill>
                        <a:srgbClr val="929292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42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12700">
                      <a:solidFill>
                        <a:srgbClr val="515151"/>
                      </a:solidFill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15151"/>
                      </a:solidFill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1400">
                          <a:latin typeface="Helvetica"/>
                          <a:ea typeface="Helvetica"/>
                          <a:cs typeface="Helvetica"/>
                        </a:rPr>
                        <a:t>50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baseline="31999" spc="0" sz="1400">
                          <a:latin typeface="Helvetica"/>
                          <a:ea typeface="Helvetica"/>
                          <a:cs typeface="Helvetica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175">
                      <a:solidFill>
                        <a:srgbClr val="515151"/>
                      </a:solidFill>
                      <a:miter lim="400000"/>
                    </a:lnT>
                    <a:lnB w="3175">
                      <a:solidFill>
                        <a:srgbClr val="515151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Image" descr="Image"/>
          <p:cNvPicPr>
            <a:picLocks noChangeAspect="1"/>
          </p:cNvPicPr>
          <p:nvPr/>
        </p:nvPicPr>
        <p:blipFill>
          <a:blip r:embed="rId2">
            <a:alphaModFix amt="80000"/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3175">
            <a:miter lim="400000"/>
          </a:ln>
        </p:spPr>
      </p:pic>
      <p:sp>
        <p:nvSpPr>
          <p:cNvPr id="354" name="C"/>
          <p:cNvSpPr/>
          <p:nvPr/>
        </p:nvSpPr>
        <p:spPr>
          <a:xfrm>
            <a:off x="3149600" y="6715165"/>
            <a:ext cx="1270000" cy="127000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 defTabSz="825500">
              <a:lnSpc>
                <a:spcPct val="100000"/>
              </a:lnSpc>
              <a:defRPr b="1" sz="3200">
                <a:solidFill>
                  <a:srgbClr val="DE411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55" name="Ways of Working"/>
          <p:cNvSpPr txBox="1"/>
          <p:nvPr/>
        </p:nvSpPr>
        <p:spPr>
          <a:xfrm>
            <a:off x="3016570" y="9197438"/>
            <a:ext cx="14244132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defTabSz="470262">
              <a:lnSpc>
                <a:spcPct val="80000"/>
              </a:lnSpc>
              <a:defRPr b="1" spc="-209" sz="7000">
                <a:solidFill>
                  <a:srgbClr val="DE411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Ways of Working</a:t>
            </a:r>
          </a:p>
        </p:txBody>
      </p:sp>
      <p:sp>
        <p:nvSpPr>
          <p:cNvPr id="356" name="Slide Number"/>
          <p:cNvSpPr txBox="1"/>
          <p:nvPr>
            <p:ph type="sldNum" sz="quarter" idx="4294967295"/>
          </p:nvPr>
        </p:nvSpPr>
        <p:spPr>
          <a:xfrm>
            <a:off x="23999482" y="13284200"/>
            <a:ext cx="268586" cy="384175"/>
          </a:xfrm>
          <a:prstGeom prst="rect">
            <a:avLst/>
          </a:prstGeom>
          <a:ln w="3175"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/>
          <a:lstStyle>
            <a:lvl1pPr algn="ctr" defTabSz="821531">
              <a:defRPr b="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57" name="Image" descr="Image"/>
          <p:cNvPicPr>
            <a:picLocks noChangeAspect="1"/>
          </p:cNvPicPr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97607" y="13300558"/>
            <a:ext cx="428506" cy="320676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lide Number"/>
          <p:cNvSpPr txBox="1"/>
          <p:nvPr>
            <p:ph type="sldNum" sz="quarter" idx="2"/>
          </p:nvPr>
        </p:nvSpPr>
        <p:spPr>
          <a:xfrm>
            <a:off x="24045933" y="13289446"/>
            <a:ext cx="227311" cy="3429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0" name="Image" descr="Image"/>
          <p:cNvPicPr>
            <a:picLocks noChangeAspect="1"/>
          </p:cNvPicPr>
          <p:nvPr>
            <p:ph type="pic" idx="21"/>
          </p:nvPr>
        </p:nvPicPr>
        <p:blipFill>
          <a:blip r:embed="rId2">
            <a:alphaModFix amt="50000"/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61" name="Line"/>
          <p:cNvSpPr/>
          <p:nvPr/>
        </p:nvSpPr>
        <p:spPr>
          <a:xfrm flipV="1">
            <a:off x="10160000" y="2824653"/>
            <a:ext cx="0" cy="8066694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0" tIns="0" rIns="0" bIns="0" anchor="ctr"/>
          <a:lstStyle/>
          <a:p>
            <a:pPr algn="ctr" defTabSz="825500">
              <a:lnSpc>
                <a:spcPct val="100000"/>
              </a:lnSpc>
              <a:defRPr b="1"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2" name="Impact and intent of changes"/>
          <p:cNvSpPr txBox="1"/>
          <p:nvPr/>
        </p:nvSpPr>
        <p:spPr>
          <a:xfrm>
            <a:off x="635000" y="6451600"/>
            <a:ext cx="8454585" cy="812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defTabSz="470262">
              <a:lnSpc>
                <a:spcPct val="80000"/>
              </a:lnSpc>
              <a:spcBef>
                <a:spcPts val="1200"/>
              </a:spcBef>
              <a:defRPr b="1" spc="-144" sz="4800">
                <a:solidFill>
                  <a:srgbClr val="DE411B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Impact</a:t>
            </a:r>
            <a:r>
              <a:rPr>
                <a:solidFill>
                  <a:srgbClr val="000000"/>
                </a:solidFill>
              </a:rPr>
              <a:t> and </a:t>
            </a:r>
            <a:r>
              <a:t>intent</a:t>
            </a:r>
            <a:r>
              <a:rPr>
                <a:solidFill>
                  <a:srgbClr val="000000"/>
                </a:solidFill>
              </a:rPr>
              <a:t> of changes</a:t>
            </a:r>
          </a:p>
        </p:txBody>
      </p:sp>
      <p:sp>
        <p:nvSpPr>
          <p:cNvPr id="363" name="..."/>
          <p:cNvSpPr txBox="1"/>
          <p:nvPr/>
        </p:nvSpPr>
        <p:spPr>
          <a:xfrm>
            <a:off x="10289057" y="6654800"/>
            <a:ext cx="13867747" cy="406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 marL="228600" indent="-228600" algn="just" defTabSz="457200">
              <a:lnSpc>
                <a:spcPct val="100000"/>
              </a:lnSpc>
              <a:spcBef>
                <a:spcPts val="1200"/>
              </a:spcBef>
              <a:buClr>
                <a:srgbClr val="DE411B"/>
              </a:buClr>
              <a:buSzPct val="100000"/>
              <a:buChar char="‣"/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t" upright="0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t" upright="0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