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3" r:id="rId3"/>
    <p:sldId id="261" r:id="rId4"/>
    <p:sldId id="259" r:id="rId5"/>
    <p:sldId id="257" r:id="rId6"/>
    <p:sldId id="258" r:id="rId7"/>
    <p:sldId id="260" r:id="rId8"/>
    <p:sldId id="262" r:id="rId9"/>
    <p:sldId id="264" r:id="rId10"/>
    <p:sldId id="267"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712"/>
  </p:normalViewPr>
  <p:slideViewPr>
    <p:cSldViewPr snapToGrid="0" snapToObjects="1">
      <p:cViewPr varScale="1">
        <p:scale>
          <a:sx n="101" d="100"/>
          <a:sy n="101" d="100"/>
        </p:scale>
        <p:origin x="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2F203F-5DB0-6A4F-8211-A23A9746B0F3}"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33258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F203F-5DB0-6A4F-8211-A23A9746B0F3}"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70968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F203F-5DB0-6A4F-8211-A23A9746B0F3}"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39779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F203F-5DB0-6A4F-8211-A23A9746B0F3}"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52269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2F203F-5DB0-6A4F-8211-A23A9746B0F3}"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81622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2F203F-5DB0-6A4F-8211-A23A9746B0F3}"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1585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2F203F-5DB0-6A4F-8211-A23A9746B0F3}" type="datetimeFigureOut">
              <a:rPr lang="en-US" smtClean="0"/>
              <a:t>4/28/16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50822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2F203F-5DB0-6A4F-8211-A23A9746B0F3}" type="datetimeFigureOut">
              <a:rPr lang="en-US" smtClean="0"/>
              <a:t>4/28/16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204894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F203F-5DB0-6A4F-8211-A23A9746B0F3}" type="datetimeFigureOut">
              <a:rPr lang="en-US" smtClean="0"/>
              <a:t>4/28/16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76213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F203F-5DB0-6A4F-8211-A23A9746B0F3}"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24583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F203F-5DB0-6A4F-8211-A23A9746B0F3}"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21311026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F203F-5DB0-6A4F-8211-A23A9746B0F3}" type="datetimeFigureOut">
              <a:rPr lang="en-US" smtClean="0"/>
              <a:t>4/28/16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858A0-8768-8444-A72F-F0F757A735F0}" type="slidenum">
              <a:rPr lang="en-US" smtClean="0"/>
              <a:t>‹#›</a:t>
            </a:fld>
            <a:endParaRPr lang="en-US"/>
          </a:p>
        </p:txBody>
      </p:sp>
    </p:spTree>
    <p:extLst>
      <p:ext uri="{BB962C8B-B14F-4D97-AF65-F5344CB8AC3E}">
        <p14:creationId xmlns:p14="http://schemas.microsoft.com/office/powerpoint/2010/main" val="2039407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Machine</a:t>
            </a:r>
            <a:r>
              <a:rPr lang="zh-CN" altLang="en-US" dirty="0" smtClean="0"/>
              <a:t> </a:t>
            </a:r>
            <a:r>
              <a:rPr lang="en-US" altLang="zh-CN" dirty="0" smtClean="0"/>
              <a:t>Learning</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buNone/>
              <a:defRPr/>
            </a:pPr>
            <a:r>
              <a:rPr lang="en-US" dirty="0"/>
              <a:t>The bag-of-words model is a simplifying representation used in natural language processing and information retrieval (IR</a:t>
            </a:r>
            <a:r>
              <a:rPr lang="en-US" dirty="0" smtClean="0"/>
              <a:t>).</a:t>
            </a:r>
          </a:p>
          <a:p>
            <a:pPr marL="0" lvl="0" indent="0">
              <a:lnSpc>
                <a:spcPct val="100000"/>
              </a:lnSpc>
              <a:spcBef>
                <a:spcPts val="0"/>
              </a:spcBef>
              <a:buNone/>
              <a:defRPr/>
            </a:pPr>
            <a:endParaRPr lang="en-US" dirty="0"/>
          </a:p>
          <a:p>
            <a:pPr marL="514350" lvl="0" indent="-514350">
              <a:lnSpc>
                <a:spcPct val="100000"/>
              </a:lnSpc>
              <a:spcBef>
                <a:spcPts val="0"/>
              </a:spcBef>
              <a:buAutoNum type="arabicPeriod"/>
              <a:defRPr/>
            </a:pPr>
            <a:r>
              <a:rPr lang="en-US" dirty="0" smtClean="0"/>
              <a:t>Go </a:t>
            </a:r>
            <a:r>
              <a:rPr lang="en-US" dirty="0"/>
              <a:t>through all the data, and create a dictionary </a:t>
            </a:r>
            <a:endParaRPr lang="en-US" dirty="0" smtClean="0"/>
          </a:p>
          <a:p>
            <a:pPr marL="514350" lvl="0" indent="-514350">
              <a:lnSpc>
                <a:spcPct val="100000"/>
              </a:lnSpc>
              <a:spcBef>
                <a:spcPts val="0"/>
              </a:spcBef>
              <a:buAutoNum type="arabicPeriod"/>
              <a:defRPr/>
            </a:pPr>
            <a:r>
              <a:rPr lang="en-US" dirty="0"/>
              <a:t>Go through the data again, for each tweet, count the words frequency in the order of dictionary </a:t>
            </a:r>
            <a:r>
              <a:rPr lang="en-US" dirty="0" smtClean="0"/>
              <a:t>W</a:t>
            </a:r>
            <a:r>
              <a:rPr lang="en-US" altLang="zh-CN" dirty="0" smtClean="0"/>
              <a:t>.</a:t>
            </a:r>
          </a:p>
          <a:p>
            <a:pPr marL="514350" lvl="0" indent="-514350">
              <a:lnSpc>
                <a:spcPct val="100000"/>
              </a:lnSpc>
              <a:spcBef>
                <a:spcPts val="0"/>
              </a:spcBef>
              <a:buAutoNum type="arabicPeriod"/>
              <a:defRPr/>
            </a:pPr>
            <a:r>
              <a:rPr lang="en-US" dirty="0"/>
              <a:t>Use this matrix as our training data.</a:t>
            </a:r>
            <a:endParaRPr lang="en-US" dirty="0"/>
          </a:p>
        </p:txBody>
      </p:sp>
    </p:spTree>
    <p:extLst>
      <p:ext uri="{BB962C8B-B14F-4D97-AF65-F5344CB8AC3E}">
        <p14:creationId xmlns:p14="http://schemas.microsoft.com/office/powerpoint/2010/main" val="20286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 </a:t>
            </a:r>
          </a:p>
        </p:txBody>
      </p:sp>
      <p:sp>
        <p:nvSpPr>
          <p:cNvPr id="3" name="Content Placeholder 2"/>
          <p:cNvSpPr>
            <a:spLocks noGrp="1"/>
          </p:cNvSpPr>
          <p:nvPr>
            <p:ph idx="1"/>
          </p:nvPr>
        </p:nvSpPr>
        <p:spPr/>
        <p:txBody>
          <a:bodyPr/>
          <a:lstStyle/>
          <a:p>
            <a:r>
              <a:rPr lang="en-US" dirty="0"/>
              <a:t>Random forests are ensembles of decision trees. They combine many decision trees in order to gain accuracy while reduce the risk of overfitting. </a:t>
            </a:r>
          </a:p>
          <a:p>
            <a:endParaRPr lang="en-US" dirty="0"/>
          </a:p>
        </p:txBody>
      </p:sp>
    </p:spTree>
    <p:extLst>
      <p:ext uri="{BB962C8B-B14F-4D97-AF65-F5344CB8AC3E}">
        <p14:creationId xmlns:p14="http://schemas.microsoft.com/office/powerpoint/2010/main" val="97339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Accuracy</a:t>
            </a:r>
            <a:r>
              <a:rPr lang="zh-CN" altLang="en-US" b="1" dirty="0"/>
              <a:t> </a:t>
            </a:r>
            <a:r>
              <a:rPr lang="en-US" altLang="zh-CN" b="1" dirty="0"/>
              <a:t>of</a:t>
            </a:r>
            <a:r>
              <a:rPr lang="zh-CN" altLang="en-US" b="1" dirty="0"/>
              <a:t> </a:t>
            </a:r>
            <a:r>
              <a:rPr lang="en-US" altLang="zh-CN" b="1" dirty="0" smtClean="0"/>
              <a:t>Random</a:t>
            </a:r>
            <a:r>
              <a:rPr lang="zh-CN" altLang="en-US" b="1" dirty="0" smtClean="0"/>
              <a:t> </a:t>
            </a:r>
            <a:r>
              <a:rPr lang="en-US" altLang="zh-CN" b="1" dirty="0" smtClean="0"/>
              <a:t>forest</a:t>
            </a:r>
            <a:endParaRPr lang="en-US" dirty="0"/>
          </a:p>
        </p:txBody>
      </p:sp>
      <p:sp>
        <p:nvSpPr>
          <p:cNvPr id="6" name="TextBox 5"/>
          <p:cNvSpPr txBox="1"/>
          <p:nvPr/>
        </p:nvSpPr>
        <p:spPr>
          <a:xfrm>
            <a:off x="2116667" y="1826300"/>
            <a:ext cx="1301959" cy="369332"/>
          </a:xfrm>
          <a:prstGeom prst="rect">
            <a:avLst/>
          </a:prstGeom>
          <a:noFill/>
        </p:spPr>
        <p:txBody>
          <a:bodyPr wrap="none" rtlCol="0">
            <a:spAutoFit/>
          </a:bodyPr>
          <a:lstStyle/>
          <a:p>
            <a:r>
              <a:rPr lang="en-US" altLang="zh-CN" dirty="0" smtClean="0"/>
              <a:t>3</a:t>
            </a:r>
            <a:r>
              <a:rPr lang="zh-CN" altLang="en-US" dirty="0" smtClean="0"/>
              <a:t> </a:t>
            </a:r>
            <a:r>
              <a:rPr lang="en-US" altLang="zh-CN" dirty="0" smtClean="0"/>
              <a:t>class</a:t>
            </a:r>
            <a:r>
              <a:rPr lang="zh-CN" altLang="en-US" dirty="0" smtClean="0"/>
              <a:t> </a:t>
            </a:r>
            <a:r>
              <a:rPr lang="en-US" altLang="zh-CN" dirty="0" smtClean="0"/>
              <a:t>label</a:t>
            </a:r>
            <a:endParaRPr lang="en-US" dirty="0"/>
          </a:p>
        </p:txBody>
      </p:sp>
      <p:sp>
        <p:nvSpPr>
          <p:cNvPr id="9" name="TextBox 8"/>
          <p:cNvSpPr txBox="1"/>
          <p:nvPr/>
        </p:nvSpPr>
        <p:spPr>
          <a:xfrm>
            <a:off x="6350000" y="1826300"/>
            <a:ext cx="1418978" cy="369332"/>
          </a:xfrm>
          <a:prstGeom prst="rect">
            <a:avLst/>
          </a:prstGeom>
          <a:noFill/>
        </p:spPr>
        <p:txBody>
          <a:bodyPr wrap="none" rtlCol="0">
            <a:spAutoFit/>
          </a:bodyPr>
          <a:lstStyle/>
          <a:p>
            <a:r>
              <a:rPr lang="en-US" altLang="zh-CN" dirty="0" smtClean="0"/>
              <a:t>12</a:t>
            </a:r>
            <a:r>
              <a:rPr lang="zh-CN" altLang="en-US" dirty="0" smtClean="0"/>
              <a:t> </a:t>
            </a:r>
            <a:r>
              <a:rPr lang="en-US" altLang="zh-CN" dirty="0" smtClean="0"/>
              <a:t>class</a:t>
            </a:r>
            <a:r>
              <a:rPr lang="zh-CN" altLang="en-US" dirty="0" smtClean="0"/>
              <a:t> </a:t>
            </a:r>
            <a:r>
              <a:rPr lang="en-US" altLang="zh-CN" dirty="0" smtClean="0"/>
              <a:t>label</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067" y="2343944"/>
            <a:ext cx="3048000" cy="12446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739" y="2397655"/>
            <a:ext cx="3111500" cy="1181100"/>
          </a:xfrm>
          <a:prstGeom prst="rect">
            <a:avLst/>
          </a:prstGeom>
        </p:spPr>
      </p:pic>
    </p:spTree>
    <p:extLst>
      <p:ext uri="{BB962C8B-B14F-4D97-AF65-F5344CB8AC3E}">
        <p14:creationId xmlns:p14="http://schemas.microsoft.com/office/powerpoint/2010/main" val="90775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br>
              <a:rPr lang="en-US" dirty="0"/>
            </a:br>
            <a:endParaRPr lang="en-US" dirty="0"/>
          </a:p>
        </p:txBody>
      </p:sp>
      <p:sp>
        <p:nvSpPr>
          <p:cNvPr id="3" name="Content Placeholder 2"/>
          <p:cNvSpPr>
            <a:spLocks noGrp="1"/>
          </p:cNvSpPr>
          <p:nvPr>
            <p:ph idx="1"/>
          </p:nvPr>
        </p:nvSpPr>
        <p:spPr/>
        <p:txBody>
          <a:bodyPr/>
          <a:lstStyle/>
          <a:p>
            <a:r>
              <a:rPr lang="en-US" dirty="0"/>
              <a:t>Naive Bayes </a:t>
            </a:r>
            <a:r>
              <a:rPr lang="en-US" dirty="0" smtClean="0"/>
              <a:t>computes </a:t>
            </a:r>
            <a:r>
              <a:rPr lang="en-US" dirty="0"/>
              <a:t>the conditional probability distribution of each feature given label, and then it applies Bayes’ theorem to compute the conditional probability distribution of label given an observation and use it for prediction </a:t>
            </a:r>
          </a:p>
        </p:txBody>
      </p:sp>
    </p:spTree>
    <p:extLst>
      <p:ext uri="{BB962C8B-B14F-4D97-AF65-F5344CB8AC3E}">
        <p14:creationId xmlns:p14="http://schemas.microsoft.com/office/powerpoint/2010/main" val="410132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t>Accuracy</a:t>
            </a:r>
            <a:r>
              <a:rPr lang="zh-CN" altLang="en-US" b="1" dirty="0"/>
              <a:t> </a:t>
            </a:r>
            <a:r>
              <a:rPr lang="en-US" altLang="zh-CN" b="1" dirty="0"/>
              <a:t>of</a:t>
            </a:r>
            <a:r>
              <a:rPr lang="zh-CN" altLang="en-US" b="1" dirty="0"/>
              <a:t> </a:t>
            </a:r>
            <a:r>
              <a:rPr lang="en-US" b="1" dirty="0"/>
              <a:t>Naïve Bayes</a:t>
            </a:r>
          </a:p>
        </p:txBody>
      </p:sp>
      <p:sp>
        <p:nvSpPr>
          <p:cNvPr id="6" name="TextBox 5"/>
          <p:cNvSpPr txBox="1"/>
          <p:nvPr/>
        </p:nvSpPr>
        <p:spPr>
          <a:xfrm>
            <a:off x="2116667" y="1826300"/>
            <a:ext cx="1301959" cy="369332"/>
          </a:xfrm>
          <a:prstGeom prst="rect">
            <a:avLst/>
          </a:prstGeom>
          <a:noFill/>
        </p:spPr>
        <p:txBody>
          <a:bodyPr wrap="none" rtlCol="0">
            <a:spAutoFit/>
          </a:bodyPr>
          <a:lstStyle/>
          <a:p>
            <a:r>
              <a:rPr lang="en-US" altLang="zh-CN" dirty="0" smtClean="0"/>
              <a:t>3</a:t>
            </a:r>
            <a:r>
              <a:rPr lang="zh-CN" altLang="en-US" dirty="0" smtClean="0"/>
              <a:t> </a:t>
            </a:r>
            <a:r>
              <a:rPr lang="en-US" altLang="zh-CN" dirty="0" smtClean="0"/>
              <a:t>class</a:t>
            </a:r>
            <a:r>
              <a:rPr lang="zh-CN" altLang="en-US" dirty="0" smtClean="0"/>
              <a:t> </a:t>
            </a:r>
            <a:r>
              <a:rPr lang="en-US" altLang="zh-CN" dirty="0" smtClean="0"/>
              <a:t>label</a:t>
            </a:r>
            <a:endParaRPr lang="en-US" dirty="0"/>
          </a:p>
        </p:txBody>
      </p:sp>
      <p:sp>
        <p:nvSpPr>
          <p:cNvPr id="9" name="TextBox 8"/>
          <p:cNvSpPr txBox="1"/>
          <p:nvPr/>
        </p:nvSpPr>
        <p:spPr>
          <a:xfrm>
            <a:off x="6350000" y="1826300"/>
            <a:ext cx="1418978" cy="369332"/>
          </a:xfrm>
          <a:prstGeom prst="rect">
            <a:avLst/>
          </a:prstGeom>
          <a:noFill/>
        </p:spPr>
        <p:txBody>
          <a:bodyPr wrap="none" rtlCol="0">
            <a:spAutoFit/>
          </a:bodyPr>
          <a:lstStyle/>
          <a:p>
            <a:r>
              <a:rPr lang="en-US" altLang="zh-CN" dirty="0" smtClean="0"/>
              <a:t>12</a:t>
            </a:r>
            <a:r>
              <a:rPr lang="zh-CN" altLang="en-US" dirty="0" smtClean="0"/>
              <a:t> </a:t>
            </a:r>
            <a:r>
              <a:rPr lang="en-US" altLang="zh-CN" dirty="0" smtClean="0"/>
              <a:t>class</a:t>
            </a:r>
            <a:r>
              <a:rPr lang="zh-CN" altLang="en-US" dirty="0" smtClean="0"/>
              <a:t> </a:t>
            </a:r>
            <a:r>
              <a:rPr lang="en-US" altLang="zh-CN" dirty="0" smtClean="0"/>
              <a:t>label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634" y="2280710"/>
            <a:ext cx="2971800" cy="1270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389" y="2617260"/>
            <a:ext cx="2870200" cy="596900"/>
          </a:xfrm>
          <a:prstGeom prst="rect">
            <a:avLst/>
          </a:prstGeom>
        </p:spPr>
      </p:pic>
    </p:spTree>
    <p:extLst>
      <p:ext uri="{BB962C8B-B14F-4D97-AF65-F5344CB8AC3E}">
        <p14:creationId xmlns:p14="http://schemas.microsoft.com/office/powerpoint/2010/main" val="21420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9865476"/>
              </p:ext>
            </p:extLst>
          </p:nvPr>
        </p:nvGraphicFramePr>
        <p:xfrm>
          <a:off x="838200" y="1690688"/>
          <a:ext cx="6985847" cy="2309865"/>
        </p:xfrm>
        <a:graphic>
          <a:graphicData uri="http://schemas.openxmlformats.org/drawingml/2006/table">
            <a:tbl>
              <a:tblPr firstRow="1" firstCol="1" bandRow="1">
                <a:tableStyleId>{5C22544A-7EE6-4342-B048-85BDC9FD1C3A}</a:tableStyleId>
              </a:tblPr>
              <a:tblGrid>
                <a:gridCol w="2328335"/>
                <a:gridCol w="2328335"/>
                <a:gridCol w="2329177"/>
              </a:tblGrid>
              <a:tr h="452633">
                <a:tc>
                  <a:txBody>
                    <a:bodyPr/>
                    <a:lstStyle/>
                    <a:p>
                      <a:pPr marL="0" marR="0" algn="just">
                        <a:spcBef>
                          <a:spcPts val="0"/>
                        </a:spcBef>
                        <a:spcAft>
                          <a:spcPts val="0"/>
                        </a:spcAft>
                      </a:pPr>
                      <a:r>
                        <a:rPr lang="en-US" sz="1050" kern="100">
                          <a:effectLst/>
                        </a:rPr>
                        <a:t> </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pPr>
                      <a:r>
                        <a:rPr lang="en-US" sz="1050" kern="100">
                          <a:effectLst/>
                        </a:rPr>
                        <a:t>3 class</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pPr>
                      <a:r>
                        <a:rPr lang="en-US" sz="1050" kern="100">
                          <a:effectLst/>
                        </a:rPr>
                        <a:t>12 class</a:t>
                      </a:r>
                      <a:endParaRPr lang="en-US" sz="1050" kern="100">
                        <a:effectLst/>
                        <a:latin typeface="Calibri" charset="0"/>
                        <a:ea typeface="宋体" charset="-122"/>
                        <a:cs typeface="Times New Roman" charset="0"/>
                      </a:endParaRPr>
                    </a:p>
                  </a:txBody>
                  <a:tcPr marL="68580" marR="68580" marT="0" marB="0"/>
                </a:tc>
              </a:tr>
              <a:tr h="452633">
                <a:tc>
                  <a:txBody>
                    <a:bodyPr/>
                    <a:lstStyle/>
                    <a:p>
                      <a:pPr marL="0" marR="0" algn="just">
                        <a:spcBef>
                          <a:spcPts val="0"/>
                        </a:spcBef>
                        <a:spcAft>
                          <a:spcPts val="0"/>
                        </a:spcAft>
                      </a:pPr>
                      <a:r>
                        <a:rPr lang="en-US" sz="1050" kern="100">
                          <a:effectLst/>
                        </a:rPr>
                        <a:t>Decision trees</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pPr>
                      <a:r>
                        <a:rPr lang="en-US" sz="1050" kern="100">
                          <a:effectLst/>
                        </a:rPr>
                        <a:t>0.6207</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pPr>
                      <a:r>
                        <a:rPr lang="en-US" sz="1050" kern="100">
                          <a:effectLst/>
                        </a:rPr>
                        <a:t>0.4143</a:t>
                      </a:r>
                      <a:endParaRPr lang="en-US" sz="1050" kern="100">
                        <a:effectLst/>
                        <a:latin typeface="Calibri" charset="0"/>
                        <a:ea typeface="宋体" charset="-122"/>
                        <a:cs typeface="Times New Roman" charset="0"/>
                      </a:endParaRPr>
                    </a:p>
                  </a:txBody>
                  <a:tcPr marL="68580" marR="68580" marT="0" marB="0"/>
                </a:tc>
              </a:tr>
              <a:tr h="452633">
                <a:tc>
                  <a:txBody>
                    <a:bodyPr/>
                    <a:lstStyle/>
                    <a:p>
                      <a:pPr marL="0" marR="0" algn="just">
                        <a:spcBef>
                          <a:spcPts val="0"/>
                        </a:spcBef>
                        <a:spcAft>
                          <a:spcPts val="0"/>
                        </a:spcAft>
                      </a:pPr>
                      <a:r>
                        <a:rPr lang="en-US" sz="1050" kern="100">
                          <a:effectLst/>
                        </a:rPr>
                        <a:t>Naïve Bayes</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pPr>
                      <a:r>
                        <a:rPr lang="en-US" sz="1050" kern="100">
                          <a:effectLst/>
                        </a:rPr>
                        <a:t>0.6550</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pPr>
                      <a:r>
                        <a:rPr lang="en-US" sz="1050" kern="100">
                          <a:effectLst/>
                        </a:rPr>
                        <a:t>0.3785</a:t>
                      </a:r>
                      <a:endParaRPr lang="en-US" sz="1050" kern="100">
                        <a:effectLst/>
                        <a:latin typeface="Calibri" charset="0"/>
                        <a:ea typeface="宋体" charset="-122"/>
                        <a:cs typeface="Times New Roman" charset="0"/>
                      </a:endParaRPr>
                    </a:p>
                  </a:txBody>
                  <a:tcPr marL="68580" marR="68580" marT="0" marB="0"/>
                </a:tc>
              </a:tr>
              <a:tr h="452633">
                <a:tc>
                  <a:txBody>
                    <a:bodyPr/>
                    <a:lstStyle/>
                    <a:p>
                      <a:pPr marL="0" marR="0" algn="just">
                        <a:spcBef>
                          <a:spcPts val="0"/>
                        </a:spcBef>
                        <a:spcAft>
                          <a:spcPts val="0"/>
                        </a:spcAft>
                      </a:pPr>
                      <a:r>
                        <a:rPr lang="en-US" sz="1050" kern="100">
                          <a:effectLst/>
                        </a:rPr>
                        <a:t>Random forests</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pPr>
                      <a:r>
                        <a:rPr lang="en-US" sz="1050" kern="100">
                          <a:effectLst/>
                        </a:rPr>
                        <a:t>0.6332</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pPr>
                      <a:r>
                        <a:rPr lang="en-US" sz="1050" kern="100">
                          <a:effectLst/>
                        </a:rPr>
                        <a:t>0.2869</a:t>
                      </a:r>
                      <a:endParaRPr lang="en-US" sz="1050" kern="100">
                        <a:effectLst/>
                        <a:latin typeface="Calibri" charset="0"/>
                        <a:ea typeface="宋体" charset="-122"/>
                        <a:cs typeface="Times New Roman" charset="0"/>
                      </a:endParaRPr>
                    </a:p>
                  </a:txBody>
                  <a:tcPr marL="68580" marR="68580" marT="0" marB="0"/>
                </a:tc>
              </a:tr>
              <a:tr h="499333">
                <a:tc>
                  <a:txBody>
                    <a:bodyPr/>
                    <a:lstStyle/>
                    <a:p>
                      <a:pPr marL="0" marR="0" algn="just">
                        <a:spcBef>
                          <a:spcPts val="0"/>
                        </a:spcBef>
                        <a:spcAft>
                          <a:spcPts val="0"/>
                        </a:spcAft>
                      </a:pPr>
                      <a:r>
                        <a:rPr lang="en-US" sz="1050" kern="100">
                          <a:effectLst/>
                        </a:rPr>
                        <a:t>Logistic regression</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tabLst>
                          <a:tab pos="431800" algn="l"/>
                        </a:tabLst>
                      </a:pPr>
                      <a:r>
                        <a:rPr lang="en-US" sz="1050" kern="100">
                          <a:effectLst/>
                        </a:rPr>
                        <a:t>0.5252</a:t>
                      </a:r>
                      <a:endParaRPr lang="en-US" sz="1050" kern="100">
                        <a:effectLst/>
                        <a:latin typeface="Calibri" charset="0"/>
                        <a:ea typeface="宋体" charset="-122"/>
                        <a:cs typeface="Times New Roman" charset="0"/>
                      </a:endParaRPr>
                    </a:p>
                  </a:txBody>
                  <a:tcPr marL="68580" marR="68580" marT="0" marB="0"/>
                </a:tc>
                <a:tc>
                  <a:txBody>
                    <a:bodyPr/>
                    <a:lstStyle/>
                    <a:p>
                      <a:pPr marL="0" marR="0" algn="ctr">
                        <a:spcBef>
                          <a:spcPts val="0"/>
                        </a:spcBef>
                        <a:spcAft>
                          <a:spcPts val="0"/>
                        </a:spcAft>
                      </a:pPr>
                      <a:r>
                        <a:rPr lang="en-US" sz="1050" kern="100" dirty="0">
                          <a:effectLst/>
                        </a:rPr>
                        <a:t>0.4993</a:t>
                      </a:r>
                      <a:endParaRPr lang="en-US" sz="1050" kern="100" dirty="0">
                        <a:effectLst/>
                        <a:latin typeface="Calibri" charset="0"/>
                        <a:ea typeface="宋体" charset="-122"/>
                        <a:cs typeface="Times New Roman" charset="0"/>
                      </a:endParaRPr>
                    </a:p>
                  </a:txBody>
                  <a:tcPr marL="68580" marR="68580" marT="0" marB="0"/>
                </a:tc>
              </a:tr>
            </a:tbl>
          </a:graphicData>
        </a:graphic>
      </p:graphicFrame>
      <p:sp>
        <p:nvSpPr>
          <p:cNvPr id="5" name="Rectangle 4"/>
          <p:cNvSpPr/>
          <p:nvPr/>
        </p:nvSpPr>
        <p:spPr>
          <a:xfrm>
            <a:off x="711199" y="4358902"/>
            <a:ext cx="9414933" cy="1477328"/>
          </a:xfrm>
          <a:prstGeom prst="rect">
            <a:avLst/>
          </a:prstGeom>
        </p:spPr>
        <p:txBody>
          <a:bodyPr wrap="square">
            <a:spAutoFit/>
          </a:bodyPr>
          <a:lstStyle/>
          <a:p>
            <a:pPr marL="342900" indent="-342900">
              <a:buAutoNum type="arabicPeriod"/>
            </a:pPr>
            <a:r>
              <a:rPr lang="en-US" dirty="0" smtClean="0">
                <a:latin typeface="Calibri" charset="0"/>
                <a:ea typeface="宋体" charset="-122"/>
                <a:cs typeface="Times New Roman" charset="0"/>
              </a:rPr>
              <a:t>significant </a:t>
            </a:r>
            <a:r>
              <a:rPr lang="en-US" dirty="0">
                <a:latin typeface="Calibri" charset="0"/>
                <a:ea typeface="宋体" charset="-122"/>
                <a:cs typeface="Times New Roman" charset="0"/>
              </a:rPr>
              <a:t>better result in 3 class labels than that of 12 class labels</a:t>
            </a:r>
            <a:r>
              <a:rPr lang="en-US" dirty="0"/>
              <a:t> </a:t>
            </a:r>
            <a:endParaRPr lang="en-US" dirty="0" smtClean="0"/>
          </a:p>
          <a:p>
            <a:pPr marL="342900" indent="-342900">
              <a:buAutoNum type="arabicPeriod"/>
            </a:pPr>
            <a:endParaRPr lang="en-US" dirty="0"/>
          </a:p>
          <a:p>
            <a:pPr marL="342900" indent="-342900">
              <a:buAutoNum type="arabicPeriod"/>
            </a:pPr>
            <a:r>
              <a:rPr lang="en-US" dirty="0"/>
              <a:t>even human will have a hard time to label different tweets, especially to classify the reason of negative </a:t>
            </a:r>
            <a:r>
              <a:rPr lang="en-US" dirty="0" smtClean="0"/>
              <a:t>sentiments</a:t>
            </a:r>
            <a:r>
              <a:rPr lang="en-US" altLang="zh-CN" dirty="0" smtClean="0"/>
              <a:t>,</a:t>
            </a:r>
            <a:r>
              <a:rPr lang="zh-CN" altLang="en-US" dirty="0" smtClean="0"/>
              <a:t> </a:t>
            </a:r>
            <a:r>
              <a:rPr lang="en-US" dirty="0"/>
              <a:t>it is extremely easy for a machine learning algorithm to mismatch negative reasons for an ambiguity tweet </a:t>
            </a:r>
          </a:p>
        </p:txBody>
      </p:sp>
    </p:spTree>
    <p:extLst>
      <p:ext uri="{BB962C8B-B14F-4D97-AF65-F5344CB8AC3E}">
        <p14:creationId xmlns:p14="http://schemas.microsoft.com/office/powerpoint/2010/main" val="24566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t>Can</a:t>
            </a:r>
            <a:r>
              <a:rPr lang="zh-CN" altLang="en-US" dirty="0" smtClean="0"/>
              <a:t> </a:t>
            </a:r>
            <a:r>
              <a:rPr lang="en-US" altLang="zh-CN" dirty="0" smtClean="0"/>
              <a:t>we</a:t>
            </a:r>
            <a:r>
              <a:rPr lang="zh-CN" altLang="en-US" dirty="0" smtClean="0"/>
              <a:t> </a:t>
            </a:r>
            <a:r>
              <a:rPr lang="en-US" altLang="zh-CN" dirty="0" smtClean="0"/>
              <a:t>do</a:t>
            </a:r>
            <a:r>
              <a:rPr lang="zh-CN" altLang="en-US" dirty="0" smtClean="0"/>
              <a:t> </a:t>
            </a:r>
            <a:r>
              <a:rPr lang="en-US" altLang="zh-CN" dirty="0" smtClean="0"/>
              <a:t>better?</a:t>
            </a:r>
            <a:endParaRPr lang="en-US" dirty="0"/>
          </a:p>
        </p:txBody>
      </p:sp>
    </p:spTree>
    <p:extLst>
      <p:ext uri="{BB962C8B-B14F-4D97-AF65-F5344CB8AC3E}">
        <p14:creationId xmlns:p14="http://schemas.microsoft.com/office/powerpoint/2010/main" val="160752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Word</a:t>
            </a:r>
            <a:r>
              <a:rPr lang="zh-CN" altLang="en-US" dirty="0" smtClean="0"/>
              <a:t> </a:t>
            </a:r>
            <a:r>
              <a:rPr lang="en-US" altLang="zh-CN" dirty="0" smtClean="0"/>
              <a:t>bag</a:t>
            </a:r>
            <a:r>
              <a:rPr lang="zh-CN" altLang="en-US" dirty="0" smtClean="0"/>
              <a:t> </a:t>
            </a:r>
            <a:r>
              <a:rPr lang="en-US" altLang="zh-CN" dirty="0" smtClean="0"/>
              <a:t>matrix</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9220200" cy="2336800"/>
          </a:xfrm>
          <a:prstGeom prst="rect">
            <a:avLst/>
          </a:prstGeom>
        </p:spPr>
      </p:pic>
      <p:sp>
        <p:nvSpPr>
          <p:cNvPr id="5" name="TextBox 4"/>
          <p:cNvSpPr txBox="1"/>
          <p:nvPr/>
        </p:nvSpPr>
        <p:spPr>
          <a:xfrm>
            <a:off x="838200" y="4267200"/>
            <a:ext cx="5537029" cy="1477328"/>
          </a:xfrm>
          <a:prstGeom prst="rect">
            <a:avLst/>
          </a:prstGeom>
          <a:noFill/>
        </p:spPr>
        <p:txBody>
          <a:bodyPr wrap="none" rtlCol="0">
            <a:spAutoFit/>
          </a:bodyPr>
          <a:lstStyle/>
          <a:p>
            <a:r>
              <a:rPr lang="en-US" altLang="zh-CN" dirty="0" smtClean="0"/>
              <a:t>Each</a:t>
            </a:r>
            <a:r>
              <a:rPr lang="zh-CN" altLang="en-US" dirty="0" smtClean="0"/>
              <a:t> </a:t>
            </a:r>
            <a:r>
              <a:rPr lang="en-US" dirty="0" smtClean="0"/>
              <a:t>row</a:t>
            </a:r>
            <a:r>
              <a:rPr lang="zh-CN" altLang="en-US" dirty="0" smtClean="0"/>
              <a:t> </a:t>
            </a:r>
            <a:r>
              <a:rPr lang="en-US" altLang="zh-CN" dirty="0" smtClean="0"/>
              <a:t>represents</a:t>
            </a:r>
            <a:r>
              <a:rPr lang="zh-CN" altLang="en-US" dirty="0" smtClean="0"/>
              <a:t> </a:t>
            </a:r>
            <a:r>
              <a:rPr lang="en-US" altLang="zh-CN" dirty="0" smtClean="0"/>
              <a:t>the</a:t>
            </a:r>
            <a:r>
              <a:rPr lang="zh-CN" altLang="en-US" dirty="0" smtClean="0"/>
              <a:t> </a:t>
            </a:r>
            <a:r>
              <a:rPr lang="en-US" altLang="zh-CN" dirty="0" smtClean="0"/>
              <a:t>word</a:t>
            </a:r>
            <a:r>
              <a:rPr lang="zh-CN" altLang="en-US" dirty="0" smtClean="0"/>
              <a:t> </a:t>
            </a:r>
            <a:r>
              <a:rPr lang="en-US" altLang="zh-CN" dirty="0" smtClean="0"/>
              <a:t>frequency</a:t>
            </a:r>
            <a:r>
              <a:rPr lang="zh-CN" altLang="en-US" dirty="0" smtClean="0"/>
              <a:t> </a:t>
            </a:r>
            <a:r>
              <a:rPr lang="en-US" altLang="zh-CN" dirty="0" smtClean="0"/>
              <a:t>of</a:t>
            </a:r>
            <a:r>
              <a:rPr lang="zh-CN" altLang="en-US" dirty="0" smtClean="0"/>
              <a:t> </a:t>
            </a:r>
            <a:r>
              <a:rPr lang="en-US" altLang="zh-CN" dirty="0" smtClean="0"/>
              <a:t>each</a:t>
            </a:r>
            <a:r>
              <a:rPr lang="zh-CN" altLang="en-US" dirty="0" smtClean="0"/>
              <a:t> </a:t>
            </a:r>
            <a:r>
              <a:rPr lang="en-US" altLang="zh-CN" dirty="0" smtClean="0"/>
              <a:t>tweets.</a:t>
            </a:r>
            <a:r>
              <a:rPr lang="zh-CN" altLang="en-US" dirty="0" smtClean="0"/>
              <a:t> </a:t>
            </a:r>
            <a:endParaRPr lang="en-US" altLang="zh-CN" dirty="0" smtClean="0"/>
          </a:p>
          <a:p>
            <a:endParaRPr lang="en-US" altLang="zh-CN" dirty="0"/>
          </a:p>
          <a:p>
            <a:r>
              <a:rPr lang="en-US" altLang="zh-CN" dirty="0" smtClean="0"/>
              <a:t>Each</a:t>
            </a:r>
            <a:r>
              <a:rPr lang="zh-CN" altLang="en-US" dirty="0" smtClean="0"/>
              <a:t> </a:t>
            </a:r>
            <a:r>
              <a:rPr lang="en-US" altLang="zh-CN" dirty="0"/>
              <a:t>a</a:t>
            </a:r>
            <a:r>
              <a:rPr lang="en-US" altLang="zh-CN" dirty="0" smtClean="0"/>
              <a:t>ttributes</a:t>
            </a:r>
            <a:r>
              <a:rPr lang="zh-CN" altLang="en-US" dirty="0" smtClean="0"/>
              <a:t> </a:t>
            </a:r>
            <a:r>
              <a:rPr lang="en-US" altLang="zh-CN" dirty="0" smtClean="0"/>
              <a:t>(column)</a:t>
            </a:r>
            <a:r>
              <a:rPr lang="zh-CN" altLang="en-US" dirty="0" smtClean="0"/>
              <a:t> </a:t>
            </a:r>
            <a:r>
              <a:rPr lang="en-US" altLang="zh-CN" dirty="0" smtClean="0"/>
              <a:t>are</a:t>
            </a:r>
            <a:r>
              <a:rPr lang="zh-CN" altLang="en-US" dirty="0" smtClean="0"/>
              <a:t> </a:t>
            </a:r>
            <a:r>
              <a:rPr lang="en-US" altLang="zh-CN" dirty="0" smtClean="0"/>
              <a:t>the</a:t>
            </a:r>
            <a:r>
              <a:rPr lang="zh-CN" altLang="en-US" dirty="0" smtClean="0"/>
              <a:t> </a:t>
            </a:r>
            <a:r>
              <a:rPr lang="en-US" altLang="zh-CN" dirty="0" smtClean="0"/>
              <a:t>word</a:t>
            </a:r>
            <a:r>
              <a:rPr lang="zh-CN" altLang="en-US" dirty="0" smtClean="0"/>
              <a:t> </a:t>
            </a:r>
            <a:r>
              <a:rPr lang="en-US" altLang="zh-CN" dirty="0" smtClean="0"/>
              <a:t>dictionary</a:t>
            </a:r>
            <a:r>
              <a:rPr lang="zh-CN" altLang="en-US" dirty="0" smtClean="0"/>
              <a:t> </a:t>
            </a:r>
            <a:r>
              <a:rPr lang="en-US" altLang="zh-CN" dirty="0" smtClean="0"/>
              <a:t>in</a:t>
            </a:r>
            <a:r>
              <a:rPr lang="zh-CN" altLang="en-US" dirty="0" smtClean="0"/>
              <a:t> </a:t>
            </a:r>
            <a:r>
              <a:rPr lang="en-US" altLang="zh-CN" dirty="0" smtClean="0"/>
              <a:t>step1</a:t>
            </a:r>
          </a:p>
          <a:p>
            <a:endParaRPr lang="en-US" altLang="zh-CN" dirty="0"/>
          </a:p>
          <a:p>
            <a:r>
              <a:rPr lang="en-US" altLang="zh-CN" dirty="0" smtClean="0"/>
              <a:t>We</a:t>
            </a:r>
            <a:r>
              <a:rPr lang="zh-CN" altLang="en-US" dirty="0" smtClean="0"/>
              <a:t> </a:t>
            </a:r>
            <a:r>
              <a:rPr lang="en-US" altLang="zh-CN" dirty="0" smtClean="0"/>
              <a:t>have</a:t>
            </a:r>
            <a:r>
              <a:rPr lang="zh-CN" altLang="en-US" dirty="0" smtClean="0"/>
              <a:t> </a:t>
            </a:r>
            <a:r>
              <a:rPr lang="en-US" altLang="zh-CN" dirty="0" smtClean="0"/>
              <a:t>over</a:t>
            </a:r>
            <a:r>
              <a:rPr lang="zh-CN" altLang="en-US" dirty="0" smtClean="0"/>
              <a:t> </a:t>
            </a:r>
            <a:r>
              <a:rPr lang="en-US" altLang="zh-CN" dirty="0"/>
              <a:t>7</a:t>
            </a:r>
            <a:r>
              <a:rPr lang="en-US" altLang="zh-CN" dirty="0" smtClean="0"/>
              <a:t>000</a:t>
            </a:r>
            <a:r>
              <a:rPr lang="zh-CN" altLang="en-US" smtClean="0"/>
              <a:t> </a:t>
            </a:r>
            <a:r>
              <a:rPr lang="en-US" altLang="zh-CN" smtClean="0"/>
              <a:t>attributes</a:t>
            </a:r>
            <a:r>
              <a:rPr lang="en-US" altLang="zh-CN" dirty="0" smtClean="0"/>
              <a:t>.</a:t>
            </a:r>
            <a:r>
              <a:rPr lang="zh-CN" altLang="en-US" dirty="0" smtClean="0"/>
              <a:t>   </a:t>
            </a:r>
            <a:endParaRPr lang="en-US" dirty="0"/>
          </a:p>
        </p:txBody>
      </p:sp>
    </p:spTree>
    <p:extLst>
      <p:ext uri="{BB962C8B-B14F-4D97-AF65-F5344CB8AC3E}">
        <p14:creationId xmlns:p14="http://schemas.microsoft.com/office/powerpoint/2010/main" val="76133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Machine</a:t>
            </a:r>
            <a:r>
              <a:rPr lang="zh-CN" altLang="en-US" dirty="0" smtClean="0"/>
              <a:t> </a:t>
            </a:r>
            <a:r>
              <a:rPr lang="en-US" altLang="zh-CN" dirty="0" smtClean="0"/>
              <a:t>Learning</a:t>
            </a:r>
            <a:r>
              <a:rPr lang="en-US" dirty="0" smtClean="0"/>
              <a:t> </a:t>
            </a:r>
            <a:r>
              <a:rPr lang="en-US" dirty="0" smtClean="0"/>
              <a:t>part</a:t>
            </a:r>
            <a:r>
              <a:rPr lang="zh-CN" altLang="en-US" dirty="0" smtClean="0"/>
              <a:t> </a:t>
            </a:r>
            <a:r>
              <a:rPr lang="en-US" altLang="zh-CN" dirty="0" smtClean="0"/>
              <a:t>1</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Objective of this part:</a:t>
            </a:r>
          </a:p>
          <a:p>
            <a:pPr lvl="0"/>
            <a:r>
              <a:rPr lang="en-US" dirty="0"/>
              <a:t>Use </a:t>
            </a:r>
            <a:r>
              <a:rPr lang="en-US" dirty="0" err="1"/>
              <a:t>spark.mllib</a:t>
            </a:r>
            <a:r>
              <a:rPr lang="en-US" dirty="0"/>
              <a:t> package to build different machine learning models including logistic regression, decision trees, random forests, naive Bayes to predict tweets </a:t>
            </a:r>
            <a:r>
              <a:rPr lang="en-US" dirty="0" smtClean="0"/>
              <a:t>sentiments</a:t>
            </a:r>
            <a:endParaRPr lang="en-US" dirty="0"/>
          </a:p>
          <a:p>
            <a:pPr lvl="0"/>
            <a:r>
              <a:rPr lang="en-US" dirty="0"/>
              <a:t>Preprocess the class label of original data set, which </a:t>
            </a:r>
            <a:r>
              <a:rPr lang="en-US" altLang="zh-CN" dirty="0" smtClean="0"/>
              <a:t>is</a:t>
            </a:r>
            <a:r>
              <a:rPr lang="en-US" dirty="0" smtClean="0"/>
              <a:t> </a:t>
            </a:r>
            <a:r>
              <a:rPr lang="en-US" dirty="0"/>
              <a:t>3 class labels including positive, neutral </a:t>
            </a:r>
            <a:r>
              <a:rPr lang="en-US"/>
              <a:t>and </a:t>
            </a:r>
            <a:r>
              <a:rPr lang="en-US" smtClean="0"/>
              <a:t>negative</a:t>
            </a:r>
            <a:endParaRPr lang="en-US" dirty="0"/>
          </a:p>
          <a:p>
            <a:pPr lvl="0"/>
            <a:r>
              <a:rPr lang="en-US" dirty="0"/>
              <a:t>Again preprocess the class label of original data set, which is 12 class labels this time including positive, neutral and 10 different kinds of negative reasons. </a:t>
            </a:r>
          </a:p>
        </p:txBody>
      </p:sp>
    </p:spTree>
    <p:extLst>
      <p:ext uri="{BB962C8B-B14F-4D97-AF65-F5344CB8AC3E}">
        <p14:creationId xmlns:p14="http://schemas.microsoft.com/office/powerpoint/2010/main" val="125819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Preprocess</a:t>
            </a:r>
            <a:r>
              <a:rPr lang="zh-CN" altLang="en-US" dirty="0" smtClean="0"/>
              <a:t> </a:t>
            </a:r>
            <a:r>
              <a:rPr lang="en-US" altLang="zh-CN" dirty="0" smtClean="0"/>
              <a:t>data</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a:t>
            </a:r>
            <a:r>
              <a:rPr lang="en-US" dirty="0"/>
              <a:t>build a matrix of word bag for each tweets with class </a:t>
            </a:r>
            <a:r>
              <a:rPr lang="en-US" dirty="0" smtClean="0"/>
              <a:t>label</a:t>
            </a:r>
            <a:r>
              <a:rPr lang="en-US" altLang="zh-CN" dirty="0" smtClean="0"/>
              <a:t>,</a:t>
            </a:r>
            <a:r>
              <a:rPr lang="zh-CN" altLang="en-US" dirty="0" smtClean="0"/>
              <a:t> </a:t>
            </a:r>
            <a:r>
              <a:rPr lang="en-US" altLang="zh-CN" dirty="0" smtClean="0"/>
              <a:t>and</a:t>
            </a:r>
            <a:r>
              <a:rPr lang="zh-CN" altLang="en-US" dirty="0" smtClean="0"/>
              <a:t> </a:t>
            </a:r>
            <a:r>
              <a:rPr lang="en-US" dirty="0" smtClean="0"/>
              <a:t>we </a:t>
            </a:r>
            <a:r>
              <a:rPr lang="en-US" dirty="0"/>
              <a:t>could directly use the </a:t>
            </a:r>
            <a:r>
              <a:rPr lang="en-US" dirty="0" smtClean="0"/>
              <a:t>matrix </a:t>
            </a:r>
            <a:r>
              <a:rPr lang="en-US" dirty="0"/>
              <a:t>to train the models</a:t>
            </a:r>
          </a:p>
          <a:p>
            <a:r>
              <a:rPr lang="en-US" dirty="0" smtClean="0"/>
              <a:t> </a:t>
            </a:r>
            <a:r>
              <a:rPr lang="en-US" altLang="zh-CN" dirty="0" smtClean="0"/>
              <a:t>2.</a:t>
            </a:r>
            <a:r>
              <a:rPr lang="zh-CN" altLang="en-US" dirty="0" smtClean="0"/>
              <a:t> </a:t>
            </a:r>
            <a:r>
              <a:rPr lang="en-US" dirty="0"/>
              <a:t>logistic regression, decision trees, random forests this three use the </a:t>
            </a:r>
            <a:r>
              <a:rPr lang="en-US" dirty="0" err="1"/>
              <a:t>libsvmfile</a:t>
            </a:r>
            <a:r>
              <a:rPr lang="en-US" dirty="0"/>
              <a:t> to read data, so we use a python file to preprocess the input matrix and get the corresponding files to build model. </a:t>
            </a:r>
          </a:p>
          <a:p>
            <a:endParaRPr lang="en-US" dirty="0" smtClean="0"/>
          </a:p>
          <a:p>
            <a:endParaRPr lang="en-US" dirty="0"/>
          </a:p>
        </p:txBody>
      </p:sp>
    </p:spTree>
    <p:extLst>
      <p:ext uri="{BB962C8B-B14F-4D97-AF65-F5344CB8AC3E}">
        <p14:creationId xmlns:p14="http://schemas.microsoft.com/office/powerpoint/2010/main" val="108089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Technique: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spark.mllib</a:t>
            </a:r>
            <a:r>
              <a:rPr lang="en-US" dirty="0"/>
              <a:t> package supports various methods for binary classification, multiclass classification, and regression analysis.</a:t>
            </a:r>
          </a:p>
          <a:p>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QQ截圖20160426212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181" y="2943616"/>
            <a:ext cx="8498096" cy="2354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95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Logistic</a:t>
            </a:r>
            <a:r>
              <a:rPr lang="zh-CN" altLang="en-US" dirty="0" smtClean="0"/>
              <a:t> </a:t>
            </a:r>
            <a:r>
              <a:rPr lang="en-US" altLang="zh-CN" dirty="0" smtClean="0"/>
              <a:t>regression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Logistic regression measures the relationship between the categorical dependent variable and one or more independent variables by estimating probabilities using a logistic function. </a:t>
            </a:r>
          </a:p>
        </p:txBody>
      </p:sp>
    </p:spTree>
    <p:extLst>
      <p:ext uri="{BB962C8B-B14F-4D97-AF65-F5344CB8AC3E}">
        <p14:creationId xmlns:p14="http://schemas.microsoft.com/office/powerpoint/2010/main" val="164896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Accuracy</a:t>
            </a:r>
            <a:r>
              <a:rPr lang="zh-CN" altLang="en-US" dirty="0" smtClean="0"/>
              <a:t> </a:t>
            </a:r>
            <a:r>
              <a:rPr lang="en-US" altLang="zh-CN" dirty="0" smtClean="0"/>
              <a:t>of</a:t>
            </a:r>
            <a:r>
              <a:rPr lang="zh-CN" altLang="en-US" dirty="0" smtClean="0"/>
              <a:t> </a:t>
            </a:r>
            <a:r>
              <a:rPr lang="en-US" dirty="0"/>
              <a:t>Logistic regression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283" y="2331244"/>
            <a:ext cx="3035300" cy="9017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833" y="2331244"/>
            <a:ext cx="4089400" cy="901700"/>
          </a:xfrm>
          <a:prstGeom prst="rect">
            <a:avLst/>
          </a:prstGeom>
        </p:spPr>
      </p:pic>
      <p:sp>
        <p:nvSpPr>
          <p:cNvPr id="6" name="TextBox 5"/>
          <p:cNvSpPr txBox="1"/>
          <p:nvPr/>
        </p:nvSpPr>
        <p:spPr>
          <a:xfrm>
            <a:off x="2116667" y="1826300"/>
            <a:ext cx="1301959" cy="369332"/>
          </a:xfrm>
          <a:prstGeom prst="rect">
            <a:avLst/>
          </a:prstGeom>
          <a:noFill/>
        </p:spPr>
        <p:txBody>
          <a:bodyPr wrap="none" rtlCol="0">
            <a:spAutoFit/>
          </a:bodyPr>
          <a:lstStyle/>
          <a:p>
            <a:r>
              <a:rPr lang="en-US" altLang="zh-CN" dirty="0" smtClean="0"/>
              <a:t>3</a:t>
            </a:r>
            <a:r>
              <a:rPr lang="zh-CN" altLang="en-US" dirty="0" smtClean="0"/>
              <a:t> </a:t>
            </a:r>
            <a:r>
              <a:rPr lang="en-US" altLang="zh-CN" dirty="0" smtClean="0"/>
              <a:t>class</a:t>
            </a:r>
            <a:r>
              <a:rPr lang="zh-CN" altLang="en-US" dirty="0" smtClean="0"/>
              <a:t> </a:t>
            </a:r>
            <a:r>
              <a:rPr lang="en-US" altLang="zh-CN" dirty="0" smtClean="0"/>
              <a:t>label</a:t>
            </a:r>
            <a:endParaRPr lang="en-US" dirty="0"/>
          </a:p>
        </p:txBody>
      </p:sp>
      <p:sp>
        <p:nvSpPr>
          <p:cNvPr id="9" name="TextBox 8"/>
          <p:cNvSpPr txBox="1"/>
          <p:nvPr/>
        </p:nvSpPr>
        <p:spPr>
          <a:xfrm>
            <a:off x="6350000" y="1826300"/>
            <a:ext cx="1418978" cy="369332"/>
          </a:xfrm>
          <a:prstGeom prst="rect">
            <a:avLst/>
          </a:prstGeom>
          <a:noFill/>
        </p:spPr>
        <p:txBody>
          <a:bodyPr wrap="none" rtlCol="0">
            <a:spAutoFit/>
          </a:bodyPr>
          <a:lstStyle/>
          <a:p>
            <a:r>
              <a:rPr lang="en-US" altLang="zh-CN" dirty="0" smtClean="0"/>
              <a:t>12</a:t>
            </a:r>
            <a:r>
              <a:rPr lang="zh-CN" altLang="en-US" dirty="0" smtClean="0"/>
              <a:t> </a:t>
            </a:r>
            <a:r>
              <a:rPr lang="en-US" altLang="zh-CN" dirty="0" smtClean="0"/>
              <a:t>class</a:t>
            </a:r>
            <a:r>
              <a:rPr lang="zh-CN" altLang="en-US" dirty="0" smtClean="0"/>
              <a:t> </a:t>
            </a:r>
            <a:r>
              <a:rPr lang="en-US" altLang="zh-CN" dirty="0" smtClean="0"/>
              <a:t>label</a:t>
            </a:r>
            <a:endParaRPr lang="en-US" dirty="0"/>
          </a:p>
        </p:txBody>
      </p:sp>
    </p:spTree>
    <p:extLst>
      <p:ext uri="{BB962C8B-B14F-4D97-AF65-F5344CB8AC3E}">
        <p14:creationId xmlns:p14="http://schemas.microsoft.com/office/powerpoint/2010/main" val="122164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br>
              <a:rPr lang="en-US" dirty="0"/>
            </a:br>
            <a:endParaRPr lang="en-US" dirty="0"/>
          </a:p>
        </p:txBody>
      </p:sp>
      <p:sp>
        <p:nvSpPr>
          <p:cNvPr id="3" name="Content Placeholder 2"/>
          <p:cNvSpPr>
            <a:spLocks noGrp="1"/>
          </p:cNvSpPr>
          <p:nvPr>
            <p:ph idx="1"/>
          </p:nvPr>
        </p:nvSpPr>
        <p:spPr/>
        <p:txBody>
          <a:bodyPr/>
          <a:lstStyle/>
          <a:p>
            <a:r>
              <a:rPr lang="en-US" dirty="0"/>
              <a:t>The decision tree is a greedy algorithm that performs a recursive binary partitioning among features. Each partition is chosen greedily by selecting the best split from a set of possible splits, in order to maximize the information gain at a tree node. And the recursive tree construction stopped at a node when it meets specific conditions. </a:t>
            </a:r>
          </a:p>
        </p:txBody>
      </p:sp>
    </p:spTree>
    <p:extLst>
      <p:ext uri="{BB962C8B-B14F-4D97-AF65-F5344CB8AC3E}">
        <p14:creationId xmlns:p14="http://schemas.microsoft.com/office/powerpoint/2010/main" val="177324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Accuracy</a:t>
            </a:r>
            <a:r>
              <a:rPr lang="zh-CN" altLang="en-US" b="1" dirty="0"/>
              <a:t> </a:t>
            </a:r>
            <a:r>
              <a:rPr lang="en-US" altLang="zh-CN" b="1" dirty="0"/>
              <a:t>of</a:t>
            </a:r>
            <a:r>
              <a:rPr lang="zh-CN" altLang="en-US" b="1" dirty="0"/>
              <a:t> </a:t>
            </a:r>
            <a:r>
              <a:rPr lang="en-US" altLang="zh-CN" b="1" dirty="0" smtClean="0"/>
              <a:t>Decision</a:t>
            </a:r>
            <a:r>
              <a:rPr lang="zh-CN" altLang="en-US" b="1" dirty="0" smtClean="0"/>
              <a:t> </a:t>
            </a:r>
            <a:r>
              <a:rPr lang="en-US" altLang="zh-CN" b="1" dirty="0"/>
              <a:t>tree</a:t>
            </a:r>
            <a:endParaRPr lang="en-US" dirty="0"/>
          </a:p>
        </p:txBody>
      </p:sp>
      <p:sp>
        <p:nvSpPr>
          <p:cNvPr id="6" name="TextBox 5"/>
          <p:cNvSpPr txBox="1"/>
          <p:nvPr/>
        </p:nvSpPr>
        <p:spPr>
          <a:xfrm>
            <a:off x="2116667" y="1826300"/>
            <a:ext cx="1301959" cy="369332"/>
          </a:xfrm>
          <a:prstGeom prst="rect">
            <a:avLst/>
          </a:prstGeom>
          <a:noFill/>
        </p:spPr>
        <p:txBody>
          <a:bodyPr wrap="none" rtlCol="0">
            <a:spAutoFit/>
          </a:bodyPr>
          <a:lstStyle/>
          <a:p>
            <a:r>
              <a:rPr lang="en-US" altLang="zh-CN" dirty="0" smtClean="0"/>
              <a:t>3</a:t>
            </a:r>
            <a:r>
              <a:rPr lang="zh-CN" altLang="en-US" dirty="0" smtClean="0"/>
              <a:t> </a:t>
            </a:r>
            <a:r>
              <a:rPr lang="en-US" altLang="zh-CN" dirty="0" smtClean="0"/>
              <a:t>class</a:t>
            </a:r>
            <a:r>
              <a:rPr lang="zh-CN" altLang="en-US" dirty="0" smtClean="0"/>
              <a:t> </a:t>
            </a:r>
            <a:r>
              <a:rPr lang="en-US" altLang="zh-CN" dirty="0" smtClean="0"/>
              <a:t>label</a:t>
            </a:r>
            <a:endParaRPr lang="en-US" dirty="0"/>
          </a:p>
        </p:txBody>
      </p:sp>
      <p:sp>
        <p:nvSpPr>
          <p:cNvPr id="9" name="TextBox 8"/>
          <p:cNvSpPr txBox="1"/>
          <p:nvPr/>
        </p:nvSpPr>
        <p:spPr>
          <a:xfrm>
            <a:off x="6350000" y="1826300"/>
            <a:ext cx="1418978" cy="369332"/>
          </a:xfrm>
          <a:prstGeom prst="rect">
            <a:avLst/>
          </a:prstGeom>
          <a:noFill/>
        </p:spPr>
        <p:txBody>
          <a:bodyPr wrap="none" rtlCol="0">
            <a:spAutoFit/>
          </a:bodyPr>
          <a:lstStyle/>
          <a:p>
            <a:r>
              <a:rPr lang="en-US" altLang="zh-CN" dirty="0" smtClean="0"/>
              <a:t>12</a:t>
            </a:r>
            <a:r>
              <a:rPr lang="zh-CN" altLang="en-US" dirty="0" smtClean="0"/>
              <a:t> </a:t>
            </a:r>
            <a:r>
              <a:rPr lang="en-US" altLang="zh-CN" dirty="0" smtClean="0"/>
              <a:t>class</a:t>
            </a:r>
            <a:r>
              <a:rPr lang="zh-CN" altLang="en-US" dirty="0" smtClean="0"/>
              <a:t> </a:t>
            </a:r>
            <a:r>
              <a:rPr lang="en-US" altLang="zh-CN" dirty="0" smtClean="0"/>
              <a:t>label</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050" y="2343944"/>
            <a:ext cx="2959100" cy="876300"/>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433" y="2343944"/>
            <a:ext cx="3276600" cy="901700"/>
          </a:xfrm>
          <a:prstGeom prst="rect">
            <a:avLst/>
          </a:prstGeom>
        </p:spPr>
      </p:pic>
    </p:spTree>
    <p:extLst>
      <p:ext uri="{BB962C8B-B14F-4D97-AF65-F5344CB8AC3E}">
        <p14:creationId xmlns:p14="http://schemas.microsoft.com/office/powerpoint/2010/main" val="746579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475</Words>
  <Application>Microsoft Macintosh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Calibri Light</vt:lpstr>
      <vt:lpstr>DengXian</vt:lpstr>
      <vt:lpstr>DengXian Light</vt:lpstr>
      <vt:lpstr>Times New Roman</vt:lpstr>
      <vt:lpstr>宋体</vt:lpstr>
      <vt:lpstr>Arial</vt:lpstr>
      <vt:lpstr>Office Theme</vt:lpstr>
      <vt:lpstr>Machine Learning</vt:lpstr>
      <vt:lpstr>Word bag matrix</vt:lpstr>
      <vt:lpstr>Machine Learning part 1</vt:lpstr>
      <vt:lpstr>Preprocess data</vt:lpstr>
      <vt:lpstr>Technique: </vt:lpstr>
      <vt:lpstr>Logistic regression </vt:lpstr>
      <vt:lpstr>Accuracy of Logistic regression </vt:lpstr>
      <vt:lpstr>Decision trees: </vt:lpstr>
      <vt:lpstr>Accuracy of Decision tree</vt:lpstr>
      <vt:lpstr>Random forests </vt:lpstr>
      <vt:lpstr>Accuracy of Random forest</vt:lpstr>
      <vt:lpstr>Naïve Bayes: </vt:lpstr>
      <vt:lpstr>Accuracy of Naïve Bayes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 Yue</dc:creator>
  <cp:lastModifiedBy>Xu, Dexiang</cp:lastModifiedBy>
  <cp:revision>26</cp:revision>
  <dcterms:created xsi:type="dcterms:W3CDTF">2016-04-24T22:42:18Z</dcterms:created>
  <dcterms:modified xsi:type="dcterms:W3CDTF">2016-04-28T19:47:52Z</dcterms:modified>
</cp:coreProperties>
</file>