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9" r:id="rId3"/>
    <p:sldId id="257" r:id="rId4"/>
    <p:sldId id="258"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6"/>
  </p:normalViewPr>
  <p:slideViewPr>
    <p:cSldViewPr snapToGrid="0" snapToObjects="1">
      <p:cViewPr varScale="1">
        <p:scale>
          <a:sx n="93" d="100"/>
          <a:sy n="93"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2F203F-5DB0-6A4F-8211-A23A9746B0F3}" type="datetimeFigureOut">
              <a:rPr lang="en-US" smtClean="0"/>
              <a:t>4/24/16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33258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2F203F-5DB0-6A4F-8211-A23A9746B0F3}" type="datetimeFigureOut">
              <a:rPr lang="en-US" smtClean="0"/>
              <a:t>4/24/16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170968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2F203F-5DB0-6A4F-8211-A23A9746B0F3}" type="datetimeFigureOut">
              <a:rPr lang="en-US" smtClean="0"/>
              <a:t>4/24/16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139779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2F203F-5DB0-6A4F-8211-A23A9746B0F3}" type="datetimeFigureOut">
              <a:rPr lang="en-US" smtClean="0"/>
              <a:t>4/24/16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52269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2F203F-5DB0-6A4F-8211-A23A9746B0F3}" type="datetimeFigureOut">
              <a:rPr lang="en-US" smtClean="0"/>
              <a:t>4/24/16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81622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2F203F-5DB0-6A4F-8211-A23A9746B0F3}" type="datetimeFigureOut">
              <a:rPr lang="en-US" smtClean="0"/>
              <a:t>4/24/16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115852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2F203F-5DB0-6A4F-8211-A23A9746B0F3}" type="datetimeFigureOut">
              <a:rPr lang="en-US" smtClean="0"/>
              <a:t>4/24/16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1508228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2F203F-5DB0-6A4F-8211-A23A9746B0F3}" type="datetimeFigureOut">
              <a:rPr lang="en-US" smtClean="0"/>
              <a:t>4/24/16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2048947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2F203F-5DB0-6A4F-8211-A23A9746B0F3}" type="datetimeFigureOut">
              <a:rPr lang="en-US" smtClean="0"/>
              <a:t>4/24/16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176213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2F203F-5DB0-6A4F-8211-A23A9746B0F3}" type="datetimeFigureOut">
              <a:rPr lang="en-US" smtClean="0"/>
              <a:t>4/24/16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24583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2F203F-5DB0-6A4F-8211-A23A9746B0F3}" type="datetimeFigureOut">
              <a:rPr lang="en-US" smtClean="0"/>
              <a:t>4/24/16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858A0-8768-8444-A72F-F0F757A735F0}" type="slidenum">
              <a:rPr lang="en-US" smtClean="0"/>
              <a:t>‹#›</a:t>
            </a:fld>
            <a:endParaRPr lang="en-US"/>
          </a:p>
        </p:txBody>
      </p:sp>
    </p:spTree>
    <p:extLst>
      <p:ext uri="{BB962C8B-B14F-4D97-AF65-F5344CB8AC3E}">
        <p14:creationId xmlns:p14="http://schemas.microsoft.com/office/powerpoint/2010/main" val="21311026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2F203F-5DB0-6A4F-8211-A23A9746B0F3}" type="datetimeFigureOut">
              <a:rPr lang="en-US" smtClean="0"/>
              <a:t>4/24/16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858A0-8768-8444-A72F-F0F757A735F0}" type="slidenum">
              <a:rPr lang="en-US" smtClean="0"/>
              <a:t>‹#›</a:t>
            </a:fld>
            <a:endParaRPr lang="en-US"/>
          </a:p>
        </p:txBody>
      </p:sp>
    </p:spTree>
    <p:extLst>
      <p:ext uri="{BB962C8B-B14F-4D97-AF65-F5344CB8AC3E}">
        <p14:creationId xmlns:p14="http://schemas.microsoft.com/office/powerpoint/2010/main" val="2039407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part 2- original data analysis</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Objective of this part:</a:t>
            </a:r>
          </a:p>
          <a:p>
            <a:r>
              <a:rPr lang="en-US" dirty="0" smtClean="0"/>
              <a:t>1 </a:t>
            </a:r>
            <a:r>
              <a:rPr lang="en-US" dirty="0"/>
              <a:t>Find top 300 negative words in the negative comments in decreasing order</a:t>
            </a:r>
          </a:p>
          <a:p>
            <a:r>
              <a:rPr lang="en-US" dirty="0"/>
              <a:t>2 Find top 300 positive words in the positive comments in decreasing order</a:t>
            </a:r>
          </a:p>
          <a:p>
            <a:r>
              <a:rPr lang="en-US" dirty="0"/>
              <a:t>3 Choose 5-10 from top negative words, find their top 100 co-occurrence words in negative comments.</a:t>
            </a:r>
          </a:p>
          <a:p>
            <a:r>
              <a:rPr lang="en-US" dirty="0"/>
              <a:t>4 Choose 5-10 from top positive words, find their top 100 co-occurrence words in the positive words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5819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Input format</a:t>
            </a:r>
            <a:endParaRPr lang="en-US" dirty="0"/>
          </a:p>
        </p:txBody>
      </p:sp>
      <p:sp>
        <p:nvSpPr>
          <p:cNvPr id="3" name="Content Placeholder 2"/>
          <p:cNvSpPr>
            <a:spLocks noGrp="1"/>
          </p:cNvSpPr>
          <p:nvPr>
            <p:ph idx="1"/>
          </p:nvPr>
        </p:nvSpPr>
        <p:spPr/>
        <p:txBody>
          <a:bodyPr/>
          <a:lstStyle/>
          <a:p>
            <a:r>
              <a:rPr lang="en-US" dirty="0"/>
              <a:t>Tool: </a:t>
            </a:r>
            <a:r>
              <a:rPr lang="en-US" dirty="0" err="1"/>
              <a:t>Mapreduce</a:t>
            </a:r>
            <a:r>
              <a:rPr lang="en-US" dirty="0"/>
              <a:t> in Hadoop</a:t>
            </a:r>
          </a:p>
          <a:p>
            <a:r>
              <a:rPr lang="en-US" dirty="0"/>
              <a:t>Input: a csv file with detailed information about tweets</a:t>
            </a:r>
          </a:p>
          <a:p>
            <a:r>
              <a:rPr lang="en-US" dirty="0"/>
              <a:t>Screen cut</a:t>
            </a:r>
            <a:r>
              <a:rPr lang="en-US" dirty="0" smtClean="0"/>
              <a:t>:</a:t>
            </a:r>
          </a:p>
          <a:p>
            <a:endParaRPr lang="en-US" dirty="0"/>
          </a:p>
        </p:txBody>
      </p:sp>
      <p:pic>
        <p:nvPicPr>
          <p:cNvPr id="4" name="Picture 3"/>
          <p:cNvPicPr/>
          <p:nvPr/>
        </p:nvPicPr>
        <p:blipFill>
          <a:blip r:embed="rId2"/>
          <a:stretch>
            <a:fillRect/>
          </a:stretch>
        </p:blipFill>
        <p:spPr>
          <a:xfrm>
            <a:off x="838199" y="3421538"/>
            <a:ext cx="10370127" cy="2480497"/>
          </a:xfrm>
          <a:prstGeom prst="rect">
            <a:avLst/>
          </a:prstGeom>
        </p:spPr>
      </p:pic>
    </p:spTree>
    <p:extLst>
      <p:ext uri="{BB962C8B-B14F-4D97-AF65-F5344CB8AC3E}">
        <p14:creationId xmlns:p14="http://schemas.microsoft.com/office/powerpoint/2010/main" val="108089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 and 2 key </a:t>
            </a:r>
            <a:r>
              <a:rPr lang="en-US" dirty="0" smtClean="0"/>
              <a:t>point in approaching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1) remove the stop words, accelerate the process by using hash set, which can determine weather the word is stop word in O(1) time</a:t>
            </a:r>
          </a:p>
          <a:p>
            <a:r>
              <a:rPr lang="en-US" dirty="0"/>
              <a:t>2) in the map part, analysis each line of tweets, in Task 1, we only analysis and emit the negative comments, correspondingly, in Task 2, we only analysis and emit the positive part.</a:t>
            </a:r>
          </a:p>
          <a:p>
            <a:r>
              <a:rPr lang="en-US" dirty="0"/>
              <a:t>3) in the reduce process, define a sorter in the combine part which can sort result by our defined method, specially value here.</a:t>
            </a:r>
          </a:p>
          <a:p>
            <a:endParaRPr lang="en-US" dirty="0"/>
          </a:p>
        </p:txBody>
      </p:sp>
    </p:spTree>
    <p:extLst>
      <p:ext uri="{BB962C8B-B14F-4D97-AF65-F5344CB8AC3E}">
        <p14:creationId xmlns:p14="http://schemas.microsoft.com/office/powerpoint/2010/main" val="177395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Output:ra</a:t>
            </a:r>
            <a:r>
              <a:rPr lang="en-US" dirty="0" err="1" smtClean="0"/>
              <a:t>w</a:t>
            </a:r>
            <a:r>
              <a:rPr lang="en-US" dirty="0" smtClean="0"/>
              <a:t> output screen </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838200" y="1385455"/>
            <a:ext cx="9080500" cy="4463689"/>
          </a:xfrm>
          <a:prstGeom prst="rect">
            <a:avLst/>
          </a:prstGeom>
        </p:spPr>
      </p:pic>
    </p:spTree>
    <p:extLst>
      <p:ext uri="{BB962C8B-B14F-4D97-AF65-F5344CB8AC3E}">
        <p14:creationId xmlns:p14="http://schemas.microsoft.com/office/powerpoint/2010/main" val="164896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in tables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45553296"/>
              </p:ext>
            </p:extLst>
          </p:nvPr>
        </p:nvGraphicFramePr>
        <p:xfrm>
          <a:off x="1011380" y="1814944"/>
          <a:ext cx="9712040" cy="3810000"/>
        </p:xfrm>
        <a:graphic>
          <a:graphicData uri="http://schemas.openxmlformats.org/drawingml/2006/table">
            <a:tbl>
              <a:tblPr firstRow="1" firstCol="1" bandRow="1">
                <a:tableStyleId>{5C22544A-7EE6-4342-B048-85BDC9FD1C3A}</a:tableStyleId>
              </a:tblPr>
              <a:tblGrid>
                <a:gridCol w="1026285"/>
                <a:gridCol w="1243385"/>
                <a:gridCol w="523012"/>
                <a:gridCol w="1046022"/>
                <a:gridCol w="523012"/>
                <a:gridCol w="1122275"/>
                <a:gridCol w="523012"/>
                <a:gridCol w="1282857"/>
                <a:gridCol w="523012"/>
                <a:gridCol w="1376156"/>
                <a:gridCol w="523012"/>
              </a:tblGrid>
              <a:tr h="254000">
                <a:tc>
                  <a:txBody>
                    <a:bodyPr/>
                    <a:lstStyle/>
                    <a:p>
                      <a:pPr marL="0" marR="0" algn="ctr">
                        <a:spcBef>
                          <a:spcPts val="0"/>
                        </a:spcBef>
                        <a:spcAft>
                          <a:spcPts val="0"/>
                        </a:spcAft>
                      </a:pPr>
                      <a:r>
                        <a:rPr lang="en-US" sz="1200">
                          <a:effectLst/>
                        </a:rPr>
                        <a:t> </a:t>
                      </a:r>
                      <a:endParaRPr lang="en-US" sz="1200">
                        <a:effectLst/>
                        <a:latin typeface="Calibri" charset="0"/>
                        <a:ea typeface="DengXian" charset="-122"/>
                        <a:cs typeface="Times New Roman" charset="0"/>
                      </a:endParaRPr>
                    </a:p>
                  </a:txBody>
                  <a:tcPr marL="68580" marR="68580" marT="0" marB="0"/>
                </a:tc>
                <a:tc gridSpan="2">
                  <a:txBody>
                    <a:bodyPr/>
                    <a:lstStyle/>
                    <a:p>
                      <a:pPr marL="0" marR="0" algn="ctr">
                        <a:spcBef>
                          <a:spcPts val="0"/>
                        </a:spcBef>
                        <a:spcAft>
                          <a:spcPts val="0"/>
                        </a:spcAft>
                      </a:pPr>
                      <a:r>
                        <a:rPr lang="en-US" sz="1200">
                          <a:effectLst/>
                        </a:rPr>
                        <a:t>Top 1</a:t>
                      </a:r>
                      <a:endParaRPr lang="en-US" sz="1200">
                        <a:effectLst/>
                        <a:latin typeface="Calibri" charset="0"/>
                        <a:ea typeface="DengXian" charset="-122"/>
                        <a:cs typeface="Times New Roman" charset="0"/>
                      </a:endParaRPr>
                    </a:p>
                  </a:txBody>
                  <a:tcPr marL="68580" marR="68580" marT="0" marB="0"/>
                </a:tc>
                <a:tc hMerge="1">
                  <a:txBody>
                    <a:bodyPr/>
                    <a:lstStyle/>
                    <a:p>
                      <a:endParaRPr lang="en-US"/>
                    </a:p>
                  </a:txBody>
                  <a:tcPr/>
                </a:tc>
                <a:tc gridSpan="2">
                  <a:txBody>
                    <a:bodyPr/>
                    <a:lstStyle/>
                    <a:p>
                      <a:pPr marL="0" marR="0" algn="ctr">
                        <a:spcBef>
                          <a:spcPts val="0"/>
                        </a:spcBef>
                        <a:spcAft>
                          <a:spcPts val="0"/>
                        </a:spcAft>
                      </a:pPr>
                      <a:r>
                        <a:rPr lang="en-US" sz="1200">
                          <a:effectLst/>
                        </a:rPr>
                        <a:t>Top 2</a:t>
                      </a:r>
                      <a:endParaRPr lang="en-US" sz="1200">
                        <a:effectLst/>
                        <a:latin typeface="Calibri" charset="0"/>
                        <a:ea typeface="DengXian" charset="-122"/>
                        <a:cs typeface="Times New Roman" charset="0"/>
                      </a:endParaRPr>
                    </a:p>
                  </a:txBody>
                  <a:tcPr marL="68580" marR="68580" marT="0" marB="0"/>
                </a:tc>
                <a:tc hMerge="1">
                  <a:txBody>
                    <a:bodyPr/>
                    <a:lstStyle/>
                    <a:p>
                      <a:endParaRPr lang="en-US"/>
                    </a:p>
                  </a:txBody>
                  <a:tcPr/>
                </a:tc>
                <a:tc gridSpan="2">
                  <a:txBody>
                    <a:bodyPr/>
                    <a:lstStyle/>
                    <a:p>
                      <a:pPr marL="0" marR="0" algn="ctr">
                        <a:spcBef>
                          <a:spcPts val="0"/>
                        </a:spcBef>
                        <a:spcAft>
                          <a:spcPts val="0"/>
                        </a:spcAft>
                      </a:pPr>
                      <a:r>
                        <a:rPr lang="en-US" sz="1200">
                          <a:effectLst/>
                        </a:rPr>
                        <a:t>Top 3</a:t>
                      </a:r>
                      <a:endParaRPr lang="en-US" sz="1200">
                        <a:effectLst/>
                        <a:latin typeface="Calibri" charset="0"/>
                        <a:ea typeface="DengXian" charset="-122"/>
                        <a:cs typeface="Times New Roman" charset="0"/>
                      </a:endParaRPr>
                    </a:p>
                  </a:txBody>
                  <a:tcPr marL="68580" marR="68580" marT="0" marB="0"/>
                </a:tc>
                <a:tc hMerge="1">
                  <a:txBody>
                    <a:bodyPr/>
                    <a:lstStyle/>
                    <a:p>
                      <a:endParaRPr lang="en-US"/>
                    </a:p>
                  </a:txBody>
                  <a:tcPr/>
                </a:tc>
                <a:tc gridSpan="2">
                  <a:txBody>
                    <a:bodyPr/>
                    <a:lstStyle/>
                    <a:p>
                      <a:pPr marL="0" marR="0" algn="ctr">
                        <a:spcBef>
                          <a:spcPts val="0"/>
                        </a:spcBef>
                        <a:spcAft>
                          <a:spcPts val="0"/>
                        </a:spcAft>
                      </a:pPr>
                      <a:r>
                        <a:rPr lang="en-US" sz="1200">
                          <a:effectLst/>
                        </a:rPr>
                        <a:t>Top 4</a:t>
                      </a:r>
                      <a:endParaRPr lang="en-US" sz="1200">
                        <a:effectLst/>
                        <a:latin typeface="Calibri" charset="0"/>
                        <a:ea typeface="DengXian" charset="-122"/>
                        <a:cs typeface="Times New Roman" charset="0"/>
                      </a:endParaRPr>
                    </a:p>
                  </a:txBody>
                  <a:tcPr marL="68580" marR="68580" marT="0" marB="0"/>
                </a:tc>
                <a:tc hMerge="1">
                  <a:txBody>
                    <a:bodyPr/>
                    <a:lstStyle/>
                    <a:p>
                      <a:endParaRPr lang="en-US"/>
                    </a:p>
                  </a:txBody>
                  <a:tcPr/>
                </a:tc>
                <a:tc gridSpan="2">
                  <a:txBody>
                    <a:bodyPr/>
                    <a:lstStyle/>
                    <a:p>
                      <a:pPr marL="0" marR="0" algn="ctr">
                        <a:spcBef>
                          <a:spcPts val="0"/>
                        </a:spcBef>
                        <a:spcAft>
                          <a:spcPts val="0"/>
                        </a:spcAft>
                      </a:pPr>
                      <a:r>
                        <a:rPr lang="en-US" sz="1200">
                          <a:effectLst/>
                        </a:rPr>
                        <a:t>Top 5</a:t>
                      </a:r>
                      <a:endParaRPr lang="en-US" sz="1200">
                        <a:effectLst/>
                        <a:latin typeface="Calibri" charset="0"/>
                        <a:ea typeface="DengXian" charset="-122"/>
                        <a:cs typeface="Times New Roman" charset="0"/>
                      </a:endParaRPr>
                    </a:p>
                  </a:txBody>
                  <a:tcPr marL="68580" marR="68580" marT="0" marB="0"/>
                </a:tc>
                <a:tc hMerge="1">
                  <a:txBody>
                    <a:bodyPr/>
                    <a:lstStyle/>
                    <a:p>
                      <a:endParaRPr lang="en-US"/>
                    </a:p>
                  </a:txBody>
                  <a:tcPr/>
                </a:tc>
              </a:tr>
              <a:tr h="508000">
                <a:tc>
                  <a:txBody>
                    <a:bodyPr/>
                    <a:lstStyle/>
                    <a:p>
                      <a:pPr marL="0" marR="0" algn="ctr">
                        <a:spcBef>
                          <a:spcPts val="0"/>
                        </a:spcBef>
                        <a:spcAft>
                          <a:spcPts val="0"/>
                        </a:spcAft>
                      </a:pPr>
                      <a:r>
                        <a:rPr lang="en-US" sz="1200">
                          <a:effectLst/>
                        </a:rPr>
                        <a:t>customer</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service</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538</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United</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289</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For</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260</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USAirways</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241</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AmericanAir</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224</a:t>
                      </a:r>
                      <a:endParaRPr lang="en-US" sz="1200">
                        <a:effectLst/>
                        <a:latin typeface="Calibri" charset="0"/>
                        <a:ea typeface="DengXian" charset="-122"/>
                        <a:cs typeface="Times New Roman" charset="0"/>
                      </a:endParaRPr>
                    </a:p>
                  </a:txBody>
                  <a:tcPr marL="68580" marR="68580" marT="0" marB="0"/>
                </a:tc>
              </a:tr>
              <a:tr h="508000">
                <a:tc>
                  <a:txBody>
                    <a:bodyPr/>
                    <a:lstStyle/>
                    <a:p>
                      <a:pPr marL="0" marR="0" algn="ctr">
                        <a:spcBef>
                          <a:spcPts val="0"/>
                        </a:spcBef>
                        <a:spcAft>
                          <a:spcPts val="0"/>
                        </a:spcAft>
                      </a:pPr>
                      <a:r>
                        <a:rPr lang="en-US" sz="1200">
                          <a:effectLst/>
                        </a:rPr>
                        <a:t>delayed</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Flight</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258</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United</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163</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My</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135</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USAirways</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123</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JetBlue</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75</a:t>
                      </a:r>
                      <a:endParaRPr lang="en-US" sz="1200">
                        <a:effectLst/>
                        <a:latin typeface="Calibri" charset="0"/>
                        <a:ea typeface="DengXian" charset="-122"/>
                        <a:cs typeface="Times New Roman" charset="0"/>
                      </a:endParaRPr>
                    </a:p>
                  </a:txBody>
                  <a:tcPr marL="68580" marR="68580" marT="0" marB="0"/>
                </a:tc>
              </a:tr>
              <a:tr h="508000">
                <a:tc>
                  <a:txBody>
                    <a:bodyPr/>
                    <a:lstStyle/>
                    <a:p>
                      <a:pPr marL="0" marR="0" algn="ctr">
                        <a:spcBef>
                          <a:spcPts val="0"/>
                        </a:spcBef>
                        <a:spcAft>
                          <a:spcPts val="0"/>
                        </a:spcAft>
                      </a:pPr>
                      <a:r>
                        <a:rPr lang="en-US" sz="1200">
                          <a:effectLst/>
                        </a:rPr>
                        <a:t>flight</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United</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886</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Cancelled</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747</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USAirways </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745</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AmericanAir</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690</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SouthwestAir</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589</a:t>
                      </a:r>
                      <a:endParaRPr lang="en-US" sz="1200">
                        <a:effectLst/>
                        <a:latin typeface="Calibri" charset="0"/>
                        <a:ea typeface="DengXian" charset="-122"/>
                        <a:cs typeface="Times New Roman" charset="0"/>
                      </a:endParaRPr>
                    </a:p>
                  </a:txBody>
                  <a:tcPr marL="68580" marR="68580" marT="0" marB="0"/>
                </a:tc>
              </a:tr>
              <a:tr h="508000">
                <a:tc>
                  <a:txBody>
                    <a:bodyPr/>
                    <a:lstStyle/>
                    <a:p>
                      <a:pPr marL="0" marR="0" algn="ctr">
                        <a:spcBef>
                          <a:spcPts val="0"/>
                        </a:spcBef>
                        <a:spcAft>
                          <a:spcPts val="0"/>
                        </a:spcAft>
                      </a:pPr>
                      <a:r>
                        <a:rPr lang="en-US" sz="1200">
                          <a:effectLst/>
                        </a:rPr>
                        <a:t>help</a:t>
                      </a:r>
                      <a:endParaRPr lang="en-US" sz="1200">
                        <a:effectLst/>
                        <a:latin typeface="Calibri" charset="0"/>
                        <a:ea typeface="DengXian" charset="-122"/>
                        <a:cs typeface="Times New Roman" charset="0"/>
                      </a:endParaRPr>
                    </a:p>
                  </a:txBody>
                  <a:tcPr marL="68580" marR="68580" marT="0" marB="0"/>
                </a:tc>
                <a:tc>
                  <a:txBody>
                    <a:bodyPr/>
                    <a:lstStyle/>
                    <a:p>
                      <a:pPr marL="0" marR="0">
                        <a:spcBef>
                          <a:spcPts val="0"/>
                        </a:spcBef>
                        <a:spcAft>
                          <a:spcPts val="0"/>
                        </a:spcAft>
                      </a:pPr>
                      <a:r>
                        <a:rPr lang="en-US" sz="1200">
                          <a:effectLst/>
                        </a:rPr>
                        <a:t>        Air</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230</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USAirway</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214</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United</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207</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Flight</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202</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Helpful</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202</a:t>
                      </a:r>
                      <a:endParaRPr lang="en-US" sz="1200">
                        <a:effectLst/>
                        <a:latin typeface="Calibri" charset="0"/>
                        <a:ea typeface="DengXian" charset="-122"/>
                        <a:cs typeface="Times New Roman" charset="0"/>
                      </a:endParaRPr>
                    </a:p>
                  </a:txBody>
                  <a:tcPr marL="68580" marR="68580" marT="0" marB="0"/>
                </a:tc>
              </a:tr>
              <a:tr h="508000">
                <a:tc>
                  <a:txBody>
                    <a:bodyPr/>
                    <a:lstStyle/>
                    <a:p>
                      <a:pPr marL="0" marR="0" algn="ctr">
                        <a:spcBef>
                          <a:spcPts val="0"/>
                        </a:spcBef>
                        <a:spcAft>
                          <a:spcPts val="0"/>
                        </a:spcAft>
                      </a:pPr>
                      <a:r>
                        <a:rPr lang="en-US" sz="1200">
                          <a:effectLst/>
                        </a:rPr>
                        <a:t>hold</a:t>
                      </a:r>
                      <a:endParaRPr lang="en-US" sz="1200">
                        <a:effectLst/>
                        <a:latin typeface="Calibri" charset="0"/>
                        <a:ea typeface="DengXian" charset="-122"/>
                        <a:cs typeface="Times New Roman" charset="0"/>
                      </a:endParaRPr>
                    </a:p>
                  </a:txBody>
                  <a:tcPr marL="68580" marR="68580" marT="0" marB="0"/>
                </a:tc>
                <a:tc>
                  <a:txBody>
                    <a:bodyPr/>
                    <a:lstStyle/>
                    <a:p>
                      <a:pPr marL="0" marR="0">
                        <a:spcBef>
                          <a:spcPts val="0"/>
                        </a:spcBef>
                        <a:spcAft>
                          <a:spcPts val="0"/>
                        </a:spcAft>
                      </a:pPr>
                      <a:r>
                        <a:rPr lang="en-US" sz="1200">
                          <a:effectLst/>
                        </a:rPr>
                        <a:t>Airways</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275</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Flight</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170</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Been</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179</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Cancelled</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120</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Hour</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109</a:t>
                      </a:r>
                      <a:endParaRPr lang="en-US" sz="1200">
                        <a:effectLst/>
                        <a:latin typeface="Calibri" charset="0"/>
                        <a:ea typeface="DengXian" charset="-122"/>
                        <a:cs typeface="Times New Roman" charset="0"/>
                      </a:endParaRPr>
                    </a:p>
                  </a:txBody>
                  <a:tcPr marL="68580" marR="68580" marT="0" marB="0"/>
                </a:tc>
              </a:tr>
              <a:tr h="508000">
                <a:tc>
                  <a:txBody>
                    <a:bodyPr/>
                    <a:lstStyle/>
                    <a:p>
                      <a:pPr marL="0" marR="0" algn="ctr">
                        <a:spcBef>
                          <a:spcPts val="0"/>
                        </a:spcBef>
                        <a:spcAft>
                          <a:spcPts val="0"/>
                        </a:spcAft>
                      </a:pPr>
                      <a:r>
                        <a:rPr lang="en-US" sz="1200">
                          <a:effectLst/>
                        </a:rPr>
                        <a:t>service</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Customer</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538</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United</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307</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USAirways</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259</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You </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229</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dirty="0">
                          <a:effectLst/>
                        </a:rPr>
                        <a:t>Flight</a:t>
                      </a:r>
                      <a:endParaRPr lang="en-US" sz="1200" dirty="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156</a:t>
                      </a:r>
                      <a:endParaRPr lang="en-US" sz="1200">
                        <a:effectLst/>
                        <a:latin typeface="Calibri" charset="0"/>
                        <a:ea typeface="DengXian" charset="-122"/>
                        <a:cs typeface="Times New Roman" charset="0"/>
                      </a:endParaRPr>
                    </a:p>
                  </a:txBody>
                  <a:tcPr marL="68580" marR="68580" marT="0" marB="0"/>
                </a:tc>
              </a:tr>
              <a:tr h="508000">
                <a:tc>
                  <a:txBody>
                    <a:bodyPr/>
                    <a:lstStyle/>
                    <a:p>
                      <a:pPr marL="0" marR="0" algn="ctr">
                        <a:spcBef>
                          <a:spcPts val="0"/>
                        </a:spcBef>
                        <a:spcAft>
                          <a:spcPts val="0"/>
                        </a:spcAft>
                      </a:pPr>
                      <a:r>
                        <a:rPr lang="en-US" sz="1200">
                          <a:effectLst/>
                        </a:rPr>
                        <a:t>time</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United </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259</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Flight</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232</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USAirway</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218</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My</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217</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AmericanAir</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dirty="0">
                          <a:effectLst/>
                        </a:rPr>
                        <a:t>168</a:t>
                      </a:r>
                      <a:endParaRPr lang="en-US" sz="1200" dirty="0">
                        <a:effectLst/>
                        <a:latin typeface="Calibri" charset="0"/>
                        <a:ea typeface="DengXian" charset="-122"/>
                        <a:cs typeface="Times New Roman" charset="0"/>
                      </a:endParaRPr>
                    </a:p>
                  </a:txBody>
                  <a:tcPr marL="68580" marR="68580" marT="0" marB="0"/>
                </a:tc>
              </a:tr>
            </a:tbl>
          </a:graphicData>
        </a:graphic>
      </p:graphicFrame>
    </p:spTree>
    <p:extLst>
      <p:ext uri="{BB962C8B-B14F-4D97-AF65-F5344CB8AC3E}">
        <p14:creationId xmlns:p14="http://schemas.microsoft.com/office/powerpoint/2010/main" val="122164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7263219"/>
              </p:ext>
            </p:extLst>
          </p:nvPr>
        </p:nvGraphicFramePr>
        <p:xfrm>
          <a:off x="838196" y="2105892"/>
          <a:ext cx="10120745" cy="3726874"/>
        </p:xfrm>
        <a:graphic>
          <a:graphicData uri="http://schemas.openxmlformats.org/drawingml/2006/table">
            <a:tbl>
              <a:tblPr firstRow="1" firstCol="1" bandRow="1">
                <a:tableStyleId>{5C22544A-7EE6-4342-B048-85BDC9FD1C3A}</a:tableStyleId>
              </a:tblPr>
              <a:tblGrid>
                <a:gridCol w="919215"/>
                <a:gridCol w="920153"/>
                <a:gridCol w="920153"/>
                <a:gridCol w="920153"/>
                <a:gridCol w="920153"/>
                <a:gridCol w="920153"/>
                <a:gridCol w="920153"/>
                <a:gridCol w="920153"/>
                <a:gridCol w="920153"/>
                <a:gridCol w="920153"/>
                <a:gridCol w="920153"/>
              </a:tblGrid>
              <a:tr h="246462">
                <a:tc>
                  <a:txBody>
                    <a:bodyPr/>
                    <a:lstStyle/>
                    <a:p>
                      <a:pPr marL="0" marR="0" algn="ctr">
                        <a:spcBef>
                          <a:spcPts val="0"/>
                        </a:spcBef>
                        <a:spcAft>
                          <a:spcPts val="0"/>
                        </a:spcAft>
                      </a:pPr>
                      <a:r>
                        <a:rPr lang="en-US" sz="1200">
                          <a:effectLst/>
                        </a:rPr>
                        <a:t> </a:t>
                      </a:r>
                      <a:endParaRPr lang="en-US" sz="1200">
                        <a:effectLst/>
                        <a:latin typeface="Calibri" charset="0"/>
                        <a:ea typeface="DengXian" charset="-122"/>
                        <a:cs typeface="Times New Roman" charset="0"/>
                      </a:endParaRPr>
                    </a:p>
                  </a:txBody>
                  <a:tcPr marL="68580" marR="68580" marT="0" marB="0"/>
                </a:tc>
                <a:tc gridSpan="2">
                  <a:txBody>
                    <a:bodyPr/>
                    <a:lstStyle/>
                    <a:p>
                      <a:pPr marL="0" marR="0" algn="ctr">
                        <a:spcBef>
                          <a:spcPts val="0"/>
                        </a:spcBef>
                        <a:spcAft>
                          <a:spcPts val="0"/>
                        </a:spcAft>
                      </a:pPr>
                      <a:r>
                        <a:rPr lang="en-US" sz="1200">
                          <a:effectLst/>
                        </a:rPr>
                        <a:t>Top 1</a:t>
                      </a:r>
                      <a:endParaRPr lang="en-US" sz="1200">
                        <a:effectLst/>
                        <a:latin typeface="Calibri" charset="0"/>
                        <a:ea typeface="DengXian" charset="-122"/>
                        <a:cs typeface="Times New Roman" charset="0"/>
                      </a:endParaRPr>
                    </a:p>
                  </a:txBody>
                  <a:tcPr marL="68580" marR="68580" marT="0" marB="0"/>
                </a:tc>
                <a:tc hMerge="1">
                  <a:txBody>
                    <a:bodyPr/>
                    <a:lstStyle/>
                    <a:p>
                      <a:endParaRPr lang="en-US"/>
                    </a:p>
                  </a:txBody>
                  <a:tcPr/>
                </a:tc>
                <a:tc gridSpan="2">
                  <a:txBody>
                    <a:bodyPr/>
                    <a:lstStyle/>
                    <a:p>
                      <a:pPr marL="0" marR="0" algn="ctr">
                        <a:spcBef>
                          <a:spcPts val="0"/>
                        </a:spcBef>
                        <a:spcAft>
                          <a:spcPts val="0"/>
                        </a:spcAft>
                      </a:pPr>
                      <a:r>
                        <a:rPr lang="en-US" sz="1200">
                          <a:effectLst/>
                        </a:rPr>
                        <a:t>Top 2</a:t>
                      </a:r>
                      <a:endParaRPr lang="en-US" sz="1200">
                        <a:effectLst/>
                        <a:latin typeface="Calibri" charset="0"/>
                        <a:ea typeface="DengXian" charset="-122"/>
                        <a:cs typeface="Times New Roman" charset="0"/>
                      </a:endParaRPr>
                    </a:p>
                  </a:txBody>
                  <a:tcPr marL="68580" marR="68580" marT="0" marB="0"/>
                </a:tc>
                <a:tc hMerge="1">
                  <a:txBody>
                    <a:bodyPr/>
                    <a:lstStyle/>
                    <a:p>
                      <a:endParaRPr lang="en-US"/>
                    </a:p>
                  </a:txBody>
                  <a:tcPr/>
                </a:tc>
                <a:tc gridSpan="2">
                  <a:txBody>
                    <a:bodyPr/>
                    <a:lstStyle/>
                    <a:p>
                      <a:pPr marL="0" marR="0" algn="ctr">
                        <a:spcBef>
                          <a:spcPts val="0"/>
                        </a:spcBef>
                        <a:spcAft>
                          <a:spcPts val="0"/>
                        </a:spcAft>
                      </a:pPr>
                      <a:r>
                        <a:rPr lang="en-US" sz="1200">
                          <a:effectLst/>
                        </a:rPr>
                        <a:t>Top 3</a:t>
                      </a:r>
                      <a:endParaRPr lang="en-US" sz="1200">
                        <a:effectLst/>
                        <a:latin typeface="Calibri" charset="0"/>
                        <a:ea typeface="DengXian" charset="-122"/>
                        <a:cs typeface="Times New Roman" charset="0"/>
                      </a:endParaRPr>
                    </a:p>
                  </a:txBody>
                  <a:tcPr marL="68580" marR="68580" marT="0" marB="0"/>
                </a:tc>
                <a:tc hMerge="1">
                  <a:txBody>
                    <a:bodyPr/>
                    <a:lstStyle/>
                    <a:p>
                      <a:endParaRPr lang="en-US"/>
                    </a:p>
                  </a:txBody>
                  <a:tcPr/>
                </a:tc>
                <a:tc gridSpan="2">
                  <a:txBody>
                    <a:bodyPr/>
                    <a:lstStyle/>
                    <a:p>
                      <a:pPr marL="0" marR="0" algn="ctr">
                        <a:spcBef>
                          <a:spcPts val="0"/>
                        </a:spcBef>
                        <a:spcAft>
                          <a:spcPts val="0"/>
                        </a:spcAft>
                      </a:pPr>
                      <a:r>
                        <a:rPr lang="en-US" sz="1200">
                          <a:effectLst/>
                        </a:rPr>
                        <a:t>Top 4</a:t>
                      </a:r>
                      <a:endParaRPr lang="en-US" sz="1200">
                        <a:effectLst/>
                        <a:latin typeface="Calibri" charset="0"/>
                        <a:ea typeface="DengXian" charset="-122"/>
                        <a:cs typeface="Times New Roman" charset="0"/>
                      </a:endParaRPr>
                    </a:p>
                  </a:txBody>
                  <a:tcPr marL="68580" marR="68580" marT="0" marB="0"/>
                </a:tc>
                <a:tc hMerge="1">
                  <a:txBody>
                    <a:bodyPr/>
                    <a:lstStyle/>
                    <a:p>
                      <a:endParaRPr lang="en-US"/>
                    </a:p>
                  </a:txBody>
                  <a:tcPr/>
                </a:tc>
                <a:tc gridSpan="2">
                  <a:txBody>
                    <a:bodyPr/>
                    <a:lstStyle/>
                    <a:p>
                      <a:pPr marL="0" marR="0" algn="ctr">
                        <a:spcBef>
                          <a:spcPts val="0"/>
                        </a:spcBef>
                        <a:spcAft>
                          <a:spcPts val="0"/>
                        </a:spcAft>
                      </a:pPr>
                      <a:r>
                        <a:rPr lang="en-US" sz="1200">
                          <a:effectLst/>
                        </a:rPr>
                        <a:t>Top 5</a:t>
                      </a:r>
                      <a:endParaRPr lang="en-US" sz="1200">
                        <a:effectLst/>
                        <a:latin typeface="Calibri" charset="0"/>
                        <a:ea typeface="DengXian" charset="-122"/>
                        <a:cs typeface="Times New Roman" charset="0"/>
                      </a:endParaRPr>
                    </a:p>
                  </a:txBody>
                  <a:tcPr marL="68580" marR="68580" marT="0" marB="0"/>
                </a:tc>
                <a:tc hMerge="1">
                  <a:txBody>
                    <a:bodyPr/>
                    <a:lstStyle/>
                    <a:p>
                      <a:endParaRPr lang="en-US"/>
                    </a:p>
                  </a:txBody>
                  <a:tcPr/>
                </a:tc>
              </a:tr>
              <a:tr h="492923">
                <a:tc>
                  <a:txBody>
                    <a:bodyPr/>
                    <a:lstStyle/>
                    <a:p>
                      <a:pPr marL="0" marR="0" algn="ctr">
                        <a:spcBef>
                          <a:spcPts val="0"/>
                        </a:spcBef>
                        <a:spcAft>
                          <a:spcPts val="0"/>
                        </a:spcAft>
                      </a:pPr>
                      <a:r>
                        <a:rPr lang="en-US" sz="1200">
                          <a:effectLst/>
                        </a:rPr>
                        <a:t>best</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Southwestair</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52</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Jetblue</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37</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My</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37</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Flight </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29</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Airline</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28</a:t>
                      </a:r>
                      <a:endParaRPr lang="en-US" sz="1200">
                        <a:effectLst/>
                        <a:latin typeface="Calibri" charset="0"/>
                        <a:ea typeface="DengXian" charset="-122"/>
                        <a:cs typeface="Times New Roman" charset="0"/>
                      </a:endParaRPr>
                    </a:p>
                  </a:txBody>
                  <a:tcPr marL="68580" marR="68580" marT="0" marB="0"/>
                </a:tc>
              </a:tr>
              <a:tr h="492923">
                <a:tc>
                  <a:txBody>
                    <a:bodyPr/>
                    <a:lstStyle/>
                    <a:p>
                      <a:pPr marL="0" marR="0" algn="ctr">
                        <a:spcBef>
                          <a:spcPts val="0"/>
                        </a:spcBef>
                        <a:spcAft>
                          <a:spcPts val="0"/>
                        </a:spcAft>
                      </a:pPr>
                      <a:r>
                        <a:rPr lang="en-US" sz="1200">
                          <a:effectLst/>
                        </a:rPr>
                        <a:t>customer</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Service </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400</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United </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263</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For </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260</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You</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239</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Your</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199</a:t>
                      </a:r>
                      <a:endParaRPr lang="en-US" sz="1200">
                        <a:effectLst/>
                        <a:latin typeface="Calibri" charset="0"/>
                        <a:ea typeface="DengXian" charset="-122"/>
                        <a:cs typeface="Times New Roman" charset="0"/>
                      </a:endParaRPr>
                    </a:p>
                  </a:txBody>
                  <a:tcPr marL="68580" marR="68580" marT="0" marB="0"/>
                </a:tc>
              </a:tr>
              <a:tr h="492923">
                <a:tc>
                  <a:txBody>
                    <a:bodyPr/>
                    <a:lstStyle/>
                    <a:p>
                      <a:pPr marL="0" marR="0" algn="ctr">
                        <a:spcBef>
                          <a:spcPts val="0"/>
                        </a:spcBef>
                        <a:spcAft>
                          <a:spcPts val="0"/>
                        </a:spcAft>
                      </a:pPr>
                      <a:r>
                        <a:rPr lang="en-US" sz="1200">
                          <a:effectLst/>
                        </a:rPr>
                        <a:t>great</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Flight</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61 </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Jetblue</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55</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Southwestair</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52 </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Airways</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47</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United</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46</a:t>
                      </a:r>
                      <a:endParaRPr lang="en-US" sz="1200">
                        <a:effectLst/>
                        <a:latin typeface="Calibri" charset="0"/>
                        <a:ea typeface="DengXian" charset="-122"/>
                        <a:cs typeface="Times New Roman" charset="0"/>
                      </a:endParaRPr>
                    </a:p>
                  </a:txBody>
                  <a:tcPr marL="68580" marR="68580" marT="0" marB="0"/>
                </a:tc>
              </a:tr>
              <a:tr h="492923">
                <a:tc>
                  <a:txBody>
                    <a:bodyPr/>
                    <a:lstStyle/>
                    <a:p>
                      <a:pPr marL="0" marR="0" algn="ctr">
                        <a:spcBef>
                          <a:spcPts val="0"/>
                        </a:spcBef>
                        <a:spcAft>
                          <a:spcPts val="0"/>
                        </a:spcAft>
                      </a:pPr>
                      <a:r>
                        <a:rPr lang="en-US" sz="1200" dirty="0">
                          <a:effectLst/>
                        </a:rPr>
                        <a:t>love</a:t>
                      </a:r>
                      <a:endParaRPr lang="en-US" sz="1200" dirty="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Southwest</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83</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Jetblue</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56</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Would </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38</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Me </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35</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Airline</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35</a:t>
                      </a:r>
                      <a:endParaRPr lang="en-US" sz="1200">
                        <a:effectLst/>
                        <a:latin typeface="Calibri" charset="0"/>
                        <a:ea typeface="DengXian" charset="-122"/>
                        <a:cs typeface="Times New Roman" charset="0"/>
                      </a:endParaRPr>
                    </a:p>
                  </a:txBody>
                  <a:tcPr marL="68580" marR="68580" marT="0" marB="0"/>
                </a:tc>
              </a:tr>
              <a:tr h="492923">
                <a:tc>
                  <a:txBody>
                    <a:bodyPr/>
                    <a:lstStyle/>
                    <a:p>
                      <a:pPr marL="0" marR="0" algn="ctr">
                        <a:spcBef>
                          <a:spcPts val="0"/>
                        </a:spcBef>
                        <a:spcAft>
                          <a:spcPts val="0"/>
                        </a:spcAft>
                      </a:pPr>
                      <a:r>
                        <a:rPr lang="en-US" sz="1200">
                          <a:effectLst/>
                        </a:rPr>
                        <a:t>thank</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Thanks</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553</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United</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213</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Airline</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216</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JetBlue</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153</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USAirways</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141</a:t>
                      </a:r>
                      <a:endParaRPr lang="en-US" sz="1200">
                        <a:effectLst/>
                        <a:latin typeface="Calibri" charset="0"/>
                        <a:ea typeface="DengXian" charset="-122"/>
                        <a:cs typeface="Times New Roman" charset="0"/>
                      </a:endParaRPr>
                    </a:p>
                  </a:txBody>
                  <a:tcPr marL="68580" marR="68580" marT="0" marB="0"/>
                </a:tc>
              </a:tr>
              <a:tr h="276413">
                <a:tc>
                  <a:txBody>
                    <a:bodyPr/>
                    <a:lstStyle/>
                    <a:p>
                      <a:pPr marL="0" marR="0" algn="ctr">
                        <a:spcBef>
                          <a:spcPts val="0"/>
                        </a:spcBef>
                        <a:spcAft>
                          <a:spcPts val="0"/>
                        </a:spcAft>
                      </a:pPr>
                      <a:r>
                        <a:rPr lang="en-US" sz="1200">
                          <a:effectLst/>
                        </a:rPr>
                        <a:t>thanks</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United</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134</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Air</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117</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JetBlue</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114</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Service </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34</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Time </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26</a:t>
                      </a:r>
                      <a:endParaRPr lang="en-US" sz="1200">
                        <a:effectLst/>
                        <a:latin typeface="Calibri" charset="0"/>
                        <a:ea typeface="DengXian" charset="-122"/>
                        <a:cs typeface="Times New Roman" charset="0"/>
                      </a:endParaRPr>
                    </a:p>
                  </a:txBody>
                  <a:tcPr marL="68580" marR="68580" marT="0" marB="0"/>
                </a:tc>
              </a:tr>
              <a:tr h="739384">
                <a:tc>
                  <a:txBody>
                    <a:bodyPr/>
                    <a:lstStyle/>
                    <a:p>
                      <a:pPr marL="0" marR="0" algn="ctr">
                        <a:spcBef>
                          <a:spcPts val="0"/>
                        </a:spcBef>
                        <a:spcAft>
                          <a:spcPts val="0"/>
                        </a:spcAft>
                      </a:pPr>
                      <a:r>
                        <a:rPr lang="en-US" sz="1200">
                          <a:effectLst/>
                        </a:rPr>
                        <a:t>service</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Customer </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538</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United</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307</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Usairways</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259</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You</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229</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a:effectLst/>
                        </a:rPr>
                        <a:t>Americanairline</a:t>
                      </a:r>
                      <a:endParaRPr lang="en-US" sz="1200">
                        <a:effectLst/>
                        <a:latin typeface="Calibri" charset="0"/>
                        <a:ea typeface="DengXian" charset="-122"/>
                        <a:cs typeface="Times New Roman" charset="0"/>
                      </a:endParaRPr>
                    </a:p>
                  </a:txBody>
                  <a:tcPr marL="68580" marR="68580" marT="0" marB="0"/>
                </a:tc>
                <a:tc>
                  <a:txBody>
                    <a:bodyPr/>
                    <a:lstStyle/>
                    <a:p>
                      <a:pPr marL="0" marR="0" algn="ctr">
                        <a:spcBef>
                          <a:spcPts val="0"/>
                        </a:spcBef>
                        <a:spcAft>
                          <a:spcPts val="0"/>
                        </a:spcAft>
                      </a:pPr>
                      <a:r>
                        <a:rPr lang="en-US" sz="1200" dirty="0">
                          <a:effectLst/>
                        </a:rPr>
                        <a:t>225</a:t>
                      </a:r>
                      <a:endParaRPr lang="en-US" sz="1200" dirty="0">
                        <a:effectLst/>
                        <a:latin typeface="Calibri" charset="0"/>
                        <a:ea typeface="DengXian" charset="-122"/>
                        <a:cs typeface="Times New Roman" charset="0"/>
                      </a:endParaRPr>
                    </a:p>
                  </a:txBody>
                  <a:tcPr marL="68580" marR="68580" marT="0" marB="0"/>
                </a:tc>
              </a:tr>
            </a:tbl>
          </a:graphicData>
        </a:graphic>
      </p:graphicFrame>
    </p:spTree>
    <p:extLst>
      <p:ext uri="{BB962C8B-B14F-4D97-AF65-F5344CB8AC3E}">
        <p14:creationId xmlns:p14="http://schemas.microsoft.com/office/powerpoint/2010/main" val="177324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Analysis and Conclusion</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1) We find the </a:t>
            </a:r>
            <a:r>
              <a:rPr lang="en-US" dirty="0" err="1"/>
              <a:t>jetblue</a:t>
            </a:r>
            <a:r>
              <a:rPr lang="en-US" dirty="0"/>
              <a:t> and Southwest air has happened to appear quite frequently with positive top words, specifically for </a:t>
            </a:r>
            <a:r>
              <a:rPr lang="en-US" dirty="0" err="1"/>
              <a:t>southwestair</a:t>
            </a:r>
            <a:r>
              <a:rPr lang="en-US" dirty="0"/>
              <a:t>, it has come to top 5 co-occurrence with best, great, for 52, 52 time. </a:t>
            </a:r>
            <a:r>
              <a:rPr lang="en-US" dirty="0" err="1"/>
              <a:t>Jetblue</a:t>
            </a:r>
            <a:r>
              <a:rPr lang="en-US" dirty="0"/>
              <a:t> is even better, is has come to the top 5 of best, great, love for 27, 55, 46 times. So we know </a:t>
            </a:r>
            <a:r>
              <a:rPr lang="en-US" dirty="0" err="1"/>
              <a:t>jetblue</a:t>
            </a:r>
            <a:r>
              <a:rPr lang="en-US" dirty="0"/>
              <a:t> and southwest </a:t>
            </a:r>
            <a:r>
              <a:rPr lang="en-US" dirty="0" err="1"/>
              <a:t>aire</a:t>
            </a:r>
            <a:r>
              <a:rPr lang="en-US" dirty="0"/>
              <a:t> are quite popular with good words, we have a sense of positive feeling of it.</a:t>
            </a:r>
          </a:p>
          <a:p>
            <a:r>
              <a:rPr lang="en-US" dirty="0"/>
              <a:t> </a:t>
            </a:r>
          </a:p>
          <a:p>
            <a:r>
              <a:rPr lang="en-US" dirty="0"/>
              <a:t>2) if I am a customer, I would like to choose the southwest and </a:t>
            </a:r>
            <a:r>
              <a:rPr lang="en-US" dirty="0" err="1"/>
              <a:t>jetblue</a:t>
            </a:r>
            <a:r>
              <a:rPr lang="en-US" dirty="0"/>
              <a:t> at the same price and equally time schedule. If I am the worker of air line company, maybe I need to think about what is the difference between us and southwest air company, do we need to consider </a:t>
            </a:r>
            <a:r>
              <a:rPr lang="en-US" dirty="0" err="1"/>
              <a:t>jetblue</a:t>
            </a:r>
            <a:r>
              <a:rPr lang="en-US" dirty="0"/>
              <a:t>?</a:t>
            </a:r>
          </a:p>
          <a:p>
            <a:r>
              <a:rPr lang="en-US" dirty="0"/>
              <a:t> </a:t>
            </a:r>
          </a:p>
          <a:p>
            <a:r>
              <a:rPr lang="en-US" dirty="0"/>
              <a:t>3) I suggest do not draw any conclusion further than that, just based independently on this part, this part is serviced at a clue or hint, but not strong evidence, we have machine learning part in the following.</a:t>
            </a:r>
          </a:p>
          <a:p>
            <a:endParaRPr lang="en-US" dirty="0"/>
          </a:p>
        </p:txBody>
      </p:sp>
    </p:spTree>
    <p:extLst>
      <p:ext uri="{BB962C8B-B14F-4D97-AF65-F5344CB8AC3E}">
        <p14:creationId xmlns:p14="http://schemas.microsoft.com/office/powerpoint/2010/main" val="206499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476</Words>
  <Application>Microsoft Macintosh PowerPoint</Application>
  <PresentationFormat>Widescreen</PresentationFormat>
  <Paragraphs>189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Calibri Light</vt:lpstr>
      <vt:lpstr>DengXian</vt:lpstr>
      <vt:lpstr>Times New Roman</vt:lpstr>
      <vt:lpstr>Arial</vt:lpstr>
      <vt:lpstr>Office Theme</vt:lpstr>
      <vt:lpstr>Analysis part 2- original data analysis</vt:lpstr>
      <vt:lpstr>Tools and Input format</vt:lpstr>
      <vt:lpstr>Task 1 and 2 key point in approaching </vt:lpstr>
      <vt:lpstr>Output:raw output screen  </vt:lpstr>
      <vt:lpstr>Output in tables</vt:lpstr>
      <vt:lpstr>Positive</vt:lpstr>
      <vt:lpstr>Analysis and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 Yue</dc:creator>
  <cp:lastModifiedBy>Sun, Yue</cp:lastModifiedBy>
  <cp:revision>19</cp:revision>
  <dcterms:created xsi:type="dcterms:W3CDTF">2016-04-24T22:42:18Z</dcterms:created>
  <dcterms:modified xsi:type="dcterms:W3CDTF">2016-04-24T22:49:11Z</dcterms:modified>
</cp:coreProperties>
</file>