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58" d="100"/>
          <a:sy n="58" d="100"/>
        </p:scale>
        <p:origin x="47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tabLst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tabLst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tabLst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tabLst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tabLst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08829" y="12567183"/>
            <a:ext cx="566342" cy="58420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3" name="Some title…"/>
          <p:cNvSpPr>
            <a:spLocks noGrp="1"/>
          </p:cNvSpPr>
          <p:nvPr>
            <p:ph type="body" sz="quarter" idx="21"/>
          </p:nvPr>
        </p:nvSpPr>
        <p:spPr>
          <a:xfrm>
            <a:off x="-3169" y="-3169"/>
            <a:ext cx="24390338" cy="2663654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Autofit/>
          </a:bodyPr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6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Some title…</a:t>
            </a:r>
          </a:p>
        </p:txBody>
      </p:sp>
      <p:sp>
        <p:nvSpPr>
          <p:cNvPr id="144" name="Some text…"/>
          <p:cNvSpPr>
            <a:spLocks noGrp="1"/>
          </p:cNvSpPr>
          <p:nvPr>
            <p:ph type="body" idx="22"/>
          </p:nvPr>
        </p:nvSpPr>
        <p:spPr>
          <a:xfrm>
            <a:off x="1262335" y="3570366"/>
            <a:ext cx="21859330" cy="8600752"/>
          </a:xfrm>
          <a:prstGeom prst="rect">
            <a:avLst/>
          </a:prstGeom>
          <a:solidFill>
            <a:srgbClr val="FFFFFF"/>
          </a:solidFill>
          <a:ln w="63500">
            <a:solidFill>
              <a:srgbClr val="FFFFFF"/>
            </a:solidFill>
          </a:ln>
        </p:spPr>
        <p:txBody>
          <a:bodyPr>
            <a:noAutofit/>
          </a:bodyPr>
          <a:lstStyle>
            <a:lvl1pPr marL="0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Some text…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cture slid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08829" y="12567183"/>
            <a:ext cx="566342" cy="58420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2" name="Some title…"/>
          <p:cNvSpPr>
            <a:spLocks noGrp="1"/>
          </p:cNvSpPr>
          <p:nvPr>
            <p:ph type="body" sz="quarter" idx="21"/>
          </p:nvPr>
        </p:nvSpPr>
        <p:spPr>
          <a:xfrm>
            <a:off x="-3169" y="-3169"/>
            <a:ext cx="24390338" cy="2663654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Autofit/>
          </a:bodyPr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6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Some title…</a:t>
            </a:r>
          </a:p>
        </p:txBody>
      </p:sp>
      <p:sp>
        <p:nvSpPr>
          <p:cNvPr id="153" name="Some text…"/>
          <p:cNvSpPr>
            <a:spLocks noGrp="1"/>
          </p:cNvSpPr>
          <p:nvPr>
            <p:ph type="body" idx="22"/>
          </p:nvPr>
        </p:nvSpPr>
        <p:spPr>
          <a:xfrm>
            <a:off x="1262335" y="3570366"/>
            <a:ext cx="21859330" cy="8600752"/>
          </a:xfrm>
          <a:prstGeom prst="rect">
            <a:avLst/>
          </a:prstGeom>
          <a:solidFill>
            <a:srgbClr val="FFFFFF"/>
          </a:solidFill>
          <a:ln w="63500">
            <a:solidFill>
              <a:srgbClr val="FFFFFF"/>
            </a:solidFill>
          </a:ln>
        </p:spPr>
        <p:txBody>
          <a:bodyPr numCol="2" spcCol="1089156">
            <a:noAutofit/>
          </a:bodyPr>
          <a:lstStyle>
            <a:lvl1pPr marL="0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Some text…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tabLst/>
              <a:defRPr sz="5500" spc="-55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tabLst/>
              <a:defRPr sz="5500" spc="-55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tabLst/>
              <a:defRPr sz="5500" spc="-55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tabLst/>
              <a:defRPr sz="5500" spc="-55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tabLst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tabLst/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html.spec.whatwg.org/" TargetMode="Externa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API/DocumentFragment" TargetMode="Externa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Алексанов Роман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pPr marL="0" lvl="1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3600" b="1"/>
            </a:pPr>
            <a:r>
              <a:rPr lang="ru-RU" dirty="0" err="1"/>
              <a:t>Котович</a:t>
            </a:r>
            <a:r>
              <a:rPr lang="ru-RU" dirty="0"/>
              <a:t> Дмитрий</a:t>
            </a:r>
            <a:endParaRPr dirty="0"/>
          </a:p>
        </p:txBody>
      </p:sp>
      <p:sp>
        <p:nvSpPr>
          <p:cNvPr id="163" name="JS Интенсив"/>
          <p:cNvSpPr txBox="1">
            <a:spLocks noGrp="1"/>
          </p:cNvSpPr>
          <p:nvPr>
            <p:ph type="ctrTitle"/>
          </p:nvPr>
        </p:nvSpPr>
        <p:spPr>
          <a:xfrm>
            <a:off x="1206498" y="1197900"/>
            <a:ext cx="21971004" cy="4648201"/>
          </a:xfrm>
          <a:prstGeom prst="rect">
            <a:avLst/>
          </a:prstGeom>
        </p:spPr>
        <p:txBody>
          <a:bodyPr anchor="t"/>
          <a:lstStyle>
            <a:lvl1pPr algn="ctr"/>
          </a:lstStyle>
          <a:p>
            <a:r>
              <a:t>JS Интенсив</a:t>
            </a:r>
          </a:p>
        </p:txBody>
      </p:sp>
      <p:sp>
        <p:nvSpPr>
          <p:cNvPr id="164" name="Расписание:…"/>
          <p:cNvSpPr txBox="1">
            <a:spLocks noGrp="1"/>
          </p:cNvSpPr>
          <p:nvPr>
            <p:ph type="subTitle" sz="half" idx="1"/>
          </p:nvPr>
        </p:nvSpPr>
        <p:spPr>
          <a:xfrm>
            <a:off x="1201342" y="5321938"/>
            <a:ext cx="21971001" cy="380625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Расписание</a:t>
            </a:r>
            <a:r>
              <a:rPr dirty="0"/>
              <a:t>:</a:t>
            </a:r>
          </a:p>
          <a:p>
            <a:pPr>
              <a:defRPr b="0"/>
            </a:pPr>
            <a:r>
              <a:rPr dirty="0" err="1"/>
              <a:t>Понедельник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Четверг</a:t>
            </a:r>
            <a:endParaRPr dirty="0"/>
          </a:p>
          <a:p>
            <a:pPr>
              <a:defRPr b="0"/>
            </a:pPr>
            <a:r>
              <a:rPr dirty="0"/>
              <a:t>1</a:t>
            </a:r>
            <a:r>
              <a:rPr lang="ru-RU" dirty="0"/>
              <a:t>8</a:t>
            </a:r>
            <a:r>
              <a:rPr dirty="0"/>
              <a:t>:</a:t>
            </a:r>
            <a:r>
              <a:rPr lang="ru-RU" dirty="0"/>
              <a:t>3</a:t>
            </a:r>
            <a:r>
              <a:rPr dirty="0"/>
              <a:t>0 </a:t>
            </a:r>
            <a:r>
              <a:rPr dirty="0" err="1"/>
              <a:t>по</a:t>
            </a:r>
            <a:r>
              <a:rPr dirty="0"/>
              <a:t> МСК</a:t>
            </a:r>
          </a:p>
        </p:txBody>
      </p:sp>
      <p:pic>
        <p:nvPicPr>
          <p:cNvPr id="165" name="1200px-Unofficial_JavaScript_logo_2.svg.png" descr="1200px-Unofficial_JavaScript_logo_2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0663" y="8686158"/>
            <a:ext cx="3806253" cy="3806253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3811" y="12567183"/>
            <a:ext cx="536378" cy="584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09" name="Основные элементы DOM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Основные элементы DOM</a:t>
            </a:r>
          </a:p>
        </p:txBody>
      </p:sp>
      <p:sp>
        <p:nvSpPr>
          <p:cNvPr id="210" name="С помощью DOM мы вольны делать всё, что угодно, с внешним видом и содержимым наших элементов. Однако прежде чем производить над ними какие-то операции, их необходимо получить.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t>	С помощью </a:t>
            </a:r>
            <a:r>
              <a:rPr b="1"/>
              <a:t>DOM</a:t>
            </a:r>
            <a:r>
              <a:t> мы вольны делать всё, что угодно, с внешним видом и содержимым наших элементов. Однако прежде чем производить над ними какие-то операции, их необходимо получить.</a:t>
            </a:r>
          </a:p>
          <a:p>
            <a:pPr defTabSz="685800"/>
            <a:r>
              <a:t>	Объект </a:t>
            </a:r>
            <a:r>
              <a:rPr b="1"/>
              <a:t>document</a:t>
            </a:r>
            <a:r>
              <a:t> является корневым и входным объектом DOM-дерева. Другие узлы дерева не могут быть получены без доступа к </a:t>
            </a:r>
            <a:r>
              <a:rPr b="1"/>
              <a:t>document</a:t>
            </a:r>
            <a:r>
              <a:t>. Кроме того </a:t>
            </a:r>
            <a:r>
              <a:rPr b="1"/>
              <a:t>document</a:t>
            </a:r>
            <a:r>
              <a:t> имеет несколько свойств, которые содержат в себе ссылки на ключевые элементы DOM-дерева. Это свойства </a:t>
            </a:r>
            <a:r>
              <a:rPr b="1"/>
              <a:t>documentElement</a:t>
            </a:r>
            <a:r>
              <a:t>, </a:t>
            </a:r>
            <a:r>
              <a:rPr b="1"/>
              <a:t>head</a:t>
            </a:r>
            <a:r>
              <a:t> и </a:t>
            </a:r>
            <a:r>
              <a:rPr b="1"/>
              <a:t>body</a:t>
            </a:r>
            <a:r>
              <a:t>. В них соответственно находятся ссылки на </a:t>
            </a:r>
            <a:r>
              <a:rPr i="1"/>
              <a:t>html-элемент</a:t>
            </a:r>
            <a:r>
              <a:t> (</a:t>
            </a:r>
            <a:r>
              <a:rPr b="1"/>
              <a:t>&lt;html&gt;&lt;/html&gt;</a:t>
            </a:r>
            <a:r>
              <a:t>), </a:t>
            </a:r>
            <a:r>
              <a:rPr i="1"/>
              <a:t>head-элемент </a:t>
            </a:r>
            <a:r>
              <a:t>(</a:t>
            </a:r>
            <a:r>
              <a:rPr b="1"/>
              <a:t>&lt;head&gt;&lt;/head&gt;</a:t>
            </a:r>
            <a:r>
              <a:t>) и </a:t>
            </a:r>
            <a:r>
              <a:rPr i="1"/>
              <a:t>body-элемент </a:t>
            </a:r>
            <a:r>
              <a:t>(</a:t>
            </a:r>
            <a:r>
              <a:rPr b="1"/>
              <a:t>&lt;body&gt;&lt;/body&gt;</a:t>
            </a:r>
            <a:r>
              <a:t>) нашей страницы. Сделано это, очевидно, для упрощения доступа к элементам, которые являются </a:t>
            </a:r>
            <a:r>
              <a:rPr i="1"/>
              <a:t>обязательными</a:t>
            </a:r>
            <a:r>
              <a:t> в каждом html-документе. Ко всем остальным элементам получить доступ можно несколько иначе. Однако кое-что всегда остаётся неизменным — любой элемент со страницы может быть получен через </a:t>
            </a:r>
            <a:r>
              <a:rPr b="1"/>
              <a:t>document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13" name="Навигация по DOM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Навигация по DOM</a:t>
            </a:r>
          </a:p>
        </p:txBody>
      </p:sp>
      <p:sp>
        <p:nvSpPr>
          <p:cNvPr id="214" name="Для навигации по DOM существует множество встроенных инструментов: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t>	Для навигации по DOM существует множество встроенных инструментов:</a:t>
            </a:r>
          </a:p>
          <a:p>
            <a:pPr marL="685800" indent="-685800" defTabSz="685800">
              <a:buSzPct val="100000"/>
              <a:buAutoNum type="arabicPeriod"/>
            </a:pPr>
            <a:r>
              <a:t>Свойства узлов для получения родительского узла/элемента. </a:t>
            </a:r>
            <a:r>
              <a:rPr b="1"/>
              <a:t>ParentNode</a:t>
            </a:r>
            <a:r>
              <a:t> и </a:t>
            </a:r>
            <a:r>
              <a:rPr b="1"/>
              <a:t>parentElement(1)</a:t>
            </a:r>
            <a:r>
              <a:t> соответственно.</a:t>
            </a:r>
          </a:p>
          <a:p>
            <a:pPr marL="685800" indent="-685800" defTabSz="685800">
              <a:buSzPct val="100000"/>
              <a:buAutoNum type="arabicPeriod"/>
            </a:pPr>
            <a:r>
              <a:t>Свойства элементов для получения соседних узлов/элементов. Например: </a:t>
            </a:r>
            <a:r>
              <a:rPr b="1"/>
              <a:t>previousSibling</a:t>
            </a:r>
            <a:r>
              <a:t>, </a:t>
            </a:r>
            <a:r>
              <a:rPr b="1"/>
              <a:t>nextElementSibling</a:t>
            </a:r>
            <a:r>
              <a:t> и т.д.</a:t>
            </a:r>
          </a:p>
          <a:p>
            <a:pPr marL="685800" indent="-685800" defTabSz="685800">
              <a:buSzPct val="100000"/>
              <a:buAutoNum type="arabicPeriod"/>
            </a:pPr>
            <a:r>
              <a:t>Свойства элементов для получения дочерних узлов/элементов. Например: </a:t>
            </a:r>
            <a:r>
              <a:rPr b="1"/>
              <a:t>childNodes</a:t>
            </a:r>
            <a:r>
              <a:t>, </a:t>
            </a:r>
            <a:r>
              <a:rPr b="1"/>
              <a:t>children</a:t>
            </a:r>
            <a:r>
              <a:t>, </a:t>
            </a:r>
            <a:r>
              <a:rPr b="1"/>
              <a:t>firstChild</a:t>
            </a:r>
            <a:r>
              <a:t>, </a:t>
            </a:r>
            <a:r>
              <a:rPr b="1"/>
              <a:t>lastElementChild</a:t>
            </a:r>
            <a:r>
              <a:t> и т.д.</a:t>
            </a:r>
          </a:p>
          <a:p>
            <a:pPr defTabSz="685800">
              <a:defRPr>
                <a:solidFill>
                  <a:srgbClr val="5E5E5E"/>
                </a:solidFill>
              </a:defRPr>
            </a:pPr>
            <a:r>
              <a:t>(1) ParentNode для элемента &lt;html&gt; вернёт document, а parentElement — null.</a:t>
            </a:r>
          </a:p>
        </p:txBody>
      </p:sp>
      <p:pic>
        <p:nvPicPr>
          <p:cNvPr id="215" name="all_the_family_200.png" descr="all_the_family_2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664" y="3236723"/>
            <a:ext cx="11169239" cy="83326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18" name="Поиск элементов в DOM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Поиск элементов в DOM</a:t>
            </a:r>
          </a:p>
        </p:txBody>
      </p:sp>
      <p:sp>
        <p:nvSpPr>
          <p:cNvPr id="219" name="Описанные выше способы поиска элементов являются довольно специфичными и в большинстве случаев нам не подойдут. Найти с их помощью элемент на большом уровне вложенности или же собрать целый список похожих элементов станет очень трудоёмкой задачей.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t>	Описанные выше способы поиска элементов являются довольно специфичными и в большинстве случаев нам не подойдут. Найти с их помощью элемент на большом уровне вложенности или же собрать целый список похожих элементов станет очень трудоёмкой задачей.</a:t>
            </a:r>
          </a:p>
          <a:p>
            <a:pPr defTabSz="685800"/>
            <a:r>
              <a:t>	Для поиска </a:t>
            </a:r>
            <a:r>
              <a:rPr u="sng"/>
              <a:t>элементов</a:t>
            </a:r>
            <a:r>
              <a:t> в DOM есть целый ряд встроенных методов. Часть из них существует непосредственно в объекте </a:t>
            </a:r>
            <a:r>
              <a:rPr b="1"/>
              <a:t>document</a:t>
            </a:r>
            <a:r>
              <a:t>. Остальные же присутствуют вообще у всех элементов, т.е. каждый элемент может выступить в качестве “точки отсчёта”, от которой будет идти поиск по дереву вниз.</a:t>
            </a:r>
          </a:p>
        </p:txBody>
      </p:sp>
      <p:pic>
        <p:nvPicPr>
          <p:cNvPr id="220" name="maxresdefault.jpeg" descr="maxresdefaul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973" y="7357113"/>
            <a:ext cx="8598053" cy="48364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23" name="Document.getElementById(id)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Document.getElementById(id)</a:t>
            </a:r>
          </a:p>
        </p:txBody>
      </p:sp>
      <p:sp>
        <p:nvSpPr>
          <p:cNvPr id="224" name="Результатом вызова будет элемент, имеющий переданный в качестве параметра идентификатор или null, если такого не найдётся.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t>	Результатом вызова будет элемент, имеющий переданный в качестве параметра идентификатор или </a:t>
            </a:r>
            <a:r>
              <a:rPr b="1"/>
              <a:t>null</a:t>
            </a:r>
            <a:r>
              <a:t>, если такого не найдётся.</a:t>
            </a:r>
          </a:p>
          <a:p>
            <a:pPr defTabSz="685800"/>
            <a:r>
              <a:t>	В рамках всего документа ни один идентификатор не должен повторяться. В ином случае результат вызова метода </a:t>
            </a:r>
            <a:r>
              <a:rPr b="1"/>
              <a:t>getElementById</a:t>
            </a:r>
            <a:r>
              <a:t> будет непредсказуем, т.к. у каждого браузера описано своё поведение на такой случай.</a:t>
            </a:r>
          </a:p>
        </p:txBody>
      </p:sp>
      <p:pic>
        <p:nvPicPr>
          <p:cNvPr id="225" name="Screenshot 2021-04-01 at 16.02.39.png" descr="Screenshot 2021-04-01 at 16.02.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3995" y="4258537"/>
            <a:ext cx="9989547" cy="72244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28" name="Document.getElementsByName(name)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>
            <a:lvl1pPr>
              <a:defRPr strike="sngStrike">
                <a:solidFill>
                  <a:srgbClr val="5E5E5E"/>
                </a:solidFill>
              </a:defRPr>
            </a:lvl1pPr>
          </a:lstStyle>
          <a:p>
            <a:r>
              <a:t>Document.getElementsByName(name)</a:t>
            </a:r>
          </a:p>
        </p:txBody>
      </p:sp>
      <p:sp>
        <p:nvSpPr>
          <p:cNvPr id="229" name="Результатом вызова будет коллекция элементов (перебираемый псевдомассив), в атрибуте name со значением, переданным в качестве параметра. Если таковых не найдётся, то в качестве результата мы получим пустую коллекцию.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t>	Результатом вызова будет коллекция элементов (перебираемый псевдомассив), в атрибуте </a:t>
            </a:r>
            <a:r>
              <a:rPr b="1"/>
              <a:t>name </a:t>
            </a:r>
            <a:r>
              <a:t>со значением, переданным в качестве параметра. Если таковых не найдётся, то в качестве результата мы получим пустую коллекцию.</a:t>
            </a:r>
          </a:p>
          <a:p>
            <a:pPr defTabSz="685800"/>
            <a:r>
              <a:t>	</a:t>
            </a:r>
            <a:r>
              <a:rPr b="1"/>
              <a:t>На сегодняшний день данный метод почти не используется.</a:t>
            </a:r>
          </a:p>
        </p:txBody>
      </p:sp>
      <p:pic>
        <p:nvPicPr>
          <p:cNvPr id="230" name="Screenshot 2021-04-01 at 16.17.34.png" descr="Screenshot 2021-04-01 at 16.17.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5182" y="4335346"/>
            <a:ext cx="11439456" cy="6556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33" name="Element.getElementsByClassName(className)…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Element.getElementsByClassName(className)</a:t>
            </a:r>
          </a:p>
          <a:p>
            <a:r>
              <a:t>Element.getElementsByTagName(tagName)</a:t>
            </a:r>
          </a:p>
        </p:txBody>
      </p:sp>
      <p:sp>
        <p:nvSpPr>
          <p:cNvPr id="234" name="Результатом вызова метода getElementsByClassName будет коллекция (перебираемый псевдомассив) из дочерних элементов любой вложенности, которые имеют переданный в качестве параметра класс. Если таковых не найдётся, то в качестве результата мы получим пусту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rPr b="1"/>
              <a:t>	</a:t>
            </a:r>
            <a:r>
              <a:t>Результатом вызова метода </a:t>
            </a:r>
            <a:r>
              <a:rPr b="1"/>
              <a:t>getElementsByClassName</a:t>
            </a:r>
            <a:r>
              <a:t> будет коллекция (перебираемый псевдомассив) из дочерних элементов любой вложенности, которые имеют переданный в качестве параметра </a:t>
            </a:r>
            <a:r>
              <a:rPr b="1"/>
              <a:t>класс</a:t>
            </a:r>
            <a:r>
              <a:t>. Если таковых не найдётся, то в качестве результата мы получим пустую коллекцию.</a:t>
            </a:r>
          </a:p>
          <a:p>
            <a:pPr defTabSz="685800"/>
            <a:r>
              <a:t>	Результатом вызова метода </a:t>
            </a:r>
            <a:r>
              <a:rPr b="1"/>
              <a:t>getElementsByTagName</a:t>
            </a:r>
            <a:r>
              <a:t> будет коллекция (перебираемый псевдомассив) из дочерних элементов любой вложенности, которые имеют переданный в качестве параметра </a:t>
            </a:r>
            <a:r>
              <a:rPr b="1"/>
              <a:t>тег</a:t>
            </a:r>
            <a:r>
              <a:t>. Если таковых не найдётся, то в качестве результата мы получим пустую коллекцию.</a:t>
            </a:r>
          </a:p>
        </p:txBody>
      </p:sp>
      <p:pic>
        <p:nvPicPr>
          <p:cNvPr id="235" name="Screenshot 2021-04-01 at 16.35.45.png" descr="Screenshot 2021-04-01 at 16.35.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242" y="4092342"/>
            <a:ext cx="11469492" cy="70429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38" name="Element.querySelector(cssSelector)…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Element.querySelector(cssSelector)</a:t>
            </a:r>
          </a:p>
          <a:p>
            <a:r>
              <a:t>Element.querySelectorAll(cssSelector)</a:t>
            </a:r>
          </a:p>
        </p:txBody>
      </p:sp>
      <p:sp>
        <p:nvSpPr>
          <p:cNvPr id="239" name="Результатом вызова метода querySelector будет первый элемент среди дочерних на любой вложенности, который соответствует переданному css-селектору, или же null, если такого не найдётся.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t>	Результатом вызова метода </a:t>
            </a:r>
            <a:r>
              <a:rPr b="1"/>
              <a:t>querySelector</a:t>
            </a:r>
            <a:r>
              <a:t> будет </a:t>
            </a:r>
            <a:r>
              <a:rPr b="1"/>
              <a:t>первый</a:t>
            </a:r>
            <a:r>
              <a:t> элемент среди дочерних на любой вложенности, который соответствует переданному </a:t>
            </a:r>
            <a:r>
              <a:rPr b="1"/>
              <a:t>css-селектору</a:t>
            </a:r>
            <a:r>
              <a:t>, или же </a:t>
            </a:r>
            <a:r>
              <a:rPr b="1"/>
              <a:t>null</a:t>
            </a:r>
            <a:r>
              <a:t>, если такого не найдётся.</a:t>
            </a:r>
          </a:p>
          <a:p>
            <a:pPr defTabSz="685800"/>
            <a:r>
              <a:t>	Результатом вызова метода </a:t>
            </a:r>
            <a:r>
              <a:rPr b="1"/>
              <a:t>querySelectorAll</a:t>
            </a:r>
            <a:r>
              <a:t> будет коллекция (перебираемый псевдомассив) из дочерних элементов любой вложенности, которые соответствуют переданному </a:t>
            </a:r>
            <a:r>
              <a:rPr b="1"/>
              <a:t>css-селектору</a:t>
            </a:r>
            <a:r>
              <a:t>. Если таковых не найдётся, то в качестве результата мы получим пустую коллекцию.</a:t>
            </a:r>
          </a:p>
        </p:txBody>
      </p:sp>
      <p:pic>
        <p:nvPicPr>
          <p:cNvPr id="240" name="Screenshot 2021-04-01 at 16.52.51.png" descr="Screenshot 2021-04-01 at 16.52.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0489" y="4738061"/>
            <a:ext cx="11581967" cy="62653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43" name="“Живые” и “неживые” коллекции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“Живые” и “неживые” коллекции</a:t>
            </a:r>
          </a:p>
        </p:txBody>
      </p:sp>
      <p:sp>
        <p:nvSpPr>
          <p:cNvPr id="244" name="Методы семейства getElementsBy* возвращают “живые&quot; коллекции, в то время как метод querySelectorAll возвращает “неживые” (статические).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t>	Методы семейства </a:t>
            </a:r>
            <a:r>
              <a:rPr b="1"/>
              <a:t>getElementsBy*</a:t>
            </a:r>
            <a:r>
              <a:t> возвращают “живые" коллекции, в то время как метод </a:t>
            </a:r>
            <a:r>
              <a:rPr b="1"/>
              <a:t>querySelectorAll</a:t>
            </a:r>
            <a:r>
              <a:t> возвращает “неживые” (статические).</a:t>
            </a:r>
          </a:p>
          <a:p>
            <a:pPr defTabSz="685800"/>
            <a:r>
              <a:t>	Отличие “живой” коллекции от “неживой” заключается в том, что первая как бы синхронизируется (сразу же реагирует на изменения) с текущим состоянием документа, а вторая — нет. Например, если мы сначала получим все элементы с классом </a:t>
            </a:r>
            <a:r>
              <a:rPr b="1"/>
              <a:t>cell</a:t>
            </a:r>
            <a:r>
              <a:t> при помощи метода </a:t>
            </a:r>
            <a:r>
              <a:rPr b="1"/>
              <a:t>getElementsByClassName</a:t>
            </a:r>
            <a:r>
              <a:t>, а затем удалим из документа один из них, то в нашей коллекции он также исчезнет. Если же мы проделаем всё тоже самое, но вместо </a:t>
            </a:r>
            <a:r>
              <a:rPr b="1"/>
              <a:t>getElementsByClassName</a:t>
            </a:r>
            <a:r>
              <a:t> используем </a:t>
            </a:r>
            <a:r>
              <a:rPr b="1"/>
              <a:t>querySelectorAll</a:t>
            </a:r>
            <a:r>
              <a:t>, то даже после удаления элемента из DOM наша коллекция не изменится. Можно сказать, что </a:t>
            </a:r>
            <a:r>
              <a:rPr b="1"/>
              <a:t>querySelectorAll</a:t>
            </a:r>
            <a:r>
              <a:t> “делает снимок” состояния документа на момент осуществления запроса.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47" name="Ещё полезные методы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Ещё полезные методы</a:t>
            </a:r>
          </a:p>
        </p:txBody>
      </p:sp>
      <p:sp>
        <p:nvSpPr>
          <p:cNvPr id="248" name="Определение соответствия элемента css-селектору: Element.matches(‘a[target=“_blank”]'); Результатом вызова будет true, если элемент соответствует переданному css-селектору, или false в ином случае.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685800" indent="-685800" algn="l" defTabSz="685800">
              <a:buSzPct val="100000"/>
              <a:buAutoNum type="arabicPeriod"/>
            </a:pPr>
            <a:r>
              <a:rPr dirty="0" err="1"/>
              <a:t>Определение</a:t>
            </a:r>
            <a:r>
              <a:rPr dirty="0"/>
              <a:t> </a:t>
            </a:r>
            <a:r>
              <a:rPr dirty="0" err="1"/>
              <a:t>соответствия</a:t>
            </a:r>
            <a:r>
              <a:rPr dirty="0"/>
              <a:t> </a:t>
            </a:r>
            <a:r>
              <a:rPr dirty="0" err="1"/>
              <a:t>элемента</a:t>
            </a:r>
            <a:r>
              <a:rPr dirty="0"/>
              <a:t> </a:t>
            </a:r>
            <a:r>
              <a:rPr b="1" dirty="0" err="1"/>
              <a:t>css-селектору</a:t>
            </a:r>
            <a:r>
              <a:rPr dirty="0"/>
              <a:t>:</a:t>
            </a:r>
            <a:br>
              <a:rPr dirty="0"/>
            </a:br>
            <a:r>
              <a:rPr b="1" dirty="0" err="1"/>
              <a:t>Element.matches</a:t>
            </a:r>
            <a:r>
              <a:rPr b="1" dirty="0"/>
              <a:t>(‘a[target=“_blank”]');</a:t>
            </a:r>
            <a:br>
              <a:rPr b="1" dirty="0"/>
            </a:br>
            <a:r>
              <a:rPr dirty="0" err="1"/>
              <a:t>Результатом</a:t>
            </a:r>
            <a:r>
              <a:rPr dirty="0"/>
              <a:t> </a:t>
            </a:r>
            <a:r>
              <a:rPr dirty="0" err="1"/>
              <a:t>вызова</a:t>
            </a:r>
            <a:r>
              <a:rPr dirty="0"/>
              <a:t> </a:t>
            </a:r>
            <a:r>
              <a:rPr dirty="0" err="1"/>
              <a:t>будет</a:t>
            </a:r>
            <a:r>
              <a:rPr dirty="0"/>
              <a:t> </a:t>
            </a:r>
            <a:r>
              <a:rPr b="1" dirty="0"/>
              <a:t>true</a:t>
            </a:r>
            <a:r>
              <a:rPr dirty="0"/>
              <a:t>, </a:t>
            </a: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элемент</a:t>
            </a:r>
            <a:r>
              <a:rPr dirty="0"/>
              <a:t> </a:t>
            </a:r>
            <a:r>
              <a:rPr dirty="0" err="1"/>
              <a:t>соответствует</a:t>
            </a:r>
            <a:r>
              <a:rPr dirty="0"/>
              <a:t> </a:t>
            </a:r>
            <a:r>
              <a:rPr dirty="0" err="1"/>
              <a:t>переданному</a:t>
            </a:r>
            <a:r>
              <a:rPr dirty="0"/>
              <a:t> </a:t>
            </a:r>
            <a:r>
              <a:rPr b="1" dirty="0" err="1"/>
              <a:t>css-селектору</a:t>
            </a:r>
            <a:r>
              <a:rPr b="1" dirty="0"/>
              <a:t>,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b="1" dirty="0"/>
              <a:t>false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ином</a:t>
            </a:r>
            <a:r>
              <a:rPr dirty="0"/>
              <a:t> </a:t>
            </a:r>
            <a:r>
              <a:rPr dirty="0" err="1"/>
              <a:t>случае</a:t>
            </a:r>
            <a:r>
              <a:rPr dirty="0"/>
              <a:t>.</a:t>
            </a:r>
          </a:p>
          <a:p>
            <a:pPr marL="685800" indent="-685800" algn="l" defTabSz="685800">
              <a:buSzPct val="100000"/>
              <a:buAutoNum type="arabicPeriod"/>
            </a:pPr>
            <a:r>
              <a:rPr dirty="0" err="1"/>
              <a:t>Поиск</a:t>
            </a:r>
            <a:r>
              <a:rPr dirty="0"/>
              <a:t> </a:t>
            </a:r>
            <a:r>
              <a:rPr dirty="0" err="1"/>
              <a:t>ближайшего</a:t>
            </a:r>
            <a:r>
              <a:rPr dirty="0"/>
              <a:t> </a:t>
            </a:r>
            <a:r>
              <a:rPr dirty="0" err="1"/>
              <a:t>предка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b="1" dirty="0" err="1"/>
              <a:t>css-селектору</a:t>
            </a:r>
            <a:r>
              <a:rPr dirty="0"/>
              <a:t>:</a:t>
            </a:r>
            <a:br>
              <a:rPr dirty="0"/>
            </a:br>
            <a:r>
              <a:rPr b="1" dirty="0" err="1"/>
              <a:t>Element.closest</a:t>
            </a:r>
            <a:r>
              <a:rPr b="1" dirty="0"/>
              <a:t>(‘.wrapper’);</a:t>
            </a:r>
            <a:br>
              <a:rPr b="1" dirty="0"/>
            </a:br>
            <a:r>
              <a:rPr dirty="0" err="1"/>
              <a:t>Результатом</a:t>
            </a:r>
            <a:r>
              <a:rPr dirty="0"/>
              <a:t> </a:t>
            </a:r>
            <a:r>
              <a:rPr dirty="0" err="1"/>
              <a:t>вызова</a:t>
            </a:r>
            <a:r>
              <a:rPr dirty="0"/>
              <a:t> </a:t>
            </a:r>
            <a:r>
              <a:rPr dirty="0" err="1"/>
              <a:t>будет</a:t>
            </a:r>
            <a:r>
              <a:rPr dirty="0"/>
              <a:t> </a:t>
            </a:r>
            <a:r>
              <a:rPr dirty="0" err="1"/>
              <a:t>первый</a:t>
            </a:r>
            <a:r>
              <a:rPr dirty="0"/>
              <a:t> </a:t>
            </a:r>
            <a:r>
              <a:rPr dirty="0" err="1"/>
              <a:t>элемент</a:t>
            </a:r>
            <a:r>
              <a:rPr dirty="0"/>
              <a:t>, </a:t>
            </a:r>
            <a:r>
              <a:rPr dirty="0" err="1"/>
              <a:t>который</a:t>
            </a:r>
            <a:r>
              <a:rPr dirty="0"/>
              <a:t> </a:t>
            </a:r>
            <a:r>
              <a:rPr dirty="0" err="1"/>
              <a:t>соответствует</a:t>
            </a:r>
            <a:r>
              <a:rPr dirty="0"/>
              <a:t> </a:t>
            </a:r>
            <a:r>
              <a:rPr dirty="0" err="1"/>
              <a:t>переданному</a:t>
            </a:r>
            <a:r>
              <a:rPr dirty="0"/>
              <a:t> </a:t>
            </a:r>
            <a:r>
              <a:rPr b="1" dirty="0" err="1"/>
              <a:t>css-селектору</a:t>
            </a:r>
            <a:r>
              <a:rPr b="1"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списка</a:t>
            </a:r>
            <a:r>
              <a:rPr dirty="0"/>
              <a:t> [</a:t>
            </a:r>
            <a:r>
              <a:rPr dirty="0" err="1"/>
              <a:t>текущий</a:t>
            </a:r>
            <a:r>
              <a:rPr dirty="0"/>
              <a:t> </a:t>
            </a:r>
            <a:r>
              <a:rPr dirty="0" err="1"/>
              <a:t>элемент</a:t>
            </a:r>
            <a:r>
              <a:rPr dirty="0"/>
              <a:t>, </a:t>
            </a:r>
            <a:r>
              <a:rPr dirty="0" err="1"/>
              <a:t>родитель</a:t>
            </a:r>
            <a:r>
              <a:rPr dirty="0"/>
              <a:t> </a:t>
            </a:r>
            <a:r>
              <a:rPr dirty="0" err="1"/>
              <a:t>текущего</a:t>
            </a:r>
            <a:r>
              <a:rPr dirty="0"/>
              <a:t> </a:t>
            </a:r>
            <a:r>
              <a:rPr dirty="0" err="1"/>
              <a:t>элемента</a:t>
            </a:r>
            <a:r>
              <a:rPr dirty="0"/>
              <a:t>, </a:t>
            </a:r>
            <a:r>
              <a:rPr dirty="0" err="1"/>
              <a:t>родитель</a:t>
            </a:r>
            <a:r>
              <a:rPr dirty="0"/>
              <a:t> </a:t>
            </a:r>
            <a:r>
              <a:rPr dirty="0" err="1"/>
              <a:t>родителя</a:t>
            </a:r>
            <a:r>
              <a:rPr dirty="0"/>
              <a:t> </a:t>
            </a:r>
            <a:r>
              <a:rPr dirty="0" err="1"/>
              <a:t>текущего</a:t>
            </a:r>
            <a:r>
              <a:rPr dirty="0"/>
              <a:t> </a:t>
            </a:r>
            <a:r>
              <a:rPr dirty="0" err="1"/>
              <a:t>элемента</a:t>
            </a:r>
            <a:r>
              <a:rPr dirty="0"/>
              <a:t>, …]. </a:t>
            </a: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такого</a:t>
            </a:r>
            <a:r>
              <a:rPr dirty="0"/>
              <a:t> </a:t>
            </a:r>
            <a:r>
              <a:rPr dirty="0" err="1"/>
              <a:t>элемента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нашлось</a:t>
            </a:r>
            <a:r>
              <a:rPr dirty="0"/>
              <a:t>, </a:t>
            </a:r>
            <a:r>
              <a:rPr dirty="0" err="1"/>
              <a:t>то</a:t>
            </a:r>
            <a:r>
              <a:rPr dirty="0"/>
              <a:t> </a:t>
            </a:r>
            <a:r>
              <a:rPr dirty="0" err="1"/>
              <a:t>результатом</a:t>
            </a:r>
            <a:r>
              <a:rPr dirty="0"/>
              <a:t> </a:t>
            </a:r>
            <a:r>
              <a:rPr dirty="0" err="1"/>
              <a:t>будет</a:t>
            </a:r>
            <a:r>
              <a:rPr dirty="0"/>
              <a:t> </a:t>
            </a:r>
            <a:r>
              <a:rPr b="1" dirty="0"/>
              <a:t>null</a:t>
            </a:r>
            <a:r>
              <a:rPr dirty="0"/>
              <a:t>.</a:t>
            </a:r>
          </a:p>
          <a:p>
            <a:pPr marL="685800" indent="-685800" algn="l" defTabSz="685800">
              <a:buSzPct val="100000"/>
              <a:buAutoNum type="arabicPeriod"/>
            </a:pPr>
            <a:r>
              <a:rPr dirty="0" err="1"/>
              <a:t>Определение</a:t>
            </a:r>
            <a:r>
              <a:rPr dirty="0"/>
              <a:t> </a:t>
            </a:r>
            <a:r>
              <a:rPr dirty="0" err="1"/>
              <a:t>отношений</a:t>
            </a:r>
            <a:r>
              <a:rPr dirty="0"/>
              <a:t> </a:t>
            </a:r>
            <a:r>
              <a:rPr dirty="0" err="1"/>
              <a:t>между</a:t>
            </a:r>
            <a:r>
              <a:rPr dirty="0"/>
              <a:t> </a:t>
            </a:r>
            <a:r>
              <a:rPr dirty="0" err="1"/>
              <a:t>элементами</a:t>
            </a:r>
            <a:r>
              <a:rPr dirty="0"/>
              <a:t>:</a:t>
            </a:r>
            <a:br>
              <a:rPr dirty="0"/>
            </a:br>
            <a:r>
              <a:rPr b="1" dirty="0"/>
              <a:t>elem1.contains(elem2)</a:t>
            </a:r>
            <a:r>
              <a:rPr dirty="0"/>
              <a:t>;</a:t>
            </a:r>
            <a:br>
              <a:rPr dirty="0"/>
            </a:br>
            <a:r>
              <a:rPr dirty="0" err="1"/>
              <a:t>Результатом</a:t>
            </a:r>
            <a:r>
              <a:rPr dirty="0"/>
              <a:t> </a:t>
            </a:r>
            <a:r>
              <a:rPr dirty="0" err="1"/>
              <a:t>вызова</a:t>
            </a:r>
            <a:r>
              <a:rPr dirty="0"/>
              <a:t> </a:t>
            </a:r>
            <a:r>
              <a:rPr dirty="0" err="1"/>
              <a:t>будет</a:t>
            </a:r>
            <a:r>
              <a:rPr dirty="0"/>
              <a:t> </a:t>
            </a:r>
            <a:r>
              <a:rPr b="1" dirty="0"/>
              <a:t>true</a:t>
            </a:r>
            <a:r>
              <a:rPr dirty="0"/>
              <a:t>, </a:t>
            </a:r>
            <a:r>
              <a:rPr dirty="0" err="1"/>
              <a:t>если</a:t>
            </a:r>
            <a:r>
              <a:rPr dirty="0"/>
              <a:t> </a:t>
            </a:r>
            <a:r>
              <a:rPr b="1" dirty="0"/>
              <a:t>elem2</a:t>
            </a:r>
            <a:r>
              <a:rPr dirty="0"/>
              <a:t> </a:t>
            </a:r>
            <a:r>
              <a:rPr dirty="0" err="1"/>
              <a:t>находится</a:t>
            </a:r>
            <a:r>
              <a:rPr dirty="0"/>
              <a:t> </a:t>
            </a:r>
            <a:r>
              <a:rPr dirty="0" err="1"/>
              <a:t>внутри</a:t>
            </a:r>
            <a:r>
              <a:rPr dirty="0"/>
              <a:t> </a:t>
            </a:r>
            <a:r>
              <a:rPr b="1" dirty="0"/>
              <a:t>elem1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если</a:t>
            </a:r>
            <a:r>
              <a:rPr dirty="0"/>
              <a:t> </a:t>
            </a:r>
            <a:r>
              <a:rPr b="1" dirty="0"/>
              <a:t>elem1</a:t>
            </a:r>
            <a:r>
              <a:rPr dirty="0"/>
              <a:t> </a:t>
            </a:r>
            <a:r>
              <a:rPr b="1" dirty="0"/>
              <a:t>=== elem2</a:t>
            </a:r>
            <a:r>
              <a:rPr dirty="0"/>
              <a:t>.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остальных</a:t>
            </a:r>
            <a:r>
              <a:rPr dirty="0"/>
              <a:t> </a:t>
            </a:r>
            <a:r>
              <a:rPr dirty="0" err="1"/>
              <a:t>случаях</a:t>
            </a:r>
            <a:r>
              <a:rPr dirty="0"/>
              <a:t> </a:t>
            </a:r>
            <a:r>
              <a:rPr dirty="0" err="1"/>
              <a:t>результатом</a:t>
            </a:r>
            <a:r>
              <a:rPr dirty="0"/>
              <a:t> </a:t>
            </a:r>
            <a:r>
              <a:rPr dirty="0" err="1"/>
              <a:t>будет</a:t>
            </a:r>
            <a:r>
              <a:rPr dirty="0"/>
              <a:t> </a:t>
            </a:r>
            <a:r>
              <a:rPr b="1" dirty="0"/>
              <a:t>false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Q&amp;A"/>
          <p:cNvSpPr>
            <a:spLocks noGrp="1"/>
          </p:cNvSpPr>
          <p:nvPr>
            <p:ph type="body" idx="21"/>
          </p:nvPr>
        </p:nvSpPr>
        <p:spPr>
          <a:xfrm>
            <a:off x="-3169" y="5526173"/>
            <a:ext cx="24390338" cy="2663654"/>
          </a:xfrm>
          <a:prstGeom prst="rect">
            <a:avLst/>
          </a:prstGeom>
        </p:spPr>
        <p:txBody>
          <a:bodyPr/>
          <a:lstStyle/>
          <a:p>
            <a:r>
              <a:t>Q&amp;A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Лекция 8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defTabSz="1999437">
              <a:defRPr sz="5904" spc="-118"/>
            </a:pPr>
            <a:r>
              <a:t>Лекция 8</a:t>
            </a:r>
          </a:p>
          <a:p>
            <a:pPr defTabSz="1999437">
              <a:defRPr sz="7544" b="1" spc="-150">
                <a:latin typeface="+mn-lt"/>
                <a:ea typeface="+mn-ea"/>
                <a:cs typeface="+mn-cs"/>
                <a:sym typeface="Helvetica Neue"/>
              </a:defRPr>
            </a:pPr>
            <a:r>
              <a:t>Понятие окружения, DOM, BOM</a:t>
            </a:r>
          </a:p>
          <a:p>
            <a:pPr defTabSz="1999437">
              <a:defRPr sz="7544" b="1" spc="-150">
                <a:latin typeface="+mn-lt"/>
                <a:ea typeface="+mn-ea"/>
                <a:cs typeface="+mn-cs"/>
                <a:sym typeface="Helvetica Neue"/>
              </a:defRPr>
            </a:pPr>
            <a:r>
              <a:t>Навигация по DOM</a:t>
            </a:r>
          </a:p>
          <a:p>
            <a:pPr defTabSz="1999437">
              <a:defRPr sz="7544" b="1" spc="-150">
                <a:latin typeface="+mn-lt"/>
                <a:ea typeface="+mn-ea"/>
                <a:cs typeface="+mn-cs"/>
                <a:sym typeface="Helvetica Neue"/>
              </a:defRPr>
            </a:pPr>
            <a:r>
              <a:t>Поиск элементов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1839" y="12567183"/>
            <a:ext cx="340322" cy="584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70" name="JavaScript и “его” окружения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JavaScript и “его” окружения</a:t>
            </a:r>
          </a:p>
        </p:txBody>
      </p:sp>
      <p:sp>
        <p:nvSpPr>
          <p:cNvPr id="171" name="Изначально JavaScript создавался для работы с браузерами. Его главной задачей было добавление веб-страничкам интерактивности, т.е. Возможности для взаимодействия с пользователями.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t>	Изначально JavaScript создавался для работы с браузерами. Его главной задачей было добавление веб-страничкам интерактивности, т.е. Возможности для взаимодействия с пользователями.</a:t>
            </a:r>
          </a:p>
          <a:p>
            <a:pPr defTabSz="685800"/>
            <a:r>
              <a:t>	На сегодняшний день JavaScript существенно “подрос” и стал полноценным языком программирования для решения по-настоящему широкого круга задач. Несмотря на то, что до сегодняшнего дня за ним сохраняется роль флагмана front-end разработки, он свободно может выполняться как на сервере, так и на любом другом устройстве, которое сможет запустить “движок” JavaScript. </a:t>
            </a:r>
          </a:p>
          <a:p>
            <a:pPr defTabSz="685800"/>
            <a:r>
              <a:t>	Каждое окружение предоставляет свой набор дополнительных возможностей (функций и объектов) характерных только для него. Так, например, в случае с браузером это объекты </a:t>
            </a:r>
            <a:r>
              <a:rPr b="1"/>
              <a:t>navigator</a:t>
            </a:r>
            <a:r>
              <a:t>, </a:t>
            </a:r>
            <a:r>
              <a:rPr b="1"/>
              <a:t>screen</a:t>
            </a:r>
            <a:r>
              <a:t>, </a:t>
            </a:r>
            <a:r>
              <a:rPr b="1"/>
              <a:t>document</a:t>
            </a:r>
            <a:r>
              <a:t> или функции </a:t>
            </a:r>
            <a:r>
              <a:rPr b="1"/>
              <a:t>setTimeout</a:t>
            </a:r>
            <a:r>
              <a:t>, </a:t>
            </a:r>
            <a:r>
              <a:rPr b="1"/>
              <a:t>setInterval</a:t>
            </a:r>
            <a:r>
              <a:t>, </a:t>
            </a:r>
            <a:r>
              <a:rPr b="1"/>
              <a:t>prompt</a:t>
            </a:r>
            <a:r>
              <a:t>, </a:t>
            </a:r>
            <a:r>
              <a:rPr b="1"/>
              <a:t>confirm</a:t>
            </a:r>
            <a:r>
              <a:t> и т.д. Когда JavaScript запускается в браузере, он автоматически получает доступ ко всем этим возможностям. С другими окружениями ситуация обстоит таким же образом.</a:t>
            </a:r>
          </a:p>
          <a:p>
            <a:pPr defTabSz="685800"/>
            <a:r>
              <a:t>	</a:t>
            </a:r>
            <a:r>
              <a:rPr>
                <a:solidFill>
                  <a:srgbClr val="5E5E5E"/>
                </a:solidFill>
              </a:rPr>
              <a:t>** В рамках текущей лекции мы подробно остановимся на браузерном окружении.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1839" y="12567183"/>
            <a:ext cx="340322" cy="584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74" name="Браузерное окружение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Браузерное окружение</a:t>
            </a:r>
          </a:p>
        </p:txBody>
      </p:sp>
      <p:sp>
        <p:nvSpPr>
          <p:cNvPr id="175" name="Получить доступ к браузерному API можно с помощью глобального объекта window. При этом данный объект включает в себя и объектную модель документа (DOM), и объектную модель браузера (BOM), а также объекты и функции JavaScript. По итогу выходит, что window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rPr dirty="0"/>
              <a:t>	</a:t>
            </a:r>
            <a:r>
              <a:rPr dirty="0" err="1"/>
              <a:t>Получить</a:t>
            </a:r>
            <a:r>
              <a:rPr dirty="0"/>
              <a:t> </a:t>
            </a:r>
            <a:r>
              <a:rPr dirty="0" err="1"/>
              <a:t>доступ</a:t>
            </a:r>
            <a:r>
              <a:rPr dirty="0"/>
              <a:t> </a:t>
            </a:r>
            <a:r>
              <a:rPr dirty="0" err="1"/>
              <a:t>к</a:t>
            </a:r>
            <a:r>
              <a:rPr dirty="0"/>
              <a:t> </a:t>
            </a:r>
            <a:r>
              <a:rPr dirty="0" err="1"/>
              <a:t>браузерному</a:t>
            </a:r>
            <a:r>
              <a:rPr dirty="0"/>
              <a:t> API </a:t>
            </a:r>
            <a:r>
              <a:rPr dirty="0" err="1"/>
              <a:t>можно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помощью</a:t>
            </a:r>
            <a:r>
              <a:rPr dirty="0"/>
              <a:t> </a:t>
            </a:r>
            <a:r>
              <a:rPr dirty="0" err="1"/>
              <a:t>глобального</a:t>
            </a:r>
            <a:r>
              <a:rPr dirty="0"/>
              <a:t> </a:t>
            </a:r>
            <a:r>
              <a:rPr dirty="0" err="1"/>
              <a:t>объекта</a:t>
            </a:r>
            <a:r>
              <a:rPr dirty="0"/>
              <a:t> </a:t>
            </a:r>
            <a:r>
              <a:rPr b="1" dirty="0"/>
              <a:t>window</a:t>
            </a:r>
            <a:r>
              <a:rPr dirty="0"/>
              <a:t>.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этом</a:t>
            </a:r>
            <a:r>
              <a:rPr dirty="0"/>
              <a:t> </a:t>
            </a:r>
            <a:r>
              <a:rPr dirty="0" err="1"/>
              <a:t>данный</a:t>
            </a:r>
            <a:r>
              <a:rPr dirty="0"/>
              <a:t> </a:t>
            </a:r>
            <a:r>
              <a:rPr dirty="0" err="1"/>
              <a:t>объект</a:t>
            </a:r>
            <a:r>
              <a:rPr dirty="0"/>
              <a:t> </a:t>
            </a:r>
            <a:r>
              <a:rPr dirty="0" err="1"/>
              <a:t>включает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себя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объектную</a:t>
            </a:r>
            <a:r>
              <a:rPr dirty="0"/>
              <a:t> </a:t>
            </a:r>
            <a:r>
              <a:rPr dirty="0" err="1"/>
              <a:t>модель</a:t>
            </a:r>
            <a:r>
              <a:rPr dirty="0"/>
              <a:t> </a:t>
            </a:r>
            <a:r>
              <a:rPr dirty="0" err="1"/>
              <a:t>документа</a:t>
            </a:r>
            <a:r>
              <a:rPr dirty="0"/>
              <a:t> (</a:t>
            </a:r>
            <a:r>
              <a:rPr b="1" dirty="0"/>
              <a:t>DOM</a:t>
            </a:r>
            <a:r>
              <a:rPr dirty="0"/>
              <a:t>),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объектную</a:t>
            </a:r>
            <a:r>
              <a:rPr dirty="0"/>
              <a:t> </a:t>
            </a:r>
            <a:r>
              <a:rPr dirty="0" err="1"/>
              <a:t>модель</a:t>
            </a:r>
            <a:r>
              <a:rPr dirty="0"/>
              <a:t> </a:t>
            </a:r>
            <a:r>
              <a:rPr dirty="0" err="1"/>
              <a:t>браузера</a:t>
            </a:r>
            <a:r>
              <a:rPr dirty="0"/>
              <a:t> (</a:t>
            </a:r>
            <a:r>
              <a:rPr b="1" dirty="0"/>
              <a:t>BOM</a:t>
            </a:r>
            <a:r>
              <a:rPr dirty="0"/>
              <a:t>), </a:t>
            </a:r>
            <a:r>
              <a:rPr dirty="0" err="1"/>
              <a:t>а</a:t>
            </a:r>
            <a:r>
              <a:rPr dirty="0"/>
              <a:t> </a:t>
            </a:r>
            <a:r>
              <a:rPr dirty="0" err="1"/>
              <a:t>также</a:t>
            </a:r>
            <a:r>
              <a:rPr dirty="0"/>
              <a:t> </a:t>
            </a:r>
            <a:r>
              <a:rPr dirty="0" err="1"/>
              <a:t>объекты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функции</a:t>
            </a:r>
            <a:r>
              <a:rPr dirty="0"/>
              <a:t> JavaScript.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итогу</a:t>
            </a:r>
            <a:r>
              <a:rPr dirty="0"/>
              <a:t> </a:t>
            </a:r>
            <a:r>
              <a:rPr dirty="0" err="1"/>
              <a:t>выходит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b="1" dirty="0"/>
              <a:t>window</a:t>
            </a:r>
            <a:r>
              <a:rPr dirty="0"/>
              <a:t> —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объект</a:t>
            </a:r>
            <a:r>
              <a:rPr dirty="0"/>
              <a:t> </a:t>
            </a:r>
            <a:r>
              <a:rPr dirty="0" err="1"/>
              <a:t>браузерного</a:t>
            </a:r>
            <a:r>
              <a:rPr dirty="0"/>
              <a:t> </a:t>
            </a:r>
            <a:r>
              <a:rPr dirty="0" err="1"/>
              <a:t>окружения</a:t>
            </a:r>
            <a:r>
              <a:rPr dirty="0"/>
              <a:t>,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глобальный</a:t>
            </a:r>
            <a:r>
              <a:rPr dirty="0"/>
              <a:t> </a:t>
            </a:r>
            <a:r>
              <a:rPr dirty="0" err="1"/>
              <a:t>объект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JavaScript.</a:t>
            </a:r>
          </a:p>
          <a:p>
            <a:pPr defTabSz="685800"/>
            <a:r>
              <a:rPr dirty="0"/>
              <a:t>	</a:t>
            </a:r>
            <a:r>
              <a:rPr b="1" dirty="0"/>
              <a:t>DOM</a:t>
            </a:r>
            <a:r>
              <a:rPr dirty="0"/>
              <a:t> —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объектная</a:t>
            </a:r>
            <a:r>
              <a:rPr dirty="0"/>
              <a:t> </a:t>
            </a:r>
            <a:r>
              <a:rPr dirty="0" err="1"/>
              <a:t>модель</a:t>
            </a:r>
            <a:r>
              <a:rPr dirty="0"/>
              <a:t> </a:t>
            </a:r>
            <a:r>
              <a:rPr dirty="0" err="1"/>
              <a:t>документа</a:t>
            </a:r>
            <a:r>
              <a:rPr dirty="0"/>
              <a:t>, </a:t>
            </a:r>
            <a:r>
              <a:rPr dirty="0" err="1"/>
              <a:t>создаваемая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процессе</a:t>
            </a:r>
            <a:r>
              <a:rPr dirty="0"/>
              <a:t> </a:t>
            </a:r>
            <a:r>
              <a:rPr dirty="0" err="1"/>
              <a:t>загрузки</a:t>
            </a:r>
            <a:r>
              <a:rPr dirty="0"/>
              <a:t> </a:t>
            </a:r>
            <a:r>
              <a:rPr dirty="0" err="1"/>
              <a:t>веб-страницы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основе</a:t>
            </a:r>
            <a:r>
              <a:rPr dirty="0"/>
              <a:t> </a:t>
            </a:r>
            <a:r>
              <a:rPr dirty="0" err="1"/>
              <a:t>специальных</a:t>
            </a:r>
            <a:r>
              <a:rPr dirty="0"/>
              <a:t> </a:t>
            </a:r>
            <a:r>
              <a:rPr dirty="0" err="1"/>
              <a:t>объектов</a:t>
            </a:r>
            <a:r>
              <a:rPr dirty="0"/>
              <a:t>.</a:t>
            </a:r>
          </a:p>
          <a:p>
            <a:pPr defTabSz="685800"/>
            <a:r>
              <a:rPr dirty="0"/>
              <a:t>	</a:t>
            </a:r>
            <a:r>
              <a:rPr b="1" dirty="0"/>
              <a:t>BOM</a:t>
            </a:r>
            <a:r>
              <a:rPr dirty="0"/>
              <a:t> — </a:t>
            </a:r>
            <a:r>
              <a:rPr dirty="0" err="1"/>
              <a:t>совокупность</a:t>
            </a:r>
            <a:r>
              <a:rPr dirty="0"/>
              <a:t> </a:t>
            </a:r>
            <a:r>
              <a:rPr dirty="0" err="1"/>
              <a:t>инструментов</a:t>
            </a:r>
            <a:r>
              <a:rPr dirty="0"/>
              <a:t>, </a:t>
            </a:r>
            <a:r>
              <a:rPr dirty="0" err="1"/>
              <a:t>поставляемых</a:t>
            </a:r>
            <a:r>
              <a:rPr dirty="0"/>
              <a:t> </a:t>
            </a:r>
            <a:r>
              <a:rPr dirty="0" err="1"/>
              <a:t>браузером</a:t>
            </a:r>
            <a:r>
              <a:rPr dirty="0"/>
              <a:t>.</a:t>
            </a:r>
          </a:p>
        </p:txBody>
      </p:sp>
      <p:pic>
        <p:nvPicPr>
          <p:cNvPr id="176" name="e4b9eba4ca04af8858bb8f14a8ae6b1f6006c21b.png" descr="e4b9eba4ca04af8858bb8f14a8ae6b1f6006c21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130" y="3251405"/>
            <a:ext cx="10778452" cy="9238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1839" y="12567183"/>
            <a:ext cx="340322" cy="584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85" name="Объектная модель документа (DOM)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Объектная модель документа (DOM)</a:t>
            </a:r>
          </a:p>
        </p:txBody>
      </p:sp>
      <p:sp>
        <p:nvSpPr>
          <p:cNvPr id="186" name="DOM представляет собой всё содержимое html-страницы в виде иерархии специальных объектов, которые можно менять. Особое место в этой модели занимает объект document. Он является ключевым объектом для работы с DOM.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rPr dirty="0"/>
              <a:t>	</a:t>
            </a:r>
            <a:r>
              <a:rPr b="1" dirty="0"/>
              <a:t>DOM</a:t>
            </a:r>
            <a:r>
              <a:rPr dirty="0"/>
              <a:t> </a:t>
            </a:r>
            <a:r>
              <a:rPr dirty="0" err="1"/>
              <a:t>представляет</a:t>
            </a:r>
            <a:r>
              <a:rPr dirty="0"/>
              <a:t> </a:t>
            </a:r>
            <a:r>
              <a:rPr dirty="0" err="1"/>
              <a:t>собой</a:t>
            </a:r>
            <a:r>
              <a:rPr dirty="0"/>
              <a:t> </a:t>
            </a:r>
            <a:r>
              <a:rPr dirty="0" err="1"/>
              <a:t>всё</a:t>
            </a:r>
            <a:r>
              <a:rPr dirty="0"/>
              <a:t> </a:t>
            </a:r>
            <a:r>
              <a:rPr dirty="0" err="1"/>
              <a:t>содержимое</a:t>
            </a:r>
            <a:r>
              <a:rPr dirty="0"/>
              <a:t> html-</a:t>
            </a:r>
            <a:r>
              <a:rPr dirty="0" err="1"/>
              <a:t>страницы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виде</a:t>
            </a:r>
            <a:r>
              <a:rPr dirty="0"/>
              <a:t> </a:t>
            </a:r>
            <a:r>
              <a:rPr dirty="0" err="1"/>
              <a:t>иерархии</a:t>
            </a:r>
            <a:r>
              <a:rPr dirty="0"/>
              <a:t> </a:t>
            </a:r>
            <a:r>
              <a:rPr dirty="0" err="1"/>
              <a:t>специальных</a:t>
            </a:r>
            <a:r>
              <a:rPr dirty="0"/>
              <a:t> </a:t>
            </a:r>
            <a:r>
              <a:rPr dirty="0" err="1"/>
              <a:t>объектов</a:t>
            </a:r>
            <a:r>
              <a:rPr dirty="0"/>
              <a:t>, </a:t>
            </a:r>
            <a:r>
              <a:rPr dirty="0" err="1"/>
              <a:t>которые</a:t>
            </a:r>
            <a:r>
              <a:rPr dirty="0"/>
              <a:t> </a:t>
            </a:r>
            <a:r>
              <a:rPr dirty="0" err="1"/>
              <a:t>можно</a:t>
            </a:r>
            <a:r>
              <a:rPr dirty="0"/>
              <a:t> </a:t>
            </a:r>
            <a:r>
              <a:rPr dirty="0" err="1"/>
              <a:t>менять</a:t>
            </a:r>
            <a:r>
              <a:rPr dirty="0"/>
              <a:t>. </a:t>
            </a:r>
            <a:r>
              <a:rPr dirty="0" err="1"/>
              <a:t>Особое</a:t>
            </a:r>
            <a:r>
              <a:rPr dirty="0"/>
              <a:t> </a:t>
            </a:r>
            <a:r>
              <a:rPr dirty="0" err="1"/>
              <a:t>место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этой</a:t>
            </a:r>
            <a:r>
              <a:rPr dirty="0"/>
              <a:t> </a:t>
            </a:r>
            <a:r>
              <a:rPr dirty="0" err="1"/>
              <a:t>модели</a:t>
            </a:r>
            <a:r>
              <a:rPr dirty="0"/>
              <a:t> </a:t>
            </a:r>
            <a:r>
              <a:rPr dirty="0" err="1"/>
              <a:t>занимает</a:t>
            </a:r>
            <a:r>
              <a:rPr dirty="0"/>
              <a:t> </a:t>
            </a:r>
            <a:r>
              <a:rPr dirty="0" err="1"/>
              <a:t>объект</a:t>
            </a:r>
            <a:r>
              <a:rPr dirty="0"/>
              <a:t> </a:t>
            </a:r>
            <a:r>
              <a:rPr b="1" dirty="0"/>
              <a:t>document</a:t>
            </a:r>
            <a:r>
              <a:rPr dirty="0"/>
              <a:t>. </a:t>
            </a:r>
            <a:r>
              <a:rPr dirty="0" err="1"/>
              <a:t>Он</a:t>
            </a:r>
            <a:r>
              <a:rPr dirty="0"/>
              <a:t> </a:t>
            </a:r>
            <a:r>
              <a:rPr dirty="0" err="1"/>
              <a:t>является</a:t>
            </a:r>
            <a:r>
              <a:rPr dirty="0"/>
              <a:t> </a:t>
            </a:r>
            <a:r>
              <a:rPr dirty="0" err="1"/>
              <a:t>ключевым</a:t>
            </a:r>
            <a:r>
              <a:rPr dirty="0"/>
              <a:t> </a:t>
            </a:r>
            <a:r>
              <a:rPr dirty="0" err="1"/>
              <a:t>объектом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</a:t>
            </a:r>
            <a:r>
              <a:rPr b="1" dirty="0"/>
              <a:t>DOM</a:t>
            </a:r>
            <a:r>
              <a:rPr dirty="0"/>
              <a:t>.</a:t>
            </a:r>
          </a:p>
          <a:p>
            <a:pPr marL="685800" indent="-685800" defTabSz="685800">
              <a:buSzPct val="100000"/>
              <a:buAutoNum type="arabicPeriod"/>
            </a:pPr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помощью</a:t>
            </a:r>
            <a:r>
              <a:rPr dirty="0"/>
              <a:t> </a:t>
            </a:r>
            <a:r>
              <a:rPr b="1" dirty="0"/>
              <a:t>document</a:t>
            </a:r>
            <a:r>
              <a:rPr dirty="0"/>
              <a:t>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можем</a:t>
            </a:r>
            <a:r>
              <a:rPr dirty="0"/>
              <a:t> </a:t>
            </a:r>
            <a:r>
              <a:rPr dirty="0" err="1"/>
              <a:t>обратиться</a:t>
            </a:r>
            <a:r>
              <a:rPr dirty="0"/>
              <a:t> </a:t>
            </a:r>
            <a:r>
              <a:rPr dirty="0" err="1"/>
              <a:t>к</a:t>
            </a:r>
            <a:r>
              <a:rPr dirty="0"/>
              <a:t> </a:t>
            </a:r>
            <a:r>
              <a:rPr dirty="0" err="1"/>
              <a:t>любому</a:t>
            </a:r>
            <a:r>
              <a:rPr dirty="0"/>
              <a:t> </a:t>
            </a:r>
            <a:r>
              <a:rPr dirty="0" err="1"/>
              <a:t>элементу</a:t>
            </a:r>
            <a:r>
              <a:rPr dirty="0"/>
              <a:t> </a:t>
            </a:r>
            <a:r>
              <a:rPr dirty="0" err="1"/>
              <a:t>страницы</a:t>
            </a:r>
            <a:r>
              <a:rPr dirty="0"/>
              <a:t>.</a:t>
            </a:r>
          </a:p>
          <a:p>
            <a:pPr marL="685800" indent="-685800" defTabSz="685800">
              <a:buSzPct val="100000"/>
              <a:buAutoNum type="arabicPeriod"/>
            </a:pPr>
            <a:r>
              <a:rPr b="1" dirty="0"/>
              <a:t>Document</a:t>
            </a:r>
            <a:r>
              <a:rPr dirty="0"/>
              <a:t> </a:t>
            </a:r>
            <a:r>
              <a:rPr dirty="0" err="1"/>
              <a:t>включает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себя</a:t>
            </a:r>
            <a:r>
              <a:rPr dirty="0"/>
              <a:t> </a:t>
            </a:r>
            <a:r>
              <a:rPr dirty="0" err="1"/>
              <a:t>исчерпывающий</a:t>
            </a:r>
            <a:r>
              <a:rPr dirty="0"/>
              <a:t> </a:t>
            </a:r>
            <a:r>
              <a:rPr dirty="0" err="1"/>
              <a:t>набор</a:t>
            </a:r>
            <a:r>
              <a:rPr dirty="0"/>
              <a:t> </a:t>
            </a:r>
            <a:r>
              <a:rPr dirty="0" err="1"/>
              <a:t>функций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создания</a:t>
            </a:r>
            <a:r>
              <a:rPr dirty="0"/>
              <a:t>, </a:t>
            </a:r>
            <a:r>
              <a:rPr dirty="0" err="1"/>
              <a:t>удаления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изменения</a:t>
            </a:r>
            <a:r>
              <a:rPr dirty="0"/>
              <a:t> </a:t>
            </a:r>
            <a:r>
              <a:rPr dirty="0" err="1"/>
              <a:t>контента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странице</a:t>
            </a:r>
            <a:r>
              <a:rPr dirty="0"/>
              <a:t>.</a:t>
            </a:r>
          </a:p>
          <a:p>
            <a:pPr marL="685800" indent="-685800" defTabSz="685800">
              <a:buSzPct val="100000"/>
              <a:buAutoNum type="arabicPeriod"/>
            </a:pPr>
            <a:r>
              <a:rPr dirty="0" err="1"/>
              <a:t>Кроме</a:t>
            </a:r>
            <a:r>
              <a:rPr dirty="0"/>
              <a:t> </a:t>
            </a:r>
            <a:r>
              <a:rPr dirty="0" err="1"/>
              <a:t>этого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помощью</a:t>
            </a:r>
            <a:r>
              <a:rPr dirty="0"/>
              <a:t> </a:t>
            </a:r>
            <a:r>
              <a:rPr b="1" dirty="0"/>
              <a:t>document</a:t>
            </a:r>
            <a:r>
              <a:rPr dirty="0"/>
              <a:t> </a:t>
            </a:r>
            <a:r>
              <a:rPr dirty="0" err="1"/>
              <a:t>можно</a:t>
            </a:r>
            <a:r>
              <a:rPr dirty="0"/>
              <a:t> </a:t>
            </a:r>
            <a:r>
              <a:rPr dirty="0" err="1"/>
              <a:t>получить</a:t>
            </a:r>
            <a:r>
              <a:rPr dirty="0"/>
              <a:t> </a:t>
            </a:r>
            <a:r>
              <a:rPr dirty="0" err="1"/>
              <a:t>некоторую</a:t>
            </a:r>
            <a:r>
              <a:rPr dirty="0"/>
              <a:t> </a:t>
            </a:r>
            <a:r>
              <a:rPr dirty="0" err="1"/>
              <a:t>информацию</a:t>
            </a:r>
            <a:r>
              <a:rPr dirty="0"/>
              <a:t> </a:t>
            </a:r>
            <a:r>
              <a:rPr dirty="0" err="1"/>
              <a:t>о</a:t>
            </a:r>
            <a:r>
              <a:rPr dirty="0"/>
              <a:t> </a:t>
            </a:r>
            <a:r>
              <a:rPr dirty="0" err="1"/>
              <a:t>самом</a:t>
            </a:r>
            <a:r>
              <a:rPr dirty="0"/>
              <a:t> </a:t>
            </a:r>
            <a:r>
              <a:rPr dirty="0" err="1"/>
              <a:t>документе</a:t>
            </a:r>
            <a:r>
              <a:rPr dirty="0"/>
              <a:t> (</a:t>
            </a:r>
            <a:r>
              <a:rPr dirty="0" err="1"/>
              <a:t>тип</a:t>
            </a:r>
            <a:r>
              <a:rPr dirty="0"/>
              <a:t>, </a:t>
            </a:r>
            <a:r>
              <a:rPr dirty="0" err="1"/>
              <a:t>адрес</a:t>
            </a:r>
            <a:r>
              <a:rPr dirty="0"/>
              <a:t>, </a:t>
            </a:r>
            <a:r>
              <a:rPr dirty="0" err="1"/>
              <a:t>домен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т.п</a:t>
            </a:r>
            <a:r>
              <a:rPr dirty="0"/>
              <a:t>.).</a:t>
            </a:r>
          </a:p>
          <a:p>
            <a:pPr defTabSz="685800"/>
            <a:r>
              <a:rPr dirty="0"/>
              <a:t>	</a:t>
            </a:r>
          </a:p>
          <a:p>
            <a:pPr defTabSz="685800"/>
            <a:endParaRPr dirty="0"/>
          </a:p>
          <a:p>
            <a:pPr defTabSz="685800"/>
            <a:endParaRPr dirty="0"/>
          </a:p>
          <a:p>
            <a:pPr defTabSz="685800"/>
            <a:endParaRPr dirty="0"/>
          </a:p>
          <a:p>
            <a:pPr defTabSz="685800"/>
            <a:endParaRPr dirty="0"/>
          </a:p>
          <a:p>
            <a:pPr defTabSz="685800"/>
            <a:endParaRPr dirty="0"/>
          </a:p>
          <a:p>
            <a:pPr defTabSz="685800"/>
            <a:endParaRPr dirty="0"/>
          </a:p>
          <a:p>
            <a:pPr defTabSz="685800"/>
            <a:endParaRPr dirty="0"/>
          </a:p>
          <a:p>
            <a:pPr defTabSz="685800"/>
            <a:endParaRPr dirty="0"/>
          </a:p>
          <a:p>
            <a:pPr defTabSz="685800"/>
            <a:endParaRPr dirty="0"/>
          </a:p>
          <a:p>
            <a:pPr defTabSz="685800">
              <a:defRPr>
                <a:solidFill>
                  <a:srgbClr val="5E5E5E"/>
                </a:solidFill>
              </a:defRPr>
            </a:pPr>
            <a:r>
              <a:rPr dirty="0"/>
              <a:t>	</a:t>
            </a:r>
          </a:p>
        </p:txBody>
      </p:sp>
      <p:pic>
        <p:nvPicPr>
          <p:cNvPr id="187" name="1_5zKczvG219FSLibHQH4jSA.png" descr="1_5zKczvG219FSLibHQH4jS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2642" y="3778501"/>
            <a:ext cx="7156575" cy="6649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1839" y="12567183"/>
            <a:ext cx="340322" cy="584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90" name="Объектная модель браузера (BOM)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Объектная модель браузера (BOM)</a:t>
            </a:r>
          </a:p>
        </p:txBody>
      </p:sp>
      <p:sp>
        <p:nvSpPr>
          <p:cNvPr id="191" name="BOM представляет собой набор функций и объектов, предоставленных браузером.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t>	</a:t>
            </a:r>
            <a:r>
              <a:rPr b="1"/>
              <a:t>BOM</a:t>
            </a:r>
            <a:r>
              <a:t> представляет собой набор функций и объектов, предоставленных браузером.</a:t>
            </a:r>
          </a:p>
          <a:p>
            <a:pPr defTabSz="685800"/>
            <a:r>
              <a:t>	Например, из упомянутого ранее объекта </a:t>
            </a:r>
            <a:r>
              <a:rPr b="1"/>
              <a:t>navigator</a:t>
            </a:r>
            <a:r>
              <a:t> можно достать много информации о приложении, запустившем скрипт (например, браузере, операционной системе и много о чем ещё). Объект </a:t>
            </a:r>
            <a:r>
              <a:rPr b="1"/>
              <a:t>location</a:t>
            </a:r>
            <a:r>
              <a:t> содержит информацию о текущем URL-адресе и позволяет производить некоторые манипуляции с ним.</a:t>
            </a:r>
          </a:p>
          <a:p>
            <a:pPr defTabSz="685800"/>
            <a:r>
              <a:t>	</a:t>
            </a:r>
            <a:r>
              <a:rPr b="1"/>
              <a:t>BOM</a:t>
            </a:r>
            <a:r>
              <a:t> является частью </a:t>
            </a:r>
            <a:r>
              <a:rPr u="sng">
                <a:solidFill>
                  <a:schemeClr val="accent1">
                    <a:hueOff val="114395"/>
                    <a:lumOff val="-24975"/>
                  </a:schemeClr>
                </a:solidFill>
                <a:hlinkClick r:id="rId2"/>
              </a:rPr>
              <a:t>общей спецификации HTML</a:t>
            </a:r>
            <a:r>
              <a:t>. Из этого следует, что спецификация HTML на самом деле является не только описанием того, как работает сам язык разметки HTML, но и ряда инструментов для работы с ним.</a:t>
            </a:r>
          </a:p>
        </p:txBody>
      </p:sp>
      <p:pic>
        <p:nvPicPr>
          <p:cNvPr id="192" name="JSModels_Fig02_bom.jpeg" descr="JSModels_Fig02_bo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103" y="8421266"/>
            <a:ext cx="16521794" cy="39342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1839" y="12567183"/>
            <a:ext cx="340322" cy="584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95" name="DOM-дерево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DOM-дерево</a:t>
            </a:r>
          </a:p>
        </p:txBody>
      </p:sp>
      <p:sp>
        <p:nvSpPr>
          <p:cNvPr id="196" name="Основой любого HTML-документа являются теги.…"/>
          <p:cNvSpPr>
            <a:spLocks noGrp="1"/>
          </p:cNvSpPr>
          <p:nvPr>
            <p:ph type="body" idx="22"/>
          </p:nvPr>
        </p:nvSpPr>
        <p:spPr>
          <a:xfrm>
            <a:off x="1262335" y="3058570"/>
            <a:ext cx="21859330" cy="9112548"/>
          </a:xfrm>
          <a:prstGeom prst="rect">
            <a:avLst/>
          </a:prstGeom>
        </p:spPr>
        <p:txBody>
          <a:bodyPr/>
          <a:lstStyle/>
          <a:p>
            <a:pPr defTabSz="685800"/>
            <a:r>
              <a:rPr dirty="0"/>
              <a:t>	</a:t>
            </a:r>
            <a:r>
              <a:rPr dirty="0" err="1"/>
              <a:t>Основой</a:t>
            </a:r>
            <a:r>
              <a:rPr dirty="0"/>
              <a:t> </a:t>
            </a:r>
            <a:r>
              <a:rPr dirty="0" err="1"/>
              <a:t>любого</a:t>
            </a:r>
            <a:r>
              <a:rPr dirty="0"/>
              <a:t> HTML-</a:t>
            </a:r>
            <a:r>
              <a:rPr dirty="0" err="1"/>
              <a:t>документа</a:t>
            </a:r>
            <a:r>
              <a:rPr dirty="0"/>
              <a:t> </a:t>
            </a:r>
            <a:r>
              <a:rPr dirty="0" err="1"/>
              <a:t>являются</a:t>
            </a:r>
            <a:r>
              <a:rPr dirty="0"/>
              <a:t> </a:t>
            </a:r>
            <a:r>
              <a:rPr dirty="0" err="1"/>
              <a:t>теги</a:t>
            </a:r>
            <a:r>
              <a:rPr dirty="0"/>
              <a:t>.</a:t>
            </a:r>
          </a:p>
          <a:p>
            <a:pPr defTabSz="685800"/>
            <a:r>
              <a:rPr dirty="0"/>
              <a:t>	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этом</a:t>
            </a:r>
            <a:r>
              <a:rPr dirty="0"/>
              <a:t>, </a:t>
            </a:r>
            <a:r>
              <a:rPr dirty="0" err="1"/>
              <a:t>согласно</a:t>
            </a:r>
            <a:r>
              <a:rPr dirty="0"/>
              <a:t> </a:t>
            </a:r>
            <a:r>
              <a:rPr b="1" dirty="0" err="1"/>
              <a:t>объектной</a:t>
            </a:r>
            <a:r>
              <a:rPr b="1" dirty="0"/>
              <a:t> </a:t>
            </a:r>
            <a:r>
              <a:rPr b="1" dirty="0" err="1"/>
              <a:t>модели</a:t>
            </a:r>
            <a:r>
              <a:rPr b="1" dirty="0"/>
              <a:t> </a:t>
            </a:r>
            <a:r>
              <a:rPr b="1" dirty="0" err="1"/>
              <a:t>документа</a:t>
            </a:r>
            <a:r>
              <a:rPr dirty="0"/>
              <a:t>, </a:t>
            </a:r>
            <a:r>
              <a:rPr dirty="0" err="1"/>
              <a:t>каждый</a:t>
            </a:r>
            <a:r>
              <a:rPr dirty="0"/>
              <a:t> </a:t>
            </a:r>
            <a:r>
              <a:rPr dirty="0" err="1"/>
              <a:t>тег</a:t>
            </a:r>
            <a:r>
              <a:rPr dirty="0"/>
              <a:t> </a:t>
            </a:r>
            <a:r>
              <a:rPr dirty="0" err="1"/>
              <a:t>является</a:t>
            </a:r>
            <a:r>
              <a:rPr dirty="0"/>
              <a:t> </a:t>
            </a:r>
            <a:r>
              <a:rPr dirty="0" err="1"/>
              <a:t>объектом</a:t>
            </a:r>
            <a:r>
              <a:rPr dirty="0"/>
              <a:t>. </a:t>
            </a:r>
            <a:r>
              <a:rPr dirty="0" err="1"/>
              <a:t>Также</a:t>
            </a:r>
            <a:r>
              <a:rPr dirty="0"/>
              <a:t> </a:t>
            </a:r>
            <a:r>
              <a:rPr dirty="0" err="1"/>
              <a:t>каждый</a:t>
            </a:r>
            <a:r>
              <a:rPr dirty="0"/>
              <a:t> </a:t>
            </a:r>
            <a:r>
              <a:rPr dirty="0" err="1"/>
              <a:t>тег</a:t>
            </a:r>
            <a:r>
              <a:rPr dirty="0"/>
              <a:t> </a:t>
            </a:r>
            <a:r>
              <a:rPr dirty="0" err="1"/>
              <a:t>является</a:t>
            </a:r>
            <a:r>
              <a:rPr dirty="0"/>
              <a:t> </a:t>
            </a:r>
            <a:r>
              <a:rPr b="1" dirty="0" err="1"/>
              <a:t>элементом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DOM-</a:t>
            </a:r>
            <a:r>
              <a:rPr dirty="0" err="1"/>
              <a:t>дереве</a:t>
            </a:r>
            <a:r>
              <a:rPr dirty="0"/>
              <a:t> (</a:t>
            </a:r>
            <a:r>
              <a:rPr dirty="0" err="1"/>
              <a:t>об</a:t>
            </a:r>
            <a:r>
              <a:rPr dirty="0"/>
              <a:t> </a:t>
            </a:r>
            <a:r>
              <a:rPr dirty="0" err="1"/>
              <a:t>этом</a:t>
            </a:r>
            <a:r>
              <a:rPr dirty="0"/>
              <a:t> </a:t>
            </a:r>
            <a:r>
              <a:rPr dirty="0" err="1"/>
              <a:t>позже</a:t>
            </a:r>
            <a:r>
              <a:rPr dirty="0"/>
              <a:t>). </a:t>
            </a:r>
            <a:r>
              <a:rPr dirty="0" err="1"/>
              <a:t>Вложенные</a:t>
            </a:r>
            <a:r>
              <a:rPr dirty="0"/>
              <a:t> </a:t>
            </a:r>
            <a:r>
              <a:rPr dirty="0" err="1"/>
              <a:t>теги</a:t>
            </a:r>
            <a:r>
              <a:rPr dirty="0"/>
              <a:t> </a:t>
            </a:r>
            <a:r>
              <a:rPr dirty="0" err="1"/>
              <a:t>являются</a:t>
            </a:r>
            <a:r>
              <a:rPr dirty="0"/>
              <a:t> «</a:t>
            </a:r>
            <a:r>
              <a:rPr dirty="0" err="1"/>
              <a:t>детьми</a:t>
            </a:r>
            <a:r>
              <a:rPr dirty="0"/>
              <a:t>» </a:t>
            </a:r>
            <a:r>
              <a:rPr dirty="0" err="1"/>
              <a:t>родительских</a:t>
            </a:r>
            <a:r>
              <a:rPr dirty="0"/>
              <a:t> </a:t>
            </a:r>
            <a:r>
              <a:rPr dirty="0" err="1"/>
              <a:t>элементов</a:t>
            </a:r>
            <a:r>
              <a:rPr dirty="0"/>
              <a:t>. </a:t>
            </a:r>
            <a:r>
              <a:rPr dirty="0" err="1"/>
              <a:t>У</a:t>
            </a:r>
            <a:r>
              <a:rPr dirty="0"/>
              <a:t> </a:t>
            </a:r>
            <a:r>
              <a:rPr dirty="0" err="1"/>
              <a:t>последних</a:t>
            </a:r>
            <a:r>
              <a:rPr dirty="0"/>
              <a:t>,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свою</a:t>
            </a:r>
            <a:r>
              <a:rPr dirty="0"/>
              <a:t> </a:t>
            </a:r>
            <a:r>
              <a:rPr dirty="0" err="1"/>
              <a:t>очередь</a:t>
            </a:r>
            <a:r>
              <a:rPr dirty="0"/>
              <a:t>, </a:t>
            </a:r>
            <a:r>
              <a:rPr dirty="0" err="1"/>
              <a:t>могут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 </a:t>
            </a:r>
            <a:r>
              <a:rPr dirty="0" err="1"/>
              <a:t>свои</a:t>
            </a:r>
            <a:r>
              <a:rPr dirty="0"/>
              <a:t> </a:t>
            </a:r>
            <a:r>
              <a:rPr dirty="0" err="1"/>
              <a:t>вложенные</a:t>
            </a:r>
            <a:r>
              <a:rPr dirty="0"/>
              <a:t> </a:t>
            </a:r>
            <a:r>
              <a:rPr dirty="0" err="1"/>
              <a:t>элементы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так</a:t>
            </a:r>
            <a:r>
              <a:rPr dirty="0"/>
              <a:t> </a:t>
            </a:r>
            <a:r>
              <a:rPr dirty="0" err="1"/>
              <a:t>далее</a:t>
            </a:r>
            <a:r>
              <a:rPr dirty="0"/>
              <a:t>. </a:t>
            </a:r>
            <a:r>
              <a:rPr dirty="0" err="1"/>
              <a:t>Таким</a:t>
            </a:r>
            <a:r>
              <a:rPr dirty="0"/>
              <a:t> </a:t>
            </a:r>
            <a:r>
              <a:rPr dirty="0" err="1"/>
              <a:t>образом</a:t>
            </a:r>
            <a:r>
              <a:rPr dirty="0"/>
              <a:t> </a:t>
            </a:r>
            <a:r>
              <a:rPr dirty="0" err="1"/>
              <a:t>выстраивается</a:t>
            </a:r>
            <a:r>
              <a:rPr dirty="0"/>
              <a:t> </a:t>
            </a:r>
            <a:r>
              <a:rPr dirty="0" err="1"/>
              <a:t>иерархия</a:t>
            </a:r>
            <a:r>
              <a:rPr dirty="0"/>
              <a:t> (</a:t>
            </a:r>
            <a:r>
              <a:rPr dirty="0" err="1"/>
              <a:t>дерево</a:t>
            </a:r>
            <a:r>
              <a:rPr dirty="0"/>
              <a:t>) </a:t>
            </a:r>
            <a:r>
              <a:rPr dirty="0" err="1"/>
              <a:t>элементов</a:t>
            </a:r>
            <a:r>
              <a:rPr dirty="0"/>
              <a:t> HTML-</a:t>
            </a:r>
            <a:r>
              <a:rPr dirty="0" err="1"/>
              <a:t>страницы</a:t>
            </a:r>
            <a:r>
              <a:rPr dirty="0"/>
              <a:t>.</a:t>
            </a:r>
          </a:p>
          <a:p>
            <a:pPr defTabSz="685800"/>
            <a:r>
              <a:rPr dirty="0"/>
              <a:t>	</a:t>
            </a:r>
            <a:r>
              <a:rPr dirty="0" err="1"/>
              <a:t>Текстовые</a:t>
            </a:r>
            <a:r>
              <a:rPr dirty="0"/>
              <a:t> </a:t>
            </a:r>
            <a:r>
              <a:rPr dirty="0" err="1"/>
              <a:t>фрагменты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комментарии</a:t>
            </a:r>
            <a:r>
              <a:rPr dirty="0"/>
              <a:t> </a:t>
            </a:r>
            <a:r>
              <a:rPr dirty="0" err="1"/>
              <a:t>также</a:t>
            </a:r>
            <a:r>
              <a:rPr dirty="0"/>
              <a:t> </a:t>
            </a:r>
            <a:r>
              <a:rPr dirty="0" err="1"/>
              <a:t>являются</a:t>
            </a:r>
            <a:r>
              <a:rPr dirty="0"/>
              <a:t> </a:t>
            </a:r>
            <a:r>
              <a:rPr dirty="0" err="1"/>
              <a:t>узлами</a:t>
            </a:r>
            <a:r>
              <a:rPr dirty="0"/>
              <a:t> DOM-</a:t>
            </a:r>
            <a:r>
              <a:rPr dirty="0" err="1"/>
              <a:t>дерева</a:t>
            </a:r>
            <a:r>
              <a:rPr dirty="0"/>
              <a:t>.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этом</a:t>
            </a:r>
            <a:r>
              <a:rPr dirty="0"/>
              <a:t> </a:t>
            </a:r>
            <a:r>
              <a:rPr dirty="0" err="1"/>
              <a:t>содержимое</a:t>
            </a:r>
            <a:r>
              <a:rPr dirty="0"/>
              <a:t> </a:t>
            </a:r>
            <a:r>
              <a:rPr dirty="0" err="1"/>
              <a:t>тега</a:t>
            </a:r>
            <a:r>
              <a:rPr dirty="0"/>
              <a:t> </a:t>
            </a:r>
            <a:r>
              <a:rPr b="1" dirty="0"/>
              <a:t>script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точки</a:t>
            </a:r>
            <a:r>
              <a:rPr dirty="0"/>
              <a:t> </a:t>
            </a:r>
            <a:r>
              <a:rPr dirty="0" err="1"/>
              <a:t>зрения</a:t>
            </a:r>
            <a:r>
              <a:rPr dirty="0"/>
              <a:t> </a:t>
            </a:r>
            <a:r>
              <a:rPr dirty="0" err="1"/>
              <a:t>документа</a:t>
            </a:r>
            <a:r>
              <a:rPr dirty="0"/>
              <a:t> </a:t>
            </a:r>
            <a:r>
              <a:rPr dirty="0" err="1"/>
              <a:t>также</a:t>
            </a:r>
            <a:r>
              <a:rPr dirty="0"/>
              <a:t> </a:t>
            </a:r>
            <a:r>
              <a:rPr dirty="0" err="1"/>
              <a:t>является</a:t>
            </a:r>
            <a:r>
              <a:rPr dirty="0"/>
              <a:t> </a:t>
            </a:r>
            <a:r>
              <a:rPr dirty="0" err="1"/>
              <a:t>текстом</a:t>
            </a:r>
            <a:r>
              <a:rPr dirty="0"/>
              <a:t>.</a:t>
            </a:r>
          </a:p>
        </p:txBody>
      </p:sp>
      <p:pic>
        <p:nvPicPr>
          <p:cNvPr id="197" name="Screenshot 2021-03-31 at 22.19.48.png" descr="Screenshot 2021-03-31 at 22.19.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9768" y="8373539"/>
            <a:ext cx="10749084" cy="40778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Screenshot 2021-03-31 at 22.20.10.png" descr="Screenshot 2021-03-31 at 22.20.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9658" y="3058570"/>
            <a:ext cx="6569306" cy="51301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1839" y="12567183"/>
            <a:ext cx="340322" cy="584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01" name="Узлы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Узлы</a:t>
            </a:r>
          </a:p>
        </p:txBody>
      </p:sp>
      <p:sp>
        <p:nvSpPr>
          <p:cNvPr id="202" name="В DOM-дереве есть два основных типа узлов: обычные узлы и узлы-элементы (или просто элементы). Абсолютно всё, что вы видите на странице HTML-документа, состоит из узлов (частные случаи которых представлены элементами).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t>	В DOM-дереве есть два основных типа узлов: обычные узлы и узлы-элементы (или просто элементы). Абсолютно всё, что вы видите на странице HTML-документа, состоит из узлов (частные случаи которых представлены элементами).</a:t>
            </a:r>
          </a:p>
          <a:p>
            <a:pPr defTabSz="685800"/>
            <a:r>
              <a:t>	Ещё раз, </a:t>
            </a:r>
            <a:r>
              <a:rPr b="1"/>
              <a:t>узлом является всё</a:t>
            </a:r>
            <a:r>
              <a:t>: фрагмент текста, поле для ввода (</a:t>
            </a:r>
            <a:r>
              <a:rPr b="1"/>
              <a:t>input</a:t>
            </a:r>
            <a:r>
              <a:t>), комментарий, переход на новую строку, любой блок (например, </a:t>
            </a:r>
            <a:r>
              <a:rPr b="1"/>
              <a:t>div</a:t>
            </a:r>
            <a:r>
              <a:t>) и так далее-далее. Элементы также являются узлами, но с расширенным кругом возможностей.</a:t>
            </a:r>
          </a:p>
          <a:p>
            <a:pPr defTabSz="685800"/>
            <a:r>
              <a:t>	В </a:t>
            </a:r>
            <a:r>
              <a:rPr b="1"/>
              <a:t>WebAPI</a:t>
            </a:r>
            <a:r>
              <a:t> узлы представлены интерфейсом </a:t>
            </a:r>
            <a:r>
              <a:rPr b="1"/>
              <a:t>Node</a:t>
            </a:r>
            <a:r>
              <a:t>. От этого интерфейса наследуются </a:t>
            </a:r>
            <a:r>
              <a:rPr u="sng"/>
              <a:t>все</a:t>
            </a:r>
            <a:r>
              <a:t> остальные узлы и элементы в том числе (опять же узлы-комментарии, текстовые узлы, фрагменты документа (</a:t>
            </a:r>
            <a:r>
              <a:rPr u="sng">
                <a:solidFill>
                  <a:schemeClr val="accent1">
                    <a:hueOff val="114395"/>
                    <a:lumOff val="-24975"/>
                  </a:schemeClr>
                </a:solidFill>
                <a:hlinkClick r:id="rId2"/>
              </a:rPr>
              <a:t>DocumentFragment</a:t>
            </a:r>
            <a:r>
              <a:t>) и т.д.). Каждый объект узла имеет свойства для получения коллекции (перебираемого псевдомассива) дочерних узлов (</a:t>
            </a:r>
            <a:r>
              <a:rPr b="1"/>
              <a:t>childNodes</a:t>
            </a:r>
            <a:r>
              <a:t>), типа узла (</a:t>
            </a:r>
            <a:r>
              <a:rPr b="1"/>
              <a:t>nodeType</a:t>
            </a:r>
            <a:r>
              <a:t>) и многие другие. Кроме того, объекты узлов содержат целый ряд методов среди которых есть методы для вставки (</a:t>
            </a:r>
            <a:r>
              <a:rPr b="1"/>
              <a:t>appendChild</a:t>
            </a:r>
            <a:r>
              <a:t>), удаления (</a:t>
            </a:r>
            <a:r>
              <a:rPr b="1"/>
              <a:t>removeChild</a:t>
            </a:r>
            <a:r>
              <a:t>), клонирования (</a:t>
            </a:r>
            <a:r>
              <a:rPr b="1"/>
              <a:t>cloneNode</a:t>
            </a:r>
            <a:r>
              <a:t>) узлов и т. д.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05" name="Элементы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Элементы</a:t>
            </a:r>
          </a:p>
        </p:txBody>
      </p:sp>
      <p:sp>
        <p:nvSpPr>
          <p:cNvPr id="206" name="Элементами являются все наши теги. В целом в рамках разработки приложений мы в 99.99% случаев хотим работать только с элементами, а не со всеми узлами.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t>	Элементами являются все наши теги. В целом в рамках разработки приложений мы в 99.99% случаев хотим работать только с элементами, а не со всеми узлами.</a:t>
            </a:r>
          </a:p>
          <a:p>
            <a:pPr defTabSz="685800"/>
            <a:r>
              <a:t>	Как и узлы, элементы имеют своё представление в </a:t>
            </a:r>
            <a:r>
              <a:rPr b="1"/>
              <a:t>WebAPI</a:t>
            </a:r>
            <a:r>
              <a:t>, а именно: интерфейс </a:t>
            </a:r>
            <a:r>
              <a:rPr b="1"/>
              <a:t>Element</a:t>
            </a:r>
            <a:r>
              <a:t>. Данный интерфейс предоставляет расширенный набор свойств, включающий в себя свойства, направленные на работу </a:t>
            </a:r>
            <a:r>
              <a:rPr u="sng"/>
              <a:t>исключительно с элементами</a:t>
            </a:r>
            <a:r>
              <a:t>. Например, свойство </a:t>
            </a:r>
            <a:r>
              <a:rPr b="1"/>
              <a:t>children</a:t>
            </a:r>
            <a:r>
              <a:t> возвращает коллекцию (перебираемый псевдомассив), содержащую все дочерние элементы. Свойство </a:t>
            </a:r>
            <a:r>
              <a:rPr b="1"/>
              <a:t>nextElementSibling</a:t>
            </a:r>
            <a:r>
              <a:t> содержит ссылку на следующий элемент в дереве или </a:t>
            </a:r>
            <a:r>
              <a:rPr b="1"/>
              <a:t>null</a:t>
            </a:r>
            <a:r>
              <a:t>, если такой отсутствует. Использовать его “старшего брата” </a:t>
            </a:r>
            <a:r>
              <a:rPr b="1"/>
              <a:t>nextSibling</a:t>
            </a:r>
            <a:r>
              <a:t> в большинстве случаев неудобно, т.к. в качестве значения можно получить абсолютно любой узел (даже текстовый узел или комментарий).</a:t>
            </a:r>
          </a:p>
          <a:p>
            <a:pPr defTabSz="685800"/>
            <a:r>
              <a:t>	Элементы составляют костяк интерфейса и возможностей работы с ним. Мы можем навешивать на них обработчики событий, менять их содержимое и внешний вид. Для назначения обработчиков есть встроенный метод </a:t>
            </a:r>
            <a:r>
              <a:rPr b="1"/>
              <a:t>addEventListener</a:t>
            </a:r>
            <a:r>
              <a:t> (подробнее об этом мы поговорим на соответствующей лекции). Для задания инлайновых стилей есть специальное свойство </a:t>
            </a:r>
            <a:r>
              <a:rPr b="1"/>
              <a:t>style </a:t>
            </a:r>
            <a:r>
              <a:t>(о нём мы также поговорим на одной из следующих лекций).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>
            <a:tab pos="2425700" algn="l"/>
            <a:tab pos="4864100" algn="l"/>
          </a:tabLst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>
            <a:tab pos="2425700" algn="l"/>
            <a:tab pos="4864100" algn="l"/>
          </a:tabLst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1861</Words>
  <Application>Microsoft Macintosh PowerPoint</Application>
  <PresentationFormat>Произвольный</PresentationFormat>
  <Paragraphs>100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Helvetica</vt:lpstr>
      <vt:lpstr>Helvetica Neue</vt:lpstr>
      <vt:lpstr>Helvetica Neue Medium</vt:lpstr>
      <vt:lpstr>21_BasicWhite</vt:lpstr>
      <vt:lpstr>JS Интенсив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Интенсив</dc:title>
  <cp:lastModifiedBy>Dmitry Kotovich</cp:lastModifiedBy>
  <cp:revision>3</cp:revision>
  <dcterms:modified xsi:type="dcterms:W3CDTF">2022-05-05T13:42:47Z</dcterms:modified>
</cp:coreProperties>
</file>