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58" d="100"/>
          <a:sy n="58" d="100"/>
        </p:scale>
        <p:origin x="4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829" y="12567183"/>
            <a:ext cx="566342" cy="5842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Some title…"/>
          <p:cNvSpPr>
            <a:spLocks noGrp="1"/>
          </p:cNvSpPr>
          <p:nvPr>
            <p:ph type="body" sz="quarter" idx="21"/>
          </p:nvPr>
        </p:nvSpPr>
        <p:spPr>
          <a:xfrm>
            <a:off x="-3169" y="-3169"/>
            <a:ext cx="24390338" cy="266365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title…</a:t>
            </a:r>
          </a:p>
        </p:txBody>
      </p:sp>
      <p:sp>
        <p:nvSpPr>
          <p:cNvPr id="144" name="Some text…"/>
          <p:cNvSpPr>
            <a:spLocks noGrp="1"/>
          </p:cNvSpPr>
          <p:nvPr>
            <p:ph type="body" idx="22"/>
          </p:nvPr>
        </p:nvSpPr>
        <p:spPr>
          <a:xfrm>
            <a:off x="1262335" y="3570366"/>
            <a:ext cx="21859330" cy="8600752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</a:ln>
        </p:spPr>
        <p:txBody>
          <a:bodyPr>
            <a:noAutofit/>
          </a:bodyPr>
          <a:lstStyle>
            <a:lvl1pPr marL="0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text…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cture 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829" y="12567183"/>
            <a:ext cx="566342" cy="5842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2" name="Some title…"/>
          <p:cNvSpPr>
            <a:spLocks noGrp="1"/>
          </p:cNvSpPr>
          <p:nvPr>
            <p:ph type="body" sz="quarter" idx="21"/>
          </p:nvPr>
        </p:nvSpPr>
        <p:spPr>
          <a:xfrm>
            <a:off x="-3169" y="-3169"/>
            <a:ext cx="24390338" cy="266365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title…</a:t>
            </a:r>
          </a:p>
        </p:txBody>
      </p:sp>
      <p:sp>
        <p:nvSpPr>
          <p:cNvPr id="153" name="Some text…"/>
          <p:cNvSpPr>
            <a:spLocks noGrp="1"/>
          </p:cNvSpPr>
          <p:nvPr>
            <p:ph type="body" idx="22"/>
          </p:nvPr>
        </p:nvSpPr>
        <p:spPr>
          <a:xfrm>
            <a:off x="1262335" y="3570366"/>
            <a:ext cx="21859330" cy="8600752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</a:ln>
        </p:spPr>
        <p:txBody>
          <a:bodyPr numCol="2" spcCol="1089156">
            <a:noAutofit/>
          </a:bodyPr>
          <a:lstStyle>
            <a:lvl1pPr marL="0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text…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tabLst/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Алексанов Роман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pPr>
            <a:r>
              <a:rPr lang="ru-RU" dirty="0" err="1"/>
              <a:t>Котович</a:t>
            </a:r>
            <a:r>
              <a:rPr lang="ru-RU" dirty="0"/>
              <a:t> Дмитрий</a:t>
            </a:r>
            <a:endParaRPr dirty="0"/>
          </a:p>
        </p:txBody>
      </p:sp>
      <p:sp>
        <p:nvSpPr>
          <p:cNvPr id="163" name="JS Интенсив"/>
          <p:cNvSpPr txBox="1">
            <a:spLocks noGrp="1"/>
          </p:cNvSpPr>
          <p:nvPr>
            <p:ph type="ctrTitle"/>
          </p:nvPr>
        </p:nvSpPr>
        <p:spPr>
          <a:xfrm>
            <a:off x="1206498" y="1197900"/>
            <a:ext cx="21971004" cy="4648201"/>
          </a:xfrm>
          <a:prstGeom prst="rect">
            <a:avLst/>
          </a:prstGeom>
        </p:spPr>
        <p:txBody>
          <a:bodyPr anchor="t"/>
          <a:lstStyle>
            <a:lvl1pPr algn="ctr"/>
          </a:lstStyle>
          <a:p>
            <a:r>
              <a:t>JS Интенсив</a:t>
            </a:r>
          </a:p>
        </p:txBody>
      </p:sp>
      <p:sp>
        <p:nvSpPr>
          <p:cNvPr id="164" name="Расписание:…"/>
          <p:cNvSpPr txBox="1">
            <a:spLocks noGrp="1"/>
          </p:cNvSpPr>
          <p:nvPr>
            <p:ph type="subTitle" sz="half" idx="1"/>
          </p:nvPr>
        </p:nvSpPr>
        <p:spPr>
          <a:xfrm>
            <a:off x="1201342" y="5321938"/>
            <a:ext cx="21971001" cy="380625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Расписание</a:t>
            </a:r>
            <a:r>
              <a:rPr dirty="0"/>
              <a:t>:</a:t>
            </a:r>
          </a:p>
          <a:p>
            <a:pPr>
              <a:defRPr b="0"/>
            </a:pPr>
            <a:r>
              <a:rPr dirty="0" err="1"/>
              <a:t>Понедельник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Четверг</a:t>
            </a:r>
            <a:endParaRPr dirty="0"/>
          </a:p>
          <a:p>
            <a:pPr>
              <a:defRPr b="0"/>
            </a:pPr>
            <a:r>
              <a:rPr dirty="0"/>
              <a:t>1</a:t>
            </a:r>
            <a:r>
              <a:rPr lang="ru-RU" dirty="0"/>
              <a:t>8</a:t>
            </a:r>
            <a:r>
              <a:rPr dirty="0"/>
              <a:t>:</a:t>
            </a:r>
            <a:r>
              <a:rPr lang="ru-RU" dirty="0"/>
              <a:t>3</a:t>
            </a:r>
            <a:r>
              <a:rPr dirty="0"/>
              <a:t>0 </a:t>
            </a:r>
            <a:r>
              <a:rPr dirty="0" err="1"/>
              <a:t>по</a:t>
            </a:r>
            <a:r>
              <a:rPr dirty="0"/>
              <a:t> МСК</a:t>
            </a:r>
          </a:p>
        </p:txBody>
      </p:sp>
      <p:pic>
        <p:nvPicPr>
          <p:cNvPr id="165" name="1200px-Unofficial_JavaScript_logo_2.svg.png" descr="1200px-Unofficial_JavaScript_logo_2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663" y="8686158"/>
            <a:ext cx="3806253" cy="380625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5" name="Особенности обработки событий с помощью…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Особенности обработки событий с помощью</a:t>
            </a:r>
          </a:p>
          <a:p>
            <a:r>
              <a:t>свойств DOM-элементов </a:t>
            </a:r>
          </a:p>
        </p:txBody>
      </p:sp>
      <p:sp>
        <p:nvSpPr>
          <p:cNvPr id="206" name="Когда мы назначаем обработчик через атрибут, то весь наш код для выполнения поступает в виде строки (например, строка “alert(‘Clicked!’)”). В таких ситуациях браузер автоматически создаёт функцию с телом из значения атрибута. То есть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rPr dirty="0"/>
              <a:t>	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назначаем</a:t>
            </a:r>
            <a:r>
              <a:rPr dirty="0"/>
              <a:t> </a:t>
            </a:r>
            <a:r>
              <a:rPr dirty="0" err="1"/>
              <a:t>обработчик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атрибут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весь</a:t>
            </a:r>
            <a:r>
              <a:rPr dirty="0"/>
              <a:t> </a:t>
            </a:r>
            <a:r>
              <a:rPr dirty="0" err="1"/>
              <a:t>наш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выполнения</a:t>
            </a:r>
            <a:r>
              <a:rPr dirty="0"/>
              <a:t> </a:t>
            </a:r>
            <a:r>
              <a:rPr dirty="0" err="1"/>
              <a:t>поступает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виде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(</a:t>
            </a:r>
            <a:r>
              <a:rPr dirty="0" err="1"/>
              <a:t>например</a:t>
            </a:r>
            <a:r>
              <a:rPr dirty="0"/>
              <a:t>, </a:t>
            </a:r>
            <a:r>
              <a:rPr dirty="0" err="1"/>
              <a:t>строка</a:t>
            </a:r>
            <a:r>
              <a:rPr dirty="0"/>
              <a:t> “</a:t>
            </a:r>
            <a:r>
              <a:rPr b="1" dirty="0"/>
              <a:t>alert(‘Clicked!’)</a:t>
            </a:r>
            <a:r>
              <a:rPr dirty="0"/>
              <a:t>”).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таких</a:t>
            </a:r>
            <a:r>
              <a:rPr dirty="0"/>
              <a:t> </a:t>
            </a:r>
            <a:r>
              <a:rPr dirty="0" err="1"/>
              <a:t>ситуациях</a:t>
            </a:r>
            <a:r>
              <a:rPr dirty="0"/>
              <a:t> </a:t>
            </a:r>
            <a:r>
              <a:rPr dirty="0" err="1"/>
              <a:t>браузер</a:t>
            </a:r>
            <a:r>
              <a:rPr dirty="0"/>
              <a:t> </a:t>
            </a:r>
            <a:r>
              <a:rPr dirty="0" err="1"/>
              <a:t>автоматически</a:t>
            </a:r>
            <a:r>
              <a:rPr dirty="0"/>
              <a:t> </a:t>
            </a:r>
            <a:r>
              <a:rPr b="1" dirty="0" err="1"/>
              <a:t>создаёт</a:t>
            </a:r>
            <a:r>
              <a:rPr b="1" dirty="0"/>
              <a:t> </a:t>
            </a:r>
            <a:r>
              <a:rPr b="1" dirty="0" err="1"/>
              <a:t>функцию</a:t>
            </a:r>
            <a:r>
              <a:rPr b="1" dirty="0"/>
              <a:t> </a:t>
            </a:r>
            <a:r>
              <a:rPr b="1" dirty="0" err="1"/>
              <a:t>с</a:t>
            </a:r>
            <a:r>
              <a:rPr b="1" dirty="0"/>
              <a:t> </a:t>
            </a:r>
            <a:r>
              <a:rPr b="1" dirty="0" err="1"/>
              <a:t>телом</a:t>
            </a:r>
            <a:r>
              <a:rPr b="1" dirty="0"/>
              <a:t> </a:t>
            </a:r>
            <a:r>
              <a:rPr b="1" dirty="0" err="1"/>
              <a:t>из</a:t>
            </a:r>
            <a:r>
              <a:rPr b="1" dirty="0"/>
              <a:t> </a:t>
            </a:r>
            <a:r>
              <a:rPr b="1" dirty="0" err="1"/>
              <a:t>значения</a:t>
            </a:r>
            <a:r>
              <a:rPr b="1" dirty="0"/>
              <a:t> </a:t>
            </a:r>
            <a:r>
              <a:rPr b="1" dirty="0" err="1"/>
              <a:t>атрибута</a:t>
            </a:r>
            <a:r>
              <a:rPr dirty="0"/>
              <a:t>.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:</a:t>
            </a:r>
          </a:p>
          <a:p>
            <a:pPr defTabSz="685800"/>
            <a:endParaRPr dirty="0"/>
          </a:p>
          <a:p>
            <a:pPr defTabSz="685800"/>
            <a:r>
              <a:rPr dirty="0"/>
              <a:t>	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примерно</a:t>
            </a:r>
            <a:r>
              <a:rPr dirty="0"/>
              <a:t> </a:t>
            </a:r>
            <a:r>
              <a:rPr dirty="0" err="1"/>
              <a:t>тоже</a:t>
            </a:r>
            <a:r>
              <a:rPr dirty="0"/>
              <a:t> </a:t>
            </a:r>
            <a:r>
              <a:rPr dirty="0" err="1"/>
              <a:t>самое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:</a:t>
            </a:r>
          </a:p>
          <a:p>
            <a:pPr defTabSz="685800"/>
            <a:endParaRPr dirty="0"/>
          </a:p>
          <a:p>
            <a:pPr defTabSz="685800"/>
            <a:endParaRPr dirty="0"/>
          </a:p>
          <a:p>
            <a:pPr defTabSz="685800"/>
            <a:endParaRPr dirty="0"/>
          </a:p>
          <a:p>
            <a:pPr defTabSz="685800"/>
            <a:r>
              <a:rPr dirty="0"/>
              <a:t>	</a:t>
            </a:r>
          </a:p>
        </p:txBody>
      </p:sp>
      <p:pic>
        <p:nvPicPr>
          <p:cNvPr id="207" name="Screenshot 2021-04-07 at 20.14.42.png" descr="Screenshot 2021-04-07 at 20.14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93" y="5296029"/>
            <a:ext cx="15993791" cy="813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creenshot 2021-04-07 at 22.11.47.png" descr="Screenshot 2021-04-07 at 22.11.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88" y="6662582"/>
            <a:ext cx="15984200" cy="2105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3811" y="12567183"/>
            <a:ext cx="536378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1" name="Использование addEventListener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Использование addEventListener</a:t>
            </a:r>
          </a:p>
        </p:txBody>
      </p:sp>
      <p:sp>
        <p:nvSpPr>
          <p:cNvPr id="212" name="Самым удобным способом назначить обработчик события является использование метода addEventListener. Данный способ позволяет назначить неограниченное число обработчиков на одно и то же событие элемента. Метод addEventListener принимает три аргумента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Самым удобным способом назначить обработчик события является использование метода </a:t>
            </a:r>
            <a:r>
              <a:rPr b="1"/>
              <a:t>addEventListener</a:t>
            </a:r>
            <a:r>
              <a:t>. Данный способ позволяет назначить неограниченное число обработчиков на одно и то же событие элемента. Метод </a:t>
            </a:r>
            <a:r>
              <a:rPr b="1"/>
              <a:t>addEventListener</a:t>
            </a:r>
            <a:r>
              <a:t> принимает три аргумента: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eventName</a:t>
            </a:r>
            <a:r>
              <a:t> – название события, на которое назначается обработчик (например, ‘</a:t>
            </a:r>
            <a:r>
              <a:rPr b="1"/>
              <a:t>click</a:t>
            </a:r>
            <a:r>
              <a:t>’ или ‘</a:t>
            </a:r>
            <a:r>
              <a:rPr b="1"/>
              <a:t>mouseout</a:t>
            </a:r>
            <a:r>
              <a:t>’);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eventHandler</a:t>
            </a:r>
            <a:r>
              <a:t> – функция-обработчик;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?options</a:t>
            </a:r>
            <a:r>
              <a:t> – необязательный параметр, который может быть или объектом со свойствами { </a:t>
            </a:r>
            <a:r>
              <a:rPr b="1"/>
              <a:t>?capture</a:t>
            </a:r>
            <a:r>
              <a:t>, </a:t>
            </a:r>
            <a:r>
              <a:rPr b="1"/>
              <a:t>?once</a:t>
            </a:r>
            <a:r>
              <a:t>, </a:t>
            </a:r>
            <a:r>
              <a:rPr b="1"/>
              <a:t>?passive</a:t>
            </a:r>
            <a:r>
              <a:t> }, или значением </a:t>
            </a:r>
            <a:r>
              <a:rPr b="1"/>
              <a:t>true</a:t>
            </a:r>
            <a:r>
              <a:t>/</a:t>
            </a:r>
            <a:r>
              <a:rPr b="1"/>
              <a:t>false</a:t>
            </a:r>
            <a:r>
              <a:t>, что будет аналогично записи { </a:t>
            </a:r>
            <a:r>
              <a:rPr b="1"/>
              <a:t>capture</a:t>
            </a:r>
            <a:r>
              <a:t>: </a:t>
            </a:r>
            <a:r>
              <a:rPr b="1"/>
              <a:t>true</a:t>
            </a:r>
            <a:r>
              <a:t>/</a:t>
            </a:r>
            <a:r>
              <a:rPr b="1"/>
              <a:t>false</a:t>
            </a:r>
            <a:r>
              <a:t> }.</a:t>
            </a:r>
          </a:p>
          <a:p>
            <a:pPr defTabSz="685800"/>
            <a:r>
              <a:t>	Пример:</a:t>
            </a:r>
          </a:p>
        </p:txBody>
      </p:sp>
      <p:pic>
        <p:nvPicPr>
          <p:cNvPr id="213" name="Screenshot 2021-04-08 at 17.09.03.png" descr="Screenshot 2021-04-08 at 17.09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02" y="9726403"/>
            <a:ext cx="17146719" cy="1892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16" name="Удаление обработчиков после назначения…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Удаление обработчиков после назначения</a:t>
            </a:r>
          </a:p>
          <a:p>
            <a:r>
              <a:t>с помощью addEventListener</a:t>
            </a:r>
          </a:p>
        </p:txBody>
      </p:sp>
      <p:sp>
        <p:nvSpPr>
          <p:cNvPr id="217" name="Есть два способа удалить обработчик, назначенный с помощью addEventListener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Есть </a:t>
            </a:r>
            <a:r>
              <a:rPr i="1"/>
              <a:t>два</a:t>
            </a:r>
            <a:r>
              <a:t> способа удалить обработчик, назначенный с помощью </a:t>
            </a:r>
            <a:r>
              <a:rPr b="1"/>
              <a:t>addEventListener</a:t>
            </a:r>
            <a:r>
              <a:t>:</a:t>
            </a:r>
          </a:p>
          <a:p>
            <a:pPr marL="685800" indent="-685800" defTabSz="685800">
              <a:buSzPct val="100000"/>
              <a:buAutoNum type="arabicPeriod"/>
            </a:pPr>
            <a:r>
              <a:t>Воспользоваться методом </a:t>
            </a:r>
            <a:r>
              <a:rPr b="1"/>
              <a:t>removeEventListener</a:t>
            </a:r>
            <a:r>
              <a:t>, который удаляет обработчик </a:t>
            </a:r>
            <a:r>
              <a:rPr u="sng"/>
              <a:t>по ссылке</a:t>
            </a:r>
            <a:r>
              <a:t>.</a:t>
            </a:r>
          </a:p>
          <a:p>
            <a:pPr marL="685800" indent="-685800" defTabSz="685800">
              <a:buSzPct val="100000"/>
              <a:buAutoNum type="arabicPeriod"/>
            </a:pPr>
            <a:r>
              <a:t>Во время назначения обработчика третьим параметром передать объект со значением </a:t>
            </a:r>
            <a:r>
              <a:rPr b="1"/>
              <a:t>once</a:t>
            </a:r>
            <a:r>
              <a:t> равным </a:t>
            </a:r>
            <a:r>
              <a:rPr b="1"/>
              <a:t>true</a:t>
            </a:r>
            <a:r>
              <a:t>. После первого срабатывания обработчик будет автоматически удалён.</a:t>
            </a:r>
          </a:p>
          <a:p>
            <a:pPr defTabSz="685800"/>
            <a:r>
              <a:t>	Метод </a:t>
            </a:r>
            <a:r>
              <a:rPr b="1"/>
              <a:t>removeEventListener(eventName, eventHandler, ?capture)</a:t>
            </a:r>
            <a:r>
              <a:t> принимает три параметра, два из которых точно такие же, как у метода </a:t>
            </a:r>
            <a:r>
              <a:rPr b="1"/>
              <a:t>addEventListener</a:t>
            </a:r>
            <a:r>
              <a:t>. Третий параметр требует указания фазы, с которой снимается обработчик. То есть если обработчик был назначен на </a:t>
            </a:r>
            <a:r>
              <a:rPr b="1"/>
              <a:t>стадию погружения</a:t>
            </a:r>
            <a:r>
              <a:t>, то и удаляться он должен с этой же фазы. В ином случае ничего не удалится.</a:t>
            </a:r>
          </a:p>
          <a:p>
            <a:pPr defTabSz="685800"/>
            <a:r>
              <a:t>	Здесь важно отметить, что </a:t>
            </a:r>
            <a:r>
              <a:rPr b="1"/>
              <a:t>removeEventListener</a:t>
            </a:r>
            <a:r>
              <a:t> ожидает ссылку на функцию-обработчик, которая была назначена ранее. </a:t>
            </a:r>
            <a:r>
              <a:rPr b="1"/>
              <a:t>Т.е. нам нужна та же ссылка, что была использована в addEventListener.</a:t>
            </a:r>
            <a:r>
              <a:t> Использовать новую функцию с идентичным телом не получится.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20" name="Примеры использования removeEventListener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Примеры использования removeEventListener</a:t>
            </a:r>
          </a:p>
        </p:txBody>
      </p:sp>
      <p:sp>
        <p:nvSpPr>
          <p:cNvPr id="221" name="Верный вариант использования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pPr>
              <a:defRPr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pPr>
            <a:r>
              <a:t>Верный вариант использования: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def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Неверный вариант использования:</a:t>
            </a:r>
          </a:p>
        </p:txBody>
      </p:sp>
      <p:pic>
        <p:nvPicPr>
          <p:cNvPr id="222" name="Screenshot 2021-04-08 at 17.21.26.png" descr="Screenshot 2021-04-08 at 17.21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67" y="6351973"/>
            <a:ext cx="11064786" cy="2766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shot 2021-04-08 at 17.22.28.png" descr="Screenshot 2021-04-08 at 17.22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746" y="6174721"/>
            <a:ext cx="11476783" cy="312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26" name="Объект-обработчик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Объект-обработчик</a:t>
            </a:r>
          </a:p>
        </p:txBody>
      </p:sp>
      <p:sp>
        <p:nvSpPr>
          <p:cNvPr id="227" name="Помимо описанных ранее способов использования метода addEventListener существует ещё один. Вторым параметром можно передать не функцию, а объект. В случае возникновения такого события, внутренний вызов будет иметь следующий вид: object.handleEvent(event)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Помимо описанных ранее способов использования метода </a:t>
            </a:r>
            <a:r>
              <a:rPr b="1"/>
              <a:t>addEventListener</a:t>
            </a:r>
            <a:r>
              <a:t> существует ещё один. Вторым параметром можно передать не функцию, а объект. В случае возникновения такого события, внутренний вызов будет иметь следующий вид: </a:t>
            </a:r>
            <a:r>
              <a:rPr b="1"/>
              <a:t>object.handleEvent(event)</a:t>
            </a:r>
            <a:r>
              <a:t>. Т.е. в объекте нам нужно реализовать метод </a:t>
            </a:r>
            <a:r>
              <a:rPr b="1"/>
              <a:t>handleEvent</a:t>
            </a:r>
            <a:r>
              <a:t>, который и будет вызываться на триггер события. Например:</a:t>
            </a:r>
          </a:p>
          <a:p>
            <a:pPr defTabSz="685800"/>
            <a:endParaRPr/>
          </a:p>
          <a:p>
            <a:pPr defTabSz="685800"/>
            <a:endParaRPr/>
          </a:p>
          <a:p>
            <a:pPr defTabSz="685800"/>
            <a:endParaRPr/>
          </a:p>
          <a:p>
            <a:pPr defTabSz="685800"/>
            <a:endParaRPr/>
          </a:p>
          <a:p>
            <a:pPr defTabSz="685800"/>
            <a:r>
              <a:t>	Для удаления такого обработчика в </a:t>
            </a:r>
            <a:r>
              <a:rPr b="1"/>
              <a:t>removeEventListener</a:t>
            </a:r>
            <a:r>
              <a:t> вторым параметром опять же </a:t>
            </a:r>
            <a:r>
              <a:rPr u="sng"/>
              <a:t>нужно прокинуть ссылку на тот же объект</a:t>
            </a:r>
            <a:r>
              <a:t>, что использовался в </a:t>
            </a:r>
            <a:r>
              <a:rPr b="1"/>
              <a:t>addEventListener</a:t>
            </a:r>
            <a:r>
              <a:t>. При удалении такого обработчика также должна учитываться фаза.</a:t>
            </a:r>
          </a:p>
        </p:txBody>
      </p:sp>
      <p:pic>
        <p:nvPicPr>
          <p:cNvPr id="228" name="Screenshot 2021-04-07 at 22.26.18.png" descr="Screenshot 2021-04-07 at 22.26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78" y="6448971"/>
            <a:ext cx="17137848" cy="2663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31" name="Объект события (event)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Объект события (event)</a:t>
            </a:r>
          </a:p>
        </p:txBody>
      </p:sp>
      <p:sp>
        <p:nvSpPr>
          <p:cNvPr id="232" name="Каждый раз, когда браузер посылает сигнал о возникновении события, вместе с ним он инициализирует и отправляет специальный объект события. Данный объект содержит информацию о том, что произошло. Например, какая клавиша была нажата на клавиатуре или какие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Каждый раз, когда браузер посылает сигнал о возникновении события, вместе с ним он инициализирует и отправляет специальный </a:t>
            </a:r>
            <a:r>
              <a:rPr b="1"/>
              <a:t>объект события</a:t>
            </a:r>
            <a:r>
              <a:t>. Данный объект содержит информацию о том, что произошло. Например, какая клавиша была нажата на клавиатуре или какие координаты имел курсор мыши во время срабатывания события клика. </a:t>
            </a:r>
            <a:r>
              <a:rPr b="1"/>
              <a:t>Объект события</a:t>
            </a:r>
            <a:r>
              <a:t> в функцию-обработчик</a:t>
            </a:r>
            <a:r>
              <a:rPr b="1"/>
              <a:t> </a:t>
            </a:r>
            <a:r>
              <a:t>всегда поступает в качестве первого параметра.</a:t>
            </a:r>
          </a:p>
          <a:p>
            <a:pPr defTabSz="685800"/>
            <a:r>
              <a:t>	</a:t>
            </a:r>
            <a:r>
              <a:rPr b="1"/>
              <a:t>Объекты события</a:t>
            </a:r>
            <a:r>
              <a:t> могут быть разными. Например, упомянутый ранее </a:t>
            </a:r>
            <a:r>
              <a:rPr b="1"/>
              <a:t>объект события</a:t>
            </a:r>
            <a:r>
              <a:t> нажатия клавиши клавиатуры отличается от объекта нажатия клавиши мыши. Тем не менее каждый из них содержит ряд общих свойств и методов. Некоторые из этих свойств: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event.target</a:t>
            </a:r>
            <a:r>
              <a:t> – элемент, который является инициатором события (или целевой элемент);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event.currentTarget</a:t>
            </a:r>
            <a:r>
              <a:t> – элемент, на котором непосредственно задан обработчик события(1);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event.type</a:t>
            </a:r>
            <a:r>
              <a:t> – тип события в виде строки (например, ‘</a:t>
            </a:r>
            <a:r>
              <a:rPr b="1"/>
              <a:t>click</a:t>
            </a:r>
            <a:r>
              <a:t>’).</a:t>
            </a:r>
          </a:p>
          <a:p>
            <a:pPr defTabSz="685800">
              <a:defRPr>
                <a:solidFill>
                  <a:srgbClr val="5E5E5E"/>
                </a:solidFill>
              </a:defRPr>
            </a:pPr>
            <a:r>
              <a:t>(1) Также ссылку на элемент, на котором назначен обработчик, можно получить через this. Значение this — и есть ссылка на данный элемент. Однако работает это не всегда, как, например, в случае использования стрелочных функций.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35" name="Делегирование событий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Делегирование событий</a:t>
            </a:r>
          </a:p>
        </p:txBody>
      </p:sp>
      <p:sp>
        <p:nvSpPr>
          <p:cNvPr id="236" name="Иногда мы сталкиваемся с ситуациями, когда в некоторой области существует множество однотипных элементов, каждый из которых должен обрабатывать одно и то же событие по единому алгоритму. Моим любимым примером такой ситуации служит игра сапёр. Для каждой 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Иногда мы сталкиваемся с ситуациями, когда в некоторой области существует множество однотипных элементов, каждый из которых должен обрабатывать одно и то же событие по единому алгоритму. Моим любимым примером такой ситуации служит игра сапёр. Для каждой ячейки нам нужно назначить два обработчика: один на клик левой клавишей мыши и один на клик правой. Мы, конечно, можем навесить на каждую ячейку по два отдельных обработчика, но только подумайте, сколько таких обработчиков получится на поле размером 10x10. А 20x20? Многовато.</a:t>
            </a:r>
          </a:p>
          <a:p>
            <a:pPr defTabSz="685800"/>
            <a:r>
              <a:t>	Такие ситуации встречаются не так уж редко и, естественно, для них есть отличное решение — </a:t>
            </a:r>
            <a:r>
              <a:rPr b="1"/>
              <a:t>делегирование событий</a:t>
            </a:r>
            <a:r>
              <a:t>. Его суть сводится к тому, что для обработки одного события на </a:t>
            </a:r>
            <a:r>
              <a:rPr u="sng"/>
              <a:t>всех элементах сразу</a:t>
            </a:r>
            <a:r>
              <a:t> нам потребуется назначить всего один обработчик на контейнере. В обработчике на основе информации о целевом элементе (свойство </a:t>
            </a:r>
            <a:r>
              <a:rPr b="1"/>
              <a:t>event.target</a:t>
            </a:r>
            <a:r>
              <a:t>) мы производим или не производим дальнейшие операции. Зачастую в таких ситуациях ориентиром служит класс элемента. Например: </a:t>
            </a:r>
            <a:r>
              <a:rPr b="1"/>
              <a:t>event.target.classList.contains(‘cell’)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39" name="Делегирование событий (пример)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Делегирование событий (пример)</a:t>
            </a:r>
          </a:p>
        </p:txBody>
      </p:sp>
      <p:sp>
        <p:nvSpPr>
          <p:cNvPr id="240" name="Вернёмся к нашему примеру с игрой сапёр. Для применения делегирования событий нам нужно назначить всего два обработчика: один на событие ‘click’ и второй на ‘contextmenu’. Прослушивать данные события будет поле, внутри которого располагаются все наши яче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Вернёмся к нашему примеру с игрой сапёр. Для применения делегирования событий нам нужно назначить всего два обработчика: один на событие ‘</a:t>
            </a:r>
            <a:r>
              <a:rPr b="1"/>
              <a:t>click</a:t>
            </a:r>
            <a:r>
              <a:t>’ и второй на ‘</a:t>
            </a:r>
            <a:r>
              <a:rPr b="1"/>
              <a:t>contextmenu</a:t>
            </a:r>
            <a:r>
              <a:t>’. Прослушивать данные события будет поле, внутри которого располагаются все наши ячейки.</a:t>
            </a:r>
          </a:p>
        </p:txBody>
      </p:sp>
      <p:pic>
        <p:nvPicPr>
          <p:cNvPr id="241" name="Screenshot 2021-04-08 at 16.04.57.png" descr="Screenshot 2021-04-08 at 16.04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822" y="3712731"/>
            <a:ext cx="10458577" cy="8316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44" name="Методы объекта событий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Методы объекта событий</a:t>
            </a:r>
          </a:p>
        </p:txBody>
      </p:sp>
      <p:sp>
        <p:nvSpPr>
          <p:cNvPr id="245" name="Ранее упоминалось о том, что объект события помимо встроенных свойств также имеет и некоторые методы. Рассмотрим самые популярные из них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Ранее упоминалось о том, что </a:t>
            </a:r>
            <a:r>
              <a:rPr b="1"/>
              <a:t>объект события</a:t>
            </a:r>
            <a:r>
              <a:t> помимо встроенных свойств также имеет и некоторые методы. Рассмотрим самые популярные из них: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event.preventDefault()</a:t>
            </a:r>
            <a:r>
              <a:t> — отмена действия по умолчанию (например, добавления символа в поле для ввода на ‘</a:t>
            </a:r>
            <a:r>
              <a:rPr b="1"/>
              <a:t>keydown</a:t>
            </a:r>
            <a:r>
              <a:t>’ или появления контекстного меню в браузере на ‘</a:t>
            </a:r>
            <a:r>
              <a:rPr b="1"/>
              <a:t>contextmenu</a:t>
            </a:r>
            <a:r>
              <a:t>’);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event.stopPropagation()</a:t>
            </a:r>
            <a:r>
              <a:t> — прекращение дальнейшего распространения события. Т.е. после вызова этого метода, </a:t>
            </a:r>
            <a:r>
              <a:rPr b="1"/>
              <a:t>event</a:t>
            </a:r>
            <a:r>
              <a:t> завершит погружение (или всплытие) и ни один из оставшихся обработчиков на других событиях вызван не будет;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event.stopImmediatePropagation()</a:t>
            </a:r>
            <a:r>
              <a:t> — тоже, что и </a:t>
            </a:r>
            <a:r>
              <a:rPr b="1"/>
              <a:t>event.stopPropagation()</a:t>
            </a:r>
            <a:r>
              <a:t>, но в дополнение предотвращение вызова других обработчиков на текущем элементе. Т.е. если на одном элементе висит сразу три обработчика на ‘</a:t>
            </a:r>
            <a:r>
              <a:rPr b="1"/>
              <a:t>click</a:t>
            </a:r>
            <a:r>
              <a:t>’, вызов </a:t>
            </a:r>
            <a:r>
              <a:rPr b="1"/>
              <a:t>event.stopImmediatePropagation()</a:t>
            </a:r>
            <a:r>
              <a:t> в одном из них предотвратит вызов оставшихся.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48" name="Подробнее об отмене действий по умолчанию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Подробнее об отмене действий по умолчанию</a:t>
            </a:r>
          </a:p>
        </p:txBody>
      </p:sp>
      <p:sp>
        <p:nvSpPr>
          <p:cNvPr id="249" name="Кроме event.preventDefault() действие по умолчанию можно отменить с помощью возвращения значения false в теле функции-обработчика. Однако такой подход сработает только если обработчик назначен через атрибут или свойство (т.е. не с помощью метода addEvent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Кроме </a:t>
            </a:r>
            <a:r>
              <a:rPr b="1"/>
              <a:t>event.preventDefault()</a:t>
            </a:r>
            <a:r>
              <a:t> действие по умолчанию можно отменить с помощью возвращения значения </a:t>
            </a:r>
            <a:r>
              <a:rPr b="1"/>
              <a:t>false</a:t>
            </a:r>
            <a:r>
              <a:t> в теле функции-обработчика. Однако такой подход сработает только если обработчик назначен через атрибут или свойство (т.е. не с помощью метода </a:t>
            </a:r>
            <a:r>
              <a:rPr b="1"/>
              <a:t>addEventListener</a:t>
            </a:r>
            <a:r>
              <a:t>).</a:t>
            </a:r>
          </a:p>
          <a:p>
            <a:pPr defTabSz="685800"/>
            <a:r>
              <a:t>	Для определения, было ли отменено действие по умолчанию, </a:t>
            </a:r>
            <a:r>
              <a:rPr b="1"/>
              <a:t>объект события</a:t>
            </a:r>
            <a:r>
              <a:t> имеет специальное свойство </a:t>
            </a:r>
            <a:r>
              <a:rPr b="1"/>
              <a:t>event.defaultPrevented</a:t>
            </a:r>
            <a:r>
              <a:t>. До тех пор, пока у </a:t>
            </a:r>
            <a:r>
              <a:rPr b="1"/>
              <a:t>объекта события</a:t>
            </a:r>
            <a:r>
              <a:t> не был вызван метод </a:t>
            </a:r>
            <a:r>
              <a:rPr b="1"/>
              <a:t>event.preventDefault()</a:t>
            </a:r>
            <a:r>
              <a:t>, данное свойство содержит значение </a:t>
            </a:r>
            <a:r>
              <a:rPr b="1"/>
              <a:t>false</a:t>
            </a:r>
            <a:r>
              <a:t>. Если же вызов произошёл, свойство сразу же начинает “отдавать” значение </a:t>
            </a:r>
            <a:r>
              <a:rPr b="1"/>
              <a:t>true</a:t>
            </a:r>
            <a:r>
              <a:t>. Это может быть удобно, если сразу в нескольких обработчиках вам нужно следить за тем, было ли отменено действие по умолчанию  или нет.</a:t>
            </a:r>
          </a:p>
          <a:p>
            <a:pPr defTabSz="685800"/>
            <a:r>
              <a:t>	Кроме этого у объекта опций метода </a:t>
            </a:r>
            <a:r>
              <a:rPr b="1"/>
              <a:t>addEventListener</a:t>
            </a:r>
            <a:r>
              <a:t> есть поле </a:t>
            </a:r>
            <a:r>
              <a:rPr b="1"/>
              <a:t>passive</a:t>
            </a:r>
            <a:r>
              <a:t>, которое указывает, будет вызываться метод </a:t>
            </a:r>
            <a:r>
              <a:rPr b="1"/>
              <a:t>event.preventDefault()</a:t>
            </a:r>
            <a:r>
              <a:t> на объектах событий или нет. Если </a:t>
            </a:r>
            <a:r>
              <a:rPr b="1"/>
              <a:t>passive</a:t>
            </a:r>
            <a:r>
              <a:t> равно </a:t>
            </a:r>
            <a:r>
              <a:rPr b="1"/>
              <a:t>true</a:t>
            </a:r>
            <a:r>
              <a:t>, значит не будет. Если даже после указания </a:t>
            </a:r>
            <a:r>
              <a:rPr b="1"/>
              <a:t>passive: true</a:t>
            </a:r>
            <a:r>
              <a:t> вызов метода произойдёт, то он будет проигнорирован и в добавок к этому будет сгенерировано консольное предупреждение. Эта возможность бывает полезной, когда нам нужно дать понять браузеру, что он может начать выполнять действие по умолчанию не дожидаясь завершения работы всех обработчиков.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Лекция 1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999437">
              <a:defRPr sz="5904" spc="-118"/>
            </a:pPr>
            <a:r>
              <a:rPr dirty="0" err="1"/>
              <a:t>Лекция</a:t>
            </a:r>
            <a:r>
              <a:rPr dirty="0"/>
              <a:t> </a:t>
            </a:r>
            <a:r>
              <a:rPr lang="ru-RU" dirty="0"/>
              <a:t>9</a:t>
            </a:r>
            <a:endParaRPr dirty="0"/>
          </a:p>
          <a:p>
            <a:pPr defTabSz="1999437">
              <a:defRPr sz="7544" b="1" spc="-150">
                <a:latin typeface="+mn-lt"/>
                <a:ea typeface="+mn-ea"/>
                <a:cs typeface="+mn-cs"/>
                <a:sym typeface="Helvetica Neue"/>
              </a:defRPr>
            </a:pPr>
            <a:r>
              <a:rPr dirty="0" err="1"/>
              <a:t>Браузерные</a:t>
            </a:r>
            <a:r>
              <a:rPr dirty="0"/>
              <a:t> </a:t>
            </a:r>
            <a:r>
              <a:rPr dirty="0" err="1"/>
              <a:t>события</a:t>
            </a:r>
            <a:endParaRPr dirty="0"/>
          </a:p>
          <a:p>
            <a:pPr defTabSz="1999437">
              <a:defRPr sz="7544" b="1" spc="-150">
                <a:latin typeface="+mn-lt"/>
                <a:ea typeface="+mn-ea"/>
                <a:cs typeface="+mn-cs"/>
                <a:sym typeface="Helvetica Neue"/>
              </a:defRPr>
            </a:pPr>
            <a:r>
              <a:rPr dirty="0" err="1"/>
              <a:t>Стадии</a:t>
            </a:r>
            <a:r>
              <a:rPr dirty="0"/>
              <a:t> </a:t>
            </a:r>
            <a:r>
              <a:rPr dirty="0" err="1"/>
              <a:t>событий</a:t>
            </a:r>
            <a:endParaRPr dirty="0"/>
          </a:p>
          <a:p>
            <a:pPr defTabSz="1999437">
              <a:defRPr sz="7544" b="1" spc="-150">
                <a:latin typeface="+mn-lt"/>
                <a:ea typeface="+mn-ea"/>
                <a:cs typeface="+mn-cs"/>
                <a:sym typeface="Helvetica Neue"/>
              </a:defRPr>
            </a:pP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событий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Q&amp;A"/>
          <p:cNvSpPr>
            <a:spLocks noGrp="1"/>
          </p:cNvSpPr>
          <p:nvPr>
            <p:ph type="body" idx="21"/>
          </p:nvPr>
        </p:nvSpPr>
        <p:spPr>
          <a:xfrm>
            <a:off x="-3169" y="5526173"/>
            <a:ext cx="24390338" cy="2663654"/>
          </a:xfrm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0" name="Браузерные события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Браузерные события</a:t>
            </a:r>
          </a:p>
        </p:txBody>
      </p:sp>
      <p:sp>
        <p:nvSpPr>
          <p:cNvPr id="171" name="Событие — это сигнал от браузера о том, что что-то произошло. Все элементы DOM (а также document и window) подают такие сигналы. Несмотря на то, что сегодня мы будем рассматривать события только в рамках браузера, естественно, события — это механизм свой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</a:t>
            </a:r>
            <a:r>
              <a:rPr b="1"/>
              <a:t>Событие</a:t>
            </a:r>
            <a:r>
              <a:t> — это сигнал от браузера о том, что что-то произошло. Все элементы DOM (а также </a:t>
            </a:r>
            <a:r>
              <a:rPr b="1"/>
              <a:t>document</a:t>
            </a:r>
            <a:r>
              <a:t> и </a:t>
            </a:r>
            <a:r>
              <a:rPr b="1"/>
              <a:t>window</a:t>
            </a:r>
            <a:r>
              <a:t>) подают такие сигналы. Несмотря на то, что сегодня мы будем рассматривать события только в рамках браузера, естественно, события — это механизм свойственный не только для них. Некоторые из самых распространённых событий: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click</a:t>
            </a:r>
            <a:r>
              <a:t>/</a:t>
            </a:r>
            <a:r>
              <a:rPr b="1"/>
              <a:t>dblclick</a:t>
            </a:r>
            <a:r>
              <a:t> (</a:t>
            </a:r>
            <a:r>
              <a:rPr b="1"/>
              <a:t>mouse</a:t>
            </a:r>
            <a:r>
              <a:t>) — клик/двойной клик по элементу левой кнопкой мыши (на сенсорных устройствах касание/двойное касание);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contextmenu</a:t>
            </a:r>
            <a:r>
              <a:t> (</a:t>
            </a:r>
            <a:r>
              <a:rPr b="1"/>
              <a:t>mouse</a:t>
            </a:r>
            <a:r>
              <a:t>) — клик по элементу правой кнопкой мыши;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mouseover</a:t>
            </a:r>
            <a:r>
              <a:t>/</a:t>
            </a:r>
            <a:r>
              <a:rPr b="1"/>
              <a:t>mouseout</a:t>
            </a:r>
            <a:r>
              <a:t> (</a:t>
            </a:r>
            <a:r>
              <a:rPr b="1"/>
              <a:t>mouse</a:t>
            </a:r>
            <a:r>
              <a:t>) — наведение/убирание курсора мыши с элемента;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keydown</a:t>
            </a:r>
            <a:r>
              <a:t>/</a:t>
            </a:r>
            <a:r>
              <a:rPr b="1"/>
              <a:t>keyup</a:t>
            </a:r>
            <a:r>
              <a:t> (</a:t>
            </a:r>
            <a:r>
              <a:rPr b="1"/>
              <a:t>keyboard</a:t>
            </a:r>
            <a:r>
              <a:t>) — нажатие/отпускание клавиши на клавиатуре;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focus</a:t>
            </a:r>
            <a:r>
              <a:t>/</a:t>
            </a:r>
            <a:r>
              <a:rPr b="1"/>
              <a:t>blur</a:t>
            </a:r>
            <a:r>
              <a:t> (</a:t>
            </a:r>
            <a:r>
              <a:rPr b="1"/>
              <a:t>control</a:t>
            </a:r>
            <a:r>
              <a:t>) — фокусировка/потеря фокуса на элементе;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input</a:t>
            </a:r>
            <a:r>
              <a:t>/</a:t>
            </a:r>
            <a:r>
              <a:rPr b="1"/>
              <a:t>change</a:t>
            </a:r>
            <a:r>
              <a:t> (</a:t>
            </a:r>
            <a:r>
              <a:rPr b="1"/>
              <a:t>control</a:t>
            </a:r>
            <a:r>
              <a:t>) — изменение значения ввода/окончание изменения значения;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submit</a:t>
            </a:r>
            <a:r>
              <a:t> (</a:t>
            </a:r>
            <a:r>
              <a:rPr b="1"/>
              <a:t>control</a:t>
            </a:r>
            <a:r>
              <a:t>) — отправка формы </a:t>
            </a:r>
            <a:r>
              <a:rPr b="1"/>
              <a:t>&lt;form&gt;&lt;/form&gt;</a:t>
            </a:r>
            <a:r>
              <a:t>;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DOMContentLoaded</a:t>
            </a:r>
            <a:r>
              <a:t> (</a:t>
            </a:r>
            <a:r>
              <a:rPr b="1"/>
              <a:t>document</a:t>
            </a:r>
            <a:r>
              <a:t>) — HTML загружен и обработан, DOM полностью построен.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4" name="Стадии (фазы) события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Стадии (фазы) события</a:t>
            </a:r>
          </a:p>
        </p:txBody>
      </p:sp>
      <p:sp>
        <p:nvSpPr>
          <p:cNvPr id="175" name="У каждого события есть три стадии (фазы)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У каждого события есть три стадии (фазы):</a:t>
            </a:r>
          </a:p>
          <a:p>
            <a:pPr marL="685800" indent="-685800" defTabSz="685800">
              <a:buSzPct val="100000"/>
              <a:buAutoNum type="arabicPeriod"/>
              <a:defRPr b="1"/>
            </a:pPr>
            <a:r>
              <a:t>Стадия погружения (перехвата);</a:t>
            </a:r>
          </a:p>
          <a:p>
            <a:pPr marL="685800" indent="-685800" defTabSz="685800">
              <a:buSzPct val="100000"/>
              <a:buAutoNum type="arabicPeriod"/>
              <a:defRPr b="1"/>
            </a:pPr>
            <a:r>
              <a:t>Стадия цели;</a:t>
            </a:r>
          </a:p>
          <a:p>
            <a:pPr marL="685800" indent="-685800" defTabSz="685800">
              <a:buSzPct val="100000"/>
              <a:buAutoNum type="arabicPeriod"/>
              <a:defRPr b="1"/>
            </a:pPr>
            <a:r>
              <a:t>Стадия всплытия.</a:t>
            </a:r>
          </a:p>
          <a:p>
            <a:pPr defTabSz="685800"/>
            <a:r>
              <a:t>	По умолчанию все обработчики событий вызываются на стадии </a:t>
            </a:r>
            <a:r>
              <a:rPr b="1"/>
              <a:t>всплытия</a:t>
            </a:r>
            <a:r>
              <a:t>. Т.е. в момент возникновения события на элементе, обработчики сначала срабатывают на нём, затем на его родителе, затем на родителе родителя и так далее. Данный процесс и называется </a:t>
            </a:r>
            <a:r>
              <a:rPr b="1"/>
              <a:t>всплытием</a:t>
            </a:r>
            <a:r>
              <a:t>. В примере справа по клику на элементе </a:t>
            </a:r>
            <a:r>
              <a:rPr b="1"/>
              <a:t>&lt;span&gt;&lt;/span&gt;</a:t>
            </a:r>
            <a:r>
              <a:t> обработчик вызовется сначала на нём, затем на </a:t>
            </a:r>
            <a:r>
              <a:rPr b="1"/>
              <a:t>&lt;h1&gt;&lt;/h1&gt;</a:t>
            </a:r>
            <a:r>
              <a:t> и только после этого на </a:t>
            </a:r>
            <a:r>
              <a:rPr b="1"/>
              <a:t>&lt;section&gt;&lt;/section&gt;</a:t>
            </a:r>
            <a:r>
              <a:t>.</a:t>
            </a:r>
          </a:p>
        </p:txBody>
      </p:sp>
      <p:pic>
        <p:nvPicPr>
          <p:cNvPr id="176" name="Screenshot 2021-04-08 at 08.40.23.png" descr="Screenshot 2021-04-08 at 08.40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688" y="9242457"/>
            <a:ext cx="9140796" cy="2171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dance_tgfi4vdguj2f7gh-yxpni.jpeg" descr="dance_tgfi4vdguj2f7gh-yxpni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408" y="2792148"/>
            <a:ext cx="4963356" cy="615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0" name="Стадия цели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Стадия цели</a:t>
            </a:r>
          </a:p>
        </p:txBody>
      </p:sp>
      <p:sp>
        <p:nvSpPr>
          <p:cNvPr id="181" name="На стадии цели мы добираемся до целевого элемента. Получить доступ к этому элементу можно через свойство event.target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На </a:t>
            </a:r>
            <a:r>
              <a:rPr b="1"/>
              <a:t>стадии цели</a:t>
            </a:r>
            <a:r>
              <a:t> мы добираемся до целевого элемента. Получить доступ к этому элементу можно через свойство </a:t>
            </a:r>
            <a:r>
              <a:rPr b="1"/>
              <a:t>event.target</a:t>
            </a:r>
            <a:r>
              <a:t>.</a:t>
            </a:r>
          </a:p>
          <a:p>
            <a:pPr defTabSz="685800"/>
            <a:r>
              <a:t>	Тут стоит обратить внимание, что в некоторых случаях </a:t>
            </a:r>
            <a:r>
              <a:rPr b="1"/>
              <a:t>event.target</a:t>
            </a:r>
            <a:r>
              <a:t> может быть равен </a:t>
            </a:r>
            <a:r>
              <a:rPr b="1"/>
              <a:t>event.currentTarget</a:t>
            </a:r>
            <a:r>
              <a:t>, однако в конечном итоге эти свойства говорят нам о разном, так что использовать их нужно всегда по прямому назначению. </a:t>
            </a:r>
            <a:r>
              <a:rPr b="1"/>
              <a:t>Event.currentTarget</a:t>
            </a:r>
            <a:r>
              <a:t> всегда ссылается на элемент, на котором сработал обработчик. </a:t>
            </a:r>
            <a:r>
              <a:rPr b="1"/>
              <a:t>Event.target </a:t>
            </a:r>
            <a:r>
              <a:t>— это элемент, который является инициатором событие.</a:t>
            </a:r>
          </a:p>
          <a:p>
            <a:pPr defTabSz="685800"/>
            <a:r>
              <a:t>	Рассмотрим пример с прошлого слайда чуть подробнее.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4" name="Стадия цели (пример)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Стадия цели (пример)</a:t>
            </a:r>
          </a:p>
        </p:txBody>
      </p:sp>
      <p:sp>
        <p:nvSpPr>
          <p:cNvPr id="185" name="Во время клика по &lt;span&gt;&lt;/span&gt;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Во время клика по </a:t>
            </a:r>
            <a:r>
              <a:rPr b="1"/>
              <a:t>&lt;span&gt;&lt;/span&gt;</a:t>
            </a:r>
            <a:r>
              <a:t>:</a:t>
            </a:r>
          </a:p>
          <a:p>
            <a:pPr marL="685800" indent="-685800" defTabSz="685800">
              <a:buSzPct val="100000"/>
              <a:buAutoNum type="arabicPeriod"/>
            </a:pPr>
            <a:r>
              <a:t>На стадии цели элемента </a:t>
            </a:r>
            <a:r>
              <a:rPr b="1"/>
              <a:t>&lt;span&gt;&lt;/span&gt; </a:t>
            </a:r>
            <a:r>
              <a:t>оба свойства </a:t>
            </a:r>
            <a:r>
              <a:rPr b="1"/>
              <a:t>target</a:t>
            </a:r>
            <a:r>
              <a:t> и </a:t>
            </a:r>
            <a:r>
              <a:rPr b="1"/>
              <a:t>currentTarget</a:t>
            </a:r>
            <a:r>
              <a:t> объекта </a:t>
            </a:r>
            <a:r>
              <a:rPr b="1"/>
              <a:t>event</a:t>
            </a:r>
            <a:r>
              <a:t> будут ссылаться на элемент </a:t>
            </a:r>
            <a:r>
              <a:rPr b="1"/>
              <a:t>&lt;span&gt;&lt;/span&gt;</a:t>
            </a:r>
            <a:r>
              <a:t>.</a:t>
            </a:r>
          </a:p>
          <a:p>
            <a:pPr marL="685800" indent="-685800" defTabSz="685800">
              <a:buSzPct val="100000"/>
              <a:buAutoNum type="arabicPeriod"/>
            </a:pPr>
            <a:r>
              <a:t>На стадии цели элемента </a:t>
            </a:r>
            <a:r>
              <a:rPr b="1"/>
              <a:t>&lt;h1&gt;&lt;/h1&gt;</a:t>
            </a:r>
            <a:r>
              <a:t> свойство </a:t>
            </a:r>
            <a:r>
              <a:rPr b="1"/>
              <a:t>target</a:t>
            </a:r>
            <a:r>
              <a:t> будет ссылаться на элемент </a:t>
            </a:r>
            <a:r>
              <a:rPr b="1"/>
              <a:t>&lt;span&gt;&lt;/span&gt;</a:t>
            </a:r>
            <a:r>
              <a:t>, а </a:t>
            </a:r>
            <a:r>
              <a:rPr b="1"/>
              <a:t>currentTarget</a:t>
            </a:r>
            <a:r>
              <a:t> уже на </a:t>
            </a:r>
            <a:r>
              <a:rPr b="1"/>
              <a:t>&lt;h1&gt;&lt;/h1&gt;</a:t>
            </a:r>
            <a:r>
              <a:t>.</a:t>
            </a:r>
          </a:p>
          <a:p>
            <a:pPr marL="685800" indent="-685800" defTabSz="685800">
              <a:buSzPct val="100000"/>
              <a:buAutoNum type="arabicPeriod"/>
            </a:pPr>
            <a:r>
              <a:t>На стадии цели элемента &lt;</a:t>
            </a:r>
            <a:r>
              <a:rPr b="1"/>
              <a:t>section&gt;&lt;/section&gt;</a:t>
            </a:r>
            <a:r>
              <a:t>, аналогично ситуации с элементом </a:t>
            </a:r>
            <a:r>
              <a:rPr b="1"/>
              <a:t>&lt;h1&gt;&lt;/h1&gt;</a:t>
            </a:r>
            <a:r>
              <a:t>, свойство </a:t>
            </a:r>
            <a:r>
              <a:rPr b="1"/>
              <a:t>target</a:t>
            </a:r>
            <a:r>
              <a:t> будет ссылаться на </a:t>
            </a:r>
            <a:r>
              <a:rPr b="1"/>
              <a:t>&lt;span&gt;&lt;/span&gt;</a:t>
            </a:r>
            <a:r>
              <a:t>, а </a:t>
            </a:r>
            <a:r>
              <a:rPr b="1"/>
              <a:t>currentTarget</a:t>
            </a:r>
            <a:r>
              <a:t> на </a:t>
            </a:r>
            <a:r>
              <a:rPr b="1"/>
              <a:t>&lt;section&gt;&lt;/section&gt;</a:t>
            </a:r>
            <a:r>
              <a:t>.</a:t>
            </a:r>
          </a:p>
        </p:txBody>
      </p:sp>
      <p:pic>
        <p:nvPicPr>
          <p:cNvPr id="186" name="Screenshot 2021-04-08 at 08.40.23.png" descr="Screenshot 2021-04-08 at 08.40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699" y="6519971"/>
            <a:ext cx="11369959" cy="2701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9" name="Стадия погружения (перехвата)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Стадия погружения (перехвата)</a:t>
            </a:r>
          </a:p>
        </p:txBody>
      </p:sp>
      <p:sp>
        <p:nvSpPr>
          <p:cNvPr id="190" name="Стадия погружения в большинстве случаев остаётся для нас незаметной. Однако в некоторых ситуациях у разработчиков всё же может возникнуть необходимость обработать событие именно на ней. Для определения фазы, на которой выполняется обработчик, существует "/>
          <p:cNvSpPr>
            <a:spLocks noGrp="1"/>
          </p:cNvSpPr>
          <p:nvPr>
            <p:ph type="body" idx="22"/>
          </p:nvPr>
        </p:nvSpPr>
        <p:spPr>
          <a:xfrm>
            <a:off x="1262335" y="2660485"/>
            <a:ext cx="21859330" cy="8600752"/>
          </a:xfrm>
          <a:prstGeom prst="rect">
            <a:avLst/>
          </a:prstGeom>
        </p:spPr>
        <p:txBody>
          <a:bodyPr/>
          <a:lstStyle/>
          <a:p>
            <a:pPr defTabSz="685800"/>
            <a:r>
              <a:rPr dirty="0"/>
              <a:t>	</a:t>
            </a:r>
            <a:r>
              <a:rPr b="1" dirty="0" err="1"/>
              <a:t>Стадия</a:t>
            </a:r>
            <a:r>
              <a:rPr b="1" dirty="0"/>
              <a:t> </a:t>
            </a:r>
            <a:r>
              <a:rPr b="1" dirty="0" err="1"/>
              <a:t>погружения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большинстве</a:t>
            </a:r>
            <a:r>
              <a:rPr dirty="0"/>
              <a:t> </a:t>
            </a:r>
            <a:r>
              <a:rPr dirty="0" err="1"/>
              <a:t>случаев</a:t>
            </a:r>
            <a:r>
              <a:rPr dirty="0"/>
              <a:t> </a:t>
            </a:r>
            <a:r>
              <a:rPr dirty="0" err="1"/>
              <a:t>остаётся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незаметной</a:t>
            </a:r>
            <a:r>
              <a:rPr dirty="0"/>
              <a:t>. </a:t>
            </a:r>
            <a:r>
              <a:rPr dirty="0" err="1"/>
              <a:t>Однако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некоторых</a:t>
            </a:r>
            <a:r>
              <a:rPr dirty="0"/>
              <a:t> </a:t>
            </a:r>
            <a:r>
              <a:rPr dirty="0" err="1"/>
              <a:t>ситуациях</a:t>
            </a:r>
            <a:r>
              <a:rPr dirty="0"/>
              <a:t> </a:t>
            </a:r>
            <a:r>
              <a:rPr dirty="0" err="1"/>
              <a:t>у</a:t>
            </a:r>
            <a:r>
              <a:rPr dirty="0"/>
              <a:t> </a:t>
            </a:r>
            <a:r>
              <a:rPr dirty="0" err="1"/>
              <a:t>разработчиков</a:t>
            </a:r>
            <a:r>
              <a:rPr dirty="0"/>
              <a:t> </a:t>
            </a:r>
            <a:r>
              <a:rPr dirty="0" err="1"/>
              <a:t>всё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возникнуть</a:t>
            </a:r>
            <a:r>
              <a:rPr dirty="0"/>
              <a:t> </a:t>
            </a:r>
            <a:r>
              <a:rPr dirty="0" err="1"/>
              <a:t>необходимость</a:t>
            </a:r>
            <a:r>
              <a:rPr dirty="0"/>
              <a:t> </a:t>
            </a:r>
            <a:r>
              <a:rPr dirty="0" err="1"/>
              <a:t>обработать</a:t>
            </a:r>
            <a:r>
              <a:rPr dirty="0"/>
              <a:t> </a:t>
            </a:r>
            <a:r>
              <a:rPr dirty="0" err="1"/>
              <a:t>событие</a:t>
            </a:r>
            <a:r>
              <a:rPr dirty="0"/>
              <a:t> </a:t>
            </a:r>
            <a:r>
              <a:rPr dirty="0" err="1"/>
              <a:t>именно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ней</a:t>
            </a:r>
            <a:r>
              <a:rPr dirty="0"/>
              <a:t>.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определения</a:t>
            </a:r>
            <a:r>
              <a:rPr dirty="0"/>
              <a:t> </a:t>
            </a:r>
            <a:r>
              <a:rPr dirty="0" err="1"/>
              <a:t>фазы</a:t>
            </a:r>
            <a:r>
              <a:rPr dirty="0"/>
              <a:t>,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которой</a:t>
            </a:r>
            <a:r>
              <a:rPr dirty="0"/>
              <a:t> </a:t>
            </a:r>
            <a:r>
              <a:rPr dirty="0" err="1"/>
              <a:t>выполняется</a:t>
            </a:r>
            <a:r>
              <a:rPr dirty="0"/>
              <a:t> </a:t>
            </a:r>
            <a:r>
              <a:rPr dirty="0" err="1"/>
              <a:t>обработчик</a:t>
            </a:r>
            <a:r>
              <a:rPr dirty="0"/>
              <a:t>, </a:t>
            </a:r>
            <a:r>
              <a:rPr dirty="0" err="1"/>
              <a:t>существует</a:t>
            </a:r>
            <a:r>
              <a:rPr dirty="0"/>
              <a:t> </a:t>
            </a:r>
            <a:r>
              <a:rPr dirty="0" err="1"/>
              <a:t>свойство</a:t>
            </a:r>
            <a:r>
              <a:rPr dirty="0"/>
              <a:t> </a:t>
            </a:r>
            <a:r>
              <a:rPr b="1" dirty="0" err="1"/>
              <a:t>event.eventPhase</a:t>
            </a:r>
            <a:r>
              <a:rPr dirty="0"/>
              <a:t>. </a:t>
            </a:r>
            <a:r>
              <a:rPr dirty="0" err="1"/>
              <a:t>Однако</a:t>
            </a:r>
            <a:r>
              <a:rPr dirty="0"/>
              <a:t> </a:t>
            </a:r>
            <a:r>
              <a:rPr dirty="0" err="1"/>
              <a:t>оно</a:t>
            </a:r>
            <a:r>
              <a:rPr dirty="0"/>
              <a:t> </a:t>
            </a:r>
            <a:r>
              <a:rPr dirty="0" err="1"/>
              <a:t>почти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т.к</a:t>
            </a:r>
            <a:r>
              <a:rPr dirty="0"/>
              <a:t>.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большинстве</a:t>
            </a:r>
            <a:r>
              <a:rPr dirty="0"/>
              <a:t> </a:t>
            </a:r>
            <a:r>
              <a:rPr dirty="0" err="1"/>
              <a:t>случаев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так</a:t>
            </a:r>
            <a:r>
              <a:rPr dirty="0"/>
              <a:t> </a:t>
            </a:r>
            <a:r>
              <a:rPr dirty="0" err="1"/>
              <a:t>знаем</a:t>
            </a:r>
            <a:r>
              <a:rPr dirty="0"/>
              <a:t>,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какой</a:t>
            </a:r>
            <a:r>
              <a:rPr dirty="0"/>
              <a:t> </a:t>
            </a:r>
            <a:r>
              <a:rPr dirty="0" err="1"/>
              <a:t>стадии</a:t>
            </a:r>
            <a:r>
              <a:rPr dirty="0"/>
              <a:t> </a:t>
            </a:r>
            <a:r>
              <a:rPr dirty="0" err="1"/>
              <a:t>вызывается</a:t>
            </a:r>
            <a:r>
              <a:rPr dirty="0"/>
              <a:t> </a:t>
            </a:r>
            <a:r>
              <a:rPr dirty="0" err="1"/>
              <a:t>обработчик</a:t>
            </a:r>
            <a:r>
              <a:rPr dirty="0"/>
              <a:t>.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добавления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события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/>
              <a:t>фазе</a:t>
            </a:r>
            <a:r>
              <a:rPr b="1" dirty="0"/>
              <a:t> </a:t>
            </a:r>
            <a:r>
              <a:rPr b="1" dirty="0" err="1"/>
              <a:t>погружения</a:t>
            </a:r>
            <a:r>
              <a:rPr dirty="0"/>
              <a:t> </a:t>
            </a: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третий</a:t>
            </a:r>
            <a:r>
              <a:rPr dirty="0"/>
              <a:t> </a:t>
            </a:r>
            <a:r>
              <a:rPr dirty="0" err="1"/>
              <a:t>параметр</a:t>
            </a:r>
            <a:r>
              <a:rPr dirty="0"/>
              <a:t> </a:t>
            </a:r>
            <a:r>
              <a:rPr dirty="0" err="1"/>
              <a:t>метода</a:t>
            </a:r>
            <a:r>
              <a:rPr dirty="0"/>
              <a:t> </a:t>
            </a:r>
            <a:r>
              <a:rPr b="1" dirty="0" err="1"/>
              <a:t>addEventListener</a:t>
            </a:r>
            <a:r>
              <a:rPr b="1" dirty="0"/>
              <a:t>(_, _, options)</a:t>
            </a:r>
            <a:r>
              <a:rPr dirty="0"/>
              <a:t>. </a:t>
            </a:r>
            <a:r>
              <a:rPr dirty="0" err="1"/>
              <a:t>Другие</a:t>
            </a:r>
            <a:r>
              <a:rPr dirty="0"/>
              <a:t> </a:t>
            </a:r>
            <a:r>
              <a:rPr dirty="0" err="1"/>
              <a:t>способы</a:t>
            </a:r>
            <a:r>
              <a:rPr dirty="0"/>
              <a:t> </a:t>
            </a:r>
            <a:r>
              <a:rPr dirty="0" err="1"/>
              <a:t>назначения</a:t>
            </a:r>
            <a:r>
              <a:rPr dirty="0"/>
              <a:t> </a:t>
            </a:r>
            <a:r>
              <a:rPr dirty="0" err="1"/>
              <a:t>обработчиков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позволяют</a:t>
            </a:r>
            <a:r>
              <a:rPr dirty="0"/>
              <a:t> </a:t>
            </a:r>
            <a:r>
              <a:rPr dirty="0" err="1"/>
              <a:t>нам</a:t>
            </a:r>
            <a:r>
              <a:rPr dirty="0"/>
              <a:t> </a:t>
            </a:r>
            <a:r>
              <a:rPr dirty="0" err="1"/>
              <a:t>изменять</a:t>
            </a:r>
            <a:r>
              <a:rPr dirty="0"/>
              <a:t> </a:t>
            </a:r>
            <a:r>
              <a:rPr dirty="0" err="1"/>
              <a:t>фазу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отлова</a:t>
            </a:r>
            <a:r>
              <a:rPr dirty="0"/>
              <a:t> </a:t>
            </a:r>
            <a:r>
              <a:rPr dirty="0" err="1"/>
              <a:t>события</a:t>
            </a:r>
            <a:r>
              <a:rPr dirty="0"/>
              <a:t>.</a:t>
            </a:r>
          </a:p>
          <a:p>
            <a:pPr defTabSz="685800"/>
            <a:r>
              <a:rPr dirty="0"/>
              <a:t>	</a:t>
            </a:r>
            <a:r>
              <a:rPr dirty="0" err="1"/>
              <a:t>Указать</a:t>
            </a:r>
            <a:r>
              <a:rPr dirty="0"/>
              <a:t> </a:t>
            </a:r>
            <a:r>
              <a:rPr dirty="0" err="1"/>
              <a:t>стадию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события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“</a:t>
            </a:r>
            <a:r>
              <a:rPr dirty="0" err="1"/>
              <a:t>двумя</a:t>
            </a:r>
            <a:r>
              <a:rPr dirty="0"/>
              <a:t>" </a:t>
            </a:r>
            <a:r>
              <a:rPr dirty="0" err="1"/>
              <a:t>способами</a:t>
            </a:r>
            <a:r>
              <a:rPr dirty="0"/>
              <a:t>:</a:t>
            </a:r>
          </a:p>
          <a:p>
            <a:pPr marL="685800" indent="-685800" defTabSz="685800">
              <a:buSzPct val="100000"/>
              <a:buChar char="•"/>
            </a:pPr>
            <a:r>
              <a:rPr dirty="0" err="1"/>
              <a:t>Прокинуть</a:t>
            </a:r>
            <a:r>
              <a:rPr dirty="0"/>
              <a:t> </a:t>
            </a:r>
            <a:r>
              <a:rPr dirty="0" err="1"/>
              <a:t>третьим</a:t>
            </a:r>
            <a:r>
              <a:rPr dirty="0"/>
              <a:t> </a:t>
            </a:r>
            <a:r>
              <a:rPr dirty="0" err="1"/>
              <a:t>параметром</a:t>
            </a:r>
            <a:r>
              <a:rPr dirty="0"/>
              <a:t> </a:t>
            </a:r>
            <a:r>
              <a:rPr dirty="0" err="1"/>
              <a:t>объект</a:t>
            </a:r>
            <a:r>
              <a:rPr dirty="0"/>
              <a:t> </a:t>
            </a:r>
            <a:r>
              <a:rPr dirty="0" err="1"/>
              <a:t>со</a:t>
            </a:r>
            <a:r>
              <a:rPr dirty="0"/>
              <a:t> </a:t>
            </a:r>
            <a:r>
              <a:rPr dirty="0" err="1"/>
              <a:t>свойством</a:t>
            </a:r>
            <a:r>
              <a:rPr dirty="0"/>
              <a:t> </a:t>
            </a:r>
            <a:r>
              <a:rPr b="1" dirty="0"/>
              <a:t>capture</a:t>
            </a:r>
            <a:r>
              <a:rPr dirty="0"/>
              <a:t> </a:t>
            </a:r>
            <a:r>
              <a:rPr dirty="0" err="1"/>
              <a:t>равным</a:t>
            </a:r>
            <a:r>
              <a:rPr dirty="0"/>
              <a:t> </a:t>
            </a:r>
            <a:r>
              <a:rPr b="1" dirty="0"/>
              <a:t>true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отловить</a:t>
            </a:r>
            <a:r>
              <a:rPr dirty="0"/>
              <a:t> </a:t>
            </a:r>
            <a:r>
              <a:rPr dirty="0" err="1"/>
              <a:t>событие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стадии</a:t>
            </a:r>
            <a:r>
              <a:rPr dirty="0"/>
              <a:t> </a:t>
            </a:r>
            <a:r>
              <a:rPr dirty="0" err="1"/>
              <a:t>погружения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b="1" dirty="0"/>
              <a:t>false</a:t>
            </a:r>
            <a:r>
              <a:rPr dirty="0"/>
              <a:t> —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ином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;</a:t>
            </a:r>
          </a:p>
          <a:p>
            <a:pPr marL="685800" indent="-685800" defTabSz="685800">
              <a:buSzPct val="100000"/>
              <a:buChar char="•"/>
            </a:pPr>
            <a:r>
              <a:rPr dirty="0" err="1"/>
              <a:t>Прокинуть</a:t>
            </a:r>
            <a:r>
              <a:rPr dirty="0"/>
              <a:t> </a:t>
            </a:r>
            <a:r>
              <a:rPr dirty="0" err="1"/>
              <a:t>третьим</a:t>
            </a:r>
            <a:r>
              <a:rPr dirty="0"/>
              <a:t> </a:t>
            </a:r>
            <a:r>
              <a:rPr dirty="0" err="1"/>
              <a:t>параметром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b="1" dirty="0"/>
              <a:t>true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b="1" dirty="0"/>
              <a:t>false </a:t>
            </a:r>
            <a:r>
              <a:rPr dirty="0"/>
              <a:t>(</a:t>
            </a:r>
            <a:r>
              <a:rPr dirty="0" err="1"/>
              <a:t>эффект</a:t>
            </a:r>
            <a:r>
              <a:rPr dirty="0"/>
              <a:t> </a:t>
            </a:r>
            <a:r>
              <a:rPr dirty="0" err="1"/>
              <a:t>аналогичен</a:t>
            </a:r>
            <a:r>
              <a:rPr dirty="0"/>
              <a:t> </a:t>
            </a:r>
            <a:r>
              <a:rPr dirty="0" err="1"/>
              <a:t>первому</a:t>
            </a:r>
            <a:r>
              <a:rPr dirty="0"/>
              <a:t> </a:t>
            </a:r>
            <a:r>
              <a:rPr dirty="0" err="1"/>
              <a:t>варианту</a:t>
            </a:r>
            <a:r>
              <a:rPr dirty="0"/>
              <a:t>).</a:t>
            </a:r>
          </a:p>
          <a:p>
            <a:pPr defTabSz="685800"/>
            <a:r>
              <a:rPr dirty="0"/>
              <a:t>	</a:t>
            </a:r>
            <a:r>
              <a:rPr dirty="0">
                <a:solidFill>
                  <a:srgbClr val="5E5E5E"/>
                </a:solidFill>
              </a:rPr>
              <a:t>** </a:t>
            </a:r>
            <a:r>
              <a:rPr dirty="0" err="1">
                <a:solidFill>
                  <a:srgbClr val="5E5E5E"/>
                </a:solidFill>
              </a:rPr>
              <a:t>Стоит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отметить</a:t>
            </a:r>
            <a:r>
              <a:rPr dirty="0">
                <a:solidFill>
                  <a:srgbClr val="5E5E5E"/>
                </a:solidFill>
              </a:rPr>
              <a:t>, </a:t>
            </a:r>
            <a:r>
              <a:rPr dirty="0" err="1">
                <a:solidFill>
                  <a:srgbClr val="5E5E5E"/>
                </a:solidFill>
              </a:rPr>
              <a:t>что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таким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образом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можно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отловить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события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лишь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на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фазах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погружения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и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всплытия</a:t>
            </a:r>
            <a:r>
              <a:rPr dirty="0">
                <a:solidFill>
                  <a:srgbClr val="5E5E5E"/>
                </a:solidFill>
              </a:rPr>
              <a:t>. </a:t>
            </a:r>
            <a:r>
              <a:rPr dirty="0" err="1">
                <a:solidFill>
                  <a:srgbClr val="5E5E5E"/>
                </a:solidFill>
              </a:rPr>
              <a:t>Нет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возможности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как-то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привязать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обработчик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к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стадии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цели</a:t>
            </a:r>
            <a:r>
              <a:rPr dirty="0">
                <a:solidFill>
                  <a:srgbClr val="5E5E5E"/>
                </a:solidFill>
              </a:rPr>
              <a:t>. </a:t>
            </a:r>
            <a:r>
              <a:rPr dirty="0" err="1">
                <a:solidFill>
                  <a:srgbClr val="5E5E5E"/>
                </a:solidFill>
              </a:rPr>
              <a:t>На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этой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стадии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всегда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вызываются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все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обработчики</a:t>
            </a:r>
            <a:r>
              <a:rPr dirty="0">
                <a:solidFill>
                  <a:srgbClr val="5E5E5E"/>
                </a:solidFill>
              </a:rPr>
              <a:t>, </a:t>
            </a:r>
            <a:r>
              <a:rPr dirty="0" err="1">
                <a:solidFill>
                  <a:srgbClr val="5E5E5E"/>
                </a:solidFill>
              </a:rPr>
              <a:t>существующие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на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элементе</a:t>
            </a:r>
            <a:r>
              <a:rPr dirty="0">
                <a:solidFill>
                  <a:srgbClr val="5E5E5E"/>
                </a:solidFill>
              </a:rPr>
              <a:t>.</a:t>
            </a:r>
          </a:p>
          <a:p>
            <a:pPr defTabSz="685800"/>
            <a:endParaRPr dirty="0">
              <a:solidFill>
                <a:srgbClr val="5E5E5E"/>
              </a:solidFill>
            </a:endParaRPr>
          </a:p>
          <a:p>
            <a:pPr defTabSz="685800"/>
            <a:r>
              <a:rPr dirty="0" err="1"/>
              <a:t>Примечание</a:t>
            </a:r>
            <a:r>
              <a:rPr dirty="0"/>
              <a:t>.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удаления</a:t>
            </a:r>
            <a:r>
              <a:rPr dirty="0"/>
              <a:t> </a:t>
            </a:r>
            <a:r>
              <a:rPr dirty="0" err="1"/>
              <a:t>обработчика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нужна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 </a:t>
            </a:r>
            <a:r>
              <a:rPr dirty="0" err="1"/>
              <a:t>фаза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использовалась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назначении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3" name="Обработчики событий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Обработчики событий</a:t>
            </a:r>
          </a:p>
        </p:txBody>
      </p:sp>
      <p:sp>
        <p:nvSpPr>
          <p:cNvPr id="194" name="Обработчик события — это функция, которая срабатывает в момент возникновения события. В JavaScript обработчики событий можно навешивать несколькими способами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</a:t>
            </a:r>
            <a:r>
              <a:rPr b="1"/>
              <a:t>Обработчик события</a:t>
            </a:r>
            <a:r>
              <a:t> — это функция, которая срабатывает в момент возникновения события. В JavaScript обработчики событий можно навешивать несколькими способами.</a:t>
            </a:r>
          </a:p>
          <a:p>
            <a:pPr defTabSz="685800"/>
            <a:r>
              <a:t>	Первый способ — это назначение обработчика прямо в HTML. Делается это при помощи присваивания атрибутам, имена которых складываются из ‘</a:t>
            </a:r>
            <a:r>
              <a:rPr b="1"/>
              <a:t>on</a:t>
            </a:r>
            <a:r>
              <a:t>’ + ‘</a:t>
            </a:r>
            <a:r>
              <a:rPr b="1"/>
              <a:t>название события</a:t>
            </a:r>
            <a:r>
              <a:t>’, фрагментов JavaScript-кода. Например:</a:t>
            </a:r>
          </a:p>
          <a:p>
            <a:pPr defTabSz="685800"/>
            <a:endParaRPr/>
          </a:p>
          <a:p>
            <a:pPr defTabSz="685800"/>
            <a:r>
              <a:t>	Однако тут сразу возникает проблема: “а что если нужно выполнить сразу несколько операций на нажатие кнопки?” Это можно сделать, разделив их код знаком ‘</a:t>
            </a:r>
            <a:r>
              <a:rPr b="1"/>
              <a:t>;</a:t>
            </a:r>
            <a:r>
              <a:t>’. Например:</a:t>
            </a:r>
          </a:p>
          <a:p>
            <a:pPr defTabSz="685800"/>
            <a:endParaRPr/>
          </a:p>
          <a:p>
            <a:pPr defTabSz="685800"/>
            <a:r>
              <a:t>	Но это не сильно решает проблему. Т.к. места в HTML код занимает уже много, но делает при этом очень мало. Код, состоящий из 3 и более операций будет очень сильно нагромождать нашу разметку. В такой ситуации лучше всего подойдёт вызов функции. Например:</a:t>
            </a:r>
          </a:p>
        </p:txBody>
      </p:sp>
      <p:pic>
        <p:nvPicPr>
          <p:cNvPr id="195" name="Screenshot 2021-04-07 at 20.14.42.png" descr="Screenshot 2021-04-07 at 20.14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65" y="6610333"/>
            <a:ext cx="13758177" cy="700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creenshot 2021-04-07 at 20.19.50.png" descr="Screenshot 2021-04-07 at 20.19.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79" y="8484230"/>
            <a:ext cx="20724642" cy="6787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Screenshot 2021-04-07 at 20.27.52.png" descr="Screenshot 2021-04-07 at 20.27.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144" y="11002138"/>
            <a:ext cx="12789712" cy="711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0" name="Использование свойств DOM-элементов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Использование свойств DOM-элементов</a:t>
            </a:r>
          </a:p>
        </p:txBody>
      </p:sp>
      <p:sp>
        <p:nvSpPr>
          <p:cNvPr id="201" name="Похожим способом можно навешивать обработчики с помощью встроенных свойств DOM-элементов. По умолчанию каждый элемент содержит все возможные свойства для обработки событий со значениями null. Это означает, что данные события на этом элементе не обрабатыв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Похожим способом можно навешивать обработчики с помощью встроенных свойств DOM-элементов. По умолчанию каждый элемент содержит все возможные свойства для обработки событий со значениями </a:t>
            </a:r>
            <a:r>
              <a:rPr b="1"/>
              <a:t>null</a:t>
            </a:r>
            <a:r>
              <a:t>. Это означает, что данные события на этом элементе не обрабатываются (конечно, если обработчики не навешаны с помощью </a:t>
            </a:r>
            <a:r>
              <a:rPr b="1"/>
              <a:t>addEventListener</a:t>
            </a:r>
            <a:r>
              <a:t>, но об этом позже). Для обработки события нужно просто соответствующему свойству присвоить функцию. Например:</a:t>
            </a:r>
          </a:p>
          <a:p>
            <a:pPr defTabSz="685800"/>
            <a:endParaRPr/>
          </a:p>
          <a:p>
            <a:pPr defTabSz="685800"/>
            <a:endParaRPr/>
          </a:p>
          <a:p>
            <a:pPr defTabSz="685800"/>
            <a:endParaRPr/>
          </a:p>
          <a:p>
            <a:pPr defTabSz="685800"/>
            <a:endParaRPr/>
          </a:p>
          <a:p>
            <a:pPr defTabSz="685800"/>
            <a:endParaRPr/>
          </a:p>
          <a:p>
            <a:pPr defTabSz="685800"/>
            <a:endParaRPr/>
          </a:p>
          <a:p>
            <a:pPr defTabSz="685800">
              <a:defRPr>
                <a:solidFill>
                  <a:srgbClr val="5E5E5E"/>
                </a:solidFill>
              </a:defRPr>
            </a:pPr>
            <a:r>
              <a:t>** Для удаления обработчика нужно снова присвоить свойству значение null.</a:t>
            </a:r>
          </a:p>
        </p:txBody>
      </p:sp>
      <p:pic>
        <p:nvPicPr>
          <p:cNvPr id="202" name="Screenshot 2021-04-07 at 20.55.46.png" descr="Screenshot 2021-04-07 at 20.55.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43" y="6934533"/>
            <a:ext cx="15744314" cy="4083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>
            <a:tab pos="2425700" algn="l"/>
            <a:tab pos="4864100" algn="l"/>
          </a:tabLst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>
            <a:tab pos="2425700" algn="l"/>
            <a:tab pos="4864100" algn="l"/>
          </a:tabLst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2198</Words>
  <Application>Microsoft Macintosh PowerPoint</Application>
  <PresentationFormat>Произвольный</PresentationFormat>
  <Paragraphs>142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Helvetica</vt:lpstr>
      <vt:lpstr>Helvetica Neue</vt:lpstr>
      <vt:lpstr>Helvetica Neue Medium</vt:lpstr>
      <vt:lpstr>21_BasicWhite</vt:lpstr>
      <vt:lpstr>JS Интенсив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Интенсив</dc:title>
  <cp:lastModifiedBy>Dmitry Kotovich</cp:lastModifiedBy>
  <cp:revision>1</cp:revision>
  <dcterms:modified xsi:type="dcterms:W3CDTF">2022-05-05T13:55:17Z</dcterms:modified>
</cp:coreProperties>
</file>