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72" r:id="rId11"/>
    <p:sldId id="273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 snapToObjects="1">
      <p:cViewPr varScale="1">
        <p:scale>
          <a:sx n="60" d="100"/>
          <a:sy n="6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tabLst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tabLst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tabLst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tabLst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tabLst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08829" y="12567183"/>
            <a:ext cx="566342" cy="58420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3" name="Some title…"/>
          <p:cNvSpPr>
            <a:spLocks noGrp="1"/>
          </p:cNvSpPr>
          <p:nvPr>
            <p:ph type="body" sz="quarter" idx="21"/>
          </p:nvPr>
        </p:nvSpPr>
        <p:spPr>
          <a:xfrm>
            <a:off x="-3169" y="-3169"/>
            <a:ext cx="24390338" cy="2663654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Autofit/>
          </a:bodyPr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6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Some title…</a:t>
            </a:r>
          </a:p>
        </p:txBody>
      </p:sp>
      <p:sp>
        <p:nvSpPr>
          <p:cNvPr id="144" name="Some text…"/>
          <p:cNvSpPr>
            <a:spLocks noGrp="1"/>
          </p:cNvSpPr>
          <p:nvPr>
            <p:ph type="body" idx="22"/>
          </p:nvPr>
        </p:nvSpPr>
        <p:spPr>
          <a:xfrm>
            <a:off x="1262335" y="3570366"/>
            <a:ext cx="21859330" cy="8600752"/>
          </a:xfrm>
          <a:prstGeom prst="rect">
            <a:avLst/>
          </a:prstGeom>
          <a:solidFill>
            <a:srgbClr val="FFFFFF"/>
          </a:solidFill>
          <a:ln w="63500">
            <a:solidFill>
              <a:srgbClr val="FFFFFF"/>
            </a:solidFill>
          </a:ln>
        </p:spPr>
        <p:txBody>
          <a:bodyPr>
            <a:noAutofit/>
          </a:bodyPr>
          <a:lstStyle>
            <a:lvl1pPr marL="0" indent="0" algn="just" defTabSz="8255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Some text…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cture slid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08829" y="12567183"/>
            <a:ext cx="566342" cy="58420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2" name="Some title…"/>
          <p:cNvSpPr>
            <a:spLocks noGrp="1"/>
          </p:cNvSpPr>
          <p:nvPr>
            <p:ph type="body" sz="quarter" idx="21"/>
          </p:nvPr>
        </p:nvSpPr>
        <p:spPr>
          <a:xfrm>
            <a:off x="-3169" y="-3169"/>
            <a:ext cx="24390338" cy="2663654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Autofit/>
          </a:bodyPr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6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Some title…</a:t>
            </a:r>
          </a:p>
        </p:txBody>
      </p:sp>
      <p:sp>
        <p:nvSpPr>
          <p:cNvPr id="153" name="Some text…"/>
          <p:cNvSpPr>
            <a:spLocks noGrp="1"/>
          </p:cNvSpPr>
          <p:nvPr>
            <p:ph type="body" idx="22"/>
          </p:nvPr>
        </p:nvSpPr>
        <p:spPr>
          <a:xfrm>
            <a:off x="1262335" y="3570366"/>
            <a:ext cx="21859330" cy="8600752"/>
          </a:xfrm>
          <a:prstGeom prst="rect">
            <a:avLst/>
          </a:prstGeom>
          <a:solidFill>
            <a:srgbClr val="FFFFFF"/>
          </a:solidFill>
          <a:ln w="63500">
            <a:solidFill>
              <a:srgbClr val="FFFFFF"/>
            </a:solidFill>
          </a:ln>
        </p:spPr>
        <p:txBody>
          <a:bodyPr numCol="2" spcCol="1089156">
            <a:noAutofit/>
          </a:bodyPr>
          <a:lstStyle>
            <a:lvl1pPr marL="0" indent="0" algn="just" defTabSz="8255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Some text…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tabLst/>
              <a:defRPr sz="5500" spc="-55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tabLst/>
              <a:defRPr sz="5500" spc="-55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tabLst/>
              <a:defRPr sz="5500" spc="-55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tabLst/>
              <a:defRPr sz="5500" spc="-55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tabLst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tabLst/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JavaScript/Reference/Global_Objects/Promise#%D0%BC%D0%B5%D1%82%D0%BE%D0%B4%D1%8B" TargetMode="Externa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HTTP/Methods" TargetMode="Externa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ru/docs/Web/HTTP/Headers/Content-Encoding" TargetMode="External"/><Relationship Id="rId3" Type="http://schemas.openxmlformats.org/officeDocument/2006/relationships/hyperlink" Target="https://developer.mozilla.org/ru/docs/Web/HTTP/Headers/Cache-Control" TargetMode="External"/><Relationship Id="rId7" Type="http://schemas.openxmlformats.org/officeDocument/2006/relationships/hyperlink" Target="https://developer.mozilla.org/ru/docs/Web/HTTP/Headers/Content-Language" TargetMode="External"/><Relationship Id="rId2" Type="http://schemas.openxmlformats.org/officeDocument/2006/relationships/hyperlink" Target="https://developer.mozilla.org/ru/docs/Web/HTTP/Headers/Date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developer.mozilla.org/ru/docs/Web/HTTP/Headers/Content-Length" TargetMode="External"/><Relationship Id="rId5" Type="http://schemas.openxmlformats.org/officeDocument/2006/relationships/hyperlink" Target="https://developer.mozilla.org/en-US/docs/Web/HTTP/Headers/Content-Encoding" TargetMode="External"/><Relationship Id="rId4" Type="http://schemas.openxmlformats.org/officeDocument/2006/relationships/hyperlink" Target="https://developer.mozilla.org/en-US/docs/Web/HTTP/Headers/Content-Type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Guide/AJAX" TargetMode="Externa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eveloper.mozilla.org/en-US/docs/Web/API/Fetch_API" TargetMode="Externa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Алексанов Роман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pPr marL="0" lvl="1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3600" b="1"/>
            </a:pPr>
            <a:r>
              <a:rPr lang="ru-RU" dirty="0" err="1"/>
              <a:t>Котович</a:t>
            </a:r>
            <a:r>
              <a:rPr lang="ru-RU" dirty="0"/>
              <a:t> Дмитрий</a:t>
            </a:r>
            <a:endParaRPr dirty="0"/>
          </a:p>
        </p:txBody>
      </p:sp>
      <p:sp>
        <p:nvSpPr>
          <p:cNvPr id="163" name="JS Интенсив"/>
          <p:cNvSpPr txBox="1">
            <a:spLocks noGrp="1"/>
          </p:cNvSpPr>
          <p:nvPr>
            <p:ph type="ctrTitle"/>
          </p:nvPr>
        </p:nvSpPr>
        <p:spPr>
          <a:xfrm>
            <a:off x="1206498" y="1197900"/>
            <a:ext cx="21971004" cy="4648201"/>
          </a:xfrm>
          <a:prstGeom prst="rect">
            <a:avLst/>
          </a:prstGeom>
        </p:spPr>
        <p:txBody>
          <a:bodyPr anchor="t"/>
          <a:lstStyle>
            <a:lvl1pPr algn="ctr"/>
          </a:lstStyle>
          <a:p>
            <a:r>
              <a:rPr dirty="0"/>
              <a:t>JS </a:t>
            </a:r>
            <a:r>
              <a:rPr dirty="0" err="1"/>
              <a:t>Интенсив</a:t>
            </a:r>
            <a:endParaRPr dirty="0"/>
          </a:p>
        </p:txBody>
      </p:sp>
      <p:sp>
        <p:nvSpPr>
          <p:cNvPr id="164" name="Расписание:…"/>
          <p:cNvSpPr txBox="1">
            <a:spLocks noGrp="1"/>
          </p:cNvSpPr>
          <p:nvPr>
            <p:ph type="subTitle" sz="half" idx="1"/>
          </p:nvPr>
        </p:nvSpPr>
        <p:spPr>
          <a:xfrm>
            <a:off x="1201342" y="5321938"/>
            <a:ext cx="21971001" cy="380625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Расписание</a:t>
            </a:r>
            <a:r>
              <a:rPr dirty="0"/>
              <a:t>:</a:t>
            </a:r>
          </a:p>
          <a:p>
            <a:pPr>
              <a:defRPr b="0"/>
            </a:pPr>
            <a:r>
              <a:rPr dirty="0" err="1"/>
              <a:t>Понедельник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Четверг</a:t>
            </a:r>
            <a:endParaRPr dirty="0"/>
          </a:p>
          <a:p>
            <a:pPr>
              <a:defRPr b="0"/>
            </a:pPr>
            <a:r>
              <a:rPr dirty="0"/>
              <a:t>1</a:t>
            </a:r>
            <a:r>
              <a:rPr lang="ru-RU" dirty="0"/>
              <a:t>8</a:t>
            </a:r>
            <a:r>
              <a:rPr dirty="0"/>
              <a:t>:</a:t>
            </a:r>
            <a:r>
              <a:rPr lang="ru-RU" dirty="0"/>
              <a:t>3</a:t>
            </a:r>
            <a:r>
              <a:rPr dirty="0"/>
              <a:t>0 </a:t>
            </a:r>
            <a:r>
              <a:rPr dirty="0" err="1"/>
              <a:t>по</a:t>
            </a:r>
            <a:r>
              <a:rPr dirty="0"/>
              <a:t> МСК</a:t>
            </a:r>
          </a:p>
        </p:txBody>
      </p:sp>
      <p:pic>
        <p:nvPicPr>
          <p:cNvPr id="165" name="1200px-Unofficial_JavaScript_logo_2.svg.png" descr="1200px-Unofficial_JavaScript_logo_2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0663" y="8686158"/>
            <a:ext cx="3806253" cy="3806253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33" name="Макрозадачи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Макрозадачи</a:t>
            </a:r>
          </a:p>
        </p:txBody>
      </p:sp>
      <p:sp>
        <p:nvSpPr>
          <p:cNvPr id="234" name="В Event Loop есть две очереди задач: мАкрозадачи (tasks/macrotasks) и мИкрозадачи (jobs/microtasks).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685800"/>
            <a:r>
              <a:rPr dirty="0"/>
              <a:t>	</a:t>
            </a:r>
            <a:r>
              <a:rPr dirty="0" err="1"/>
              <a:t>В</a:t>
            </a:r>
            <a:r>
              <a:rPr dirty="0"/>
              <a:t> </a:t>
            </a:r>
            <a:r>
              <a:rPr b="1" dirty="0"/>
              <a:t>Event Loop</a:t>
            </a:r>
            <a:r>
              <a:rPr dirty="0"/>
              <a:t> </a:t>
            </a:r>
            <a:r>
              <a:rPr dirty="0" err="1"/>
              <a:t>есть</a:t>
            </a:r>
            <a:r>
              <a:rPr dirty="0"/>
              <a:t> </a:t>
            </a:r>
            <a:r>
              <a:rPr dirty="0" err="1"/>
              <a:t>две</a:t>
            </a:r>
            <a:r>
              <a:rPr dirty="0"/>
              <a:t> </a:t>
            </a:r>
            <a:r>
              <a:rPr dirty="0" err="1"/>
              <a:t>очереди</a:t>
            </a:r>
            <a:r>
              <a:rPr dirty="0"/>
              <a:t> </a:t>
            </a:r>
            <a:r>
              <a:rPr dirty="0" err="1"/>
              <a:t>задач</a:t>
            </a:r>
            <a:r>
              <a:rPr dirty="0"/>
              <a:t>: </a:t>
            </a:r>
            <a:r>
              <a:rPr dirty="0" err="1"/>
              <a:t>мАкрозадачи</a:t>
            </a:r>
            <a:r>
              <a:rPr dirty="0"/>
              <a:t> (</a:t>
            </a:r>
            <a:r>
              <a:rPr b="1" dirty="0" err="1"/>
              <a:t>tmacrotasks</a:t>
            </a:r>
            <a:r>
              <a:rPr dirty="0"/>
              <a:t>)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мИкрозадачи</a:t>
            </a:r>
            <a:r>
              <a:rPr dirty="0"/>
              <a:t> (</a:t>
            </a:r>
            <a:r>
              <a:rPr b="1" dirty="0"/>
              <a:t>microtasks</a:t>
            </a:r>
            <a:r>
              <a:rPr dirty="0"/>
              <a:t>).</a:t>
            </a:r>
          </a:p>
          <a:p>
            <a:pPr defTabSz="685800"/>
            <a:r>
              <a:rPr dirty="0"/>
              <a:t>	</a:t>
            </a:r>
            <a:r>
              <a:rPr b="1" dirty="0" err="1"/>
              <a:t>Макрозадачи</a:t>
            </a:r>
            <a:r>
              <a:rPr dirty="0"/>
              <a:t> </a:t>
            </a:r>
            <a:r>
              <a:rPr dirty="0" err="1"/>
              <a:t>выполняются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очереди</a:t>
            </a:r>
            <a:r>
              <a:rPr dirty="0"/>
              <a:t>, </a:t>
            </a:r>
            <a:r>
              <a:rPr u="sng" dirty="0" err="1"/>
              <a:t>по</a:t>
            </a:r>
            <a:r>
              <a:rPr u="sng" dirty="0"/>
              <a:t> </a:t>
            </a:r>
            <a:r>
              <a:rPr u="sng" dirty="0" err="1"/>
              <a:t>одной</a:t>
            </a:r>
            <a:r>
              <a:rPr u="sng" dirty="0"/>
              <a:t> </a:t>
            </a:r>
            <a:r>
              <a:rPr u="sng" dirty="0" err="1"/>
              <a:t>за</a:t>
            </a:r>
            <a:r>
              <a:rPr u="sng" dirty="0"/>
              <a:t> </a:t>
            </a:r>
            <a:r>
              <a:rPr u="sng" dirty="0" err="1"/>
              <a:t>раз</a:t>
            </a:r>
            <a:r>
              <a:rPr dirty="0"/>
              <a:t> (</a:t>
            </a:r>
            <a:r>
              <a:rPr dirty="0" err="1"/>
              <a:t>т.е</a:t>
            </a:r>
            <a:r>
              <a:rPr dirty="0"/>
              <a:t>. </a:t>
            </a: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одну</a:t>
            </a:r>
            <a:r>
              <a:rPr dirty="0"/>
              <a:t> </a:t>
            </a:r>
            <a:r>
              <a:rPr dirty="0" err="1"/>
              <a:t>итерацию</a:t>
            </a:r>
            <a:r>
              <a:rPr dirty="0"/>
              <a:t> </a:t>
            </a:r>
            <a:r>
              <a:rPr b="1" dirty="0"/>
              <a:t>Event Loop</a:t>
            </a:r>
            <a:r>
              <a:rPr dirty="0"/>
              <a:t>).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качестве</a:t>
            </a:r>
            <a:r>
              <a:rPr dirty="0"/>
              <a:t> </a:t>
            </a:r>
            <a:r>
              <a:rPr dirty="0" err="1"/>
              <a:t>примеров</a:t>
            </a:r>
            <a:r>
              <a:rPr dirty="0"/>
              <a:t> </a:t>
            </a:r>
            <a:r>
              <a:rPr b="1" dirty="0" err="1"/>
              <a:t>макрозадач</a:t>
            </a:r>
            <a:r>
              <a:rPr dirty="0"/>
              <a:t> </a:t>
            </a:r>
            <a:r>
              <a:rPr dirty="0" err="1"/>
              <a:t>можно</a:t>
            </a:r>
            <a:r>
              <a:rPr dirty="0"/>
              <a:t> </a:t>
            </a:r>
            <a:r>
              <a:rPr dirty="0" err="1"/>
              <a:t>привести</a:t>
            </a:r>
            <a:r>
              <a:rPr dirty="0"/>
              <a:t> </a:t>
            </a:r>
            <a:r>
              <a:rPr b="1" dirty="0"/>
              <a:t>callback</a:t>
            </a:r>
            <a:r>
              <a:rPr dirty="0"/>
              <a:t>-</a:t>
            </a:r>
            <a:r>
              <a:rPr dirty="0" err="1"/>
              <a:t>функции</a:t>
            </a:r>
            <a:r>
              <a:rPr dirty="0"/>
              <a:t>, </a:t>
            </a:r>
            <a:r>
              <a:rPr dirty="0" err="1"/>
              <a:t>переданные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качестве</a:t>
            </a:r>
            <a:r>
              <a:rPr dirty="0"/>
              <a:t> </a:t>
            </a:r>
            <a:r>
              <a:rPr dirty="0" err="1"/>
              <a:t>параметров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b="1" dirty="0" err="1"/>
              <a:t>setTimeout</a:t>
            </a:r>
            <a:r>
              <a:rPr dirty="0"/>
              <a:t>, </a:t>
            </a:r>
            <a:r>
              <a:rPr dirty="0" err="1"/>
              <a:t>обработки</a:t>
            </a:r>
            <a:r>
              <a:rPr b="1" dirty="0"/>
              <a:t> </a:t>
            </a:r>
            <a:r>
              <a:rPr b="1" dirty="0" err="1"/>
              <a:t>браузерных</a:t>
            </a:r>
            <a:r>
              <a:rPr b="1" dirty="0"/>
              <a:t> </a:t>
            </a:r>
            <a:r>
              <a:rPr b="1" dirty="0" err="1"/>
              <a:t>событий</a:t>
            </a:r>
            <a:r>
              <a:rPr dirty="0"/>
              <a:t>, </a:t>
            </a:r>
            <a:r>
              <a:rPr b="1" dirty="0" err="1"/>
              <a:t>XMLHttpRequest</a:t>
            </a:r>
            <a:r>
              <a:rPr b="1" dirty="0"/>
              <a:t> </a:t>
            </a:r>
            <a:r>
              <a:rPr dirty="0" err="1"/>
              <a:t>или</a:t>
            </a:r>
            <a:r>
              <a:rPr b="1" dirty="0"/>
              <a:t> fetch</a:t>
            </a:r>
            <a:r>
              <a:rPr dirty="0"/>
              <a:t>. </a:t>
            </a:r>
            <a:r>
              <a:rPr dirty="0" err="1"/>
              <a:t>Каждая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этих</a:t>
            </a:r>
            <a:r>
              <a:rPr dirty="0"/>
              <a:t> </a:t>
            </a:r>
            <a:r>
              <a:rPr dirty="0" err="1"/>
              <a:t>задач</a:t>
            </a:r>
            <a:r>
              <a:rPr dirty="0"/>
              <a:t> </a:t>
            </a:r>
            <a:r>
              <a:rPr dirty="0" err="1"/>
              <a:t>является</a:t>
            </a:r>
            <a:r>
              <a:rPr dirty="0"/>
              <a:t> </a:t>
            </a:r>
            <a:r>
              <a:rPr b="1" dirty="0" err="1"/>
              <a:t>асинхронной</a:t>
            </a:r>
            <a:r>
              <a:rPr b="1"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готовности</a:t>
            </a:r>
            <a:r>
              <a:rPr dirty="0"/>
              <a:t> </a:t>
            </a:r>
            <a:r>
              <a:rPr dirty="0" err="1"/>
              <a:t>будет</a:t>
            </a:r>
            <a:r>
              <a:rPr dirty="0"/>
              <a:t> </a:t>
            </a:r>
            <a:r>
              <a:rPr dirty="0" err="1"/>
              <a:t>добавлена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очередь</a:t>
            </a:r>
            <a:r>
              <a:rPr dirty="0"/>
              <a:t> </a:t>
            </a:r>
            <a:r>
              <a:rPr b="1" dirty="0" err="1"/>
              <a:t>макрозадач</a:t>
            </a:r>
            <a:r>
              <a:rPr dirty="0"/>
              <a:t>.</a:t>
            </a:r>
          </a:p>
          <a:p>
            <a:pPr defTabSz="685800"/>
            <a:r>
              <a:rPr dirty="0"/>
              <a:t>	</a:t>
            </a:r>
            <a:r>
              <a:rPr dirty="0" err="1"/>
              <a:t>Одна</a:t>
            </a:r>
            <a:r>
              <a:rPr dirty="0"/>
              <a:t> </a:t>
            </a:r>
            <a:r>
              <a:rPr dirty="0" err="1"/>
              <a:t>задача</a:t>
            </a:r>
            <a:r>
              <a:rPr dirty="0"/>
              <a:t> —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всегда</a:t>
            </a:r>
            <a:r>
              <a:rPr dirty="0"/>
              <a:t> </a:t>
            </a:r>
            <a:r>
              <a:rPr dirty="0" err="1"/>
              <a:t>какая-то</a:t>
            </a:r>
            <a:r>
              <a:rPr dirty="0"/>
              <a:t> </a:t>
            </a:r>
            <a:r>
              <a:rPr dirty="0" err="1"/>
              <a:t>функция</a:t>
            </a:r>
            <a:r>
              <a:rPr dirty="0"/>
              <a:t>, </a:t>
            </a:r>
            <a:r>
              <a:rPr dirty="0" err="1"/>
              <a:t>подлежащая</a:t>
            </a:r>
            <a:r>
              <a:rPr dirty="0"/>
              <a:t> </a:t>
            </a:r>
            <a:r>
              <a:rPr dirty="0" err="1"/>
              <a:t>выполнению</a:t>
            </a:r>
            <a:r>
              <a:rPr dirty="0"/>
              <a:t> </a:t>
            </a:r>
            <a:r>
              <a:rPr dirty="0" err="1"/>
              <a:t>где-то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будущем</a:t>
            </a:r>
            <a:r>
              <a:rPr dirty="0"/>
              <a:t>. </a:t>
            </a:r>
            <a:r>
              <a:rPr dirty="0" err="1"/>
              <a:t>Каждая</a:t>
            </a:r>
            <a:r>
              <a:rPr dirty="0"/>
              <a:t> </a:t>
            </a:r>
            <a:r>
              <a:rPr dirty="0" err="1"/>
              <a:t>новая</a:t>
            </a:r>
            <a:r>
              <a:rPr dirty="0"/>
              <a:t> </a:t>
            </a:r>
            <a:r>
              <a:rPr dirty="0" err="1"/>
              <a:t>задача</a:t>
            </a:r>
            <a:r>
              <a:rPr dirty="0"/>
              <a:t>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быть</a:t>
            </a:r>
            <a:r>
              <a:rPr dirty="0"/>
              <a:t> </a:t>
            </a:r>
            <a:r>
              <a:rPr dirty="0" err="1"/>
              <a:t>взята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выполнение</a:t>
            </a:r>
            <a:r>
              <a:rPr dirty="0"/>
              <a:t> </a:t>
            </a:r>
            <a:r>
              <a:rPr dirty="0" err="1"/>
              <a:t>только</a:t>
            </a:r>
            <a:r>
              <a:rPr dirty="0"/>
              <a:t> </a:t>
            </a:r>
            <a:r>
              <a:rPr dirty="0" err="1"/>
              <a:t>тогда</a:t>
            </a:r>
            <a:r>
              <a:rPr dirty="0"/>
              <a:t>, </a:t>
            </a:r>
            <a:r>
              <a:rPr dirty="0" err="1"/>
              <a:t>когда</a:t>
            </a:r>
            <a:r>
              <a:rPr dirty="0"/>
              <a:t> </a:t>
            </a:r>
            <a:r>
              <a:rPr b="1" dirty="0" err="1"/>
              <a:t>стек</a:t>
            </a:r>
            <a:r>
              <a:rPr b="1" dirty="0"/>
              <a:t> </a:t>
            </a:r>
            <a:r>
              <a:rPr b="1" dirty="0" err="1"/>
              <a:t>вызова</a:t>
            </a:r>
            <a:r>
              <a:rPr dirty="0"/>
              <a:t> </a:t>
            </a:r>
            <a:r>
              <a:rPr dirty="0" err="1"/>
              <a:t>пуст</a:t>
            </a:r>
            <a:r>
              <a:rPr dirty="0"/>
              <a:t>. </a:t>
            </a:r>
            <a:r>
              <a:rPr dirty="0" err="1"/>
              <a:t>Задача</a:t>
            </a:r>
            <a:r>
              <a:rPr dirty="0"/>
              <a:t>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считаться</a:t>
            </a:r>
            <a:r>
              <a:rPr dirty="0"/>
              <a:t> </a:t>
            </a:r>
            <a:r>
              <a:rPr dirty="0" err="1"/>
              <a:t>завершённой</a:t>
            </a:r>
            <a:r>
              <a:rPr dirty="0"/>
              <a:t>, </a:t>
            </a:r>
            <a:r>
              <a:rPr dirty="0" err="1"/>
              <a:t>когда</a:t>
            </a:r>
            <a:r>
              <a:rPr dirty="0"/>
              <a:t> </a:t>
            </a:r>
            <a:r>
              <a:rPr dirty="0" err="1"/>
              <a:t>стек</a:t>
            </a:r>
            <a:r>
              <a:rPr dirty="0"/>
              <a:t> </a:t>
            </a:r>
            <a:r>
              <a:rPr dirty="0" err="1"/>
              <a:t>вызова</a:t>
            </a:r>
            <a:r>
              <a:rPr dirty="0"/>
              <a:t> </a:t>
            </a:r>
            <a:r>
              <a:rPr dirty="0" err="1"/>
              <a:t>снова</a:t>
            </a:r>
            <a:r>
              <a:rPr dirty="0"/>
              <a:t> </a:t>
            </a:r>
            <a:r>
              <a:rPr dirty="0" err="1"/>
              <a:t>становится</a:t>
            </a:r>
            <a:r>
              <a:rPr dirty="0"/>
              <a:t> </a:t>
            </a:r>
            <a:r>
              <a:rPr dirty="0" err="1"/>
              <a:t>пустым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283835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37" name="Микрозадачи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Микрозадачи</a:t>
            </a:r>
          </a:p>
        </p:txBody>
      </p:sp>
      <p:sp>
        <p:nvSpPr>
          <p:cNvPr id="238" name="Микрозадачи выполняются также по очереди, но в отличие от макрозадач все за раз (то есть за одну итерацию Event Loop). Причём даже если некоторые из микрозадач были добавлены в процессе выполнения предыдущих, они всё равно будут выполнены в текущей итера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685800"/>
            <a:r>
              <a:t>	</a:t>
            </a:r>
            <a:r>
              <a:rPr b="1"/>
              <a:t>Микрозадачи</a:t>
            </a:r>
            <a:r>
              <a:t> выполняются также по очереди, но в отличие от </a:t>
            </a:r>
            <a:r>
              <a:rPr b="1"/>
              <a:t>макрозадач</a:t>
            </a:r>
            <a:r>
              <a:t> </a:t>
            </a:r>
            <a:r>
              <a:rPr u="sng"/>
              <a:t>все за раз</a:t>
            </a:r>
            <a:r>
              <a:t> (то есть за одну итерацию </a:t>
            </a:r>
            <a:r>
              <a:rPr b="1"/>
              <a:t>Event Loop</a:t>
            </a:r>
            <a:r>
              <a:t>). Причём даже если некоторые из </a:t>
            </a:r>
            <a:r>
              <a:rPr b="1"/>
              <a:t>микрозадач</a:t>
            </a:r>
            <a:r>
              <a:t> были добавлены в процессе выполнения предыдущих, они всё равно будут выполнены в текущей итерации</a:t>
            </a:r>
            <a:r>
              <a:rPr b="1"/>
              <a:t>(1)</a:t>
            </a:r>
            <a:r>
              <a:t>. Примеры </a:t>
            </a:r>
            <a:r>
              <a:rPr b="1"/>
              <a:t>микрозадач</a:t>
            </a:r>
            <a:r>
              <a:t>: </a:t>
            </a:r>
            <a:r>
              <a:rPr b="1"/>
              <a:t>callback</a:t>
            </a:r>
            <a:r>
              <a:t>-функции для обработки </a:t>
            </a:r>
            <a:r>
              <a:rPr b="1"/>
              <a:t>Promise </a:t>
            </a:r>
            <a:r>
              <a:t>и </a:t>
            </a:r>
            <a:r>
              <a:rPr b="1"/>
              <a:t>Mutation Observer</a:t>
            </a:r>
            <a:r>
              <a:t>.  </a:t>
            </a:r>
          </a:p>
          <a:p>
            <a:pPr defTabSz="685800"/>
            <a:r>
              <a:t>	Отдельного внимания заслуживает порядок выполнения задач. </a:t>
            </a:r>
            <a:r>
              <a:rPr b="1"/>
              <a:t>Event Loop</a:t>
            </a:r>
            <a:r>
              <a:t> “заглядывает” в очередь </a:t>
            </a:r>
            <a:r>
              <a:rPr b="1"/>
              <a:t>микрозадач</a:t>
            </a:r>
            <a:r>
              <a:t> после каждого выполнения </a:t>
            </a:r>
            <a:r>
              <a:rPr b="1"/>
              <a:t>макрозадачи</a:t>
            </a:r>
            <a:r>
              <a:t>. Т.е. по сути для перехода к следующей </a:t>
            </a:r>
            <a:r>
              <a:rPr b="1"/>
              <a:t>макрозадаче</a:t>
            </a:r>
            <a:r>
              <a:t> должны выполнится все существующие </a:t>
            </a:r>
            <a:r>
              <a:rPr b="1"/>
              <a:t>микрозадачи</a:t>
            </a:r>
            <a:r>
              <a:t>.</a:t>
            </a:r>
          </a:p>
          <a:p>
            <a:pPr defTabSz="685800"/>
            <a:endParaRPr/>
          </a:p>
          <a:p>
            <a:pPr defTabSz="685800"/>
            <a:endParaRPr/>
          </a:p>
          <a:p>
            <a:pPr defTabSz="685800"/>
            <a:endParaRPr/>
          </a:p>
          <a:p>
            <a:pPr defTabSz="685800">
              <a:defRPr>
                <a:solidFill>
                  <a:srgbClr val="5E5E5E"/>
                </a:solidFill>
              </a:defRPr>
            </a:pPr>
            <a:endParaRPr/>
          </a:p>
          <a:p>
            <a:pPr defTabSz="685800">
              <a:defRPr>
                <a:solidFill>
                  <a:srgbClr val="5E5E5E"/>
                </a:solidFill>
              </a:defRPr>
            </a:pPr>
            <a:r>
              <a:t>(1) Из этого следует то, что микрозадачи вполне могут послужить причиной полного зацикливания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41902192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3811" y="12567183"/>
            <a:ext cx="536378" cy="584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07" name="Ещё один пример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Ещё один пример</a:t>
            </a:r>
          </a:p>
        </p:txBody>
      </p:sp>
      <p:sp>
        <p:nvSpPr>
          <p:cNvPr id="208" name="Rectangle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09" name="Screenshot 2021-03-22 at 22.20.25.png" descr="Screenshot 2021-03-22 at 22.20.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953" y="5233300"/>
            <a:ext cx="10594093" cy="52748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12" name="Работа с асинхронным кодом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Работа с асинхронным кодом</a:t>
            </a:r>
          </a:p>
        </p:txBody>
      </p:sp>
      <p:sp>
        <p:nvSpPr>
          <p:cNvPr id="213" name="В примерах выше можно было увидеть один из подходов для работы с асинхронным кодом в JavaScript. Это подход с использованием callback-функций. Работает это очень просто: мы вызываем setTimeout, делаем http-запрос или даже навешиваем обработчик на событие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685800"/>
            <a:r>
              <a:t>	В примерах выше можно было увидеть один из подходов для работы с асинхронным кодом в JavaScript. Это подход с использованием </a:t>
            </a:r>
            <a:r>
              <a:rPr b="1"/>
              <a:t>callback</a:t>
            </a:r>
            <a:r>
              <a:t>-функций. Работает это очень просто: мы вызываем </a:t>
            </a:r>
            <a:r>
              <a:rPr b="1"/>
              <a:t>setTimeout</a:t>
            </a:r>
            <a:r>
              <a:t>, делаем </a:t>
            </a:r>
            <a:r>
              <a:rPr b="1"/>
              <a:t>http</a:t>
            </a:r>
            <a:r>
              <a:t>-запрос или даже навешиваем обработчик на событие через </a:t>
            </a:r>
            <a:r>
              <a:rPr b="1"/>
              <a:t>addEventListener</a:t>
            </a:r>
            <a:r>
              <a:t> и затем передаём </a:t>
            </a:r>
            <a:r>
              <a:rPr b="1"/>
              <a:t>callback</a:t>
            </a:r>
            <a:r>
              <a:t>-функцию, которая будет вызвана, когда таймер завершится/запрос вернёт ответ/событие произойдёт.</a:t>
            </a:r>
          </a:p>
          <a:p>
            <a:pPr defTabSz="685800"/>
            <a:r>
              <a:t>	 Данный подход долго являлся по сути единственным из возможных для работы с асинхронными операциями. Но в нём были проблемы. Пока операций было немного или они находились далеко друг от друга, всё выглядело и работало хорошо. Однако, когда появлялись цепочки вызовов, как например: запрос за получение данных с сервера, в </a:t>
            </a:r>
            <a:r>
              <a:rPr b="1"/>
              <a:t>callback</a:t>
            </a:r>
            <a:r>
              <a:t>-функции обработчике новый запрос в другой источник, где в обработчике есть ещё один запрос в третий источник и т.д. Код становился очень громоздким, менее читаемым и быстрыми темпами в буквальном смысле расширялся. Такая вложенность существенно “уводила” код в правую часть экрана. Это именно то, что очень часто называют “callback hell” (ад обратных вызовов).</a:t>
            </a:r>
          </a:p>
          <a:p>
            <a:pPr defTabSz="685800"/>
            <a:r>
              <a:t>	Из этой ситуации нужен был выход. И он нашёлся.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16" name="ES6 и Promise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ES6 и Promise</a:t>
            </a:r>
          </a:p>
        </p:txBody>
      </p:sp>
      <p:sp>
        <p:nvSpPr>
          <p:cNvPr id="217" name="Промисы стали шикарным решением всех проблем. С их появлением ушла удручающая ситуация с разрастающимся в бок кодом и на смену пришла очень красивая цепочка вызовов.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685800"/>
            <a:r>
              <a:rPr dirty="0"/>
              <a:t>	</a:t>
            </a:r>
            <a:r>
              <a:rPr b="1" dirty="0" err="1"/>
              <a:t>Промисы</a:t>
            </a:r>
            <a:r>
              <a:rPr dirty="0"/>
              <a:t> </a:t>
            </a:r>
            <a:r>
              <a:rPr dirty="0" err="1"/>
              <a:t>стали</a:t>
            </a:r>
            <a:r>
              <a:rPr dirty="0"/>
              <a:t> </a:t>
            </a:r>
            <a:r>
              <a:rPr dirty="0" err="1"/>
              <a:t>шикарным</a:t>
            </a:r>
            <a:r>
              <a:rPr dirty="0"/>
              <a:t> </a:t>
            </a:r>
            <a:r>
              <a:rPr dirty="0" err="1"/>
              <a:t>решением</a:t>
            </a:r>
            <a:r>
              <a:rPr dirty="0"/>
              <a:t> </a:t>
            </a:r>
            <a:r>
              <a:rPr dirty="0" err="1"/>
              <a:t>всех</a:t>
            </a:r>
            <a:r>
              <a:rPr dirty="0"/>
              <a:t> </a:t>
            </a:r>
            <a:r>
              <a:rPr dirty="0" err="1"/>
              <a:t>проблем</a:t>
            </a:r>
            <a:r>
              <a:rPr dirty="0"/>
              <a:t>. </a:t>
            </a:r>
            <a:r>
              <a:rPr dirty="0" err="1"/>
              <a:t>С</a:t>
            </a:r>
            <a:r>
              <a:rPr dirty="0"/>
              <a:t> </a:t>
            </a:r>
            <a:r>
              <a:rPr dirty="0" err="1"/>
              <a:t>их</a:t>
            </a:r>
            <a:r>
              <a:rPr dirty="0"/>
              <a:t> </a:t>
            </a:r>
            <a:r>
              <a:rPr dirty="0" err="1"/>
              <a:t>появлением</a:t>
            </a:r>
            <a:r>
              <a:rPr dirty="0"/>
              <a:t> </a:t>
            </a:r>
            <a:r>
              <a:rPr dirty="0" err="1"/>
              <a:t>ушла</a:t>
            </a:r>
            <a:r>
              <a:rPr dirty="0"/>
              <a:t> </a:t>
            </a:r>
            <a:r>
              <a:rPr dirty="0" err="1"/>
              <a:t>удручающая</a:t>
            </a:r>
            <a:r>
              <a:rPr dirty="0"/>
              <a:t> </a:t>
            </a:r>
            <a:r>
              <a:rPr dirty="0" err="1"/>
              <a:t>ситуация</a:t>
            </a:r>
            <a:r>
              <a:rPr dirty="0"/>
              <a:t> </a:t>
            </a:r>
            <a:r>
              <a:rPr dirty="0" err="1"/>
              <a:t>с</a:t>
            </a:r>
            <a:r>
              <a:rPr dirty="0"/>
              <a:t> </a:t>
            </a:r>
            <a:r>
              <a:rPr dirty="0" err="1"/>
              <a:t>разрастающимся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бок</a:t>
            </a:r>
            <a:r>
              <a:rPr dirty="0"/>
              <a:t> </a:t>
            </a:r>
            <a:r>
              <a:rPr dirty="0" err="1"/>
              <a:t>кодом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смену</a:t>
            </a:r>
            <a:r>
              <a:rPr dirty="0"/>
              <a:t> </a:t>
            </a:r>
            <a:r>
              <a:rPr dirty="0" err="1"/>
              <a:t>пришла</a:t>
            </a:r>
            <a:r>
              <a:rPr dirty="0"/>
              <a:t> </a:t>
            </a:r>
            <a:r>
              <a:rPr dirty="0" err="1"/>
              <a:t>очень</a:t>
            </a:r>
            <a:r>
              <a:rPr dirty="0"/>
              <a:t> </a:t>
            </a:r>
            <a:r>
              <a:rPr dirty="0" err="1"/>
              <a:t>красивая</a:t>
            </a:r>
            <a:r>
              <a:rPr dirty="0"/>
              <a:t> </a:t>
            </a:r>
            <a:r>
              <a:rPr dirty="0" err="1"/>
              <a:t>цепочка</a:t>
            </a:r>
            <a:r>
              <a:rPr dirty="0"/>
              <a:t> </a:t>
            </a:r>
            <a:r>
              <a:rPr dirty="0" err="1"/>
              <a:t>вызовов</a:t>
            </a:r>
            <a:r>
              <a:rPr dirty="0"/>
              <a:t>.</a:t>
            </a:r>
          </a:p>
          <a:p>
            <a:pPr defTabSz="685800"/>
            <a:r>
              <a:rPr dirty="0"/>
              <a:t>	</a:t>
            </a:r>
            <a:r>
              <a:rPr b="1" dirty="0" err="1"/>
              <a:t>Промис</a:t>
            </a:r>
            <a:r>
              <a:rPr dirty="0"/>
              <a:t> –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объект</a:t>
            </a:r>
            <a:r>
              <a:rPr dirty="0"/>
              <a:t>, </a:t>
            </a:r>
            <a:r>
              <a:rPr dirty="0" err="1"/>
              <a:t>представляющий</a:t>
            </a:r>
            <a:r>
              <a:rPr dirty="0"/>
              <a:t> </a:t>
            </a:r>
            <a:r>
              <a:rPr dirty="0" err="1"/>
              <a:t>асинхронную</a:t>
            </a:r>
            <a:r>
              <a:rPr dirty="0"/>
              <a:t> </a:t>
            </a:r>
            <a:r>
              <a:rPr dirty="0" err="1"/>
              <a:t>задачу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результат</a:t>
            </a:r>
            <a:r>
              <a:rPr dirty="0"/>
              <a:t> </a:t>
            </a:r>
            <a:r>
              <a:rPr dirty="0" err="1"/>
              <a:t>её</a:t>
            </a:r>
            <a:r>
              <a:rPr dirty="0"/>
              <a:t> </a:t>
            </a:r>
            <a:r>
              <a:rPr dirty="0" err="1"/>
              <a:t>выполнения</a:t>
            </a:r>
            <a:r>
              <a:rPr dirty="0"/>
              <a:t>. </a:t>
            </a:r>
            <a:r>
              <a:rPr dirty="0" err="1"/>
              <a:t>Он</a:t>
            </a:r>
            <a:r>
              <a:rPr dirty="0"/>
              <a:t>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находиться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одном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трёх</a:t>
            </a:r>
            <a:r>
              <a:rPr dirty="0"/>
              <a:t> </a:t>
            </a:r>
            <a:r>
              <a:rPr dirty="0" err="1"/>
              <a:t>состояний</a:t>
            </a:r>
            <a:r>
              <a:rPr dirty="0"/>
              <a:t>: </a:t>
            </a:r>
            <a:r>
              <a:rPr dirty="0" err="1"/>
              <a:t>ожидание</a:t>
            </a:r>
            <a:r>
              <a:rPr dirty="0"/>
              <a:t> (</a:t>
            </a:r>
            <a:r>
              <a:rPr b="1" dirty="0"/>
              <a:t>pending</a:t>
            </a:r>
            <a:r>
              <a:rPr dirty="0"/>
              <a:t>), </a:t>
            </a:r>
            <a:r>
              <a:rPr dirty="0" err="1"/>
              <a:t>завершён</a:t>
            </a:r>
            <a:r>
              <a:rPr dirty="0"/>
              <a:t> </a:t>
            </a:r>
            <a:r>
              <a:rPr dirty="0" err="1"/>
              <a:t>успешно</a:t>
            </a:r>
            <a:r>
              <a:rPr dirty="0"/>
              <a:t> (</a:t>
            </a:r>
            <a:r>
              <a:rPr b="1" dirty="0"/>
              <a:t>fulfilled</a:t>
            </a:r>
            <a:r>
              <a:rPr dirty="0"/>
              <a:t>), </a:t>
            </a:r>
            <a:r>
              <a:rPr dirty="0" err="1"/>
              <a:t>завершён</a:t>
            </a:r>
            <a:r>
              <a:rPr dirty="0"/>
              <a:t> </a:t>
            </a:r>
            <a:r>
              <a:rPr dirty="0" err="1"/>
              <a:t>с</a:t>
            </a:r>
            <a:r>
              <a:rPr dirty="0"/>
              <a:t> </a:t>
            </a:r>
            <a:r>
              <a:rPr dirty="0" err="1"/>
              <a:t>ошибкой</a:t>
            </a:r>
            <a:r>
              <a:rPr dirty="0"/>
              <a:t> (</a:t>
            </a:r>
            <a:r>
              <a:rPr b="1" dirty="0"/>
              <a:t>rejected</a:t>
            </a:r>
            <a:r>
              <a:rPr dirty="0"/>
              <a:t>).</a:t>
            </a:r>
          </a:p>
          <a:p>
            <a:pPr defTabSz="685800"/>
            <a:endParaRPr dirty="0"/>
          </a:p>
          <a:p>
            <a:pPr defTabSz="685800"/>
            <a:endParaRPr dirty="0"/>
          </a:p>
          <a:p>
            <a:pPr defTabSz="685800"/>
            <a:endParaRPr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21" name="Экземпляр Promise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Экземпляр Promise</a:t>
            </a:r>
          </a:p>
        </p:txBody>
      </p:sp>
      <p:sp>
        <p:nvSpPr>
          <p:cNvPr id="222" name="Экземпляр промиса содержит три метода: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685800"/>
            <a:r>
              <a:t>	Экземпляр </a:t>
            </a:r>
            <a:r>
              <a:rPr b="1"/>
              <a:t>промиса</a:t>
            </a:r>
            <a:r>
              <a:t> содержит три метода:</a:t>
            </a:r>
          </a:p>
          <a:p>
            <a:pPr marL="685800" indent="-685800" defTabSz="685800">
              <a:buSzPct val="100000"/>
              <a:buChar char="•"/>
            </a:pPr>
            <a:r>
              <a:rPr b="1"/>
              <a:t>.then(callbackOnResolve, callbackOnReject)</a:t>
            </a:r>
            <a:r>
              <a:t>;</a:t>
            </a:r>
          </a:p>
          <a:p>
            <a:pPr marL="685800" indent="-685800" defTabSz="685800">
              <a:buSzPct val="100000"/>
              <a:buChar char="•"/>
              <a:defRPr b="1"/>
            </a:pPr>
            <a:r>
              <a:t>.catch(callbackOnReject);</a:t>
            </a:r>
          </a:p>
          <a:p>
            <a:pPr marL="685800" indent="-685800" defTabSz="685800">
              <a:buSzPct val="100000"/>
              <a:buChar char="•"/>
              <a:defRPr b="1"/>
            </a:pPr>
            <a:r>
              <a:t>.finally(callback).</a:t>
            </a:r>
          </a:p>
          <a:p>
            <a:pPr defTabSz="685800"/>
            <a:r>
              <a:t>	С помощью этих методов и выстраивается цепочка вызовов. В случае, когда нам нужно обработать </a:t>
            </a:r>
            <a:r>
              <a:rPr i="1"/>
              <a:t>успешный результат</a:t>
            </a:r>
            <a:r>
              <a:t> предыдущей операции – используем </a:t>
            </a:r>
            <a:r>
              <a:rPr b="1"/>
              <a:t>then</a:t>
            </a:r>
            <a:r>
              <a:t>. Когда нужно обработать </a:t>
            </a:r>
            <a:r>
              <a:rPr i="1"/>
              <a:t>неудачный сценарий</a:t>
            </a:r>
            <a:r>
              <a:t> – используем </a:t>
            </a:r>
            <a:r>
              <a:rPr b="1"/>
              <a:t>catch</a:t>
            </a:r>
            <a:r>
              <a:t>. Когда нужно </a:t>
            </a:r>
            <a:r>
              <a:rPr i="1"/>
              <a:t>независимо от ситуации</a:t>
            </a:r>
            <a:r>
              <a:t> выполнить какое-то стороннее действие – используем </a:t>
            </a:r>
            <a:r>
              <a:rPr b="1"/>
              <a:t>finally</a:t>
            </a:r>
            <a:r>
              <a:t>.</a:t>
            </a:r>
          </a:p>
          <a:p>
            <a:pPr defTabSz="685800"/>
            <a:r>
              <a:t>	</a:t>
            </a:r>
            <a:r>
              <a:rPr>
                <a:solidFill>
                  <a:srgbClr val="5E5E5E"/>
                </a:solidFill>
              </a:rPr>
              <a:t>** Метод then также может использоваться и для обработки неудачных сценариев. Однако делать этого не рекомендуется, т.к. catch лучше подходит для этой задачи.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25" name="Promise API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Promise API</a:t>
            </a:r>
          </a:p>
        </p:txBody>
      </p:sp>
      <p:sp>
        <p:nvSpPr>
          <p:cNvPr id="226" name="Кроме методов экземпляров промисов есть ещё и ряд статических методов объекта Promise, что помогают в работе с ними: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685800"/>
            <a:r>
              <a:t>	Кроме методов экземпляров </a:t>
            </a:r>
            <a:r>
              <a:rPr b="1"/>
              <a:t>промисов</a:t>
            </a:r>
            <a:r>
              <a:t> есть ещё и ряд статических методов объекта </a:t>
            </a:r>
            <a:r>
              <a:rPr b="1"/>
              <a:t>Promise</a:t>
            </a:r>
            <a:r>
              <a:t>, что помогают в работе с ними:</a:t>
            </a:r>
          </a:p>
          <a:p>
            <a:pPr marL="685800" indent="-685800" defTabSz="685800">
              <a:buSzPct val="100000"/>
              <a:buChar char="•"/>
            </a:pPr>
            <a:r>
              <a:rPr b="1"/>
              <a:t>Promise.all([promise1, value, …, promiseN]);</a:t>
            </a:r>
            <a:r>
              <a:t> — запускает несколько </a:t>
            </a:r>
            <a:r>
              <a:rPr b="1"/>
              <a:t>промисов</a:t>
            </a:r>
            <a:r>
              <a:t> параллельно, возвращая результат в виде массива результатов всех </a:t>
            </a:r>
            <a:r>
              <a:rPr b="1"/>
              <a:t>промисов</a:t>
            </a:r>
            <a:r>
              <a:t> или первую из возникших ошибок.</a:t>
            </a:r>
          </a:p>
          <a:p>
            <a:pPr marL="685800" indent="-685800" defTabSz="685800">
              <a:buSzPct val="100000"/>
              <a:buChar char="•"/>
            </a:pPr>
            <a:r>
              <a:rPr b="1"/>
              <a:t>Promise.race([promise1, value, …, promiseN]);</a:t>
            </a:r>
            <a:r>
              <a:t> — запускает несколько </a:t>
            </a:r>
            <a:r>
              <a:rPr b="1"/>
              <a:t>промисов</a:t>
            </a:r>
            <a:r>
              <a:t> параллельно, возвращая результат первого завершенного </a:t>
            </a:r>
            <a:r>
              <a:rPr b="1"/>
              <a:t>промиса</a:t>
            </a:r>
            <a:r>
              <a:t> или первую из возникших ошибок.</a:t>
            </a:r>
          </a:p>
          <a:p>
            <a:pPr marL="685800" indent="-685800" defTabSz="685800">
              <a:buSzPct val="100000"/>
              <a:buChar char="•"/>
            </a:pPr>
            <a:r>
              <a:rPr b="1"/>
              <a:t>Promise.allSettled([promise1, value, …, promiseN]);</a:t>
            </a:r>
            <a:r>
              <a:t> — запускает несколько </a:t>
            </a:r>
            <a:r>
              <a:rPr b="1"/>
              <a:t>промисов</a:t>
            </a:r>
            <a:r>
              <a:t> параллельно, возвращая результат в виде массива объектов вида: </a:t>
            </a:r>
            <a:r>
              <a:rPr b="1"/>
              <a:t>{ status: “fulfilled”, value: результат }</a:t>
            </a:r>
            <a:r>
              <a:t> или </a:t>
            </a:r>
            <a:r>
              <a:rPr b="1"/>
              <a:t>{ status: “rejected”, reason: ошибка }</a:t>
            </a:r>
            <a:r>
              <a:t>.</a:t>
            </a:r>
          </a:p>
          <a:p>
            <a:pPr marL="685800" indent="-685800" defTabSz="685800">
              <a:buSzPct val="100000"/>
              <a:buChar char="•"/>
            </a:pPr>
            <a:r>
              <a:rPr b="1"/>
              <a:t>Promise.resolve(value);</a:t>
            </a:r>
            <a:r>
              <a:t> — создаёт успешно выполненный </a:t>
            </a:r>
            <a:r>
              <a:rPr b="1"/>
              <a:t>промис</a:t>
            </a:r>
            <a:r>
              <a:t> с заданным значением.</a:t>
            </a:r>
          </a:p>
          <a:p>
            <a:pPr marL="685800" indent="-685800" defTabSz="685800">
              <a:buSzPct val="100000"/>
              <a:buChar char="•"/>
            </a:pPr>
            <a:r>
              <a:rPr b="1"/>
              <a:t>Promise.reject(reason);</a:t>
            </a:r>
            <a:r>
              <a:t> — создаёт неудачно выполненный </a:t>
            </a:r>
            <a:r>
              <a:rPr b="1"/>
              <a:t>промис</a:t>
            </a:r>
            <a:r>
              <a:t> с заданной ошибкой.</a:t>
            </a:r>
          </a:p>
          <a:p>
            <a:pPr defTabSz="685800">
              <a:defRPr>
                <a:solidFill>
                  <a:srgbClr val="5E5E5E"/>
                </a:solidFill>
              </a:defRPr>
            </a:pPr>
            <a:r>
              <a:t>** Подробнее можно почитать </a:t>
            </a:r>
            <a:r>
              <a:rPr u="sng">
                <a:solidFill>
                  <a:schemeClr val="accent1">
                    <a:lumOff val="-13575"/>
                  </a:schemeClr>
                </a:solidFill>
                <a:hlinkClick r:id="rId2"/>
              </a:rPr>
              <a:t>тут</a:t>
            </a:r>
            <a:r>
              <a:t>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29" name="Что может вернуть Promise?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Что может вернуть Promise?</a:t>
            </a:r>
          </a:p>
        </p:txBody>
      </p:sp>
      <p:sp>
        <p:nvSpPr>
          <p:cNvPr id="230" name="Самый главный вопрос касательно промисов, ответ на который удивительно прост. Promise может вернуть: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685800"/>
            <a:r>
              <a:t>	Самый главный вопрос касательно </a:t>
            </a:r>
            <a:r>
              <a:rPr b="1"/>
              <a:t>промисов</a:t>
            </a:r>
            <a:r>
              <a:t>, ответ на который удивительно прост. </a:t>
            </a:r>
            <a:r>
              <a:rPr b="1"/>
              <a:t>Promise</a:t>
            </a:r>
            <a:r>
              <a:t> может вернуть:</a:t>
            </a:r>
          </a:p>
          <a:p>
            <a:pPr marL="685800" indent="-685800" defTabSz="685800">
              <a:buSzPct val="100000"/>
              <a:buAutoNum type="arabicPeriod"/>
            </a:pPr>
            <a:r>
              <a:rPr b="1"/>
              <a:t>Какое-либо значение</a:t>
            </a:r>
            <a:r>
              <a:t>, что будет означать </a:t>
            </a:r>
            <a:r>
              <a:rPr i="1"/>
              <a:t>успешное завершение</a:t>
            </a:r>
            <a:r>
              <a:t> </a:t>
            </a:r>
            <a:r>
              <a:rPr b="1"/>
              <a:t>промиса</a:t>
            </a:r>
            <a:r>
              <a:t> с этим значением;</a:t>
            </a:r>
          </a:p>
          <a:p>
            <a:pPr marL="685800" indent="-685800" defTabSz="685800">
              <a:buSzPct val="100000"/>
              <a:buAutoNum type="arabicPeriod"/>
            </a:pPr>
            <a:r>
              <a:rPr b="1"/>
              <a:t>Ошибку</a:t>
            </a:r>
            <a:r>
              <a:t>, что будет означать </a:t>
            </a:r>
            <a:r>
              <a:rPr i="1"/>
              <a:t>неудачное завершение</a:t>
            </a:r>
            <a:r>
              <a:t> </a:t>
            </a:r>
            <a:r>
              <a:rPr b="1"/>
              <a:t>промиса</a:t>
            </a:r>
            <a:r>
              <a:t> с этой ошибкой в качестве значения;</a:t>
            </a:r>
          </a:p>
          <a:p>
            <a:pPr marL="685800" indent="-685800" defTabSz="685800">
              <a:buSzPct val="100000"/>
              <a:buAutoNum type="arabicPeriod"/>
            </a:pPr>
            <a:r>
              <a:rPr b="1"/>
              <a:t>Другой промис</a:t>
            </a:r>
            <a:r>
              <a:t>, что просто “вклеит" этот </a:t>
            </a:r>
            <a:r>
              <a:rPr b="1"/>
              <a:t>промис</a:t>
            </a:r>
            <a:r>
              <a:t> посреди выполнения текущего со всеми вытекающими последствиями.</a:t>
            </a:r>
          </a:p>
          <a:p>
            <a:pPr defTabSz="685800"/>
            <a:endParaRPr/>
          </a:p>
          <a:p>
            <a:pPr defTabSz="685800"/>
            <a:r>
              <a:t>	</a:t>
            </a:r>
            <a:r>
              <a:rPr>
                <a:solidFill>
                  <a:srgbClr val="5E5E5E"/>
                </a:solidFill>
              </a:rPr>
              <a:t>** Последний пункт заслуживает отдельного внимание, т.к. делает промисы ещё в разы удобнее. Если все наши запросы реализованы на базе промисов, то мы очень легко сможем использовать их вместе, просто вызывая из друг за другом в нужном нам порядке.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41" name="Пример с микрозадачами и макрозадачами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Пример</a:t>
            </a:r>
            <a:r>
              <a:rPr dirty="0"/>
              <a:t> </a:t>
            </a:r>
            <a:r>
              <a:rPr dirty="0" err="1"/>
              <a:t>с</a:t>
            </a:r>
            <a:r>
              <a:rPr lang="en-US" dirty="0"/>
              <a:t> </a:t>
            </a:r>
            <a:r>
              <a:rPr lang="ru-RU" dirty="0" err="1"/>
              <a:t>промисами</a:t>
            </a:r>
            <a:endParaRPr dirty="0"/>
          </a:p>
        </p:txBody>
      </p:sp>
      <p:sp>
        <p:nvSpPr>
          <p:cNvPr id="242" name="Rectangle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pic>
        <p:nvPicPr>
          <p:cNvPr id="243" name="Screenshot 2021-03-22 at 21.44.00.png" descr="Screenshot 2021-03-22 at 21.44.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593" y="4875547"/>
            <a:ext cx="11604814" cy="59903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46" name="Немного об HTTP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Немного об HTTP</a:t>
            </a:r>
          </a:p>
        </p:txBody>
      </p:sp>
      <p:sp>
        <p:nvSpPr>
          <p:cNvPr id="247" name="Аббревиатура HTTP расшифровывается как HyperText Transfer Protocol (протокол передачи гипертекста). Это название было закреплено за протоколом HTTP уже очень давно и с тех пор многое изменилось. Очевидно, что на сегодняшний день данный протокол имеет куд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685800"/>
            <a:r>
              <a:t>	Аббревиатура </a:t>
            </a:r>
            <a:r>
              <a:rPr b="1"/>
              <a:t>HTTP</a:t>
            </a:r>
            <a:r>
              <a:t> расшифровывается как </a:t>
            </a:r>
            <a:r>
              <a:rPr i="1"/>
              <a:t>HyperText Transfer Protocol </a:t>
            </a:r>
            <a:r>
              <a:t>(протокол передачи гипертекста). Это название было закреплено за протоколом </a:t>
            </a:r>
            <a:r>
              <a:rPr b="1"/>
              <a:t>HTTP</a:t>
            </a:r>
            <a:r>
              <a:t> уже очень давно и с тех пор многое изменилось. Очевидно, что на сегодняшний день данный протокол имеет куда больший спектр возможностей, чем просто пересылка документов разметки.</a:t>
            </a:r>
          </a:p>
          <a:p>
            <a:pPr defTabSz="685800"/>
            <a:r>
              <a:t>	По-простому </a:t>
            </a:r>
            <a:r>
              <a:rPr b="1"/>
              <a:t>HTTP</a:t>
            </a:r>
            <a:r>
              <a:t> — это протокол, позволяющий получать различные данные в Интернете.  Он является протоколом клиент-серверного взаимодействия, что означает инициирование запросов к серверу самим получателем (обычно браузером). Полученный документ также может состоять из различных частей: например, из отдельно полученного текста, описания структуры документа, изображений, видео-файлов, скриптов и многого другого.</a:t>
            </a:r>
          </a:p>
          <a:p>
            <a:pPr defTabSz="685800"/>
            <a:r>
              <a:t>	Клиент и сервер взаимодействуют, обмениваясь одиночными сообщениями (а не потоком данных). Сообщения, отправленные клиентом (обычно браузером), называются </a:t>
            </a:r>
            <a:r>
              <a:rPr i="1"/>
              <a:t>запросами</a:t>
            </a:r>
            <a:r>
              <a:t>, а сообщения, отправленные сервером, называются </a:t>
            </a:r>
            <a:r>
              <a:rPr i="1"/>
              <a:t>ответами</a:t>
            </a:r>
            <a:r>
              <a:t>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Лекция 6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defTabSz="1999437">
              <a:defRPr sz="5904" spc="-118"/>
            </a:pPr>
            <a:r>
              <a:t>Лекция 6</a:t>
            </a:r>
          </a:p>
          <a:p>
            <a:pPr defTabSz="1999437">
              <a:defRPr sz="7544" b="1" spc="-150">
                <a:latin typeface="+mn-lt"/>
                <a:ea typeface="+mn-ea"/>
                <a:cs typeface="+mn-cs"/>
                <a:sym typeface="Helvetica Neue"/>
              </a:defRPr>
            </a:pPr>
            <a:r>
              <a:t>Event Loop</a:t>
            </a:r>
          </a:p>
          <a:p>
            <a:pPr defTabSz="1999437">
              <a:defRPr sz="7544" b="1" spc="-150">
                <a:latin typeface="+mn-lt"/>
                <a:ea typeface="+mn-ea"/>
                <a:cs typeface="+mn-cs"/>
                <a:sym typeface="Helvetica Neue"/>
              </a:defRPr>
            </a:pPr>
            <a:r>
              <a:t>Асинхронность в JavaScript</a:t>
            </a:r>
          </a:p>
          <a:p>
            <a:pPr defTabSz="1999437">
              <a:defRPr sz="7544" b="1" spc="-150">
                <a:latin typeface="+mn-lt"/>
                <a:ea typeface="+mn-ea"/>
                <a:cs typeface="+mn-cs"/>
                <a:sym typeface="Helvetica Neue"/>
              </a:defRPr>
            </a:pPr>
            <a:r>
              <a:t>Promise, HTTP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50" name="Свойства HTTP-методов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Свойства HTTP-методов</a:t>
            </a:r>
          </a:p>
        </p:txBody>
      </p:sp>
      <p:sp>
        <p:nvSpPr>
          <p:cNvPr id="251" name="HTTP определяет множество методов запроса, которые указывают, какое действие нужно выполнить для данного ресурса. Каждый реализует свою семантику, но каждая группа команд разделяет общие свойства: так, методы могут быть безопасными, идемпотентными или ке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685800"/>
            <a:r>
              <a:t>	</a:t>
            </a:r>
            <a:r>
              <a:rPr b="1"/>
              <a:t>HTTP</a:t>
            </a:r>
            <a:r>
              <a:t> определяет </a:t>
            </a:r>
            <a:r>
              <a:rPr u="sng">
                <a:solidFill>
                  <a:schemeClr val="accent1">
                    <a:hueOff val="114395"/>
                    <a:lumOff val="-24975"/>
                  </a:schemeClr>
                </a:solidFill>
                <a:hlinkClick r:id="rId2"/>
              </a:rPr>
              <a:t>множество методов</a:t>
            </a:r>
            <a:r>
              <a:t> запроса, которые указывают, какое действие нужно выполнить для данного ресурса. Каждый реализует свою семантику, но каждая группа команд разделяет общие свойства: так, методы могут быть </a:t>
            </a:r>
            <a:r>
              <a:rPr i="1"/>
              <a:t>безопасными</a:t>
            </a:r>
            <a:r>
              <a:t>, </a:t>
            </a:r>
            <a:r>
              <a:rPr i="1"/>
              <a:t>идемпотентными</a:t>
            </a:r>
            <a:r>
              <a:t> или </a:t>
            </a:r>
            <a:r>
              <a:rPr i="1"/>
              <a:t>кешируемыми</a:t>
            </a:r>
            <a:r>
              <a:t>.</a:t>
            </a:r>
          </a:p>
          <a:p>
            <a:pPr marL="685800" indent="-685800" defTabSz="685800">
              <a:buSzPct val="100000"/>
              <a:buChar char="•"/>
            </a:pPr>
            <a:r>
              <a:rPr b="1"/>
              <a:t>HTTP</a:t>
            </a:r>
            <a:r>
              <a:t>-метод считается </a:t>
            </a:r>
            <a:r>
              <a:rPr b="1"/>
              <a:t>безопасным</a:t>
            </a:r>
            <a:r>
              <a:t> только в том случае, если он никак не меняет состояние приложения на сервере. Другими словами, метод безопасен, если он осуществляет операцию, направленную только на чтение данных.</a:t>
            </a:r>
          </a:p>
          <a:p>
            <a:pPr marL="685800" indent="-685800" defTabSz="685800">
              <a:buSzPct val="100000"/>
              <a:buChar char="•"/>
            </a:pPr>
            <a:r>
              <a:rPr b="1"/>
              <a:t>HTTP</a:t>
            </a:r>
            <a:r>
              <a:t>-метод считается </a:t>
            </a:r>
            <a:r>
              <a:rPr b="1"/>
              <a:t>идемпотентным</a:t>
            </a:r>
            <a:r>
              <a:t>, если несколько его вызовов, произведённых в ряд, приведут к одному и тому же результату и к тому же каждый раз сервер будет оставаться в одном и том же состоянии.</a:t>
            </a:r>
          </a:p>
          <a:p>
            <a:pPr marL="685800" indent="-685800" defTabSz="685800">
              <a:buSzPct val="100000"/>
              <a:buChar char="•"/>
            </a:pPr>
            <a:r>
              <a:t>Ответ </a:t>
            </a:r>
            <a:r>
              <a:rPr b="1"/>
              <a:t>HTTP</a:t>
            </a:r>
            <a:r>
              <a:t>-запроса считается </a:t>
            </a:r>
            <a:r>
              <a:rPr b="1"/>
              <a:t>кешируемым</a:t>
            </a:r>
            <a:r>
              <a:t>, если он может быть закеширован, с целью сохранения результата и переиспользования его в будущем, вместо осуществления нового запроса. Это делается с целью снижения количества запросов к серверу.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54" name="Основные HTTP-методы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Основные HTTP-методы</a:t>
            </a:r>
          </a:p>
        </p:txBody>
      </p:sp>
      <p:sp>
        <p:nvSpPr>
          <p:cNvPr id="255" name="GET — метод для получения данных с сервера. Для передачи параметров в рамках GET-запроса   используется адресная строка.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marL="685800" indent="-685800" defTabSz="685800">
              <a:buSzPct val="100000"/>
              <a:buAutoNum type="arabicPeriod"/>
            </a:pPr>
            <a:r>
              <a:t>GET — метод для получения данных с сервера. Для передачи параметров в рамках GET-запроса   используется адресная строка.</a:t>
            </a:r>
          </a:p>
          <a:p>
            <a:pPr marL="685800" indent="-685800" defTabSz="685800">
              <a:buSzPct val="100000"/>
              <a:buAutoNum type="arabicPeriod"/>
            </a:pPr>
            <a:r>
              <a:t>POST — метод для отправки данных на сервер. Часто вызывает изменение состояние сервера. В отличие от GET-запросов имеет </a:t>
            </a:r>
            <a:r>
              <a:rPr b="1"/>
              <a:t>тело</a:t>
            </a:r>
            <a:r>
              <a:t>.</a:t>
            </a:r>
          </a:p>
          <a:p>
            <a:pPr marL="685800" indent="-685800" defTabSz="685800">
              <a:buSzPct val="100000"/>
              <a:buAutoNum type="arabicPeriod"/>
            </a:pPr>
            <a:r>
              <a:t>PUT — метод для замены или создания (в случае отсутствия) сущности на сервере. В отличие от POST- и PATCH-запросов является </a:t>
            </a:r>
            <a:r>
              <a:rPr b="1"/>
              <a:t>идемпотентным</a:t>
            </a:r>
            <a:r>
              <a:t>. Также, как и POST-запрос, имеет </a:t>
            </a:r>
            <a:r>
              <a:rPr b="1"/>
              <a:t>тело</a:t>
            </a:r>
            <a:r>
              <a:t>.</a:t>
            </a:r>
          </a:p>
          <a:p>
            <a:pPr marL="685800" indent="-685800" defTabSz="685800">
              <a:buSzPct val="100000"/>
              <a:buAutoNum type="arabicPeriod"/>
            </a:pPr>
            <a:r>
              <a:t>PATCH — метод для частичного изменения сущности на сервере. Как правило содержит в себе информацию для изменений на сервере. Также, как и POST-запрос, имеет </a:t>
            </a:r>
            <a:r>
              <a:rPr b="1"/>
              <a:t>тело</a:t>
            </a:r>
            <a:r>
              <a:t>.</a:t>
            </a:r>
          </a:p>
          <a:p>
            <a:pPr marL="685800" indent="-685800" defTabSz="685800">
              <a:buSzPct val="100000"/>
              <a:buAutoNum type="arabicPeriod"/>
            </a:pPr>
            <a:r>
              <a:t>DELETE — метод для удаления (если существует) сущности на сервере. Может иметь </a:t>
            </a:r>
            <a:r>
              <a:rPr b="1"/>
              <a:t>тело</a:t>
            </a:r>
            <a:r>
              <a:t>, но в подавляющем большинстве случаев обходится параметрами адресной строки.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258" name="Заголовки HTTP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Заголовки HTTP</a:t>
            </a:r>
          </a:p>
        </p:txBody>
      </p:sp>
      <p:sp>
        <p:nvSpPr>
          <p:cNvPr id="259" name="Заголовки HTTP — это строки в HTTP-сообщении, содержащиеся в запросах в уже знакомом нам представлении “ключ: значение”. Заголовки должны отделяться от тела сообщения хотя бы одной пустой строкой.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685800"/>
            <a:r>
              <a:rPr dirty="0"/>
              <a:t>	</a:t>
            </a:r>
            <a:r>
              <a:rPr dirty="0" err="1"/>
              <a:t>Заголовки</a:t>
            </a:r>
            <a:r>
              <a:rPr dirty="0"/>
              <a:t> HTTP —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строки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b="1" dirty="0"/>
              <a:t>HTTP</a:t>
            </a:r>
            <a:r>
              <a:rPr dirty="0"/>
              <a:t>-</a:t>
            </a:r>
            <a:r>
              <a:rPr dirty="0" err="1"/>
              <a:t>сообщении</a:t>
            </a:r>
            <a:r>
              <a:rPr dirty="0"/>
              <a:t>, </a:t>
            </a:r>
            <a:r>
              <a:rPr dirty="0" err="1"/>
              <a:t>содержащиеся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запросах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уже</a:t>
            </a:r>
            <a:r>
              <a:rPr dirty="0"/>
              <a:t> </a:t>
            </a:r>
            <a:r>
              <a:rPr dirty="0" err="1"/>
              <a:t>знакомом</a:t>
            </a:r>
            <a:r>
              <a:rPr dirty="0"/>
              <a:t> </a:t>
            </a:r>
            <a:r>
              <a:rPr dirty="0" err="1"/>
              <a:t>нам</a:t>
            </a:r>
            <a:r>
              <a:rPr dirty="0"/>
              <a:t> </a:t>
            </a:r>
            <a:r>
              <a:rPr dirty="0" err="1"/>
              <a:t>представлении</a:t>
            </a:r>
            <a:r>
              <a:rPr dirty="0"/>
              <a:t> “</a:t>
            </a:r>
            <a:r>
              <a:rPr dirty="0" err="1"/>
              <a:t>ключ</a:t>
            </a:r>
            <a:r>
              <a:rPr dirty="0"/>
              <a:t>: </a:t>
            </a:r>
            <a:r>
              <a:rPr dirty="0" err="1"/>
              <a:t>значение</a:t>
            </a:r>
            <a:r>
              <a:rPr dirty="0"/>
              <a:t>”. </a:t>
            </a:r>
            <a:r>
              <a:rPr dirty="0" err="1"/>
              <a:t>Заголовки</a:t>
            </a:r>
            <a:r>
              <a:rPr dirty="0"/>
              <a:t> </a:t>
            </a:r>
            <a:r>
              <a:rPr dirty="0" err="1"/>
              <a:t>должны</a:t>
            </a:r>
            <a:r>
              <a:rPr dirty="0"/>
              <a:t> </a:t>
            </a:r>
            <a:r>
              <a:rPr dirty="0" err="1"/>
              <a:t>отделяться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тела</a:t>
            </a:r>
            <a:r>
              <a:rPr dirty="0"/>
              <a:t> </a:t>
            </a:r>
            <a:r>
              <a:rPr dirty="0" err="1"/>
              <a:t>сообщения</a:t>
            </a:r>
            <a:r>
              <a:rPr dirty="0"/>
              <a:t> </a:t>
            </a:r>
            <a:r>
              <a:rPr dirty="0" err="1"/>
              <a:t>хотя</a:t>
            </a:r>
            <a:r>
              <a:rPr dirty="0"/>
              <a:t> </a:t>
            </a:r>
            <a:r>
              <a:rPr dirty="0" err="1"/>
              <a:t>бы</a:t>
            </a:r>
            <a:r>
              <a:rPr dirty="0"/>
              <a:t> </a:t>
            </a:r>
            <a:r>
              <a:rPr dirty="0" err="1"/>
              <a:t>одной</a:t>
            </a:r>
            <a:r>
              <a:rPr dirty="0"/>
              <a:t> </a:t>
            </a:r>
            <a:r>
              <a:rPr dirty="0" err="1"/>
              <a:t>пустой</a:t>
            </a:r>
            <a:r>
              <a:rPr dirty="0"/>
              <a:t> </a:t>
            </a:r>
            <a:r>
              <a:rPr dirty="0" err="1"/>
              <a:t>строкой</a:t>
            </a:r>
            <a:r>
              <a:rPr dirty="0"/>
              <a:t>.</a:t>
            </a:r>
          </a:p>
          <a:p>
            <a:pPr defTabSz="685800"/>
            <a:r>
              <a:rPr dirty="0"/>
              <a:t>	</a:t>
            </a:r>
            <a:r>
              <a:rPr dirty="0" err="1"/>
              <a:t>Все</a:t>
            </a:r>
            <a:r>
              <a:rPr dirty="0"/>
              <a:t> </a:t>
            </a:r>
            <a:r>
              <a:rPr dirty="0" err="1"/>
              <a:t>заголовки</a:t>
            </a:r>
            <a:r>
              <a:rPr dirty="0"/>
              <a:t> </a:t>
            </a:r>
            <a:r>
              <a:rPr dirty="0" err="1"/>
              <a:t>делятся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четыре</a:t>
            </a:r>
            <a:r>
              <a:rPr dirty="0"/>
              <a:t> </a:t>
            </a:r>
            <a:r>
              <a:rPr dirty="0" err="1"/>
              <a:t>основные</a:t>
            </a:r>
            <a:r>
              <a:rPr dirty="0"/>
              <a:t> </a:t>
            </a:r>
            <a:r>
              <a:rPr dirty="0" err="1"/>
              <a:t>группы</a:t>
            </a:r>
            <a:r>
              <a:rPr dirty="0"/>
              <a:t>:</a:t>
            </a:r>
          </a:p>
          <a:p>
            <a:pPr marL="685800" indent="-685800" defTabSz="685800">
              <a:buSzPct val="100000"/>
              <a:buAutoNum type="arabicPeriod"/>
            </a:pPr>
            <a:r>
              <a:rPr b="1" dirty="0"/>
              <a:t>General Headers</a:t>
            </a:r>
            <a:r>
              <a:rPr dirty="0"/>
              <a:t> (</a:t>
            </a:r>
            <a:r>
              <a:rPr dirty="0" err="1"/>
              <a:t>основные</a:t>
            </a:r>
            <a:r>
              <a:rPr dirty="0"/>
              <a:t> </a:t>
            </a:r>
            <a:r>
              <a:rPr dirty="0" err="1"/>
              <a:t>заголовки</a:t>
            </a:r>
            <a:r>
              <a:rPr dirty="0"/>
              <a:t>) — </a:t>
            </a:r>
            <a:r>
              <a:rPr dirty="0" err="1"/>
              <a:t>должны</a:t>
            </a:r>
            <a:r>
              <a:rPr dirty="0"/>
              <a:t> </a:t>
            </a:r>
            <a:r>
              <a:rPr dirty="0" err="1"/>
              <a:t>включаться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любое</a:t>
            </a:r>
            <a:r>
              <a:rPr dirty="0"/>
              <a:t> </a:t>
            </a:r>
            <a:r>
              <a:rPr dirty="0" err="1"/>
              <a:t>сообщение</a:t>
            </a:r>
            <a:r>
              <a:rPr dirty="0"/>
              <a:t> </a:t>
            </a:r>
            <a:r>
              <a:rPr dirty="0" err="1"/>
              <a:t>клиента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сервера</a:t>
            </a:r>
            <a:r>
              <a:rPr lang="en-US" dirty="0"/>
              <a:t>[</a:t>
            </a:r>
            <a:r>
              <a:rPr lang="en" u="sng" dirty="0">
                <a:hlinkClick r:id="rId2"/>
              </a:rPr>
              <a:t>Date</a:t>
            </a:r>
            <a:r>
              <a:rPr lang="en" dirty="0"/>
              <a:t>, </a:t>
            </a:r>
            <a:r>
              <a:rPr lang="en" dirty="0">
                <a:hlinkClick r:id="rId3"/>
              </a:rPr>
              <a:t>Cache-Control</a:t>
            </a:r>
            <a:r>
              <a:rPr lang="en-US" dirty="0"/>
              <a:t>]</a:t>
            </a:r>
            <a:r>
              <a:rPr dirty="0"/>
              <a:t>.</a:t>
            </a:r>
          </a:p>
          <a:p>
            <a:pPr marL="685800" indent="-685800" defTabSz="685800">
              <a:buSzPct val="100000"/>
              <a:buAutoNum type="arabicPeriod"/>
            </a:pPr>
            <a:r>
              <a:rPr b="1" dirty="0"/>
              <a:t>Request Headers</a:t>
            </a:r>
            <a:r>
              <a:rPr dirty="0"/>
              <a:t> (</a:t>
            </a:r>
            <a:r>
              <a:rPr dirty="0" err="1"/>
              <a:t>заголовки</a:t>
            </a:r>
            <a:r>
              <a:rPr dirty="0"/>
              <a:t> </a:t>
            </a:r>
            <a:r>
              <a:rPr dirty="0" err="1"/>
              <a:t>запроса</a:t>
            </a:r>
            <a:r>
              <a:rPr dirty="0"/>
              <a:t>) — </a:t>
            </a:r>
            <a:r>
              <a:rPr dirty="0" err="1"/>
              <a:t>используются</a:t>
            </a:r>
            <a:r>
              <a:rPr dirty="0"/>
              <a:t> </a:t>
            </a:r>
            <a:r>
              <a:rPr dirty="0" err="1"/>
              <a:t>только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запросах</a:t>
            </a:r>
            <a:r>
              <a:rPr dirty="0"/>
              <a:t> </a:t>
            </a:r>
            <a:r>
              <a:rPr dirty="0" err="1"/>
              <a:t>клиента</a:t>
            </a:r>
            <a:r>
              <a:rPr dirty="0"/>
              <a:t>.</a:t>
            </a:r>
          </a:p>
          <a:p>
            <a:pPr marL="685800" indent="-685800" defTabSz="685800">
              <a:buSzPct val="100000"/>
              <a:buAutoNum type="arabicPeriod"/>
            </a:pPr>
            <a:r>
              <a:rPr b="1" dirty="0"/>
              <a:t>Response Headers</a:t>
            </a:r>
            <a:r>
              <a:rPr dirty="0"/>
              <a:t> (</a:t>
            </a:r>
            <a:r>
              <a:rPr dirty="0" err="1"/>
              <a:t>заголовки</a:t>
            </a:r>
            <a:r>
              <a:rPr dirty="0"/>
              <a:t> </a:t>
            </a:r>
            <a:r>
              <a:rPr dirty="0" err="1"/>
              <a:t>ответа</a:t>
            </a:r>
            <a:r>
              <a:rPr dirty="0"/>
              <a:t>) — </a:t>
            </a:r>
            <a:r>
              <a:rPr dirty="0" err="1"/>
              <a:t>только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ответов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сервера</a:t>
            </a:r>
            <a:r>
              <a:rPr lang="en-US" dirty="0"/>
              <a:t>[</a:t>
            </a:r>
            <a:r>
              <a:rPr lang="en" u="sng" dirty="0">
                <a:hlinkClick r:id="rId4"/>
              </a:rPr>
              <a:t>Content-Type</a:t>
            </a:r>
            <a:r>
              <a:rPr lang="en" dirty="0"/>
              <a:t> </a:t>
            </a:r>
            <a:r>
              <a:rPr lang="en" dirty="0">
                <a:hlinkClick r:id="rId5"/>
              </a:rPr>
              <a:t>Content-Encoding</a:t>
            </a:r>
            <a:r>
              <a:rPr lang="en-US" dirty="0"/>
              <a:t>]</a:t>
            </a:r>
            <a:r>
              <a:rPr dirty="0"/>
              <a:t>.</a:t>
            </a:r>
          </a:p>
          <a:p>
            <a:pPr marL="685800" indent="-685800" defTabSz="685800">
              <a:buSzPct val="100000"/>
              <a:buAutoNum type="arabicPeriod"/>
            </a:pPr>
            <a:r>
              <a:rPr b="1" dirty="0"/>
              <a:t>Entity Headers</a:t>
            </a:r>
            <a:r>
              <a:rPr dirty="0"/>
              <a:t> (</a:t>
            </a:r>
            <a:r>
              <a:rPr dirty="0" err="1"/>
              <a:t>заголовки</a:t>
            </a:r>
            <a:r>
              <a:rPr dirty="0"/>
              <a:t> </a:t>
            </a:r>
            <a:r>
              <a:rPr dirty="0" err="1"/>
              <a:t>сущности</a:t>
            </a:r>
            <a:r>
              <a:rPr dirty="0"/>
              <a:t>) — </a:t>
            </a:r>
            <a:r>
              <a:rPr dirty="0" err="1"/>
              <a:t>сопровождают</a:t>
            </a:r>
            <a:r>
              <a:rPr dirty="0"/>
              <a:t> </a:t>
            </a:r>
            <a:r>
              <a:rPr dirty="0" err="1"/>
              <a:t>каждую</a:t>
            </a:r>
            <a:r>
              <a:rPr dirty="0"/>
              <a:t> </a:t>
            </a:r>
            <a:r>
              <a:rPr dirty="0" err="1"/>
              <a:t>сущность</a:t>
            </a:r>
            <a:r>
              <a:rPr dirty="0"/>
              <a:t> </a:t>
            </a:r>
            <a:r>
              <a:rPr dirty="0" err="1"/>
              <a:t>сообщения</a:t>
            </a:r>
            <a:r>
              <a:rPr lang="en-US" dirty="0"/>
              <a:t>[</a:t>
            </a:r>
            <a:r>
              <a:rPr lang="en" u="sng" dirty="0">
                <a:hlinkClick r:id="rId6"/>
              </a:rPr>
              <a:t>Content-Length</a:t>
            </a:r>
            <a:r>
              <a:rPr lang="en" dirty="0"/>
              <a:t>, </a:t>
            </a:r>
            <a:r>
              <a:rPr lang="en" u="sng" dirty="0">
                <a:hlinkClick r:id="rId7"/>
              </a:rPr>
              <a:t>Content-Language</a:t>
            </a:r>
            <a:r>
              <a:rPr lang="en" dirty="0"/>
              <a:t>, </a:t>
            </a:r>
            <a:r>
              <a:rPr lang="en" dirty="0">
                <a:hlinkClick r:id="rId8"/>
              </a:rPr>
              <a:t>Content-Encoding</a:t>
            </a:r>
            <a:r>
              <a:rPr lang="en-US" dirty="0"/>
              <a:t>]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62" name="HTTP-запросы в JavaScript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HTTP-запросы в JavaScript</a:t>
            </a:r>
          </a:p>
        </p:txBody>
      </p:sp>
      <p:sp>
        <p:nvSpPr>
          <p:cNvPr id="263" name="Способов отправки HTTP-запросов в JavaScript несколько. Можно воспользоваться HTML-формами (хоть это и не совсем JavaScript, но всё же). Или же воспользоваться встроенными в браузер инструментами, такими как: объект XMLHttpRequest или метод fetch (наибол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685800"/>
            <a:r>
              <a:t>	Способов отправки </a:t>
            </a:r>
            <a:r>
              <a:rPr b="1"/>
              <a:t>HTTP</a:t>
            </a:r>
            <a:r>
              <a:t>-запросов в JavaScript несколько. Можно воспользоваться HTML-формами (хоть это и не совсем JavaScript, но всё же). Или же воспользоваться встроенными в браузер инструментами, такими как: объект </a:t>
            </a:r>
            <a:r>
              <a:rPr b="1"/>
              <a:t>XMLHttpRequest </a:t>
            </a:r>
            <a:r>
              <a:t>или метод </a:t>
            </a:r>
            <a:r>
              <a:rPr b="1"/>
              <a:t>fetch</a:t>
            </a:r>
            <a:r>
              <a:t> (наиболее предпочтительный вариант).</a:t>
            </a:r>
          </a:p>
          <a:p>
            <a:pPr defTabSz="685800"/>
            <a:r>
              <a:t>	Также есть несколько популярных сторонних библиотек, предоставляющих функциональность для осуществления </a:t>
            </a:r>
            <a:r>
              <a:rPr b="1"/>
              <a:t>HTTP</a:t>
            </a:r>
            <a:r>
              <a:t>-запросов. Самые популярные из них </a:t>
            </a:r>
            <a:r>
              <a:rPr b="1"/>
              <a:t>Axios</a:t>
            </a:r>
            <a:r>
              <a:t> и </a:t>
            </a:r>
            <a:r>
              <a:rPr b="1"/>
              <a:t>jQuery</a:t>
            </a:r>
            <a:r>
              <a:t>.</a:t>
            </a:r>
          </a:p>
          <a:p>
            <a:pPr defTabSz="685800"/>
            <a:r>
              <a:t>	</a:t>
            </a:r>
          </a:p>
          <a:p>
            <a:pPr defTabSz="685800"/>
            <a:r>
              <a:t>	</a:t>
            </a:r>
            <a:r>
              <a:rPr b="1"/>
              <a:t>XMLHttpRequest</a:t>
            </a:r>
            <a:r>
              <a:t>, </a:t>
            </a:r>
            <a:r>
              <a:rPr b="1"/>
              <a:t>fetch</a:t>
            </a:r>
            <a:r>
              <a:t>, </a:t>
            </a:r>
            <a:r>
              <a:rPr b="1"/>
              <a:t>Axios</a:t>
            </a:r>
            <a:r>
              <a:t> и </a:t>
            </a:r>
            <a:r>
              <a:rPr b="1"/>
              <a:t>jQuery.ajax</a:t>
            </a:r>
            <a:r>
              <a:t> для осуществления HTTP-запросов используют подход </a:t>
            </a:r>
            <a:r>
              <a:rPr u="sng">
                <a:solidFill>
                  <a:schemeClr val="accent1">
                    <a:hueOff val="114395"/>
                    <a:lumOff val="-24975"/>
                  </a:schemeClr>
                </a:solidFill>
                <a:hlinkClick r:id="rId2"/>
              </a:rPr>
              <a:t>AJAX</a:t>
            </a:r>
            <a:r>
              <a:t> (</a:t>
            </a:r>
            <a:r>
              <a:rPr i="1"/>
              <a:t>Asynchronous JavaScript and XML</a:t>
            </a:r>
            <a:r>
              <a:t> — “асинхронный JavaScript и XML”). Данный подход подразумевает выполнение </a:t>
            </a:r>
            <a:r>
              <a:rPr b="1"/>
              <a:t>HTTP</a:t>
            </a:r>
            <a:r>
              <a:t>-запросов без перезагрузки страницы с изменениями, производимыми прямо “на лету”. Все самые популярные JavaScript-фреймворки, (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React</a:t>
            </a:r>
            <a:r>
              <a:t>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Angular</a:t>
            </a:r>
            <a:r>
              <a:t>,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Vue</a:t>
            </a:r>
            <a:r>
              <a:t>) продвигающие идею одностраничных приложений (SPA —</a:t>
            </a:r>
            <a:r>
              <a:rPr i="1"/>
              <a:t> Single Page Application</a:t>
            </a:r>
            <a:r>
              <a:t>), полностью строятся на подходе </a:t>
            </a:r>
            <a:r>
              <a:rPr b="1"/>
              <a:t>AJAX</a:t>
            </a:r>
            <a:r>
              <a:t>.</a:t>
            </a:r>
          </a:p>
          <a:p>
            <a:pPr defTabSz="685800"/>
            <a:r>
              <a:t>	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266" name="Метод fetch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Метод fetch</a:t>
            </a:r>
          </a:p>
        </p:txBody>
      </p:sp>
      <p:sp>
        <p:nvSpPr>
          <p:cNvPr id="267" name="Метод fetch является относительно новым инструментом и “поставляется” в рамках FetchAPI. С его помощью вы можете делать асинхронные HTTP-запросы по принципу AJAX. Кроме этого, интерфейс взаимодействия с fetch построен на базе Promise, что делает его ещё 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685800"/>
            <a:r>
              <a:t>	Метод </a:t>
            </a:r>
            <a:r>
              <a:rPr b="1"/>
              <a:t>fetch</a:t>
            </a:r>
            <a:r>
              <a:t> является относительно новым инструментом и “поставляется” в рамках </a:t>
            </a:r>
            <a:r>
              <a:rPr u="sng">
                <a:solidFill>
                  <a:schemeClr val="accent1">
                    <a:hueOff val="114395"/>
                    <a:lumOff val="-24975"/>
                  </a:schemeClr>
                </a:solidFill>
                <a:hlinkClick r:id="rId2"/>
              </a:rPr>
              <a:t>FetchAPI</a:t>
            </a:r>
            <a:r>
              <a:t>. С его помощью вы можете делать асинхронные </a:t>
            </a:r>
            <a:r>
              <a:rPr b="1"/>
              <a:t>HTTP</a:t>
            </a:r>
            <a:r>
              <a:t>-запросы по принципу </a:t>
            </a:r>
            <a:r>
              <a:rPr b="1"/>
              <a:t>AJAX</a:t>
            </a:r>
            <a:r>
              <a:t>. Кроме этого, интерфейс взаимодействия с </a:t>
            </a:r>
            <a:r>
              <a:rPr b="1"/>
              <a:t>fetch</a:t>
            </a:r>
            <a:r>
              <a:t> построен на базе </a:t>
            </a:r>
            <a:r>
              <a:rPr b="1"/>
              <a:t>Promise</a:t>
            </a:r>
            <a:r>
              <a:t>, что делает его ещё в разы удобнее.</a:t>
            </a:r>
          </a:p>
          <a:p>
            <a:pPr defTabSz="685800"/>
            <a:r>
              <a:t>	До прихода </a:t>
            </a:r>
            <a:r>
              <a:rPr b="1"/>
              <a:t>fetch</a:t>
            </a:r>
            <a:r>
              <a:t>, широко использоваться объект </a:t>
            </a:r>
            <a:r>
              <a:rPr b="1"/>
              <a:t>XMLHttpRequest</a:t>
            </a:r>
            <a:r>
              <a:t>. Однако сейчас данный подход окончательно потерял свою актуальность.</a:t>
            </a:r>
          </a:p>
          <a:p>
            <a:pPr defTabSz="685800"/>
            <a:endParaRPr/>
          </a:p>
          <a:p>
            <a:pPr defTabSz="685800"/>
            <a:endParaRPr/>
          </a:p>
          <a:p>
            <a:pPr defTabSz="685800"/>
            <a:endParaRPr/>
          </a:p>
          <a:p>
            <a:pPr defTabSz="685800"/>
            <a:r>
              <a:rPr b="1"/>
              <a:t>Примеры:</a:t>
            </a:r>
            <a:r>
              <a:t> </a:t>
            </a:r>
          </a:p>
        </p:txBody>
      </p:sp>
      <p:pic>
        <p:nvPicPr>
          <p:cNvPr id="268" name="Screenshot 2021-03-23 at 18.29.16.png" descr="Screenshot 2021-03-23 at 18.29.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6322" y="4299098"/>
            <a:ext cx="10351232" cy="6108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Q&amp;A"/>
          <p:cNvSpPr>
            <a:spLocks noGrp="1"/>
          </p:cNvSpPr>
          <p:nvPr>
            <p:ph type="body" idx="21"/>
          </p:nvPr>
        </p:nvSpPr>
        <p:spPr>
          <a:xfrm>
            <a:off x="-3169" y="5526173"/>
            <a:ext cx="24390338" cy="2663654"/>
          </a:xfrm>
          <a:prstGeom prst="rect">
            <a:avLst/>
          </a:prstGeom>
        </p:spPr>
        <p:txBody>
          <a:bodyPr/>
          <a:lstStyle/>
          <a:p>
            <a:r>
              <a:t>Q&amp;A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1839" y="12567183"/>
            <a:ext cx="340322" cy="584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70" name="Как работает JavaScript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работает</a:t>
            </a:r>
            <a:r>
              <a:rPr dirty="0"/>
              <a:t> JavaScript</a:t>
            </a:r>
          </a:p>
        </p:txBody>
      </p:sp>
      <p:sp>
        <p:nvSpPr>
          <p:cNvPr id="171" name="JavaScript – это синхронный и однопоточный язык программирования.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685800"/>
            <a:r>
              <a:rPr dirty="0"/>
              <a:t>	JavaScript – </a:t>
            </a:r>
            <a:r>
              <a:rPr dirty="0" err="1"/>
              <a:t>это</a:t>
            </a:r>
            <a:r>
              <a:rPr dirty="0"/>
              <a:t> </a:t>
            </a:r>
            <a:r>
              <a:rPr lang="en-US" dirty="0" err="1"/>
              <a:t>a</a:t>
            </a:r>
            <a:r>
              <a:rPr b="1" dirty="0" err="1"/>
              <a:t>синхронный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b="1" dirty="0" err="1"/>
              <a:t>однопоточный</a:t>
            </a:r>
            <a:r>
              <a:rPr dirty="0"/>
              <a:t> </a:t>
            </a:r>
            <a:r>
              <a:rPr dirty="0" err="1"/>
              <a:t>язык</a:t>
            </a:r>
            <a:r>
              <a:rPr dirty="0"/>
              <a:t> </a:t>
            </a:r>
            <a:r>
              <a:rPr dirty="0" err="1"/>
              <a:t>программирования</a:t>
            </a:r>
            <a:r>
              <a:rPr dirty="0"/>
              <a:t>.</a:t>
            </a:r>
          </a:p>
          <a:p>
            <a:pPr defTabSz="685800"/>
            <a:r>
              <a:rPr dirty="0"/>
              <a:t>	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значит</a:t>
            </a:r>
            <a:r>
              <a:rPr dirty="0"/>
              <a:t> </a:t>
            </a:r>
            <a:r>
              <a:rPr lang="en-US" dirty="0" err="1"/>
              <a:t>a</a:t>
            </a:r>
            <a:r>
              <a:rPr b="1" dirty="0" err="1"/>
              <a:t>синхронный</a:t>
            </a:r>
            <a:r>
              <a:rPr dirty="0"/>
              <a:t>? </a:t>
            </a:r>
            <a:r>
              <a:rPr dirty="0" err="1"/>
              <a:t>Предположим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у</a:t>
            </a:r>
            <a:r>
              <a:rPr dirty="0"/>
              <a:t> </a:t>
            </a:r>
            <a:r>
              <a:rPr dirty="0" err="1"/>
              <a:t>нас</a:t>
            </a:r>
            <a:r>
              <a:rPr dirty="0"/>
              <a:t> </a:t>
            </a:r>
            <a:r>
              <a:rPr dirty="0" err="1"/>
              <a:t>есть</a:t>
            </a:r>
            <a:r>
              <a:rPr dirty="0"/>
              <a:t> </a:t>
            </a:r>
            <a:r>
              <a:rPr dirty="0" err="1"/>
              <a:t>две</a:t>
            </a:r>
            <a:r>
              <a:rPr dirty="0"/>
              <a:t> </a:t>
            </a:r>
            <a:r>
              <a:rPr dirty="0" err="1"/>
              <a:t>строки</a:t>
            </a:r>
            <a:r>
              <a:rPr dirty="0"/>
              <a:t> </a:t>
            </a:r>
            <a:r>
              <a:rPr dirty="0" err="1"/>
              <a:t>кода</a:t>
            </a:r>
            <a:r>
              <a:rPr dirty="0"/>
              <a:t>. </a:t>
            </a:r>
            <a:r>
              <a:rPr dirty="0" err="1"/>
              <a:t>Первая</a:t>
            </a:r>
            <a:r>
              <a:rPr dirty="0"/>
              <a:t> </a:t>
            </a:r>
            <a:r>
              <a:rPr dirty="0" err="1"/>
              <a:t>идёт</a:t>
            </a:r>
            <a:r>
              <a:rPr dirty="0"/>
              <a:t> </a:t>
            </a: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второй</a:t>
            </a:r>
            <a:r>
              <a:rPr dirty="0"/>
              <a:t>. </a:t>
            </a:r>
            <a:r>
              <a:rPr u="sng" dirty="0" err="1"/>
              <a:t>Синхронность</a:t>
            </a:r>
            <a:r>
              <a:rPr dirty="0"/>
              <a:t> </a:t>
            </a:r>
            <a:r>
              <a:rPr dirty="0" err="1"/>
              <a:t>означает</a:t>
            </a:r>
            <a:r>
              <a:rPr dirty="0"/>
              <a:t> </a:t>
            </a:r>
            <a:r>
              <a:rPr dirty="0" err="1"/>
              <a:t>то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2 </a:t>
            </a:r>
            <a:r>
              <a:rPr dirty="0" err="1"/>
              <a:t>строка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начать</a:t>
            </a:r>
            <a:r>
              <a:rPr dirty="0"/>
              <a:t> </a:t>
            </a:r>
            <a:r>
              <a:rPr dirty="0" err="1"/>
              <a:t>выполняться</a:t>
            </a:r>
            <a:r>
              <a:rPr dirty="0"/>
              <a:t> </a:t>
            </a:r>
            <a:r>
              <a:rPr dirty="0" err="1"/>
              <a:t>до</a:t>
            </a:r>
            <a:r>
              <a:rPr dirty="0"/>
              <a:t> </a:t>
            </a:r>
            <a:r>
              <a:rPr dirty="0" err="1"/>
              <a:t>тех</a:t>
            </a:r>
            <a:r>
              <a:rPr dirty="0"/>
              <a:t> </a:t>
            </a:r>
            <a:r>
              <a:rPr dirty="0" err="1"/>
              <a:t>пор</a:t>
            </a:r>
            <a:r>
              <a:rPr dirty="0"/>
              <a:t>, </a:t>
            </a:r>
            <a:r>
              <a:rPr dirty="0" err="1"/>
              <a:t>пока</a:t>
            </a:r>
            <a:r>
              <a:rPr dirty="0"/>
              <a:t> 1 </a:t>
            </a:r>
            <a:r>
              <a:rPr dirty="0" err="1"/>
              <a:t>строка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завершит</a:t>
            </a:r>
            <a:r>
              <a:rPr dirty="0"/>
              <a:t> </a:t>
            </a:r>
            <a:r>
              <a:rPr dirty="0" err="1"/>
              <a:t>свою</a:t>
            </a:r>
            <a:r>
              <a:rPr dirty="0"/>
              <a:t> </a:t>
            </a:r>
            <a:r>
              <a:rPr dirty="0" err="1"/>
              <a:t>работу</a:t>
            </a:r>
            <a:r>
              <a:rPr dirty="0"/>
              <a:t>.</a:t>
            </a:r>
          </a:p>
          <a:p>
            <a:pPr defTabSz="685800"/>
            <a:r>
              <a:rPr dirty="0"/>
              <a:t>	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значит</a:t>
            </a:r>
            <a:r>
              <a:rPr dirty="0"/>
              <a:t> </a:t>
            </a:r>
            <a:r>
              <a:rPr b="1" dirty="0" err="1"/>
              <a:t>однопоточный</a:t>
            </a:r>
            <a:r>
              <a:rPr dirty="0"/>
              <a:t>? </a:t>
            </a:r>
            <a:r>
              <a:rPr dirty="0" err="1"/>
              <a:t>Тут</a:t>
            </a:r>
            <a:r>
              <a:rPr dirty="0"/>
              <a:t> </a:t>
            </a:r>
            <a:r>
              <a:rPr dirty="0" err="1"/>
              <a:t>всё</a:t>
            </a:r>
            <a:r>
              <a:rPr dirty="0"/>
              <a:t> </a:t>
            </a:r>
            <a:r>
              <a:rPr dirty="0" err="1"/>
              <a:t>ещё</a:t>
            </a:r>
            <a:r>
              <a:rPr dirty="0"/>
              <a:t> </a:t>
            </a:r>
            <a:r>
              <a:rPr dirty="0" err="1"/>
              <a:t>проще</a:t>
            </a:r>
            <a:r>
              <a:rPr dirty="0"/>
              <a:t>. </a:t>
            </a:r>
            <a:r>
              <a:rPr u="sng" dirty="0" err="1"/>
              <a:t>Однопоточность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JavaScript </a:t>
            </a:r>
            <a:r>
              <a:rPr dirty="0" err="1"/>
              <a:t>выражается</a:t>
            </a:r>
            <a:r>
              <a:rPr dirty="0"/>
              <a:t> </a:t>
            </a:r>
            <a:r>
              <a:rPr dirty="0" err="1"/>
              <a:t>тем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лишь</a:t>
            </a:r>
            <a:r>
              <a:rPr dirty="0"/>
              <a:t> </a:t>
            </a:r>
            <a:r>
              <a:rPr dirty="0" err="1"/>
              <a:t>один</a:t>
            </a:r>
            <a:r>
              <a:rPr dirty="0"/>
              <a:t> </a:t>
            </a:r>
            <a:r>
              <a:rPr dirty="0" err="1"/>
              <a:t>блок</a:t>
            </a:r>
            <a:r>
              <a:rPr dirty="0"/>
              <a:t> </a:t>
            </a:r>
            <a:r>
              <a:rPr dirty="0" err="1"/>
              <a:t>кода</a:t>
            </a:r>
            <a:r>
              <a:rPr dirty="0"/>
              <a:t>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запускаться</a:t>
            </a:r>
            <a:r>
              <a:rPr dirty="0"/>
              <a:t> </a:t>
            </a: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раз</a:t>
            </a:r>
            <a:r>
              <a:rPr dirty="0"/>
              <a:t>.</a:t>
            </a:r>
          </a:p>
          <a:p>
            <a:pPr defTabSz="685800"/>
            <a:r>
              <a:rPr dirty="0"/>
              <a:t>	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1839" y="12567183"/>
            <a:ext cx="340322" cy="584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74" name="Стек вызова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Стек вызова</a:t>
            </a:r>
          </a:p>
        </p:txBody>
      </p:sp>
      <p:sp>
        <p:nvSpPr>
          <p:cNvPr id="175" name="Освежим в памяти.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685800"/>
            <a:r>
              <a:t>	Освежим в памяти.</a:t>
            </a:r>
          </a:p>
          <a:p>
            <a:pPr defTabSz="685800"/>
            <a:r>
              <a:t>	JavaScript выполняет весь код приложения с помощью </a:t>
            </a:r>
            <a:r>
              <a:rPr b="1"/>
              <a:t>стека вызова</a:t>
            </a:r>
            <a:r>
              <a:t>.</a:t>
            </a:r>
          </a:p>
          <a:p>
            <a:pPr defTabSz="685800"/>
            <a:r>
              <a:t>	В любой момент времени активной операцией считается та, что находится на самой вершине стека.</a:t>
            </a:r>
          </a:p>
          <a:p>
            <a:pPr defTabSz="685800"/>
            <a:r>
              <a:t>	Каждый новый вызов функции проходит три этапа в рамках </a:t>
            </a:r>
            <a:r>
              <a:rPr b="1"/>
              <a:t>стека вызова</a:t>
            </a:r>
            <a:r>
              <a:t>:</a:t>
            </a:r>
          </a:p>
          <a:p>
            <a:pPr marL="685800" indent="-685800" defTabSz="685800">
              <a:buSzPct val="100000"/>
              <a:buAutoNum type="arabicPeriod"/>
            </a:pPr>
            <a:r>
              <a:t>Этап создания;</a:t>
            </a:r>
          </a:p>
          <a:p>
            <a:pPr marL="685800" indent="-685800" defTabSz="685800">
              <a:buSzPct val="100000"/>
              <a:buAutoNum type="arabicPeriod"/>
            </a:pPr>
            <a:r>
              <a:t>Этап запуска;</a:t>
            </a:r>
          </a:p>
          <a:p>
            <a:pPr marL="685800" indent="-685800" defTabSz="685800">
              <a:buSzPct val="100000"/>
              <a:buAutoNum type="arabicPeriod"/>
            </a:pPr>
            <a:r>
              <a:t>Этап уничтожения.</a:t>
            </a:r>
          </a:p>
          <a:p>
            <a:pPr defTabSz="685800"/>
            <a:r>
              <a:t>	Простые операции (по типу сложения двух значений) также происходят в стеке.</a:t>
            </a:r>
          </a:p>
        </p:txBody>
      </p:sp>
      <p:pic>
        <p:nvPicPr>
          <p:cNvPr id="176" name="Screenshot 2021-03-22 at 18.49.22.png" descr="Screenshot 2021-03-22 at 18.49.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4018" y="3255940"/>
            <a:ext cx="6425676" cy="9229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1839" y="12567183"/>
            <a:ext cx="340322" cy="584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79" name="Рассмотрим небольшой пример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Рассмотрим небольшой пример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6FBB4C7-2C8C-2E41-A4EF-24B0AF91E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48" y="3537133"/>
            <a:ext cx="9711365" cy="74756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1839" y="12567183"/>
            <a:ext cx="340322" cy="584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84" name="Асинхронность в JavaScript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Асинхронность в JavaScript</a:t>
            </a:r>
          </a:p>
        </p:txBody>
      </p:sp>
      <p:sp>
        <p:nvSpPr>
          <p:cNvPr id="185" name="Пока код выполняется исключительно синхронно, в целом всё довольно просто. Однако в случаях, когда “в бой вступает” асинхронность, ситуация резко меняется.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685800"/>
            <a:r>
              <a:t>	Пока код выполняется исключительно синхронно, в целом всё довольно просто. Однако в случаях, когда “в бой вступает” </a:t>
            </a:r>
            <a:r>
              <a:rPr b="1"/>
              <a:t>асинхронность</a:t>
            </a:r>
            <a:r>
              <a:t>, ситуация резко меняется.</a:t>
            </a:r>
          </a:p>
          <a:p>
            <a:pPr defTabSz="685800"/>
            <a:r>
              <a:t>	</a:t>
            </a:r>
            <a:r>
              <a:rPr b="1"/>
              <a:t>Асинхронность</a:t>
            </a:r>
            <a:r>
              <a:t> – это определённая модель поведения. Вновь представим, что у нас есть две строчки кода. Одна идёт за другой. Однако в этот раз операции в первой строке нужно некоторое время (10 секунд) на выполнение. В итоге она начинает выполняться “где-то на фоне", в то время как вторая строка кода запускается, не дожидаясь завершения первой.</a:t>
            </a:r>
          </a:p>
          <a:p>
            <a:pPr defTabSz="685800"/>
            <a:r>
              <a:t>	</a:t>
            </a:r>
            <a:r>
              <a:rPr>
                <a:solidFill>
                  <a:srgbClr val="5E5E5E"/>
                </a:solidFill>
              </a:rPr>
              <a:t>** Если выполнять абсолютно весь код </a:t>
            </a:r>
            <a:r>
              <a:rPr u="sng">
                <a:solidFill>
                  <a:srgbClr val="5E5E5E"/>
                </a:solidFill>
              </a:rPr>
              <a:t>синхронно</a:t>
            </a:r>
            <a:r>
              <a:rPr>
                <a:solidFill>
                  <a:srgbClr val="5E5E5E"/>
                </a:solidFill>
              </a:rPr>
              <a:t>, то приложение очень часто будет “подвисать”. Например, обработать запрос с сервера. Или же обработать данные файла. Да и вообще много чего ещё может тратить заметное время на выполнение. Если в такие моменты наше приложение будет полностью “зависать”, то пользоваться таким приложением будет крайне неудобно.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1839" y="12567183"/>
            <a:ext cx="340322" cy="584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88" name="Посмотрим на пример с асинхронной операцией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Посмотрим на пример с асинхронной операцией</a:t>
            </a:r>
          </a:p>
        </p:txBody>
      </p:sp>
      <p:sp>
        <p:nvSpPr>
          <p:cNvPr id="189" name="Rectangle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90" name="Screenshot 2021-03-22 at 19.21.23.png" descr="Screenshot 2021-03-22 at 19.21.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556" y="5650357"/>
            <a:ext cx="8996887" cy="44407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1839" y="12567183"/>
            <a:ext cx="340322" cy="584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98" name="Как всё это работает?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Как всё это работает?</a:t>
            </a:r>
          </a:p>
        </p:txBody>
      </p:sp>
      <p:sp>
        <p:nvSpPr>
          <p:cNvPr id="199" name="Как мы выяснили ранее, JavaScript – это синхронный и однопоточный язык программирования. Как же тогда в нём могут работать асинхронные операции?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685800"/>
            <a:r>
              <a:rPr dirty="0"/>
              <a:t>	</a:t>
            </a: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же</a:t>
            </a:r>
            <a:r>
              <a:rPr dirty="0"/>
              <a:t> </a:t>
            </a:r>
            <a:r>
              <a:rPr dirty="0" err="1"/>
              <a:t>работа</a:t>
            </a:r>
            <a:r>
              <a:rPr lang="ru-RU" dirty="0"/>
              <a:t>ют</a:t>
            </a:r>
            <a:r>
              <a:rPr dirty="0"/>
              <a:t> </a:t>
            </a:r>
            <a:r>
              <a:rPr b="1" dirty="0" err="1"/>
              <a:t>асинхронные</a:t>
            </a:r>
            <a:r>
              <a:rPr dirty="0"/>
              <a:t> </a:t>
            </a:r>
            <a:r>
              <a:rPr dirty="0" err="1"/>
              <a:t>операции</a:t>
            </a:r>
            <a:r>
              <a:rPr dirty="0"/>
              <a:t>?</a:t>
            </a:r>
          </a:p>
          <a:p>
            <a:pPr defTabSz="685800"/>
            <a:r>
              <a:rPr dirty="0"/>
              <a:t>	</a:t>
            </a:r>
            <a:r>
              <a:rPr dirty="0" err="1"/>
              <a:t>Всё</a:t>
            </a:r>
            <a:r>
              <a:rPr dirty="0"/>
              <a:t> </a:t>
            </a:r>
            <a:r>
              <a:rPr dirty="0" err="1"/>
              <a:t>дело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механизме</a:t>
            </a:r>
            <a:r>
              <a:rPr dirty="0"/>
              <a:t> </a:t>
            </a:r>
            <a:r>
              <a:rPr dirty="0" err="1"/>
              <a:t>под</a:t>
            </a:r>
            <a:r>
              <a:rPr dirty="0"/>
              <a:t> </a:t>
            </a:r>
            <a:r>
              <a:rPr dirty="0" err="1"/>
              <a:t>названием</a:t>
            </a:r>
            <a:r>
              <a:rPr dirty="0"/>
              <a:t> </a:t>
            </a:r>
            <a:r>
              <a:rPr b="1" dirty="0"/>
              <a:t>Event Loop</a:t>
            </a:r>
            <a:r>
              <a:rPr lang="ru-RU" b="1" dirty="0"/>
              <a:t>. </a:t>
            </a:r>
            <a:r>
              <a:rPr dirty="0" err="1"/>
              <a:t>Именно</a:t>
            </a:r>
            <a:r>
              <a:rPr dirty="0"/>
              <a:t> </a:t>
            </a:r>
            <a:r>
              <a:rPr b="1" dirty="0"/>
              <a:t>Event Loop</a:t>
            </a:r>
            <a:r>
              <a:rPr dirty="0"/>
              <a:t> </a:t>
            </a:r>
            <a:r>
              <a:rPr dirty="0" err="1"/>
              <a:t>делает</a:t>
            </a:r>
            <a:r>
              <a:rPr dirty="0"/>
              <a:t> </a:t>
            </a:r>
            <a:r>
              <a:rPr dirty="0" err="1"/>
              <a:t>возможным</a:t>
            </a:r>
            <a:r>
              <a:rPr dirty="0"/>
              <a:t> </a:t>
            </a:r>
            <a:r>
              <a:rPr dirty="0" err="1"/>
              <a:t>выполнение</a:t>
            </a:r>
            <a:r>
              <a:rPr dirty="0"/>
              <a:t> </a:t>
            </a:r>
            <a:r>
              <a:rPr dirty="0" err="1"/>
              <a:t>всех</a:t>
            </a:r>
            <a:r>
              <a:rPr dirty="0"/>
              <a:t> </a:t>
            </a:r>
            <a:r>
              <a:rPr b="1" dirty="0" err="1"/>
              <a:t>асинхронных</a:t>
            </a:r>
            <a:r>
              <a:rPr dirty="0"/>
              <a:t> </a:t>
            </a:r>
            <a:r>
              <a:rPr dirty="0" err="1"/>
              <a:t>операций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JavaScript. </a:t>
            </a:r>
            <a:r>
              <a:rPr dirty="0" err="1"/>
              <a:t>Достигается</a:t>
            </a:r>
            <a:r>
              <a:rPr dirty="0"/>
              <a:t>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тем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задачи</a:t>
            </a:r>
            <a:r>
              <a:rPr dirty="0"/>
              <a:t> </a:t>
            </a:r>
            <a:r>
              <a:rPr dirty="0" err="1"/>
              <a:t>выстраиваются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специальные</a:t>
            </a:r>
            <a:r>
              <a:rPr dirty="0"/>
              <a:t> </a:t>
            </a:r>
            <a:r>
              <a:rPr dirty="0" err="1"/>
              <a:t>очереди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подаются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выполнение</a:t>
            </a:r>
            <a:r>
              <a:rPr dirty="0"/>
              <a:t> (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одной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сразу</a:t>
            </a:r>
            <a:r>
              <a:rPr dirty="0"/>
              <a:t> </a:t>
            </a:r>
            <a:r>
              <a:rPr dirty="0" err="1"/>
              <a:t>все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зависимости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типа</a:t>
            </a:r>
            <a:r>
              <a:rPr dirty="0"/>
              <a:t> </a:t>
            </a:r>
            <a:r>
              <a:rPr dirty="0" err="1"/>
              <a:t>задачи</a:t>
            </a:r>
            <a:r>
              <a:rPr dirty="0"/>
              <a:t>) </a:t>
            </a:r>
            <a:r>
              <a:rPr dirty="0" err="1"/>
              <a:t>лишь</a:t>
            </a:r>
            <a:r>
              <a:rPr dirty="0"/>
              <a:t> </a:t>
            </a:r>
            <a:r>
              <a:rPr dirty="0" err="1"/>
              <a:t>тогда</a:t>
            </a:r>
            <a:r>
              <a:rPr dirty="0"/>
              <a:t>, </a:t>
            </a:r>
            <a:r>
              <a:rPr dirty="0" err="1"/>
              <a:t>когда</a:t>
            </a:r>
            <a:r>
              <a:rPr dirty="0"/>
              <a:t> </a:t>
            </a:r>
            <a:r>
              <a:rPr dirty="0" err="1"/>
              <a:t>стек</a:t>
            </a:r>
            <a:r>
              <a:rPr dirty="0"/>
              <a:t> </a:t>
            </a:r>
            <a:r>
              <a:rPr dirty="0" err="1"/>
              <a:t>вызова</a:t>
            </a:r>
            <a:r>
              <a:rPr dirty="0"/>
              <a:t> “</a:t>
            </a:r>
            <a:r>
              <a:rPr dirty="0" err="1"/>
              <a:t>ничем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занят</a:t>
            </a:r>
            <a:r>
              <a:rPr dirty="0"/>
              <a:t>”.</a:t>
            </a:r>
          </a:p>
          <a:p>
            <a:pPr defTabSz="685800"/>
            <a:r>
              <a:rPr dirty="0"/>
              <a:t>	JavaScript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состоянии</a:t>
            </a:r>
            <a:r>
              <a:rPr dirty="0"/>
              <a:t> </a:t>
            </a:r>
            <a:r>
              <a:rPr dirty="0" err="1"/>
              <a:t>самостоятельно</a:t>
            </a:r>
            <a:r>
              <a:rPr dirty="0"/>
              <a:t> </a:t>
            </a:r>
            <a:r>
              <a:rPr dirty="0" err="1"/>
              <a:t>обработать</a:t>
            </a:r>
            <a:r>
              <a:rPr dirty="0"/>
              <a:t> </a:t>
            </a:r>
            <a:r>
              <a:rPr b="1" dirty="0" err="1"/>
              <a:t>асинхронный</a:t>
            </a:r>
            <a:r>
              <a:rPr dirty="0"/>
              <a:t> </a:t>
            </a:r>
            <a:r>
              <a:rPr dirty="0" err="1"/>
              <a:t>код</a:t>
            </a:r>
            <a:r>
              <a:rPr dirty="0"/>
              <a:t>. </a:t>
            </a:r>
            <a:r>
              <a:rPr dirty="0" err="1"/>
              <a:t>Этим</a:t>
            </a:r>
            <a:r>
              <a:rPr dirty="0"/>
              <a:t> </a:t>
            </a:r>
            <a:r>
              <a:rPr dirty="0" err="1"/>
              <a:t>всегда</a:t>
            </a:r>
            <a:r>
              <a:rPr dirty="0"/>
              <a:t> </a:t>
            </a:r>
            <a:r>
              <a:rPr dirty="0" err="1"/>
              <a:t>занимается</a:t>
            </a:r>
            <a:r>
              <a:rPr dirty="0"/>
              <a:t> “</a:t>
            </a:r>
            <a:r>
              <a:rPr dirty="0" err="1"/>
              <a:t>кто-то</a:t>
            </a:r>
            <a:r>
              <a:rPr dirty="0"/>
              <a:t> </a:t>
            </a:r>
            <a:r>
              <a:rPr dirty="0" err="1"/>
              <a:t>другой</a:t>
            </a:r>
            <a:r>
              <a:rPr dirty="0"/>
              <a:t>” (</a:t>
            </a:r>
            <a:r>
              <a:rPr dirty="0" err="1"/>
              <a:t>окружение</a:t>
            </a:r>
            <a:r>
              <a:rPr dirty="0"/>
              <a:t>,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котором</a:t>
            </a:r>
            <a:r>
              <a:rPr dirty="0"/>
              <a:t> </a:t>
            </a:r>
            <a:r>
              <a:rPr dirty="0" err="1"/>
              <a:t>запускается</a:t>
            </a:r>
            <a:r>
              <a:rPr dirty="0"/>
              <a:t> </a:t>
            </a:r>
            <a:r>
              <a:rPr dirty="0" err="1"/>
              <a:t>код</a:t>
            </a:r>
            <a:r>
              <a:rPr dirty="0"/>
              <a:t>).</a:t>
            </a:r>
          </a:p>
          <a:p>
            <a:pPr defTabSz="685800"/>
            <a:r>
              <a:rPr dirty="0"/>
              <a:t>	</a:t>
            </a:r>
            <a:r>
              <a:rPr dirty="0">
                <a:solidFill>
                  <a:srgbClr val="5E5E5E"/>
                </a:solidFill>
              </a:rPr>
              <a:t>** </a:t>
            </a:r>
            <a:r>
              <a:rPr dirty="0" err="1">
                <a:solidFill>
                  <a:srgbClr val="5E5E5E"/>
                </a:solidFill>
              </a:rPr>
              <a:t>В</a:t>
            </a:r>
            <a:r>
              <a:rPr dirty="0">
                <a:solidFill>
                  <a:srgbClr val="5E5E5E"/>
                </a:solidFill>
              </a:rPr>
              <a:t> </a:t>
            </a:r>
            <a:r>
              <a:rPr dirty="0" err="1">
                <a:solidFill>
                  <a:srgbClr val="5E5E5E"/>
                </a:solidFill>
              </a:rPr>
              <a:t>случае</a:t>
            </a:r>
            <a:r>
              <a:rPr dirty="0">
                <a:solidFill>
                  <a:srgbClr val="5E5E5E"/>
                </a:solidFill>
              </a:rPr>
              <a:t>, </a:t>
            </a:r>
            <a:r>
              <a:rPr dirty="0" err="1">
                <a:solidFill>
                  <a:srgbClr val="5E5E5E"/>
                </a:solidFill>
              </a:rPr>
              <a:t>когда</a:t>
            </a:r>
            <a:r>
              <a:rPr dirty="0">
                <a:solidFill>
                  <a:srgbClr val="5E5E5E"/>
                </a:solidFill>
              </a:rPr>
              <a:t> </a:t>
            </a:r>
            <a:r>
              <a:rPr dirty="0" err="1">
                <a:solidFill>
                  <a:srgbClr val="5E5E5E"/>
                </a:solidFill>
              </a:rPr>
              <a:t>мы</a:t>
            </a:r>
            <a:r>
              <a:rPr dirty="0">
                <a:solidFill>
                  <a:srgbClr val="5E5E5E"/>
                </a:solidFill>
              </a:rPr>
              <a:t> </a:t>
            </a:r>
            <a:r>
              <a:rPr dirty="0" err="1">
                <a:solidFill>
                  <a:srgbClr val="5E5E5E"/>
                </a:solidFill>
              </a:rPr>
              <a:t>запускаем</a:t>
            </a:r>
            <a:r>
              <a:rPr dirty="0">
                <a:solidFill>
                  <a:srgbClr val="5E5E5E"/>
                </a:solidFill>
              </a:rPr>
              <a:t> </a:t>
            </a:r>
            <a:r>
              <a:rPr dirty="0" err="1">
                <a:solidFill>
                  <a:srgbClr val="5E5E5E"/>
                </a:solidFill>
              </a:rPr>
              <a:t>наш</a:t>
            </a:r>
            <a:r>
              <a:rPr dirty="0">
                <a:solidFill>
                  <a:srgbClr val="5E5E5E"/>
                </a:solidFill>
              </a:rPr>
              <a:t> </a:t>
            </a:r>
            <a:r>
              <a:rPr dirty="0" err="1">
                <a:solidFill>
                  <a:srgbClr val="5E5E5E"/>
                </a:solidFill>
              </a:rPr>
              <a:t>код</a:t>
            </a:r>
            <a:r>
              <a:rPr dirty="0">
                <a:solidFill>
                  <a:srgbClr val="5E5E5E"/>
                </a:solidFill>
              </a:rPr>
              <a:t> </a:t>
            </a:r>
            <a:r>
              <a:rPr dirty="0" err="1">
                <a:solidFill>
                  <a:srgbClr val="5E5E5E"/>
                </a:solidFill>
              </a:rPr>
              <a:t>в</a:t>
            </a:r>
            <a:r>
              <a:rPr dirty="0">
                <a:solidFill>
                  <a:srgbClr val="5E5E5E"/>
                </a:solidFill>
              </a:rPr>
              <a:t> </a:t>
            </a:r>
            <a:r>
              <a:rPr dirty="0" err="1">
                <a:solidFill>
                  <a:srgbClr val="5E5E5E"/>
                </a:solidFill>
              </a:rPr>
              <a:t>браузере</a:t>
            </a:r>
            <a:r>
              <a:rPr dirty="0">
                <a:solidFill>
                  <a:srgbClr val="5E5E5E"/>
                </a:solidFill>
              </a:rPr>
              <a:t>, </a:t>
            </a:r>
            <a:r>
              <a:rPr dirty="0" err="1">
                <a:solidFill>
                  <a:srgbClr val="5E5E5E"/>
                </a:solidFill>
              </a:rPr>
              <a:t>обработкой</a:t>
            </a:r>
            <a:r>
              <a:rPr dirty="0">
                <a:solidFill>
                  <a:srgbClr val="5E5E5E"/>
                </a:solidFill>
              </a:rPr>
              <a:t> </a:t>
            </a:r>
            <a:r>
              <a:rPr dirty="0" err="1">
                <a:solidFill>
                  <a:srgbClr val="5E5E5E"/>
                </a:solidFill>
              </a:rPr>
              <a:t>асинхронных</a:t>
            </a:r>
            <a:r>
              <a:rPr dirty="0">
                <a:solidFill>
                  <a:srgbClr val="5E5E5E"/>
                </a:solidFill>
              </a:rPr>
              <a:t> </a:t>
            </a:r>
            <a:r>
              <a:rPr dirty="0" err="1">
                <a:solidFill>
                  <a:srgbClr val="5E5E5E"/>
                </a:solidFill>
              </a:rPr>
              <a:t>операций</a:t>
            </a:r>
            <a:r>
              <a:rPr dirty="0">
                <a:solidFill>
                  <a:srgbClr val="5E5E5E"/>
                </a:solidFill>
              </a:rPr>
              <a:t> </a:t>
            </a:r>
            <a:r>
              <a:rPr dirty="0" err="1">
                <a:solidFill>
                  <a:srgbClr val="5E5E5E"/>
                </a:solidFill>
              </a:rPr>
              <a:t>занимается</a:t>
            </a:r>
            <a:r>
              <a:rPr dirty="0">
                <a:solidFill>
                  <a:srgbClr val="5E5E5E"/>
                </a:solidFill>
              </a:rPr>
              <a:t> </a:t>
            </a:r>
            <a:r>
              <a:rPr dirty="0" err="1">
                <a:solidFill>
                  <a:srgbClr val="5E5E5E"/>
                </a:solidFill>
              </a:rPr>
              <a:t>WebAPI</a:t>
            </a:r>
            <a:r>
              <a:rPr dirty="0">
                <a:solidFill>
                  <a:srgbClr val="5E5E5E"/>
                </a:solidFill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02" name="Составляющие Event Loop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Составляющие Event Loop</a:t>
            </a:r>
          </a:p>
        </p:txBody>
      </p:sp>
      <p:sp>
        <p:nvSpPr>
          <p:cNvPr id="203" name="На самом деле Event Loop может включать в себя куда больше разных инструментов. Всё зависит от того, в каком окружении мы запускаем наш код. Сегодня же мы будем рассматривать  Event Loop исключительно в рамках браузера (и то не полностью, рендеринг затра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685800"/>
            <a:r>
              <a:rPr dirty="0"/>
              <a:t>	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самом</a:t>
            </a:r>
            <a:r>
              <a:rPr dirty="0"/>
              <a:t> </a:t>
            </a:r>
            <a:r>
              <a:rPr dirty="0" err="1"/>
              <a:t>деле</a:t>
            </a:r>
            <a:r>
              <a:rPr dirty="0"/>
              <a:t> </a:t>
            </a:r>
            <a:r>
              <a:rPr b="1" dirty="0"/>
              <a:t>Event Loop</a:t>
            </a:r>
            <a:r>
              <a:rPr dirty="0"/>
              <a:t>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включать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себя</a:t>
            </a:r>
            <a:r>
              <a:rPr dirty="0"/>
              <a:t> </a:t>
            </a:r>
            <a:r>
              <a:rPr dirty="0" err="1"/>
              <a:t>куда</a:t>
            </a:r>
            <a:r>
              <a:rPr dirty="0"/>
              <a:t> </a:t>
            </a:r>
            <a:r>
              <a:rPr dirty="0" err="1"/>
              <a:t>больше</a:t>
            </a:r>
            <a:r>
              <a:rPr dirty="0"/>
              <a:t> </a:t>
            </a:r>
            <a:r>
              <a:rPr dirty="0" err="1"/>
              <a:t>разных</a:t>
            </a:r>
            <a:r>
              <a:rPr dirty="0"/>
              <a:t> </a:t>
            </a:r>
            <a:r>
              <a:rPr dirty="0" err="1"/>
              <a:t>инструментов</a:t>
            </a:r>
            <a:r>
              <a:rPr dirty="0"/>
              <a:t>. </a:t>
            </a:r>
            <a:r>
              <a:rPr dirty="0" err="1"/>
              <a:t>Всё</a:t>
            </a:r>
            <a:r>
              <a:rPr dirty="0"/>
              <a:t> </a:t>
            </a:r>
            <a:r>
              <a:rPr dirty="0" err="1"/>
              <a:t>зависит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того</a:t>
            </a:r>
            <a:r>
              <a:rPr dirty="0"/>
              <a:t>,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каком</a:t>
            </a:r>
            <a:r>
              <a:rPr dirty="0"/>
              <a:t> </a:t>
            </a:r>
            <a:r>
              <a:rPr dirty="0" err="1"/>
              <a:t>окружении</a:t>
            </a:r>
            <a:r>
              <a:rPr dirty="0"/>
              <a:t> </a:t>
            </a: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запускаем</a:t>
            </a:r>
            <a:r>
              <a:rPr dirty="0"/>
              <a:t> </a:t>
            </a:r>
            <a:r>
              <a:rPr dirty="0" err="1"/>
              <a:t>наш</a:t>
            </a:r>
            <a:r>
              <a:rPr dirty="0"/>
              <a:t> </a:t>
            </a:r>
            <a:r>
              <a:rPr dirty="0" err="1"/>
              <a:t>код</a:t>
            </a:r>
            <a:r>
              <a:rPr dirty="0"/>
              <a:t>. </a:t>
            </a:r>
            <a:r>
              <a:rPr dirty="0" err="1"/>
              <a:t>Сегодня</a:t>
            </a:r>
            <a:r>
              <a:rPr dirty="0"/>
              <a:t> </a:t>
            </a:r>
            <a:r>
              <a:rPr dirty="0" err="1"/>
              <a:t>же</a:t>
            </a:r>
            <a:r>
              <a:rPr dirty="0"/>
              <a:t> </a:t>
            </a: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будем</a:t>
            </a:r>
            <a:r>
              <a:rPr dirty="0"/>
              <a:t> </a:t>
            </a:r>
            <a:r>
              <a:rPr dirty="0" err="1"/>
              <a:t>рассматривать</a:t>
            </a:r>
            <a:r>
              <a:rPr dirty="0"/>
              <a:t>  </a:t>
            </a:r>
            <a:r>
              <a:rPr b="1" dirty="0"/>
              <a:t>Event Loop</a:t>
            </a:r>
            <a:r>
              <a:rPr dirty="0"/>
              <a:t> </a:t>
            </a:r>
            <a:r>
              <a:rPr dirty="0" err="1"/>
              <a:t>исключительно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рамках</a:t>
            </a:r>
            <a:r>
              <a:rPr dirty="0"/>
              <a:t> </a:t>
            </a:r>
            <a:r>
              <a:rPr dirty="0" err="1"/>
              <a:t>браузера</a:t>
            </a:r>
            <a:r>
              <a:rPr dirty="0"/>
              <a:t> (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то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полностью</a:t>
            </a:r>
            <a:r>
              <a:rPr dirty="0"/>
              <a:t>, </a:t>
            </a:r>
            <a:r>
              <a:rPr i="1" dirty="0" err="1"/>
              <a:t>рендеринг</a:t>
            </a:r>
            <a:r>
              <a:rPr dirty="0"/>
              <a:t> </a:t>
            </a:r>
            <a:r>
              <a:rPr dirty="0" err="1"/>
              <a:t>затрагивать</a:t>
            </a:r>
            <a:r>
              <a:rPr dirty="0"/>
              <a:t> </a:t>
            </a: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будем</a:t>
            </a:r>
            <a:r>
              <a:rPr dirty="0"/>
              <a:t>).</a:t>
            </a:r>
          </a:p>
          <a:p>
            <a:pPr defTabSz="685800"/>
            <a:r>
              <a:rPr dirty="0"/>
              <a:t>	</a:t>
            </a:r>
            <a:r>
              <a:rPr b="1" dirty="0"/>
              <a:t>Heap</a:t>
            </a:r>
            <a:r>
              <a:rPr dirty="0"/>
              <a:t> – </a:t>
            </a:r>
            <a:r>
              <a:rPr dirty="0" err="1"/>
              <a:t>куча</a:t>
            </a:r>
            <a:r>
              <a:rPr dirty="0"/>
              <a:t>, </a:t>
            </a:r>
            <a:r>
              <a:rPr dirty="0" err="1"/>
              <a:t>место</a:t>
            </a:r>
            <a:r>
              <a:rPr dirty="0"/>
              <a:t> </a:t>
            </a:r>
            <a:r>
              <a:rPr dirty="0" err="1"/>
              <a:t>хранения</a:t>
            </a:r>
            <a:r>
              <a:rPr dirty="0"/>
              <a:t> </a:t>
            </a:r>
            <a:r>
              <a:rPr dirty="0" err="1"/>
              <a:t>объектов</a:t>
            </a:r>
            <a:r>
              <a:rPr dirty="0"/>
              <a:t>, </a:t>
            </a:r>
            <a:r>
              <a:rPr dirty="0" err="1"/>
              <a:t>большая</a:t>
            </a:r>
            <a:r>
              <a:rPr dirty="0"/>
              <a:t> </a:t>
            </a:r>
            <a:r>
              <a:rPr dirty="0" err="1"/>
              <a:t>неструктурированная</a:t>
            </a:r>
            <a:r>
              <a:rPr dirty="0"/>
              <a:t> </a:t>
            </a:r>
            <a:r>
              <a:rPr dirty="0" err="1"/>
              <a:t>область</a:t>
            </a:r>
            <a:r>
              <a:rPr dirty="0"/>
              <a:t> </a:t>
            </a:r>
            <a:r>
              <a:rPr dirty="0" err="1"/>
              <a:t>памяти</a:t>
            </a:r>
            <a:r>
              <a:rPr dirty="0"/>
              <a:t>.</a:t>
            </a:r>
          </a:p>
          <a:p>
            <a:pPr defTabSz="685800"/>
            <a:r>
              <a:rPr dirty="0"/>
              <a:t>	</a:t>
            </a:r>
            <a:r>
              <a:rPr b="1" dirty="0"/>
              <a:t>Stack</a:t>
            </a:r>
            <a:r>
              <a:rPr dirty="0"/>
              <a:t> – </a:t>
            </a:r>
            <a:r>
              <a:rPr dirty="0" err="1"/>
              <a:t>наш</a:t>
            </a:r>
            <a:r>
              <a:rPr dirty="0"/>
              <a:t> </a:t>
            </a:r>
            <a:r>
              <a:rPr b="1" dirty="0" err="1"/>
              <a:t>стек</a:t>
            </a:r>
            <a:r>
              <a:rPr b="1" dirty="0"/>
              <a:t> </a:t>
            </a:r>
            <a:r>
              <a:rPr b="1" dirty="0" err="1"/>
              <a:t>вызова</a:t>
            </a:r>
            <a:r>
              <a:rPr dirty="0"/>
              <a:t>.</a:t>
            </a:r>
          </a:p>
          <a:p>
            <a:pPr defTabSz="685800"/>
            <a:r>
              <a:rPr dirty="0"/>
              <a:t>	</a:t>
            </a:r>
            <a:r>
              <a:rPr b="1" dirty="0"/>
              <a:t>Web APIs</a:t>
            </a:r>
            <a:r>
              <a:rPr dirty="0"/>
              <a:t> – </a:t>
            </a:r>
            <a:r>
              <a:rPr dirty="0" err="1"/>
              <a:t>набор</a:t>
            </a:r>
            <a:r>
              <a:rPr dirty="0"/>
              <a:t> </a:t>
            </a:r>
            <a:r>
              <a:rPr dirty="0" err="1"/>
              <a:t>готовых</a:t>
            </a:r>
            <a:r>
              <a:rPr dirty="0"/>
              <a:t> </a:t>
            </a:r>
            <a:r>
              <a:rPr dirty="0" err="1"/>
              <a:t>инструментов</a:t>
            </a:r>
            <a:r>
              <a:rPr dirty="0"/>
              <a:t>, </a:t>
            </a:r>
            <a:r>
              <a:rPr dirty="0" err="1"/>
              <a:t>предоставляемых</a:t>
            </a:r>
            <a:r>
              <a:rPr dirty="0"/>
              <a:t> </a:t>
            </a:r>
            <a:r>
              <a:rPr dirty="0" err="1"/>
              <a:t>браузерным</a:t>
            </a:r>
            <a:r>
              <a:rPr dirty="0"/>
              <a:t> </a:t>
            </a:r>
            <a:r>
              <a:rPr dirty="0" err="1"/>
              <a:t>окружением</a:t>
            </a:r>
            <a:r>
              <a:rPr dirty="0"/>
              <a:t>.</a:t>
            </a:r>
          </a:p>
          <a:p>
            <a:pPr defTabSz="685800"/>
            <a:r>
              <a:rPr dirty="0"/>
              <a:t>	</a:t>
            </a:r>
            <a:r>
              <a:rPr b="1" dirty="0"/>
              <a:t>Callback queue</a:t>
            </a:r>
            <a:r>
              <a:rPr dirty="0"/>
              <a:t> (</a:t>
            </a:r>
            <a:r>
              <a:rPr dirty="0" err="1"/>
              <a:t>или</a:t>
            </a:r>
            <a:r>
              <a:rPr dirty="0"/>
              <a:t> </a:t>
            </a:r>
            <a:r>
              <a:rPr b="1" dirty="0"/>
              <a:t>task queue</a:t>
            </a:r>
            <a:r>
              <a:rPr dirty="0"/>
              <a:t>) – </a:t>
            </a:r>
            <a:r>
              <a:rPr dirty="0" err="1"/>
              <a:t>очередь</a:t>
            </a:r>
            <a:r>
              <a:rPr dirty="0"/>
              <a:t> </a:t>
            </a:r>
            <a:r>
              <a:rPr dirty="0" err="1"/>
              <a:t>задач</a:t>
            </a:r>
            <a:r>
              <a:rPr dirty="0"/>
              <a:t>. </a:t>
            </a:r>
            <a:r>
              <a:rPr dirty="0" err="1"/>
              <a:t>Здесь</a:t>
            </a:r>
            <a:r>
              <a:rPr dirty="0"/>
              <a:t> </a:t>
            </a:r>
            <a:r>
              <a:rPr dirty="0" err="1"/>
              <a:t>хранятся</a:t>
            </a:r>
            <a:r>
              <a:rPr dirty="0"/>
              <a:t> </a:t>
            </a:r>
            <a:r>
              <a:rPr dirty="0" err="1"/>
              <a:t>задачи</a:t>
            </a:r>
            <a:r>
              <a:rPr dirty="0"/>
              <a:t> </a:t>
            </a:r>
            <a:r>
              <a:rPr dirty="0" err="1"/>
              <a:t>готовые</a:t>
            </a:r>
            <a:r>
              <a:rPr dirty="0"/>
              <a:t> </a:t>
            </a:r>
            <a:r>
              <a:rPr dirty="0" err="1"/>
              <a:t>к</a:t>
            </a:r>
            <a:r>
              <a:rPr dirty="0"/>
              <a:t> </a:t>
            </a:r>
            <a:r>
              <a:rPr dirty="0" err="1"/>
              <a:t>выполнению</a:t>
            </a:r>
            <a:r>
              <a:rPr dirty="0"/>
              <a:t>.</a:t>
            </a:r>
          </a:p>
          <a:p>
            <a:pPr defTabSz="685800"/>
            <a:r>
              <a:rPr dirty="0"/>
              <a:t>           </a:t>
            </a:r>
          </a:p>
        </p:txBody>
      </p:sp>
      <p:pic>
        <p:nvPicPr>
          <p:cNvPr id="204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3693" y="5377901"/>
            <a:ext cx="8259369" cy="63103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>
            <a:tab pos="2425700" algn="l"/>
            <a:tab pos="4864100" algn="l"/>
          </a:tabLst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>
            <a:tab pos="2425700" algn="l"/>
            <a:tab pos="4864100" algn="l"/>
          </a:tabLst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2264</Words>
  <Application>Microsoft Macintosh PowerPoint</Application>
  <PresentationFormat>Произвольный</PresentationFormat>
  <Paragraphs>143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Helvetica</vt:lpstr>
      <vt:lpstr>Helvetica Neue</vt:lpstr>
      <vt:lpstr>Helvetica Neue Medium</vt:lpstr>
      <vt:lpstr>21_BasicWhite</vt:lpstr>
      <vt:lpstr>JS Интенсив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Интенсив</dc:title>
  <cp:lastModifiedBy>Dmitry Kotovich</cp:lastModifiedBy>
  <cp:revision>3</cp:revision>
  <dcterms:modified xsi:type="dcterms:W3CDTF">2022-04-28T16:25:38Z</dcterms:modified>
</cp:coreProperties>
</file>