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>
        <a:tab pos="2425700" algn="l"/>
        <a:tab pos="4864100" algn="l"/>
      </a:tabLst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tabLst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tabLst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44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cture 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08829" y="12567183"/>
            <a:ext cx="566342" cy="5842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ome title…"/>
          <p:cNvSpPr>
            <a:spLocks noGrp="1"/>
          </p:cNvSpPr>
          <p:nvPr>
            <p:ph type="body" sz="quarter" idx="21"/>
          </p:nvPr>
        </p:nvSpPr>
        <p:spPr>
          <a:xfrm>
            <a:off x="-3169" y="-3169"/>
            <a:ext cx="24390338" cy="2663654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title…</a:t>
            </a:r>
          </a:p>
        </p:txBody>
      </p:sp>
      <p:sp>
        <p:nvSpPr>
          <p:cNvPr id="153" name="Some text…"/>
          <p:cNvSpPr>
            <a:spLocks noGrp="1"/>
          </p:cNvSpPr>
          <p:nvPr>
            <p:ph type="body" idx="22"/>
          </p:nvPr>
        </p:nvSpPr>
        <p:spPr>
          <a:xfrm>
            <a:off x="1262335" y="3570366"/>
            <a:ext cx="21859330" cy="8600752"/>
          </a:xfrm>
          <a:prstGeom prst="rect">
            <a:avLst/>
          </a:prstGeom>
          <a:solidFill>
            <a:srgbClr val="FFFFFF"/>
          </a:solidFill>
          <a:ln w="63500">
            <a:solidFill>
              <a:srgbClr val="FFFFFF"/>
            </a:solidFill>
          </a:ln>
        </p:spPr>
        <p:txBody>
          <a:bodyPr numCol="2" spcCol="1089156">
            <a:noAutofit/>
          </a:bodyPr>
          <a:lstStyle>
            <a:lvl1pPr marL="0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Some text…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tabLst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tabLst/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>
          <a:tab pos="2425700" algn="l"/>
          <a:tab pos="4864100" algn="l"/>
        </a:tabLst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Алексанов Роман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marL="0" lvl="1" indent="0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3600" b="1"/>
            </a:pPr>
            <a:r>
              <a:rPr lang="ru-RU" dirty="0" err="1"/>
              <a:t>Котович</a:t>
            </a:r>
            <a:r>
              <a:rPr lang="ru-RU" dirty="0"/>
              <a:t> </a:t>
            </a:r>
            <a:r>
              <a:rPr lang="ru-RU" dirty="0" err="1"/>
              <a:t>Дмтирий</a:t>
            </a:r>
            <a:endParaRPr dirty="0"/>
          </a:p>
        </p:txBody>
      </p:sp>
      <p:sp>
        <p:nvSpPr>
          <p:cNvPr id="163" name="JS Интенсив"/>
          <p:cNvSpPr txBox="1">
            <a:spLocks noGrp="1"/>
          </p:cNvSpPr>
          <p:nvPr>
            <p:ph type="ctrTitle"/>
          </p:nvPr>
        </p:nvSpPr>
        <p:spPr>
          <a:xfrm>
            <a:off x="1206498" y="1197900"/>
            <a:ext cx="21971004" cy="4648201"/>
          </a:xfrm>
          <a:prstGeom prst="rect">
            <a:avLst/>
          </a:prstGeom>
        </p:spPr>
        <p:txBody>
          <a:bodyPr anchor="t"/>
          <a:lstStyle>
            <a:lvl1pPr algn="ctr"/>
          </a:lstStyle>
          <a:p>
            <a:r>
              <a:t>JS Интенсив</a:t>
            </a:r>
          </a:p>
        </p:txBody>
      </p:sp>
      <p:sp>
        <p:nvSpPr>
          <p:cNvPr id="164" name="Расписание:…"/>
          <p:cNvSpPr txBox="1">
            <a:spLocks noGrp="1"/>
          </p:cNvSpPr>
          <p:nvPr>
            <p:ph type="subTitle" sz="half" idx="1"/>
          </p:nvPr>
        </p:nvSpPr>
        <p:spPr>
          <a:xfrm>
            <a:off x="1201342" y="5321938"/>
            <a:ext cx="21971001" cy="380625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Расписание</a:t>
            </a:r>
            <a:r>
              <a:rPr dirty="0"/>
              <a:t>:</a:t>
            </a:r>
          </a:p>
          <a:p>
            <a:pPr>
              <a:defRPr b="0"/>
            </a:pPr>
            <a:r>
              <a:rPr dirty="0" err="1"/>
              <a:t>Понедельник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Четверг</a:t>
            </a:r>
            <a:endParaRPr dirty="0"/>
          </a:p>
          <a:p>
            <a:pPr>
              <a:defRPr b="0"/>
            </a:pPr>
            <a:r>
              <a:rPr dirty="0"/>
              <a:t>1</a:t>
            </a:r>
            <a:r>
              <a:rPr lang="en-US" dirty="0"/>
              <a:t>8</a:t>
            </a:r>
            <a:r>
              <a:rPr dirty="0"/>
              <a:t>:</a:t>
            </a:r>
            <a:r>
              <a:rPr lang="en-US" dirty="0"/>
              <a:t>3</a:t>
            </a:r>
            <a:r>
              <a:rPr dirty="0"/>
              <a:t>0 </a:t>
            </a:r>
            <a:r>
              <a:rPr dirty="0" err="1"/>
              <a:t>по</a:t>
            </a:r>
            <a:r>
              <a:rPr dirty="0"/>
              <a:t> МСК</a:t>
            </a:r>
          </a:p>
        </p:txBody>
      </p:sp>
      <p:pic>
        <p:nvPicPr>
          <p:cNvPr id="165" name="1200px-Unofficial_JavaScript_logo_2.svg.png" descr="1200px-Unofficial_JavaScript_logo_2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63" y="8686158"/>
            <a:ext cx="3806253" cy="380625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3" name="Undefined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Undefined</a:t>
            </a:r>
          </a:p>
        </p:txBody>
      </p:sp>
      <p:sp>
        <p:nvSpPr>
          <p:cNvPr id="204" name="Специальный тип данных, содержащий всего одно значение. Это значение отражает то, что значение не задано. Например, созданная, но не проиницилизированная переменная по умолчанию содержит значение undefined. В объекте при попытке получить значение по ключ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Специальный тип данных, содержащий всего одно значение. Это значение отражает то, что </a:t>
            </a:r>
            <a:r>
              <a:rPr b="1"/>
              <a:t>значение не задано</a:t>
            </a:r>
            <a:r>
              <a:t>. Например, созданная, но не проиницилизированная переменная по умолчанию содержит значение </a:t>
            </a:r>
            <a:r>
              <a:rPr b="1"/>
              <a:t>undefined</a:t>
            </a:r>
            <a:r>
              <a:t>. В объекте при попытке получить значение по ключу, которого там нет, будет  получено значение </a:t>
            </a:r>
            <a:r>
              <a:rPr b="1"/>
              <a:t>undefined</a:t>
            </a:r>
            <a:r>
              <a:t>. Также любая функция по умолчанию возвращает значение </a:t>
            </a:r>
            <a:r>
              <a:rPr b="1"/>
              <a:t>undefined</a:t>
            </a:r>
            <a:r>
              <a:t>.</a:t>
            </a:r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Примеры:</a:t>
            </a:r>
          </a:p>
        </p:txBody>
      </p:sp>
      <p:pic>
        <p:nvPicPr>
          <p:cNvPr id="205" name="Screenshot 2021-03-02 at 12.53.51.png" descr="Screenshot 2021-03-02 at 12.53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200" y="4446370"/>
            <a:ext cx="10365921" cy="4718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3811" y="12567183"/>
            <a:ext cx="536378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8" name="Null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Null</a:t>
            </a:r>
          </a:p>
        </p:txBody>
      </p:sp>
      <p:sp>
        <p:nvSpPr>
          <p:cNvPr id="209" name="Ещё один специальный тип данных, содержащий всего одно значение - null. По сути данное значение обозначает “пустоту” или “ничего”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Ещё один специальный тип данных, содержащий всего одно значение - </a:t>
            </a:r>
            <a:r>
              <a:rPr b="1"/>
              <a:t>null</a:t>
            </a:r>
            <a:r>
              <a:t>. По сути данное значение обозначает “пустоту” или “ничего”.</a:t>
            </a: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Не стоит сравнивать </a:t>
            </a:r>
            <a:r>
              <a:rPr b="1"/>
              <a:t>null</a:t>
            </a:r>
            <a:r>
              <a:t> из JavaScript с другими языками программирования. Где-то он может содержать нулевой указатель или что-то подобное. В JavaScript </a:t>
            </a:r>
            <a:r>
              <a:rPr b="1"/>
              <a:t>null</a:t>
            </a:r>
            <a:r>
              <a:t> - это просто значение </a:t>
            </a:r>
            <a:r>
              <a:rPr b="1"/>
              <a:t>null</a:t>
            </a:r>
            <a:r>
              <a:t> безо всяких подводных камней.</a:t>
            </a: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Примеры:</a:t>
            </a:r>
          </a:p>
        </p:txBody>
      </p:sp>
      <p:pic>
        <p:nvPicPr>
          <p:cNvPr id="210" name="Screenshot 2021-03-02 at 15.04.50.png" descr="Screenshot 2021-03-02 at 15.04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940" y="4434910"/>
            <a:ext cx="10367248" cy="403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3" name="Objec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</a:t>
            </a:r>
          </a:p>
        </p:txBody>
      </p:sp>
      <p:sp>
        <p:nvSpPr>
          <p:cNvPr id="214" name="В отличие от всех предыдущих типов данных, object является ссылочным типом. Это означает то, что работа со всеми объектами в JavaScript ведётся по ссылке. Ни одна переменная в JavaScript не содержит объектов. Все они лишь ссылаются на них в памяти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В отличие от всех предыдущих типов данных, </a:t>
            </a:r>
            <a:r>
              <a:rPr b="1"/>
              <a:t>object</a:t>
            </a:r>
            <a:r>
              <a:t> является ссылочным типом. Это означает то, что </a:t>
            </a:r>
            <a:r>
              <a:rPr b="1"/>
              <a:t>работа со всеми объектами в JavaScript ведётся по ссылке</a:t>
            </a:r>
            <a:r>
              <a:t>. Ни одна переменная в JavaScript не содержит объектов. Все они лишь ссылаются на них в памяти.</a:t>
            </a: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Данные в объектах хранятся в виде пар “ключ: значение”, где ключ - это строка (или </a:t>
            </a:r>
            <a:r>
              <a:rPr b="1"/>
              <a:t>symbol</a:t>
            </a:r>
            <a:r>
              <a:t>), а значение может являться чем угодно (в том числе другим объектом).</a:t>
            </a: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>
                <a:solidFill>
                  <a:srgbClr val="5E5E5E"/>
                </a:solidFill>
              </a:rPr>
              <a:t>* Подробнее об объектах мы поговорим на следующей лекции.</a:t>
            </a: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5E5E5E"/>
              </a:solidFill>
            </a:endParaRPr>
          </a:p>
          <a:p>
            <a:pPr marL="0" lvl="2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Примеры:</a:t>
            </a:r>
          </a:p>
        </p:txBody>
      </p:sp>
      <p:pic>
        <p:nvPicPr>
          <p:cNvPr id="215" name="Screenshot 2021-03-02 at 15.24.04.png" descr="Screenshot 2021-03-02 at 15.24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03" y="4447610"/>
            <a:ext cx="10379773" cy="4318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18" name="Определение типа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Определение типа</a:t>
            </a:r>
          </a:p>
        </p:txBody>
      </p:sp>
      <p:sp>
        <p:nvSpPr>
          <p:cNvPr id="219" name="Для определения типа данных конкретного значения можно воспользоваться встроенной операцией typeof. При этом typeof можно использовать и как функцию, и как унарный оператор.…"/>
          <p:cNvSpPr>
            <a:spLocks noGrp="1"/>
          </p:cNvSpPr>
          <p:nvPr>
            <p:ph type="body" idx="22"/>
          </p:nvPr>
        </p:nvSpPr>
        <p:spPr>
          <a:xfrm>
            <a:off x="1262335" y="3592299"/>
            <a:ext cx="21859330" cy="8578819"/>
          </a:xfrm>
          <a:prstGeom prst="rect">
            <a:avLst/>
          </a:prstGeom>
        </p:spPr>
        <p:txBody>
          <a:bodyPr/>
          <a:lstStyle/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Для определения типа данных конкретного значения можно воспользоваться встроенной операцией </a:t>
            </a:r>
            <a:r>
              <a:rPr b="1"/>
              <a:t>typeof</a:t>
            </a:r>
            <a:r>
              <a:t>. При этом </a:t>
            </a:r>
            <a:r>
              <a:rPr b="1"/>
              <a:t>typeof</a:t>
            </a:r>
            <a:r>
              <a:t> можно использовать и как функцию, и как унарный оператор.</a:t>
            </a:r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В обоих случаях результатом исполнения будет </a:t>
            </a:r>
            <a:r>
              <a:rPr u="sng"/>
              <a:t>строка</a:t>
            </a:r>
            <a:r>
              <a:t>, содержащая одно из восьми значений: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‘number’ - для всех численных значений (+ </a:t>
            </a:r>
            <a:r>
              <a:rPr b="1"/>
              <a:t>Infinity</a:t>
            </a:r>
            <a:r>
              <a:t>, </a:t>
            </a:r>
            <a:r>
              <a:rPr b="1"/>
              <a:t>NaN</a:t>
            </a:r>
            <a:r>
              <a:t>);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‘string’ - для всех строковых значений;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‘boolean’ - для </a:t>
            </a:r>
            <a:r>
              <a:rPr b="1"/>
              <a:t>true</a:t>
            </a:r>
            <a:r>
              <a:t> или </a:t>
            </a:r>
            <a:r>
              <a:rPr b="1"/>
              <a:t>false</a:t>
            </a:r>
            <a:r>
              <a:t>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‘bigint’ - для всех значений типа </a:t>
            </a:r>
            <a:r>
              <a:rPr b="1"/>
              <a:t>BigInt</a:t>
            </a:r>
            <a:r>
              <a:t> (числовые литералы с </a:t>
            </a:r>
            <a:r>
              <a:rPr b="1"/>
              <a:t>n</a:t>
            </a:r>
            <a:r>
              <a:t> на конце или созданные при помощи встроенной функции </a:t>
            </a:r>
            <a:r>
              <a:rPr b="1"/>
              <a:t>BigInt()</a:t>
            </a:r>
            <a:r>
              <a:t>);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‘symbol’ - для всех символов;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‘undefined’ - для значения </a:t>
            </a:r>
            <a:r>
              <a:rPr b="1"/>
              <a:t>undefined</a:t>
            </a:r>
            <a:r>
              <a:t>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‘object’ - для всех объектов, кроме функций, а также для значения </a:t>
            </a:r>
            <a:r>
              <a:rPr b="1"/>
              <a:t>null</a:t>
            </a:r>
            <a:r>
              <a:t> (внутриязыковая ошибка);</a:t>
            </a:r>
          </a:p>
          <a:p>
            <a:pPr marL="685800" lvl="1" indent="-685800" algn="just" defTabSz="825500">
              <a:lnSpc>
                <a:spcPct val="100000"/>
              </a:lnSpc>
              <a:spcBef>
                <a:spcPts val="600"/>
              </a:spcBef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‘function’ - для всех функций (сделано для удобства, т.к. по сути функции также являются объектами). </a:t>
            </a:r>
          </a:p>
          <a:p>
            <a:pPr marL="457200" lvl="1" indent="-457200" algn="just" defTabSz="825500">
              <a:lnSpc>
                <a:spcPct val="100000"/>
              </a:lnSpc>
              <a:spcBef>
                <a:spcPts val="1200"/>
              </a:spcBef>
              <a:buSzPct val="100000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asdfasdfas</a:t>
            </a:r>
          </a:p>
        </p:txBody>
      </p:sp>
      <p:pic>
        <p:nvPicPr>
          <p:cNvPr id="220" name="Screenshot 2021-03-02 at 15.30.21.png" descr="Screenshot 2021-03-02 at 15.30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46" y="4772534"/>
            <a:ext cx="9029318" cy="788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3" name="Типизация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Типизация в JavaScript</a:t>
            </a:r>
          </a:p>
        </p:txBody>
      </p:sp>
      <p:sp>
        <p:nvSpPr>
          <p:cNvPr id="224" name="JavaScript - язык программирования с динамической типизацией. Это означает, что одна и та же переменная в разные моменты времени может содержать значения разных типов. JavaScript не накладывает никаких ограничений на перезапись значения переменной (за ис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JavaScript - язык программирования с </a:t>
            </a:r>
            <a:r>
              <a:rPr b="1"/>
              <a:t>динамической типизацией</a:t>
            </a:r>
            <a:r>
              <a:t>. Это означает, что одна и та же переменная в разные моменты времени может содержать значения разных типов. JavaScript не накладывает никаких ограничений на перезапись значения переменной (за исключением случаев, когда переменная не может быть изменена).</a:t>
            </a:r>
          </a:p>
          <a:p>
            <a:r>
              <a:t>	Для сравнения в языках со </a:t>
            </a:r>
            <a:r>
              <a:rPr i="1"/>
              <a:t>статической типизацией</a:t>
            </a:r>
            <a:r>
              <a:t> тип жёстко привязывается к переменной и ни в процессе работы приложения, ни даже в процессе компиляции приложения не может быть изменён.</a:t>
            </a:r>
          </a:p>
          <a:p>
            <a:r>
              <a:t>	</a:t>
            </a:r>
            <a:r>
              <a:rPr>
                <a:solidFill>
                  <a:srgbClr val="5E5E5E"/>
                </a:solidFill>
              </a:rPr>
              <a:t>* Эта особенность языка в разных ситуациях может восприниматься и как преимущество, и как недостаток. Преимущество заключается в том, что на JavaScript очень просто пишутся небольшие программки местного назначения (какие-то наброски, примеры или просто небольшой помощник из категории “для себя”). Однако если вы работаете в команде, то данная особенность очень быстро превращается в огромный недостаток. Для того, чтобы не пострадать от динамической типизации нужно крайне тщательно подходить к проработке каждого куса кода или использовать какие-то дополнительные инструменты (хороший и довольно распространённый пример - TypeScript).</a:t>
            </a:r>
          </a:p>
          <a:p>
            <a:r>
              <a:t>	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27" name="Переменные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Переменные</a:t>
            </a:r>
          </a:p>
        </p:txBody>
      </p:sp>
      <p:sp>
        <p:nvSpPr>
          <p:cNvPr id="228" name="Переменная - это именованное хранилище для данных. Для большинства языков программирования данная концепция является ключевой в написании программ. С их помощью можно хранить и изменять любые данные в процессе выполнения программы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Переменная - это именованное хранилище для данных. Для большинства языков программирования данная концепция является ключевой в написании программ. С их помощью можно хранить и изменять любые данные в процессе выполнения программы.</a:t>
            </a:r>
          </a:p>
          <a:p>
            <a:r>
              <a:t>	До прихода стандарта </a:t>
            </a:r>
            <a:r>
              <a:rPr i="1"/>
              <a:t>ECMAScript5</a:t>
            </a:r>
            <a:r>
              <a:t> (далее ES5) переменные в JavaScript можно было создавать без каких-либо ключевых слов. Особенности такого создания переменных мы рассматривать не будем, ибо данный подход уже окончательно устарел и в строгом режиме уже считается ошибкой. В ES5 было введено новое ключевое слово </a:t>
            </a:r>
            <a:r>
              <a:rPr b="1"/>
              <a:t>var</a:t>
            </a:r>
            <a:r>
              <a:t>, которое, по правде говоря, уже тоже устарело, но его всё ещё можно встретить в некоторых “древних” приложениях. Также </a:t>
            </a:r>
            <a:r>
              <a:rPr b="1"/>
              <a:t>var</a:t>
            </a:r>
            <a:r>
              <a:t> полезно понимать ещё и потому, что весь современный код приводится именно к виду стандарта ES5.</a:t>
            </a:r>
          </a:p>
          <a:p>
            <a:r>
              <a:t>	Начиная со стандарта </a:t>
            </a:r>
            <a:r>
              <a:rPr i="1"/>
              <a:t>ECMAScript6</a:t>
            </a:r>
            <a:r>
              <a:t> (далее ES6) и по сей день для создания переменных используются ключевые слова </a:t>
            </a:r>
            <a:r>
              <a:rPr b="1"/>
              <a:t>let</a:t>
            </a:r>
            <a:r>
              <a:t> и </a:t>
            </a:r>
            <a:r>
              <a:rPr b="1"/>
              <a:t>const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1" name="Особенности создания переменных с помощью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Особенности создания переменных с помощью</a:t>
            </a:r>
          </a:p>
          <a:p>
            <a:r>
              <a:t>ключевого слова VAR</a:t>
            </a:r>
          </a:p>
        </p:txBody>
      </p:sp>
      <p:sp>
        <p:nvSpPr>
          <p:cNvPr id="232" name="Изменяемость: Значение переменной может изменяться;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rPr b="1"/>
              <a:t>Изменяемость:</a:t>
            </a:r>
            <a:r>
              <a:t> Значение переменной может изменяться;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Инициализация:</a:t>
            </a:r>
            <a:r>
              <a:t> При создании переменная может не инициализироваться;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Область видимости:</a:t>
            </a:r>
            <a:r>
              <a:t> Функциональная;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Сторонние эффекты:</a:t>
            </a:r>
            <a:r>
              <a:t> При создании переменных они “оседают” в глобальном объекте браузера (window);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Многократное создание:</a:t>
            </a:r>
            <a:r>
              <a:t> Возможно;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Всплытие:</a:t>
            </a:r>
            <a:r>
              <a:t> Есть, без ограничений.</a:t>
            </a:r>
          </a:p>
          <a:p>
            <a:pPr marL="685800" indent="-685800">
              <a:buSzPct val="100000"/>
              <a:buAutoNum type="arabicPeriod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33" name="Screenshot 2021-03-02 at 17.44.51.png" descr="Screenshot 2021-03-02 at 17.44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703" y="3538616"/>
            <a:ext cx="9270394" cy="8664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6" name="Особенности создания переменных с помощью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Особенности создания переменных с помощью</a:t>
            </a:r>
          </a:p>
          <a:p>
            <a:r>
              <a:t>ключевого слова LET</a:t>
            </a:r>
          </a:p>
        </p:txBody>
      </p:sp>
      <p:sp>
        <p:nvSpPr>
          <p:cNvPr id="237" name="Изменяемость: Значение переменной может изменяться;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rPr b="1"/>
              <a:t>Изменяемость:</a:t>
            </a:r>
            <a:r>
              <a:t> Значение переменной может изменяться;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Инициализация:</a:t>
            </a:r>
            <a:r>
              <a:t> При создании переменная может не инициализироваться;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Область видимости:</a:t>
            </a:r>
            <a:r>
              <a:t> Блочная;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Сторонние эффекты: </a:t>
            </a:r>
            <a:r>
              <a:t>-;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Многократное создание:</a:t>
            </a:r>
            <a:r>
              <a:t> Невозможно;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Всплытие:</a:t>
            </a:r>
            <a:r>
              <a:t> Есть, но с </a:t>
            </a:r>
            <a:r>
              <a:rPr u="sng"/>
              <a:t>мёртвой зоной</a:t>
            </a:r>
            <a:r>
              <a:t>.</a:t>
            </a:r>
          </a:p>
          <a:p>
            <a:pPr marL="685800" indent="-685800">
              <a:buSzPct val="100000"/>
              <a:buAutoNum type="arabicPeriod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38" name="Screenshot 2021-03-02 at 17.51.23.png" descr="Screenshot 2021-03-02 at 17.51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280" y="3708538"/>
            <a:ext cx="9523396" cy="832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41" name="Особенности создания переменных с помощью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Особенности создания переменных с помощью</a:t>
            </a:r>
          </a:p>
          <a:p>
            <a:r>
              <a:t>ключевого слова CONST</a:t>
            </a:r>
          </a:p>
        </p:txBody>
      </p:sp>
      <p:sp>
        <p:nvSpPr>
          <p:cNvPr id="242" name="Изменяемость: Значение переменной неизменяемо;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rPr b="1"/>
              <a:t>Изменяемость:</a:t>
            </a:r>
            <a:r>
              <a:t> Значение переменной неизменяемо;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Инициализация:</a:t>
            </a:r>
            <a:r>
              <a:t> При создании переменная обязательно должна инициализироваться;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Область видимости:</a:t>
            </a:r>
            <a:r>
              <a:t> Блочная;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Сторонние эффекты: </a:t>
            </a:r>
            <a:r>
              <a:t>-;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Многократное создание:</a:t>
            </a:r>
            <a:r>
              <a:t> Невозможно;</a:t>
            </a:r>
          </a:p>
          <a:p>
            <a:pPr marL="685800" indent="-685800">
              <a:buSzPct val="100000"/>
              <a:buAutoNum type="arabicPeriod"/>
            </a:pPr>
            <a:r>
              <a:rPr b="1"/>
              <a:t>Всплытие:</a:t>
            </a:r>
            <a:r>
              <a:t> Есть, но с </a:t>
            </a:r>
            <a:r>
              <a:rPr u="sng"/>
              <a:t>мёртвой зоной</a:t>
            </a:r>
            <a:r>
              <a:t>.</a:t>
            </a:r>
          </a:p>
          <a:p>
            <a:pPr marL="685800" indent="-685800">
              <a:buSzPct val="100000"/>
              <a:buAutoNum type="arabicPeriod"/>
            </a:pP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43" name="Screenshot 2021-03-02 at 17.54.27.png" descr="Screenshot 2021-03-02 at 17.54.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84" y="3734633"/>
            <a:ext cx="10212615" cy="827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46" name="VAR, LET, CONST…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VAR, LET, CONST</a:t>
            </a:r>
          </a:p>
          <a:p>
            <a:r>
              <a:t>Резюме</a:t>
            </a:r>
          </a:p>
        </p:txBody>
      </p:sp>
      <p:sp>
        <p:nvSpPr>
          <p:cNvPr id="247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248" name="Table"/>
          <p:cNvGraphicFramePr/>
          <p:nvPr/>
        </p:nvGraphicFramePr>
        <p:xfrm>
          <a:off x="1239694" y="3455997"/>
          <a:ext cx="21917312" cy="927568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5476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52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var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let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const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7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Изменяемость (mutability)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2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Инициализация (initialisation)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Не обязательная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Обязательная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44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Область видимости (scope)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Функциональная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Блочная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Блочная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9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Сторонние эффекты (side effects)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Добавляется как свойство в объект window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12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Многократное создание (redeclaration)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969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Всплытие (hoisting)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 (мёртвая зона)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+ (мёртвая зона)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Лекция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200" spc="-144"/>
            </a:pPr>
            <a:r>
              <a:t>Лекция 1</a:t>
            </a:r>
          </a:p>
          <a:p>
            <a:pPr>
              <a:defRPr sz="9200" b="1" spc="-183">
                <a:latin typeface="+mn-lt"/>
                <a:ea typeface="+mn-ea"/>
                <a:cs typeface="+mn-cs"/>
                <a:sym typeface="Helvetica Neue"/>
              </a:defRPr>
            </a:pPr>
            <a:r>
              <a:t>Типы данных и переменные</a:t>
            </a:r>
          </a:p>
          <a:p>
            <a:pPr>
              <a:defRPr sz="9200" b="1" spc="-183">
                <a:latin typeface="+mn-lt"/>
                <a:ea typeface="+mn-ea"/>
                <a:cs typeface="+mn-cs"/>
                <a:sym typeface="Helvetica Neue"/>
              </a:defRPr>
            </a:pPr>
            <a:r>
              <a:t>Приведение типов, сравнение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51" name="Имена переменных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Имена переменных</a:t>
            </a:r>
          </a:p>
        </p:txBody>
      </p:sp>
      <p:sp>
        <p:nvSpPr>
          <p:cNvPr id="252" name="Каждая переменная обязательно должна иметь название. Это позволит нам обращаться к ним в коде. Имя переменной в JavaScript должно начинаться с буквы, нижнего подчёркивания (_) или знака доллара ($). Последующие символы могут также быть цифрами (0-9). Пос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Каждая переменная обязательно должна иметь название. Это позволит нам обращаться к ним в коде. Имя переменной в JavaScript </a:t>
            </a:r>
            <a:r>
              <a:rPr b="1" u="sng"/>
              <a:t>должно начинаться с буквы, нижнего подчёркивания (_) или знака доллара ($)</a:t>
            </a:r>
            <a:r>
              <a:t>. Последующие символы могут также быть цифрами (0-9). Поскольку JavaScript чувствителен к регистру, буквы включают символы от ‘A’ до ‘Z’ (верхний регистр) и символы от ‘a’ до ‘z’ (нижний регистр).</a:t>
            </a:r>
          </a:p>
          <a:p>
            <a:r>
              <a:t>	В JavaScript, как и во всех других языках программирования, есть ряд зарезервированных слов (например, </a:t>
            </a:r>
            <a:r>
              <a:rPr b="1"/>
              <a:t>for</a:t>
            </a:r>
            <a:r>
              <a:t>, </a:t>
            </a:r>
            <a:r>
              <a:rPr b="1"/>
              <a:t>in</a:t>
            </a:r>
            <a:r>
              <a:t>, </a:t>
            </a:r>
            <a:r>
              <a:rPr b="1"/>
              <a:t>class</a:t>
            </a:r>
            <a:r>
              <a:t>, </a:t>
            </a:r>
            <a:r>
              <a:rPr b="1"/>
              <a:t>const</a:t>
            </a:r>
            <a:r>
              <a:t>, </a:t>
            </a:r>
            <a:r>
              <a:rPr b="1"/>
              <a:t>typeof</a:t>
            </a:r>
            <a:r>
              <a:t>, </a:t>
            </a:r>
            <a:r>
              <a:rPr b="1"/>
              <a:t>if</a:t>
            </a:r>
            <a:r>
              <a:t> и т.д.), которые нельзя использовать в качестве названия для переменных.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	* Как правило, в JavaScript для именования переменных используется стиль </a:t>
            </a:r>
            <a:r>
              <a:rPr i="1"/>
              <a:t>camel case</a:t>
            </a:r>
            <a:r>
              <a:t> (например, someCrucialData). Для констант обычно используется </a:t>
            </a:r>
            <a:r>
              <a:rPr i="1"/>
              <a:t>constant case</a:t>
            </a:r>
            <a:r>
              <a:t> (например, MIN_TEMPERATURE). Для описания функций конструкторов и классов используется </a:t>
            </a:r>
            <a:r>
              <a:rPr i="1"/>
              <a:t>pascal case </a:t>
            </a:r>
            <a:r>
              <a:t>(например, MyCoolClass).</a:t>
            </a:r>
          </a:p>
          <a:p>
            <a:r>
              <a:t>	</a:t>
            </a:r>
            <a:r>
              <a:rPr>
                <a:solidFill>
                  <a:srgbClr val="5E5E5E"/>
                </a:solidFill>
              </a:rPr>
              <a:t>** На самом деле переменные в JavaScript могут называться и на кириллице и даже содержать символы Unicode, но делать так </a:t>
            </a:r>
            <a:r>
              <a:rPr u="sng">
                <a:solidFill>
                  <a:srgbClr val="5E5E5E"/>
                </a:solidFill>
              </a:rPr>
              <a:t>крайне не рекомендуется!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55" name="Приведение типов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 Приведение типов</a:t>
            </a:r>
          </a:p>
        </p:txBody>
      </p:sp>
      <p:sp>
        <p:nvSpPr>
          <p:cNvPr id="256" name="В процессе разработки приложений мы постоянно сталкиваемся с необходимостью преобразования одних типов к другим. Самые частые ситуации из них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 процессе разработки приложений мы постоянно сталкиваемся с необходимостью преобразования одних типов к другим. Самые частые ситуации из них:</a:t>
            </a:r>
          </a:p>
          <a:p>
            <a:pPr marL="685800" indent="-685800">
              <a:buSzPct val="100000"/>
              <a:buChar char="•"/>
            </a:pPr>
            <a:r>
              <a:t>Приведение числа к строке;</a:t>
            </a:r>
          </a:p>
          <a:p>
            <a:pPr marL="685800" indent="-685800">
              <a:buSzPct val="100000"/>
              <a:buChar char="•"/>
            </a:pPr>
            <a:r>
              <a:t>Приведение строки к числу;</a:t>
            </a:r>
          </a:p>
          <a:p>
            <a:pPr marL="685800" indent="-685800">
              <a:buSzPct val="100000"/>
              <a:buChar char="•"/>
            </a:pPr>
            <a:r>
              <a:t>Приведение значения к логическому типу.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59" name="Приведение числа к строке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Приведение числа к строке</a:t>
            </a:r>
          </a:p>
        </p:txBody>
      </p:sp>
      <p:sp>
        <p:nvSpPr>
          <p:cNvPr id="260" name="Явное приведение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Явное приведение:</a:t>
            </a:r>
          </a:p>
          <a:p>
            <a:pPr marL="685800" indent="-685800">
              <a:buSzPct val="100000"/>
              <a:buAutoNum type="arabicPeriod"/>
            </a:pPr>
            <a:r>
              <a:t>С помощью вызова встроенной функции </a:t>
            </a:r>
            <a:r>
              <a:rPr b="1"/>
              <a:t>String()</a:t>
            </a:r>
            <a:r>
              <a:t>;</a:t>
            </a:r>
          </a:p>
          <a:p>
            <a:pPr marL="685800" indent="-685800">
              <a:buSzPct val="100000"/>
              <a:buAutoNum type="arabicPeriod"/>
            </a:pPr>
            <a:r>
              <a:t>С помощью вызова метода </a:t>
            </a:r>
            <a:r>
              <a:rPr b="1"/>
              <a:t>.toString()(1)</a:t>
            </a:r>
            <a:r>
              <a:t> у числа напрямую или у меременной, содержащей число.</a:t>
            </a:r>
            <a:br/>
            <a:br/>
            <a:br/>
            <a:br/>
            <a:br/>
            <a:br/>
            <a:br/>
            <a:r>
              <a:rPr sz="2700">
                <a:solidFill>
                  <a:srgbClr val="5E5E5E"/>
                </a:solidFill>
              </a:rPr>
              <a:t>(1) Метод .toString() в качестве необязательного параметра принимает систему счисления, в которую будет переведено число при приведении к строке.</a:t>
            </a:r>
          </a:p>
          <a:p>
            <a:pPr>
              <a:defRPr b="1"/>
            </a:pPr>
            <a:r>
              <a:t>Неявное приведение: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С помощью “прибавления” к числу пустой строки.</a:t>
            </a:r>
          </a:p>
        </p:txBody>
      </p:sp>
      <p:pic>
        <p:nvPicPr>
          <p:cNvPr id="261" name="Screenshot 2021-03-02 at 22.05.15.png" descr="Screenshot 2021-03-02 at 22.05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635" y="7430025"/>
            <a:ext cx="10395719" cy="881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shot 2021-03-02 at 22.07.24.png" descr="Screenshot 2021-03-02 at 22.07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06" y="7413542"/>
            <a:ext cx="10395719" cy="1757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65" name="Приведение строки к числу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Приведение строки к числу</a:t>
            </a:r>
          </a:p>
        </p:txBody>
      </p:sp>
      <p:sp>
        <p:nvSpPr>
          <p:cNvPr id="266" name="Явное приведение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Явное приведение:</a:t>
            </a:r>
          </a:p>
          <a:p>
            <a:pPr marL="685800" indent="-685800">
              <a:buSzPct val="100000"/>
              <a:buAutoNum type="arabicPeriod"/>
            </a:pPr>
            <a:r>
              <a:t>С помощью вызова встроенной функции </a:t>
            </a:r>
            <a:r>
              <a:rPr b="1"/>
              <a:t>Number()</a:t>
            </a:r>
            <a:r>
              <a:t>;</a:t>
            </a:r>
          </a:p>
          <a:p>
            <a:pPr marL="685800" indent="-685800">
              <a:buSzPct val="100000"/>
              <a:buAutoNum type="arabicPeriod"/>
            </a:pPr>
            <a:r>
              <a:t>С помощью вызова встроенных функций </a:t>
            </a:r>
            <a:r>
              <a:rPr b="1"/>
              <a:t>parseInt()(1)</a:t>
            </a:r>
            <a:r>
              <a:t> и </a:t>
            </a:r>
            <a:r>
              <a:rPr b="1"/>
              <a:t>parseFloat()</a:t>
            </a:r>
            <a:r>
              <a:t>.</a:t>
            </a:r>
            <a:br/>
            <a:br/>
            <a:br/>
            <a:br/>
            <a:br/>
            <a:br/>
            <a:br/>
            <a:r>
              <a:rPr sz="2700">
                <a:solidFill>
                  <a:srgbClr val="5E5E5E"/>
                </a:solidFill>
              </a:rPr>
              <a:t>(1) Функция parseInt() в качестве второго необязательного параметра принимает систему счисления, которая будет взята за основание для числа из первого параметра. Хоть второй параметр и является необязательным, рекомендуется указывать его всегда. </a:t>
            </a:r>
          </a:p>
          <a:p>
            <a:pPr>
              <a:defRPr b="1"/>
            </a:pPr>
            <a:r>
              <a:t>Неявное приведение: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С помощью унарного оператора ‘+’;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Во время сравнения;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При использовании арифметических операторов;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При использовании побитовых операторов.</a:t>
            </a:r>
          </a:p>
        </p:txBody>
      </p:sp>
      <p:pic>
        <p:nvPicPr>
          <p:cNvPr id="267" name="Screenshot 2021-03-04 at 15.53.05.png" descr="Screenshot 2021-03-04 at 15.5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63" y="6909073"/>
            <a:ext cx="10446455" cy="2575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shot 2021-03-04 at 15.57.13.png" descr="Screenshot 2021-03-04 at 15.57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964" y="7693531"/>
            <a:ext cx="10446456" cy="2794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71" name="Приведение к логическому типу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Приведение к логическому типу</a:t>
            </a:r>
          </a:p>
        </p:txBody>
      </p:sp>
      <p:sp>
        <p:nvSpPr>
          <p:cNvPr id="272" name="Явное приведение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Явное приведение:</a:t>
            </a:r>
          </a:p>
          <a:p>
            <a:pPr marL="685800" indent="-685800">
              <a:buSzPct val="100000"/>
              <a:buAutoNum type="arabicPeriod"/>
            </a:pPr>
            <a:r>
              <a:t>С помощью вызова встроенной функции </a:t>
            </a:r>
            <a:r>
              <a:rPr b="1"/>
              <a:t>Boolean().</a:t>
            </a:r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b="1"/>
          </a:p>
          <a:p>
            <a:endParaRPr sz="2700">
              <a:solidFill>
                <a:srgbClr val="5E5E5E"/>
              </a:solidFill>
            </a:endParaRPr>
          </a:p>
          <a:p>
            <a:pPr>
              <a:defRPr b="1"/>
            </a:pPr>
            <a:r>
              <a:t>Неявное приведение: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С помощью двойного использования унарного оператора ‘!’ (не);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В условном операторе </a:t>
            </a:r>
            <a:r>
              <a:rPr b="1"/>
              <a:t>if</a:t>
            </a:r>
            <a:r>
              <a:t>;</a:t>
            </a:r>
          </a:p>
          <a:p>
            <a:pPr marL="584200" lvl="1" indent="-584200" algn="just" defTabSz="82550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SzPct val="100000"/>
              <a:buAutoNum type="arabicPeriod"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При использовании логических операторов.</a:t>
            </a:r>
          </a:p>
        </p:txBody>
      </p:sp>
      <p:pic>
        <p:nvPicPr>
          <p:cNvPr id="273" name="Screenshot 2021-03-04 at 16.16.31.png" descr="Screenshot 2021-03-04 at 16.16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68" y="5744972"/>
            <a:ext cx="10357847" cy="2219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shot 2021-03-04 at 16.20.24.png" descr="Screenshot 2021-03-04 at 16.20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198" y="7139203"/>
            <a:ext cx="10357847" cy="3709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77" name="Сравнение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Сравнение в JavaScript</a:t>
            </a:r>
          </a:p>
        </p:txBody>
      </p:sp>
      <p:sp>
        <p:nvSpPr>
          <p:cNvPr id="278" name="В процессе разработки логики приложения нам очень часто приходится проверять какие-то значения на равенство (или неравенство) чему-либо. В JavaScript для подновляющего большинства случаев подходят два варианта сравнения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 процессе разработки логики приложения нам очень часто приходится проверять какие-то значения на равенство (или неравенство) чему-либо. В JavaScript для подновляющего большинства случаев подходят два варианта сравнения:</a:t>
            </a:r>
          </a:p>
          <a:p>
            <a:pPr marL="685800" indent="-685800">
              <a:buSzPct val="100000"/>
              <a:buChar char="•"/>
            </a:pPr>
            <a:r>
              <a:t>Сравнение с приведением типа: </a:t>
            </a:r>
            <a:r>
              <a:rPr b="1"/>
              <a:t>==</a:t>
            </a:r>
            <a:r>
              <a:t> (равно), </a:t>
            </a:r>
            <a:r>
              <a:rPr b="1"/>
              <a:t>!=</a:t>
            </a:r>
            <a:r>
              <a:t> (не равно);</a:t>
            </a:r>
          </a:p>
          <a:p>
            <a:pPr marL="685800" indent="-685800">
              <a:buSzPct val="100000"/>
              <a:buChar char="•"/>
            </a:pPr>
            <a:r>
              <a:t>Сравнение без приведения типа: </a:t>
            </a:r>
            <a:r>
              <a:rPr b="1"/>
              <a:t>===</a:t>
            </a:r>
            <a:r>
              <a:t> (равно), </a:t>
            </a:r>
            <a:r>
              <a:rPr b="1"/>
              <a:t>!==</a:t>
            </a:r>
            <a:r>
              <a:t> (не равно).</a:t>
            </a:r>
          </a:p>
          <a:p>
            <a:r>
              <a:t>	Ключевая разница в двух этих подходах кроется уже в самих названиях. При сравнении с приведением типа (==), операнды сначала приводятся к одному типу данных (числу) и только после этого сравниваются. В случае со строгим сравнением (===) такого не происходит, и если мы пытаемся сравнить значения разных типов то всегда получаем </a:t>
            </a:r>
            <a:r>
              <a:rPr b="1"/>
              <a:t>false</a:t>
            </a:r>
            <a:r>
              <a:t>.</a:t>
            </a:r>
          </a:p>
        </p:txBody>
      </p:sp>
      <p:pic>
        <p:nvPicPr>
          <p:cNvPr id="279" name="Screenshot 2021-03-04 at 16.37.56.png" descr="Screenshot 2021-03-04 at 16.37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00" y="9070054"/>
            <a:ext cx="10696963" cy="2139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82" name="Введение в Gi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Введение в Git</a:t>
            </a:r>
          </a:p>
        </p:txBody>
      </p:sp>
      <p:sp>
        <p:nvSpPr>
          <p:cNvPr id="283" name="Для начала самый распространённый вопрос. Что такое Git и чем он отличается от GitHub?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Для начала самый распространённый вопрос. Что такое Git и чем он отличается от GitHub?</a:t>
            </a:r>
          </a:p>
          <a:p>
            <a:r>
              <a:t>	</a:t>
            </a:r>
          </a:p>
          <a:p>
            <a:r>
              <a:t>	</a:t>
            </a:r>
            <a:r>
              <a:rPr b="1"/>
              <a:t>Git</a:t>
            </a:r>
            <a:r>
              <a:t> - это система контроля версий, которая позволяет команде разработчиков более менее просто и удобно организовать рабочий процесс. С помощью данной системы можно отслеживать изменения в файлах, создавать несколько потоков (ветвей) от общей кодовой базы и удобно ими управлять.</a:t>
            </a:r>
          </a:p>
          <a:p>
            <a:r>
              <a:t>	</a:t>
            </a:r>
          </a:p>
          <a:p>
            <a:r>
              <a:t>	</a:t>
            </a:r>
            <a:r>
              <a:rPr b="1"/>
              <a:t>GitHub</a:t>
            </a:r>
            <a:r>
              <a:t> - это сервис онлайн-хостинга репозиториев, который к тому же обладает всеми функциями распределённого контроля версий и функциональностью управления исходным кодом. Иными словами, </a:t>
            </a:r>
            <a:r>
              <a:rPr b="1"/>
              <a:t>Git</a:t>
            </a:r>
            <a:r>
              <a:t> и ещё больше.</a:t>
            </a:r>
          </a:p>
          <a:p>
            <a:endParaRPr/>
          </a:p>
          <a:p>
            <a:r>
              <a:t>	Конечно, это очень краткое представление и для </a:t>
            </a:r>
            <a:r>
              <a:rPr b="1"/>
              <a:t>Git</a:t>
            </a:r>
            <a:r>
              <a:t>, и для </a:t>
            </a:r>
            <a:r>
              <a:rPr b="1"/>
              <a:t>GitHub</a:t>
            </a:r>
            <a:r>
              <a:t>. Но это только начало. Более подробно мы поговорим о Git ближе к концу курса.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86" name="Создание нового репозитор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Создание нового репозитория</a:t>
            </a:r>
          </a:p>
        </p:txBody>
      </p:sp>
      <p:sp>
        <p:nvSpPr>
          <p:cNvPr id="287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8" name="Screenshot 2021-03-04 at 17.05.13.png" descr="Screenshot 2021-03-04 at 17.05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3546392"/>
            <a:ext cx="18122900" cy="864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91" name="Инициализация нового репозитория"/>
          <p:cNvSpPr>
            <a:spLocks noGrp="1"/>
          </p:cNvSpPr>
          <p:nvPr>
            <p:ph type="body" idx="21"/>
          </p:nvPr>
        </p:nvSpPr>
        <p:spPr>
          <a:xfrm>
            <a:off x="0" y="564616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Инициализация нового репозитория</a:t>
            </a:r>
          </a:p>
        </p:txBody>
      </p:sp>
      <p:sp>
        <p:nvSpPr>
          <p:cNvPr id="292" name="Rectangl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293" name="Screenshot 2021-03-04 at 17.08.24.png" descr="Screenshot 2021-03-04 at 17.08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4536992"/>
            <a:ext cx="18110200" cy="666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83FACCB-AF95-744F-8999-33AA8707B3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Git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4D173-193C-1046-BE6A-B319FA95AB07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cherry-pick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994346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0" name="Типы данных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80000"/>
              </a:lnSpc>
              <a:defRPr spc="-124"/>
            </a:lvl1pPr>
          </a:lstStyle>
          <a:p>
            <a:r>
              <a:t>Типы данных</a:t>
            </a:r>
          </a:p>
        </p:txBody>
      </p:sp>
      <p:sp>
        <p:nvSpPr>
          <p:cNvPr id="171" name="Всякий раз, указывая новое значение в программе, вы выбираете наиболее подходящее представление для него. Выбор может различаться в зависимости от того, что конкретно вы планируете с ним делать. Разные представления для значений в терминологии программир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lvl="5" indent="0" algn="just" defTabSz="914400">
              <a:spcBef>
                <a:spcPts val="1800"/>
              </a:spcBef>
              <a:buSzTx/>
              <a:buNone/>
              <a:tabLst>
                <a:tab pos="914400" algn="l"/>
                <a:tab pos="1828800" algn="l"/>
              </a:tabLst>
            </a:pPr>
            <a:r>
              <a:t>	</a:t>
            </a:r>
            <a:r>
              <a:rPr sz="3600"/>
              <a:t>Всякий раз, указывая новое значение в программе, вы выбираете наиболее подходящее представление для него. Выбор может различаться в зависимости от того, что конкретно вы планируете с ним делать. Разные представления для значений в терминологии программирования называются </a:t>
            </a:r>
            <a:r>
              <a:rPr sz="3600" b="1"/>
              <a:t>типами</a:t>
            </a:r>
            <a:r>
              <a:rPr sz="3600"/>
              <a:t>. В JavaScript существует ряд встроенных типов данных для работы с простыми (примитивными) значениями, например:</a:t>
            </a:r>
          </a:p>
          <a:p>
            <a:pPr marL="1257300" indent="-342900" defTabSz="914400">
              <a:lnSpc>
                <a:spcPct val="90000"/>
              </a:lnSpc>
              <a:spcBef>
                <a:spcPts val="1800"/>
              </a:spcBef>
              <a:buSzPct val="100000"/>
              <a:buChar char="•"/>
              <a:tabLst>
                <a:tab pos="914400" algn="l"/>
                <a:tab pos="1828800" algn="l"/>
              </a:tabLst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sz="3600"/>
              <a:t>Когда вам нужно работать с математикой, вам нужно </a:t>
            </a:r>
            <a:r>
              <a:rPr sz="3600" b="1"/>
              <a:t>число</a:t>
            </a:r>
            <a:r>
              <a:rPr sz="3600"/>
              <a:t>;</a:t>
            </a:r>
          </a:p>
          <a:p>
            <a:pPr marL="1257300" indent="-342900" defTabSz="914400">
              <a:lnSpc>
                <a:spcPct val="90000"/>
              </a:lnSpc>
              <a:spcBef>
                <a:spcPts val="1800"/>
              </a:spcBef>
              <a:buSzPct val="100000"/>
              <a:buChar char="•"/>
              <a:tabLst>
                <a:tab pos="914400" algn="l"/>
                <a:tab pos="1828800" algn="l"/>
              </a:tabLst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sz="3600"/>
              <a:t>Когда вам нужно работать с текстом, вам нужен набор символов или </a:t>
            </a:r>
            <a:r>
              <a:rPr sz="3600" b="1"/>
              <a:t>строка</a:t>
            </a:r>
            <a:r>
              <a:rPr sz="3600"/>
              <a:t>;</a:t>
            </a:r>
          </a:p>
          <a:p>
            <a:pPr marL="1257300" indent="-342900" defTabSz="914400">
              <a:lnSpc>
                <a:spcPct val="90000"/>
              </a:lnSpc>
              <a:spcBef>
                <a:spcPts val="1800"/>
              </a:spcBef>
              <a:buSzPct val="100000"/>
              <a:buChar char="•"/>
              <a:tabLst>
                <a:tab pos="914400" algn="l"/>
                <a:tab pos="1828800" algn="l"/>
              </a:tabLst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sz="3600"/>
              <a:t>Когда вам нужно принять решение в программе, вам нужно </a:t>
            </a:r>
            <a:r>
              <a:rPr sz="3600" b="1"/>
              <a:t>логическое значение</a:t>
            </a:r>
            <a:r>
              <a:rPr sz="3600"/>
              <a:t>;</a:t>
            </a:r>
          </a:p>
          <a:p>
            <a:pPr marL="1257300" indent="-342900" defTabSz="914400">
              <a:lnSpc>
                <a:spcPct val="90000"/>
              </a:lnSpc>
              <a:spcBef>
                <a:spcPts val="1800"/>
              </a:spcBef>
              <a:buSzPct val="100000"/>
              <a:buChar char="•"/>
              <a:tabLst>
                <a:tab pos="914400" algn="l"/>
                <a:tab pos="1828800" algn="l"/>
              </a:tabLst>
              <a:defRPr sz="4800">
                <a:latin typeface="+mn-lt"/>
                <a:ea typeface="+mn-ea"/>
                <a:cs typeface="+mn-cs"/>
                <a:sym typeface="Helvetica Neue"/>
              </a:defRPr>
            </a:pPr>
            <a:r>
              <a:rPr sz="3600"/>
              <a:t>И т. д.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Q&amp;A"/>
          <p:cNvSpPr>
            <a:spLocks noGrp="1"/>
          </p:cNvSpPr>
          <p:nvPr>
            <p:ph type="body" idx="21"/>
          </p:nvPr>
        </p:nvSpPr>
        <p:spPr>
          <a:xfrm>
            <a:off x="-3169" y="5526173"/>
            <a:ext cx="24390338" cy="2663654"/>
          </a:xfrm>
          <a:prstGeom prst="rect">
            <a:avLst/>
          </a:prstGeom>
        </p:spPr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4" name="Типы данных в JavaScript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tabLst/>
              <a:defRPr sz="6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Типы данных в JavaScript</a:t>
            </a:r>
          </a:p>
        </p:txBody>
      </p:sp>
      <p:sp>
        <p:nvSpPr>
          <p:cNvPr id="175" name="Примитивные типы: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t>Примитивные типы:</a:t>
            </a:r>
          </a:p>
          <a:p>
            <a:pPr algn="ctr"/>
            <a:r>
              <a:t>number;</a:t>
            </a:r>
          </a:p>
          <a:p>
            <a:pPr algn="ctr"/>
            <a:r>
              <a:t>string;</a:t>
            </a:r>
          </a:p>
          <a:p>
            <a:pPr algn="ctr"/>
            <a:r>
              <a:t>boolean;</a:t>
            </a:r>
          </a:p>
          <a:p>
            <a:pPr algn="ctr"/>
            <a:r>
              <a:t>bigint;</a:t>
            </a:r>
          </a:p>
          <a:p>
            <a:pPr algn="ctr"/>
            <a:r>
              <a:t>symbol;</a:t>
            </a:r>
          </a:p>
          <a:p>
            <a:pPr algn="ctr"/>
            <a:r>
              <a:t>undefined;</a:t>
            </a:r>
          </a:p>
          <a:p>
            <a:pPr algn="ctr"/>
            <a:r>
              <a:t>null;</a:t>
            </a:r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>
              <a:defRPr b="1"/>
            </a:pPr>
            <a:r>
              <a:t>Ссылочные:</a:t>
            </a:r>
          </a:p>
          <a:p>
            <a:pPr algn="ctr"/>
            <a:r>
              <a:t>object;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8" name="Числа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Числа</a:t>
            </a:r>
          </a:p>
        </p:txBody>
      </p:sp>
      <p:sp>
        <p:nvSpPr>
          <p:cNvPr id="179" name="В JavaScript на уровне типов данных не существует разделения на целые и дробные числа. Тип данных number включает в себя как целочисленные значения (integer, int), так и значения с плавающей точкой (float, double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	В JavaScript на уровне типов данных не существует разделения на целые и дробные числа. Тип данных </a:t>
            </a:r>
            <a:r>
              <a:rPr b="1"/>
              <a:t>number</a:t>
            </a:r>
            <a:r>
              <a:t> включает в себя как целочисленные значения (integer, int), так и значения с плавающей точкой (float, double).</a:t>
            </a:r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6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Примеры:</a:t>
            </a:r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lvl="1" indent="0" algn="just" defTabSz="825500">
              <a:lnSpc>
                <a:spcPct val="100000"/>
              </a:lnSpc>
              <a:spcBef>
                <a:spcPts val="1200"/>
              </a:spcBef>
              <a:buSzTx/>
              <a:buNone/>
              <a:tabLst/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br/>
            <a:endParaRPr/>
          </a:p>
        </p:txBody>
      </p:sp>
      <p:pic>
        <p:nvPicPr>
          <p:cNvPr id="180" name="Screenshot 2021-03-01 at 13.50.42.png" descr="Screenshot 2021-03-01 at 13.50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77" y="4450981"/>
            <a:ext cx="10314525" cy="3462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3" name="Строки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Строки</a:t>
            </a:r>
          </a:p>
        </p:txBody>
      </p:sp>
      <p:sp>
        <p:nvSpPr>
          <p:cNvPr id="184" name="Строка в JavaScript в какой-то мере также включает в себя два типа данных из других С-подобных языков. Тип char (символ) и непосредственно сам тип string. Строки в JavaScript по сути являются просто последовательностью символов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Строка в JavaScript в какой-то мере также включает в себя два типа данных из других С-подобных языков. Тип char (символ) и непосредственно сам тип </a:t>
            </a:r>
            <a:r>
              <a:rPr b="1"/>
              <a:t>string</a:t>
            </a:r>
            <a:r>
              <a:t>. Строки в JavaScript по сути являются просто последовательностью символов.</a:t>
            </a:r>
          </a:p>
          <a:p>
            <a:r>
              <a:t>	Обозначаться строки могут как с помощью </a:t>
            </a:r>
            <a:r>
              <a:rPr i="1"/>
              <a:t>‘одинарных кавычек’</a:t>
            </a:r>
            <a:r>
              <a:t>, так и с помощью </a:t>
            </a:r>
            <a:r>
              <a:rPr i="1"/>
              <a:t>“двойных”</a:t>
            </a:r>
            <a:r>
              <a:t>. Между этими двумя вариантами нет никакой разницы. Однако есть ещё один вариант обозначения: </a:t>
            </a:r>
            <a:r>
              <a:rPr i="1"/>
              <a:t>`обратные кавычки`</a:t>
            </a:r>
            <a:r>
              <a:t>. Они могут включать подстановки или иными словами `${вычисляемые выражения}`, а также сохраняют переносы строк.</a:t>
            </a:r>
          </a:p>
          <a:p>
            <a:endParaRPr/>
          </a:p>
          <a:p>
            <a:pPr>
              <a:defRPr b="1"/>
            </a:pPr>
            <a:r>
              <a:t>Примеры:</a:t>
            </a:r>
          </a:p>
          <a:p>
            <a:r>
              <a:t>	</a:t>
            </a:r>
          </a:p>
        </p:txBody>
      </p:sp>
      <p:pic>
        <p:nvPicPr>
          <p:cNvPr id="185" name="Screenshot 2021-03-02 at 12.07.40.png" descr="Screenshot 2021-03-02 at 12.07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257" y="4481810"/>
            <a:ext cx="10391715" cy="2585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8" name="Логический тип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Логический тип</a:t>
            </a:r>
          </a:p>
        </p:txBody>
      </p:sp>
      <p:sp>
        <p:nvSpPr>
          <p:cNvPr id="189" name="В то время как числа и строки могут иметь бесчисленное количество самых разных значений, логический тип (boolean) имеет в своём арсенале лишь два допустимых значения. Эти значения true и false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В то время как числа и строки могут иметь бесчисленное количество самых разных значений, логический тип (</a:t>
            </a:r>
            <a:r>
              <a:rPr b="1"/>
              <a:t>boolean</a:t>
            </a:r>
            <a:r>
              <a:t>) имеет в своём арсенале лишь два допустимых значения. Эти значения </a:t>
            </a:r>
            <a:r>
              <a:rPr b="1"/>
              <a:t>true</a:t>
            </a:r>
            <a:r>
              <a:t> и </a:t>
            </a:r>
            <a:r>
              <a:rPr b="1"/>
              <a:t>false</a:t>
            </a:r>
            <a:r>
              <a:t>.</a:t>
            </a:r>
          </a:p>
          <a:p>
            <a:r>
              <a:t>	Логический тип в большинстве случаев является результатом проверки истинности чего-либо.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defRPr b="1"/>
            </a:pPr>
            <a:r>
              <a:t>Примеры:</a:t>
            </a:r>
          </a:p>
        </p:txBody>
      </p:sp>
      <p:pic>
        <p:nvPicPr>
          <p:cNvPr id="190" name="Screenshot 2021-03-02 at 12.16.44.png" descr="Screenshot 2021-03-02 at 12.16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497" y="4484303"/>
            <a:ext cx="10423602" cy="2131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3" name="Большие целочисленные значения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Большие целочисленные значения</a:t>
            </a:r>
          </a:p>
        </p:txBody>
      </p:sp>
      <p:sp>
        <p:nvSpPr>
          <p:cNvPr id="194" name="Bigint - это тип данных способный содержать в себе целые числа любых размеров без потери точности. Значения типа bigint можно получить при помощи добавления символа n в конец числового литерала или же при помощи вызова встроенной функции BigInt()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</a:t>
            </a:r>
            <a:r>
              <a:rPr b="1"/>
              <a:t>Bigint</a:t>
            </a:r>
            <a:r>
              <a:t> - это тип данных способный содержать в себе целые числа любых размеров без потери точности. Значения типа </a:t>
            </a:r>
            <a:r>
              <a:rPr b="1"/>
              <a:t>bigint</a:t>
            </a:r>
            <a:r>
              <a:t> можно получить при помощи добавления символа </a:t>
            </a:r>
            <a:r>
              <a:rPr b="1"/>
              <a:t>n</a:t>
            </a:r>
            <a:r>
              <a:t> в конец числового литерала или же при помощи вызова встроенной функции </a:t>
            </a:r>
            <a:r>
              <a:rPr b="1"/>
              <a:t>BigInt()</a:t>
            </a:r>
            <a:r>
              <a:t>.</a:t>
            </a:r>
          </a:p>
          <a:p>
            <a:r>
              <a:t>	Данный тип данных может очень сильно пригодиться в ситуациях, когда числа, с которыми нам предстоит работать, имеют шанс превысить максимальное значение обычного типа </a:t>
            </a:r>
            <a:r>
              <a:rPr b="1"/>
              <a:t>number</a:t>
            </a:r>
            <a:r>
              <a:t>. Это значение содержится в константе внутри самого JavaScript: </a:t>
            </a:r>
            <a:r>
              <a:rPr b="1"/>
              <a:t>Number.MAX_SAFE_INTEGER</a:t>
            </a:r>
            <a:r>
              <a:t>.</a:t>
            </a:r>
          </a:p>
          <a:p>
            <a:endParaRPr/>
          </a:p>
          <a:p>
            <a:pPr>
              <a:defRPr b="1"/>
            </a:pPr>
            <a:r>
              <a:t>Примеры:</a:t>
            </a:r>
          </a:p>
        </p:txBody>
      </p:sp>
      <p:pic>
        <p:nvPicPr>
          <p:cNvPr id="195" name="Screenshot 2021-03-02 at 12.29.18.png" descr="Screenshot 2021-03-02 at 12.29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325" y="4473769"/>
            <a:ext cx="10653047" cy="1593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1839" y="12567183"/>
            <a:ext cx="340322" cy="5842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8" name="Symbol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Symbol</a:t>
            </a:r>
          </a:p>
        </p:txBody>
      </p:sp>
      <p:sp>
        <p:nvSpPr>
          <p:cNvPr id="199" name="На первый взгляд может показаться, что тип symbol - это аналог типа char или даже аналог типа symbol из других языков программирования. На самом деле это не так.…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	На первый взгляд может показаться, что тип </a:t>
            </a:r>
            <a:r>
              <a:rPr b="1"/>
              <a:t>symbol</a:t>
            </a:r>
            <a:r>
              <a:t> - это аналог типа char или даже аналог типа </a:t>
            </a:r>
            <a:r>
              <a:rPr b="1"/>
              <a:t>symbol</a:t>
            </a:r>
            <a:r>
              <a:t> из других языков программирования. На самом деле это не так.</a:t>
            </a:r>
          </a:p>
          <a:p>
            <a:r>
              <a:t>	Тип </a:t>
            </a:r>
            <a:r>
              <a:rPr b="1"/>
              <a:t>symbol</a:t>
            </a:r>
            <a:r>
              <a:t> в JavaScript - это уникальный идентификатор. Данный тип был введён для решения некоторых проблем этого языка программирования. Однако вы свободно можете его использовать и в своих целях тоже.</a:t>
            </a:r>
          </a:p>
          <a:p>
            <a:r>
              <a:t>	</a:t>
            </a:r>
            <a:r>
              <a:rPr>
                <a:solidFill>
                  <a:srgbClr val="5E5E5E"/>
                </a:solidFill>
              </a:rPr>
              <a:t>* В рамках данного курса мы ещё не раз вернёмся к символам.</a:t>
            </a:r>
          </a:p>
          <a:p>
            <a:endParaRPr>
              <a:solidFill>
                <a:srgbClr val="5E5E5E"/>
              </a:solidFill>
            </a:endParaRPr>
          </a:p>
          <a:p>
            <a:endParaRPr>
              <a:solidFill>
                <a:srgbClr val="5E5E5E"/>
              </a:solidFill>
            </a:endParaRPr>
          </a:p>
          <a:p>
            <a:pPr>
              <a:defRPr b="1"/>
            </a:pPr>
            <a:r>
              <a:t>Примеры:</a:t>
            </a:r>
          </a:p>
        </p:txBody>
      </p:sp>
      <p:pic>
        <p:nvPicPr>
          <p:cNvPr id="200" name="Screenshot 2021-03-02 at 12.43.02.png" descr="Screenshot 2021-03-02 at 12.43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847" y="4472380"/>
            <a:ext cx="10279218" cy="2546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>
            <a:tab pos="2425700" algn="l"/>
            <a:tab pos="4864100" algn="l"/>
          </a:tabLst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2207</Words>
  <Application>Microsoft Macintosh PowerPoint</Application>
  <PresentationFormat>Произвольный</PresentationFormat>
  <Paragraphs>293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Helvetica</vt:lpstr>
      <vt:lpstr>Helvetica Neue</vt:lpstr>
      <vt:lpstr>Helvetica Neue Medium</vt:lpstr>
      <vt:lpstr>21_BasicWhite</vt:lpstr>
      <vt:lpstr>JS Интенсив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Интенсив</dc:title>
  <cp:lastModifiedBy>Dmitry Kotovich</cp:lastModifiedBy>
  <cp:revision>2</cp:revision>
  <dcterms:modified xsi:type="dcterms:W3CDTF">2022-04-18T15:06:24Z</dcterms:modified>
</cp:coreProperties>
</file>